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68" r:id="rId2"/>
    <p:sldId id="299" r:id="rId3"/>
    <p:sldId id="296" r:id="rId4"/>
    <p:sldId id="297" r:id="rId5"/>
    <p:sldId id="298" r:id="rId6"/>
    <p:sldId id="282" r:id="rId7"/>
    <p:sldId id="286" r:id="rId8"/>
    <p:sldId id="300" r:id="rId9"/>
    <p:sldId id="301" r:id="rId10"/>
    <p:sldId id="320" r:id="rId11"/>
    <p:sldId id="302" r:id="rId12"/>
    <p:sldId id="305" r:id="rId13"/>
    <p:sldId id="306" r:id="rId14"/>
    <p:sldId id="303" r:id="rId15"/>
    <p:sldId id="270" r:id="rId16"/>
    <p:sldId id="272" r:id="rId17"/>
    <p:sldId id="274" r:id="rId18"/>
    <p:sldId id="273" r:id="rId19"/>
    <p:sldId id="304" r:id="rId20"/>
    <p:sldId id="259" r:id="rId21"/>
    <p:sldId id="260" r:id="rId22"/>
    <p:sldId id="307" r:id="rId23"/>
    <p:sldId id="317" r:id="rId24"/>
    <p:sldId id="277" r:id="rId25"/>
    <p:sldId id="263" r:id="rId26"/>
    <p:sldId id="318" r:id="rId27"/>
    <p:sldId id="264" r:id="rId28"/>
    <p:sldId id="308" r:id="rId29"/>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3" autoAdjust="0"/>
    <p:restoredTop sz="94660"/>
  </p:normalViewPr>
  <p:slideViewPr>
    <p:cSldViewPr>
      <p:cViewPr varScale="1">
        <p:scale>
          <a:sx n="63" d="100"/>
          <a:sy n="63" d="100"/>
        </p:scale>
        <p:origin x="832" y="64"/>
      </p:cViewPr>
      <p:guideLst>
        <p:guide orient="horz" pos="2160"/>
        <p:guide pos="3840"/>
      </p:guideLst>
    </p:cSldViewPr>
  </p:slideViewPr>
  <p:notesTextViewPr>
    <p:cViewPr>
      <p:scale>
        <a:sx n="1" d="1"/>
        <a:sy n="1" d="1"/>
      </p:scale>
      <p:origin x="0" y="0"/>
    </p:cViewPr>
  </p:notesTextViewPr>
  <p:sorterViewPr>
    <p:cViewPr>
      <p:scale>
        <a:sx n="65" d="100"/>
        <a:sy n="65" d="100"/>
      </p:scale>
      <p:origin x="0" y="-323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A214B7A6-A9CC-4606-BE7C-051DCCA5A48D}" type="datetimeFigureOut">
              <a:rPr lang="en-GB" smtClean="0"/>
              <a:t>21/07/2021</a:t>
            </a:fld>
            <a:endParaRPr lang="en-GB"/>
          </a:p>
        </p:txBody>
      </p:sp>
      <p:sp>
        <p:nvSpPr>
          <p:cNvPr id="4" name="Slide Image Placeholder 3"/>
          <p:cNvSpPr>
            <a:spLocks noGrp="1" noRot="1" noChangeAspect="1"/>
          </p:cNvSpPr>
          <p:nvPr>
            <p:ph type="sldImg" idx="2"/>
          </p:nvPr>
        </p:nvSpPr>
        <p:spPr>
          <a:xfrm>
            <a:off x="90488" y="744538"/>
            <a:ext cx="6618287"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384B6B9A-6554-472A-9F69-2B45940CFC03}" type="slidenum">
              <a:rPr lang="en-GB" smtClean="0"/>
              <a:t>‹#›</a:t>
            </a:fld>
            <a:endParaRPr lang="en-GB"/>
          </a:p>
        </p:txBody>
      </p:sp>
    </p:spTree>
    <p:extLst>
      <p:ext uri="{BB962C8B-B14F-4D97-AF65-F5344CB8AC3E}">
        <p14:creationId xmlns:p14="http://schemas.microsoft.com/office/powerpoint/2010/main" val="3124873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number of perspectives</a:t>
            </a:r>
            <a:r>
              <a:rPr lang="en-GB" baseline="0" dirty="0"/>
              <a:t> on SHRM have been proposed by researchers.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1176441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25</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2909365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26</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966019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27</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8609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46258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16378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A9AB79-FC31-46F2-8FA0-539034E42287}" type="datetimeFigureOut">
              <a:rPr lang="en-GB" smtClean="0"/>
              <a:t>21/07/2021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79495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A9AB79-FC31-46F2-8FA0-539034E42287}" type="datetimeFigureOut">
              <a:rPr lang="en-GB" smtClean="0"/>
              <a:t>21/07/2021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9582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A9AB79-FC31-46F2-8FA0-539034E42287}" type="datetimeFigureOut">
              <a:rPr lang="en-GB" smtClean="0"/>
              <a:t>21/07/2021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15948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A9AB79-FC31-46F2-8FA0-539034E42287}" type="datetimeFigureOut">
              <a:rPr lang="en-GB" smtClean="0"/>
              <a:t>21/07/2021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02788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A9AB79-FC31-46F2-8FA0-539034E42287}" type="datetimeFigureOut">
              <a:rPr lang="en-GB" smtClean="0"/>
              <a:t>21/07/2021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629070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21/07/2021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248064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21/07/2021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420501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61307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084865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569216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A9AB79-FC31-46F2-8FA0-539034E42287}" type="datetimeFigureOut">
              <a:rPr lang="en-GB" smtClean="0"/>
              <a:t>21/07/2021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65E8AA-70F1-4991-889F-A09C964B5C1F}" type="slidenum">
              <a:rPr lang="en-GB" smtClean="0"/>
              <a:t>‹#›</a:t>
            </a:fld>
            <a:endParaRPr lang="en-GB"/>
          </a:p>
        </p:txBody>
      </p:sp>
    </p:spTree>
    <p:extLst>
      <p:ext uri="{BB962C8B-B14F-4D97-AF65-F5344CB8AC3E}">
        <p14:creationId xmlns:p14="http://schemas.microsoft.com/office/powerpoint/2010/main" val="1867537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692697"/>
            <a:ext cx="10297144" cy="1872207"/>
          </a:xfrm>
        </p:spPr>
        <p:txBody>
          <a:bodyPr>
            <a:normAutofit fontScale="90000"/>
          </a:bodyPr>
          <a:lstStyle/>
          <a:p>
            <a:pPr algn="l"/>
            <a:r>
              <a:rPr lang="en-GB" sz="4800" b="1" dirty="0">
                <a:solidFill>
                  <a:schemeClr val="tx2">
                    <a:lumMod val="60000"/>
                    <a:lumOff val="40000"/>
                  </a:schemeClr>
                </a:solidFill>
                <a:latin typeface="+mn-lt"/>
                <a:ea typeface="+mn-ea"/>
                <a:cs typeface="+mn-cs"/>
              </a:rPr>
              <a:t>Overview of </a:t>
            </a:r>
            <a:br>
              <a:rPr lang="en-GB" sz="4800" b="1" dirty="0">
                <a:solidFill>
                  <a:schemeClr val="tx2">
                    <a:lumMod val="60000"/>
                    <a:lumOff val="40000"/>
                  </a:schemeClr>
                </a:solidFill>
                <a:latin typeface="+mn-lt"/>
                <a:ea typeface="+mn-ea"/>
                <a:cs typeface="+mn-cs"/>
              </a:rPr>
            </a:br>
            <a:r>
              <a:rPr lang="en-GB" sz="4800" b="1" dirty="0">
                <a:solidFill>
                  <a:schemeClr val="tx2">
                    <a:lumMod val="60000"/>
                    <a:lumOff val="40000"/>
                  </a:schemeClr>
                </a:solidFill>
                <a:latin typeface="+mn-lt"/>
                <a:ea typeface="+mn-ea"/>
                <a:cs typeface="+mn-cs"/>
              </a:rPr>
              <a:t>Strategic Human Resource Management</a:t>
            </a:r>
            <a:br>
              <a:rPr lang="en-GB" sz="4800" b="1" dirty="0">
                <a:solidFill>
                  <a:schemeClr val="tx2">
                    <a:lumMod val="60000"/>
                    <a:lumOff val="40000"/>
                  </a:schemeClr>
                </a:solidFill>
                <a:latin typeface="+mn-lt"/>
                <a:ea typeface="+mn-ea"/>
                <a:cs typeface="+mn-cs"/>
              </a:rPr>
            </a:br>
            <a:r>
              <a:rPr lang="en-GB" sz="3100" b="1" dirty="0">
                <a:latin typeface="+mn-lt"/>
                <a:ea typeface="+mn-ea"/>
                <a:cs typeface="+mn-cs"/>
              </a:rPr>
              <a:t>Dr Emma Roberts</a:t>
            </a:r>
            <a:endParaRPr lang="en-GB" sz="4800" b="1" dirty="0">
              <a:latin typeface="+mn-lt"/>
              <a:ea typeface="+mn-ea"/>
              <a:cs typeface="+mn-cs"/>
            </a:endParaRPr>
          </a:p>
        </p:txBody>
      </p:sp>
      <p:pic>
        <p:nvPicPr>
          <p:cNvPr id="1026" name="Picture 2" descr="See the source image">
            <a:extLst>
              <a:ext uri="{FF2B5EF4-FFF2-40B4-BE49-F238E27FC236}">
                <a16:creationId xmlns:a16="http://schemas.microsoft.com/office/drawing/2014/main" id="{5CCE1A6E-51EB-4786-8859-09F1E1999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1824" y="2308195"/>
            <a:ext cx="5394176" cy="3816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92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0" y="0"/>
            <a:ext cx="12192000" cy="1628800"/>
          </a:xfrm>
          <a:solidFill>
            <a:schemeClr val="tx2"/>
          </a:solidFill>
        </p:spPr>
        <p:txBody>
          <a:bodyPr>
            <a:normAutofit/>
          </a:bodyPr>
          <a:lstStyle/>
          <a:p>
            <a:r>
              <a:rPr lang="en-GB" sz="3600" dirty="0">
                <a:solidFill>
                  <a:schemeClr val="bg1"/>
                </a:solidFill>
              </a:rPr>
              <a:t>Recap of Taylorism/Human Relations approach</a:t>
            </a:r>
          </a:p>
        </p:txBody>
      </p:sp>
      <p:sp>
        <p:nvSpPr>
          <p:cNvPr id="4" name="Rectangle 4"/>
          <p:cNvSpPr txBox="1">
            <a:spLocks noChangeArrowheads="1"/>
          </p:cNvSpPr>
          <p:nvPr/>
        </p:nvSpPr>
        <p:spPr>
          <a:xfrm>
            <a:off x="1487488" y="1886974"/>
            <a:ext cx="3565525" cy="35925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Taylorism</a:t>
            </a:r>
          </a:p>
          <a:p>
            <a:pPr>
              <a:buFont typeface="Wingdings" pitchFamily="2" charset="2"/>
              <a:buNone/>
            </a:pPr>
            <a:endParaRPr lang="en-GB" dirty="0"/>
          </a:p>
        </p:txBody>
      </p:sp>
      <p:sp>
        <p:nvSpPr>
          <p:cNvPr id="5" name="Rectangle 5"/>
          <p:cNvSpPr txBox="1">
            <a:spLocks noChangeArrowheads="1"/>
          </p:cNvSpPr>
          <p:nvPr/>
        </p:nvSpPr>
        <p:spPr>
          <a:xfrm>
            <a:off x="6575777" y="1844824"/>
            <a:ext cx="3565525" cy="35956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Human Relations</a:t>
            </a:r>
          </a:p>
        </p:txBody>
      </p:sp>
      <p:sp>
        <p:nvSpPr>
          <p:cNvPr id="6" name="Rectangle 3">
            <a:extLst>
              <a:ext uri="{FF2B5EF4-FFF2-40B4-BE49-F238E27FC236}">
                <a16:creationId xmlns:a16="http://schemas.microsoft.com/office/drawing/2014/main" id="{C0DA8C47-6EAC-4A72-9FD4-A1D224C4A838}"/>
              </a:ext>
            </a:extLst>
          </p:cNvPr>
          <p:cNvSpPr>
            <a:spLocks noGrp="1" noChangeArrowheads="1"/>
          </p:cNvSpPr>
          <p:nvPr>
            <p:ph sz="half" idx="1"/>
          </p:nvPr>
        </p:nvSpPr>
        <p:spPr>
          <a:xfrm>
            <a:off x="1127448" y="2691526"/>
            <a:ext cx="4038600" cy="3314627"/>
          </a:xfrm>
          <a:ln>
            <a:solidFill>
              <a:schemeClr val="bg1"/>
            </a:solidFill>
          </a:ln>
        </p:spPr>
        <p:txBody>
          <a:bodyPr>
            <a:normAutofit/>
          </a:bodyPr>
          <a:lstStyle/>
          <a:p>
            <a:pPr>
              <a:lnSpc>
                <a:spcPct val="90000"/>
              </a:lnSpc>
            </a:pPr>
            <a:r>
              <a:rPr lang="en-GB" altLang="en-US" sz="2400" dirty="0"/>
              <a:t>‘Scientific Management’</a:t>
            </a:r>
          </a:p>
          <a:p>
            <a:r>
              <a:rPr lang="en-GB" altLang="en-US" sz="2400" dirty="0"/>
              <a:t>Theory X, </a:t>
            </a:r>
          </a:p>
          <a:p>
            <a:r>
              <a:rPr lang="en-GB" altLang="en-US" sz="2400" dirty="0"/>
              <a:t>Autocratic Management style</a:t>
            </a:r>
          </a:p>
          <a:p>
            <a:pPr>
              <a:lnSpc>
                <a:spcPct val="90000"/>
              </a:lnSpc>
            </a:pPr>
            <a:r>
              <a:rPr lang="en-GB" altLang="en-US" sz="2400" dirty="0"/>
              <a:t>Anti-union</a:t>
            </a:r>
          </a:p>
          <a:p>
            <a:r>
              <a:rPr lang="en-GB" altLang="en-US" sz="2400" dirty="0"/>
              <a:t>Key approaches- Efficiency, De-skilled work, mechanisation.</a:t>
            </a:r>
          </a:p>
        </p:txBody>
      </p:sp>
      <p:sp>
        <p:nvSpPr>
          <p:cNvPr id="7" name="Rectangle 4">
            <a:extLst>
              <a:ext uri="{FF2B5EF4-FFF2-40B4-BE49-F238E27FC236}">
                <a16:creationId xmlns:a16="http://schemas.microsoft.com/office/drawing/2014/main" id="{6B262534-7D8A-4EB8-AC63-5CA238FDD3D7}"/>
              </a:ext>
            </a:extLst>
          </p:cNvPr>
          <p:cNvSpPr txBox="1">
            <a:spLocks noChangeArrowheads="1"/>
          </p:cNvSpPr>
          <p:nvPr/>
        </p:nvSpPr>
        <p:spPr>
          <a:xfrm>
            <a:off x="6298882" y="2666536"/>
            <a:ext cx="4119314" cy="3930816"/>
          </a:xfrm>
          <a:prstGeom prst="rect">
            <a:avLst/>
          </a:prstGeom>
          <a:ln>
            <a:solidFill>
              <a:schemeClr val="bg1"/>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altLang="en-US" sz="2400"/>
              <a:t>Hawthorne Effect</a:t>
            </a:r>
          </a:p>
          <a:p>
            <a:r>
              <a:rPr lang="en-GB" altLang="en-US" sz="2400"/>
              <a:t>Theory Y, </a:t>
            </a:r>
          </a:p>
          <a:p>
            <a:r>
              <a:rPr lang="en-GB" altLang="en-US" sz="2400"/>
              <a:t>Democratic Management style</a:t>
            </a:r>
          </a:p>
          <a:p>
            <a:r>
              <a:rPr lang="en-GB" altLang="en-US" sz="2400"/>
              <a:t>Willingness to engage with unions</a:t>
            </a:r>
          </a:p>
          <a:p>
            <a:r>
              <a:rPr lang="en-GB" altLang="en-US" sz="2400"/>
              <a:t>Key approaches- Job design, Job enrichment, Job satisfaction</a:t>
            </a:r>
          </a:p>
          <a:p>
            <a:pPr>
              <a:lnSpc>
                <a:spcPct val="90000"/>
              </a:lnSpc>
            </a:pPr>
            <a:endParaRPr lang="en-GB" altLang="en-US" sz="2400" dirty="0"/>
          </a:p>
        </p:txBody>
      </p:sp>
    </p:spTree>
    <p:extLst>
      <p:ext uri="{BB962C8B-B14F-4D97-AF65-F5344CB8AC3E}">
        <p14:creationId xmlns:p14="http://schemas.microsoft.com/office/powerpoint/2010/main" val="3944447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81200" y="274639"/>
            <a:ext cx="5194300" cy="1209675"/>
          </a:xfrm>
        </p:spPr>
        <p:txBody>
          <a:bodyPr rtlCol="0">
            <a:normAutofit/>
          </a:bodyPr>
          <a:lstStyle/>
          <a:p>
            <a:pPr>
              <a:defRPr/>
            </a:pPr>
            <a:r>
              <a:rPr lang="en-GB" dirty="0">
                <a:solidFill>
                  <a:schemeClr val="tx2">
                    <a:lumMod val="75000"/>
                  </a:schemeClr>
                </a:solidFill>
              </a:rPr>
              <a:t>Skilled work</a:t>
            </a:r>
          </a:p>
        </p:txBody>
      </p:sp>
      <p:sp>
        <p:nvSpPr>
          <p:cNvPr id="11267" name="Rectangle 3"/>
          <p:cNvSpPr>
            <a:spLocks noGrp="1" noChangeArrowheads="1"/>
          </p:cNvSpPr>
          <p:nvPr>
            <p:ph idx="1"/>
          </p:nvPr>
        </p:nvSpPr>
        <p:spPr>
          <a:xfrm>
            <a:off x="1992313" y="1773238"/>
            <a:ext cx="4932362" cy="4464050"/>
          </a:xfrm>
          <a:extLst>
            <a:ext uri="{909E8E84-426E-40DD-AFC4-6F175D3DCCD1}">
              <a14:hiddenFill xmlns:a14="http://schemas.microsoft.com/office/drawing/2010/main">
                <a:solidFill>
                  <a:schemeClr val="tx1"/>
                </a:solidFill>
              </a14:hiddenFill>
            </a:ext>
          </a:extLst>
        </p:spPr>
        <p:txBody>
          <a:bodyPr/>
          <a:lstStyle/>
          <a:p>
            <a:r>
              <a:rPr lang="en-GB" sz="2800"/>
              <a:t>Complex and numerous tasks</a:t>
            </a:r>
          </a:p>
          <a:p>
            <a:r>
              <a:rPr lang="en-GB" sz="2800"/>
              <a:t>Specialist knowledge</a:t>
            </a:r>
          </a:p>
          <a:p>
            <a:r>
              <a:rPr lang="en-GB" sz="2800"/>
              <a:t>High status</a:t>
            </a:r>
          </a:p>
          <a:p>
            <a:r>
              <a:rPr lang="en-GB" sz="2800"/>
              <a:t>High degree of control of work</a:t>
            </a:r>
          </a:p>
          <a:p>
            <a:r>
              <a:rPr lang="en-GB" sz="2800"/>
              <a:t>Strong negotiating position</a:t>
            </a:r>
          </a:p>
          <a:p>
            <a:r>
              <a:rPr lang="en-GB" sz="2800"/>
              <a:t>Highly paid</a:t>
            </a:r>
          </a:p>
        </p:txBody>
      </p:sp>
      <p:pic>
        <p:nvPicPr>
          <p:cNvPr id="11268" name="Picture 5" descr="windsor-writing-chair"/>
          <p:cNvPicPr>
            <a:picLocks noChangeAspect="1" noChangeArrowheads="1"/>
          </p:cNvPicPr>
          <p:nvPr/>
        </p:nvPicPr>
        <p:blipFill>
          <a:blip r:embed="rId2">
            <a:extLst>
              <a:ext uri="{28A0092B-C50C-407E-A947-70E740481C1C}">
                <a14:useLocalDpi xmlns:a14="http://schemas.microsoft.com/office/drawing/2010/main" val="0"/>
              </a:ext>
            </a:extLst>
          </a:blip>
          <a:srcRect t="5231"/>
          <a:stretch>
            <a:fillRect/>
          </a:stretch>
        </p:blipFill>
        <p:spPr bwMode="auto">
          <a:xfrm>
            <a:off x="7248526" y="0"/>
            <a:ext cx="3419475" cy="312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9" descr="ANTIQUE%20CHAIRS"/>
          <p:cNvPicPr>
            <a:picLocks noChangeAspect="1" noChangeArrowheads="1"/>
          </p:cNvPicPr>
          <p:nvPr/>
        </p:nvPicPr>
        <p:blipFill>
          <a:blip r:embed="rId3">
            <a:extLst>
              <a:ext uri="{28A0092B-C50C-407E-A947-70E740481C1C}">
                <a14:useLocalDpi xmlns:a14="http://schemas.microsoft.com/office/drawing/2010/main" val="0"/>
              </a:ext>
            </a:extLst>
          </a:blip>
          <a:srcRect b="5751"/>
          <a:stretch>
            <a:fillRect/>
          </a:stretch>
        </p:blipFill>
        <p:spPr bwMode="auto">
          <a:xfrm>
            <a:off x="7251700" y="2852738"/>
            <a:ext cx="34163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3012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981200" y="274638"/>
            <a:ext cx="4978400" cy="1066800"/>
          </a:xfrm>
        </p:spPr>
        <p:txBody>
          <a:bodyPr rtlCol="0">
            <a:normAutofit/>
          </a:bodyPr>
          <a:lstStyle/>
          <a:p>
            <a:pPr>
              <a:defRPr/>
            </a:pPr>
            <a:r>
              <a:rPr lang="en-GB" dirty="0">
                <a:solidFill>
                  <a:schemeClr val="tx2">
                    <a:lumMod val="75000"/>
                  </a:schemeClr>
                </a:solidFill>
              </a:rPr>
              <a:t>De-skilled work</a:t>
            </a:r>
          </a:p>
        </p:txBody>
      </p:sp>
      <p:sp>
        <p:nvSpPr>
          <p:cNvPr id="12291" name="Rectangle 3"/>
          <p:cNvSpPr>
            <a:spLocks noGrp="1" noChangeArrowheads="1"/>
          </p:cNvSpPr>
          <p:nvPr>
            <p:ph idx="1"/>
          </p:nvPr>
        </p:nvSpPr>
        <p:spPr>
          <a:xfrm>
            <a:off x="1981200" y="1612900"/>
            <a:ext cx="4330700" cy="4624388"/>
          </a:xfrm>
        </p:spPr>
        <p:txBody>
          <a:bodyPr/>
          <a:lstStyle/>
          <a:p>
            <a:pPr>
              <a:lnSpc>
                <a:spcPct val="90000"/>
              </a:lnSpc>
            </a:pPr>
            <a:r>
              <a:rPr lang="en-GB" sz="2400"/>
              <a:t>Jobs broken down into simple tasks</a:t>
            </a:r>
          </a:p>
          <a:p>
            <a:pPr>
              <a:lnSpc>
                <a:spcPct val="90000"/>
              </a:lnSpc>
            </a:pPr>
            <a:r>
              <a:rPr lang="en-GB" sz="2400"/>
              <a:t>Easily learned task</a:t>
            </a:r>
          </a:p>
          <a:p>
            <a:pPr>
              <a:lnSpc>
                <a:spcPct val="90000"/>
              </a:lnSpc>
            </a:pPr>
            <a:r>
              <a:rPr lang="en-GB" sz="2400"/>
              <a:t>Low status</a:t>
            </a:r>
          </a:p>
          <a:p>
            <a:pPr>
              <a:lnSpc>
                <a:spcPct val="90000"/>
              </a:lnSpc>
            </a:pPr>
            <a:r>
              <a:rPr lang="en-GB" sz="2400"/>
              <a:t>Little control over work</a:t>
            </a:r>
          </a:p>
          <a:p>
            <a:pPr>
              <a:lnSpc>
                <a:spcPct val="90000"/>
              </a:lnSpc>
            </a:pPr>
            <a:r>
              <a:rPr lang="en-GB" sz="2400"/>
              <a:t>Weak negotiating position</a:t>
            </a:r>
          </a:p>
          <a:p>
            <a:pPr>
              <a:lnSpc>
                <a:spcPct val="90000"/>
              </a:lnSpc>
            </a:pPr>
            <a:r>
              <a:rPr lang="en-GB" sz="2400"/>
              <a:t>Low paid</a:t>
            </a:r>
          </a:p>
        </p:txBody>
      </p:sp>
      <p:pic>
        <p:nvPicPr>
          <p:cNvPr id="12292" name="Picture 5" descr="stacking%20chair%2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0"/>
            <a:ext cx="3924300"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7" descr="p-zo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3905250"/>
            <a:ext cx="39243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4396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idx="1"/>
          </p:nvPr>
        </p:nvSpPr>
        <p:spPr>
          <a:xfrm>
            <a:off x="6096001" y="2205038"/>
            <a:ext cx="3960813" cy="4248150"/>
          </a:xfrm>
          <a:solidFill>
            <a:schemeClr val="tx2">
              <a:lumMod val="60000"/>
              <a:lumOff val="40000"/>
            </a:schemeClr>
          </a:solidFill>
        </p:spPr>
        <p:txBody>
          <a:bodyPr rtlCol="0">
            <a:normAutofit fontScale="77500" lnSpcReduction="20000"/>
          </a:bodyPr>
          <a:lstStyle/>
          <a:p>
            <a:pPr indent="-182880">
              <a:lnSpc>
                <a:spcPct val="80000"/>
              </a:lnSpc>
              <a:buNone/>
              <a:defRPr/>
            </a:pPr>
            <a:r>
              <a:rPr lang="en-GB" u="sng" dirty="0">
                <a:solidFill>
                  <a:schemeClr val="bg1"/>
                </a:solidFill>
              </a:rPr>
              <a:t>‘one best way’</a:t>
            </a:r>
            <a:r>
              <a:rPr lang="en-GB" dirty="0">
                <a:solidFill>
                  <a:schemeClr val="bg1"/>
                </a:solidFill>
              </a:rPr>
              <a:t>- </a:t>
            </a:r>
          </a:p>
          <a:p>
            <a:pPr marL="502920" lvl="1" indent="-182880">
              <a:lnSpc>
                <a:spcPct val="80000"/>
              </a:lnSpc>
              <a:buFont typeface="Wingdings" charset="2"/>
              <a:buChar char="§"/>
              <a:defRPr/>
            </a:pPr>
            <a:r>
              <a:rPr lang="en-GB" dirty="0">
                <a:solidFill>
                  <a:schemeClr val="bg1"/>
                </a:solidFill>
              </a:rPr>
              <a:t>establish the best way of carrying out each task</a:t>
            </a:r>
          </a:p>
          <a:p>
            <a:pPr marL="502920" lvl="1" indent="-182880">
              <a:lnSpc>
                <a:spcPct val="80000"/>
              </a:lnSpc>
              <a:buFont typeface="Wingdings" charset="2"/>
              <a:buChar char="§"/>
              <a:defRPr/>
            </a:pPr>
            <a:r>
              <a:rPr lang="en-GB" dirty="0">
                <a:solidFill>
                  <a:schemeClr val="bg1"/>
                </a:solidFill>
              </a:rPr>
              <a:t>this is how it must be done every time.</a:t>
            </a:r>
          </a:p>
          <a:p>
            <a:pPr marL="502920" lvl="1" indent="-182880">
              <a:lnSpc>
                <a:spcPct val="80000"/>
              </a:lnSpc>
              <a:buNone/>
              <a:defRPr/>
            </a:pPr>
            <a:endParaRPr lang="en-GB" dirty="0">
              <a:solidFill>
                <a:schemeClr val="bg1"/>
              </a:solidFill>
            </a:endParaRPr>
          </a:p>
          <a:p>
            <a:pPr indent="-182880">
              <a:lnSpc>
                <a:spcPct val="80000"/>
              </a:lnSpc>
              <a:buNone/>
              <a:defRPr/>
            </a:pPr>
            <a:r>
              <a:rPr lang="en-GB" u="sng" dirty="0">
                <a:solidFill>
                  <a:schemeClr val="bg1"/>
                </a:solidFill>
              </a:rPr>
              <a:t>‘a fair day’s work for a fair day’s pay’</a:t>
            </a:r>
            <a:r>
              <a:rPr lang="en-GB" dirty="0">
                <a:solidFill>
                  <a:schemeClr val="bg1"/>
                </a:solidFill>
              </a:rPr>
              <a:t>- </a:t>
            </a:r>
          </a:p>
          <a:p>
            <a:pPr marL="502920" lvl="1" indent="-182880">
              <a:lnSpc>
                <a:spcPct val="80000"/>
              </a:lnSpc>
              <a:buFont typeface="Wingdings" charset="2"/>
              <a:buChar char="§"/>
              <a:defRPr/>
            </a:pPr>
            <a:r>
              <a:rPr lang="en-GB" dirty="0">
                <a:solidFill>
                  <a:schemeClr val="bg1"/>
                </a:solidFill>
              </a:rPr>
              <a:t>all workers seek maximum pay for minimum work</a:t>
            </a:r>
          </a:p>
          <a:p>
            <a:pPr marL="502920" lvl="1" indent="-182880">
              <a:lnSpc>
                <a:spcPct val="80000"/>
              </a:lnSpc>
              <a:buFont typeface="Wingdings" charset="2"/>
              <a:buChar char="§"/>
              <a:defRPr/>
            </a:pPr>
            <a:r>
              <a:rPr lang="en-GB" dirty="0">
                <a:solidFill>
                  <a:schemeClr val="bg1"/>
                </a:solidFill>
              </a:rPr>
              <a:t>managers must set exact tasks</a:t>
            </a:r>
          </a:p>
          <a:p>
            <a:pPr marL="502920" lvl="1" indent="-182880">
              <a:lnSpc>
                <a:spcPct val="80000"/>
              </a:lnSpc>
              <a:buFont typeface="Wingdings" charset="2"/>
              <a:buChar char="§"/>
              <a:defRPr/>
            </a:pPr>
            <a:r>
              <a:rPr lang="en-GB" dirty="0">
                <a:solidFill>
                  <a:schemeClr val="bg1"/>
                </a:solidFill>
              </a:rPr>
              <a:t>managers must monitor work closely and </a:t>
            </a:r>
          </a:p>
          <a:p>
            <a:pPr marL="502920" lvl="1" indent="-182880">
              <a:lnSpc>
                <a:spcPct val="80000"/>
              </a:lnSpc>
              <a:buFont typeface="Wingdings" charset="2"/>
              <a:buChar char="§"/>
              <a:defRPr/>
            </a:pPr>
            <a:r>
              <a:rPr lang="en-GB" dirty="0">
                <a:solidFill>
                  <a:schemeClr val="bg1"/>
                </a:solidFill>
              </a:rPr>
              <a:t>pay must be linked to performance</a:t>
            </a:r>
          </a:p>
        </p:txBody>
      </p:sp>
      <p:pic>
        <p:nvPicPr>
          <p:cNvPr id="14340" name="Picture 4" descr="scientific-mg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2205039"/>
            <a:ext cx="3941763" cy="414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p:cNvSpPr txBox="1">
            <a:spLocks noChangeArrowheads="1"/>
          </p:cNvSpPr>
          <p:nvPr/>
        </p:nvSpPr>
        <p:spPr>
          <a:xfrm>
            <a:off x="1524000" y="0"/>
            <a:ext cx="9144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Frederick Winslow Taylor</a:t>
            </a:r>
            <a:br>
              <a:rPr lang="en-GB" sz="3600" dirty="0">
                <a:solidFill>
                  <a:schemeClr val="bg1"/>
                </a:solidFill>
              </a:rPr>
            </a:br>
            <a:r>
              <a:rPr lang="en-GB" sz="3600" dirty="0">
                <a:solidFill>
                  <a:schemeClr val="bg1"/>
                </a:solidFill>
              </a:rPr>
              <a:t>‘Scientific Management’</a:t>
            </a:r>
          </a:p>
        </p:txBody>
      </p:sp>
      <p:pic>
        <p:nvPicPr>
          <p:cNvPr id="14341" name="Picture 5" descr="image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333376"/>
            <a:ext cx="1803400"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2605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816080" y="0"/>
            <a:ext cx="3852854" cy="2565400"/>
          </a:xfrm>
          <a:solidFill>
            <a:schemeClr val="tx2"/>
          </a:solidFill>
        </p:spPr>
        <p:txBody>
          <a:bodyPr/>
          <a:lstStyle/>
          <a:p>
            <a:r>
              <a:rPr lang="en-GB" sz="3200" dirty="0">
                <a:solidFill>
                  <a:schemeClr val="bg1"/>
                </a:solidFill>
              </a:rPr>
              <a:t>The first </a:t>
            </a:r>
            <a:br>
              <a:rPr lang="en-GB" sz="3200" dirty="0">
                <a:solidFill>
                  <a:schemeClr val="bg1"/>
                </a:solidFill>
              </a:rPr>
            </a:br>
            <a:r>
              <a:rPr lang="en-GB" sz="3200" dirty="0">
                <a:solidFill>
                  <a:schemeClr val="bg1"/>
                </a:solidFill>
              </a:rPr>
              <a:t>Welfare Officer- </a:t>
            </a:r>
            <a:br>
              <a:rPr lang="en-GB" sz="3200" dirty="0">
                <a:solidFill>
                  <a:schemeClr val="bg1"/>
                </a:solidFill>
              </a:rPr>
            </a:br>
            <a:r>
              <a:rPr lang="en-GB" sz="3200" dirty="0">
                <a:solidFill>
                  <a:schemeClr val="bg1"/>
                </a:solidFill>
              </a:rPr>
              <a:t>Mary Wood at </a:t>
            </a:r>
            <a:r>
              <a:rPr lang="en-GB" sz="3200" dirty="0" err="1">
                <a:solidFill>
                  <a:schemeClr val="bg1"/>
                </a:solidFill>
              </a:rPr>
              <a:t>Rowntree’s</a:t>
            </a:r>
            <a:r>
              <a:rPr lang="en-GB" sz="3200" dirty="0">
                <a:solidFill>
                  <a:schemeClr val="bg1"/>
                </a:solidFill>
              </a:rPr>
              <a:t> 1896</a:t>
            </a:r>
          </a:p>
        </p:txBody>
      </p:sp>
      <p:pic>
        <p:nvPicPr>
          <p:cNvPr id="747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5486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4758" name="Text Box 6"/>
          <p:cNvSpPr txBox="1">
            <a:spLocks noChangeArrowheads="1"/>
          </p:cNvSpPr>
          <p:nvPr/>
        </p:nvSpPr>
        <p:spPr bwMode="auto">
          <a:xfrm>
            <a:off x="7010400" y="2565401"/>
            <a:ext cx="3657600" cy="4324261"/>
          </a:xfrm>
          <a:prstGeom prst="rect">
            <a:avLst/>
          </a:prstGeom>
          <a:solidFill>
            <a:schemeClr val="tx2"/>
          </a:solidFill>
          <a:ln>
            <a:noFill/>
          </a:ln>
          <a:effectLst/>
        </p:spPr>
        <p:txBody>
          <a:bodyPr wrap="square">
            <a:spAutoFit/>
          </a:bodyPr>
          <a:lstStyle/>
          <a:p>
            <a:pPr>
              <a:spcBef>
                <a:spcPct val="50000"/>
              </a:spcBef>
            </a:pPr>
            <a:r>
              <a:rPr lang="en-GB" sz="2000" dirty="0">
                <a:solidFill>
                  <a:schemeClr val="bg1"/>
                </a:solidFill>
              </a:rPr>
              <a:t>“She was appointed to be a type of social worker for the factory, with responsibility for ensuring the well-being of women and children in the workforce and watching over their health and behaviour.”</a:t>
            </a:r>
            <a:r>
              <a:rPr lang="en-GB" dirty="0">
                <a:solidFill>
                  <a:schemeClr val="bg1"/>
                </a:solidFill>
              </a:rPr>
              <a:t> </a:t>
            </a:r>
          </a:p>
          <a:p>
            <a:pPr>
              <a:spcBef>
                <a:spcPct val="50000"/>
              </a:spcBef>
            </a:pPr>
            <a:r>
              <a:rPr lang="en-GB" dirty="0">
                <a:solidFill>
                  <a:schemeClr val="bg1"/>
                </a:solidFill>
              </a:rPr>
              <a:t>(Foot &amp; Hook, 2011, p.6)</a:t>
            </a:r>
          </a:p>
          <a:p>
            <a:pPr>
              <a:spcBef>
                <a:spcPct val="50000"/>
              </a:spcBef>
            </a:pPr>
            <a:endParaRPr lang="en-GB" dirty="0">
              <a:solidFill>
                <a:schemeClr val="bg1"/>
              </a:solidFill>
            </a:endParaRPr>
          </a:p>
          <a:p>
            <a:pPr>
              <a:spcBef>
                <a:spcPct val="50000"/>
              </a:spcBef>
            </a:pPr>
            <a:endParaRPr lang="en-GB" dirty="0">
              <a:solidFill>
                <a:schemeClr val="bg1"/>
              </a:solidFill>
            </a:endParaRPr>
          </a:p>
          <a:p>
            <a:pPr>
              <a:spcBef>
                <a:spcPct val="50000"/>
              </a:spcBef>
            </a:pPr>
            <a:endParaRPr lang="en-GB" dirty="0">
              <a:solidFill>
                <a:schemeClr val="bg1"/>
              </a:solidFill>
            </a:endParaRPr>
          </a:p>
          <a:p>
            <a:pPr>
              <a:spcBef>
                <a:spcPct val="50000"/>
              </a:spcBef>
            </a:pPr>
            <a:endParaRPr lang="en-GB" dirty="0">
              <a:solidFill>
                <a:schemeClr val="bg1"/>
              </a:solidFill>
            </a:endParaRPr>
          </a:p>
        </p:txBody>
      </p:sp>
    </p:spTree>
    <p:extLst>
      <p:ext uri="{BB962C8B-B14F-4D97-AF65-F5344CB8AC3E}">
        <p14:creationId xmlns:p14="http://schemas.microsoft.com/office/powerpoint/2010/main" val="572568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0" y="0"/>
            <a:ext cx="12192000" cy="1628800"/>
          </a:xfrm>
          <a:solidFill>
            <a:schemeClr val="tx2"/>
          </a:solidFill>
        </p:spPr>
        <p:txBody>
          <a:bodyPr>
            <a:normAutofit/>
          </a:bodyPr>
          <a:lstStyle/>
          <a:p>
            <a:r>
              <a:rPr lang="en-GB" sz="4000" dirty="0">
                <a:solidFill>
                  <a:schemeClr val="bg1"/>
                </a:solidFill>
              </a:rPr>
              <a:t>Personnel Officer</a:t>
            </a:r>
            <a:br>
              <a:rPr lang="en-GB" sz="4000" dirty="0">
                <a:solidFill>
                  <a:schemeClr val="bg1"/>
                </a:solidFill>
              </a:rPr>
            </a:br>
            <a:r>
              <a:rPr lang="en-GB" sz="4000" dirty="0">
                <a:solidFill>
                  <a:schemeClr val="bg1"/>
                </a:solidFill>
              </a:rPr>
              <a:t>1970s</a:t>
            </a:r>
          </a:p>
        </p:txBody>
      </p:sp>
      <p:sp>
        <p:nvSpPr>
          <p:cNvPr id="75779" name="Rectangle 3"/>
          <p:cNvSpPr>
            <a:spLocks noGrp="1" noChangeArrowheads="1"/>
          </p:cNvSpPr>
          <p:nvPr>
            <p:ph type="body" idx="1"/>
          </p:nvPr>
        </p:nvSpPr>
        <p:spPr>
          <a:xfrm>
            <a:off x="7175500" y="2060576"/>
            <a:ext cx="3214688" cy="4276725"/>
          </a:xfrm>
        </p:spPr>
        <p:txBody>
          <a:bodyPr/>
          <a:lstStyle/>
          <a:p>
            <a:pPr>
              <a:lnSpc>
                <a:spcPct val="80000"/>
              </a:lnSpc>
              <a:buFont typeface="Wingdings" pitchFamily="2" charset="2"/>
              <a:buNone/>
            </a:pPr>
            <a:r>
              <a:rPr lang="en-GB" sz="2800"/>
              <a:t>Rising importance of Trade Unions as an outlet for workforce militancy. </a:t>
            </a:r>
          </a:p>
          <a:p>
            <a:pPr>
              <a:lnSpc>
                <a:spcPct val="80000"/>
              </a:lnSpc>
              <a:buFont typeface="Wingdings" pitchFamily="2" charset="2"/>
              <a:buNone/>
            </a:pPr>
            <a:endParaRPr lang="en-GB" sz="2800"/>
          </a:p>
          <a:p>
            <a:pPr>
              <a:lnSpc>
                <a:spcPct val="80000"/>
              </a:lnSpc>
              <a:buFont typeface="Wingdings" pitchFamily="2" charset="2"/>
              <a:buNone/>
            </a:pPr>
            <a:r>
              <a:rPr lang="en-GB" sz="2800"/>
              <a:t>Personnel Officers were assigned to negotiate.</a:t>
            </a:r>
          </a:p>
        </p:txBody>
      </p:sp>
      <p:pic>
        <p:nvPicPr>
          <p:cNvPr id="75781" name="Picture 5" descr="marchDM0104_468x3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3371850"/>
            <a:ext cx="5435600" cy="3486150"/>
          </a:xfrm>
          <a:prstGeom prst="rect">
            <a:avLst/>
          </a:prstGeom>
          <a:noFill/>
          <a:extLst>
            <a:ext uri="{909E8E84-426E-40DD-AFC4-6F175D3DCCD1}">
              <a14:hiddenFill xmlns:a14="http://schemas.microsoft.com/office/drawing/2010/main">
                <a:solidFill>
                  <a:srgbClr val="FFFFFF"/>
                </a:solidFill>
              </a14:hiddenFill>
            </a:ext>
          </a:extLst>
        </p:spPr>
      </p:pic>
      <p:pic>
        <p:nvPicPr>
          <p:cNvPr id="75783" name="Picture 7" descr="ANd9GcSnfyHjLYbQGaVX_xRdYCVQIDS50maVvJL1ELwHSJs9p3v64g_c5ioO2v6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60" y="980728"/>
            <a:ext cx="3779838" cy="283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22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0" y="0"/>
            <a:ext cx="12192000" cy="1556792"/>
          </a:xfrm>
          <a:solidFill>
            <a:schemeClr val="tx2"/>
          </a:solidFill>
        </p:spPr>
        <p:txBody>
          <a:bodyPr>
            <a:normAutofit/>
          </a:bodyPr>
          <a:lstStyle/>
          <a:p>
            <a:r>
              <a:rPr lang="en-GB" sz="3600" dirty="0">
                <a:solidFill>
                  <a:schemeClr val="bg1"/>
                </a:solidFill>
              </a:rPr>
              <a:t>Soft HRM – with links to Human Relations approach?</a:t>
            </a:r>
          </a:p>
        </p:txBody>
      </p:sp>
      <p:sp>
        <p:nvSpPr>
          <p:cNvPr id="5" name="Rectangle 5"/>
          <p:cNvSpPr txBox="1">
            <a:spLocks noChangeArrowheads="1"/>
          </p:cNvSpPr>
          <p:nvPr/>
        </p:nvSpPr>
        <p:spPr>
          <a:xfrm>
            <a:off x="6875235" y="1768520"/>
            <a:ext cx="4621365" cy="35956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Human Relations recap</a:t>
            </a:r>
          </a:p>
        </p:txBody>
      </p:sp>
      <p:sp>
        <p:nvSpPr>
          <p:cNvPr id="7" name="Rectangle 4">
            <a:extLst>
              <a:ext uri="{FF2B5EF4-FFF2-40B4-BE49-F238E27FC236}">
                <a16:creationId xmlns:a16="http://schemas.microsoft.com/office/drawing/2014/main" id="{6B262534-7D8A-4EB8-AC63-5CA238FDD3D7}"/>
              </a:ext>
            </a:extLst>
          </p:cNvPr>
          <p:cNvSpPr txBox="1">
            <a:spLocks noChangeArrowheads="1"/>
          </p:cNvSpPr>
          <p:nvPr/>
        </p:nvSpPr>
        <p:spPr>
          <a:xfrm>
            <a:off x="7377286" y="2528900"/>
            <a:ext cx="4119314" cy="3930816"/>
          </a:xfrm>
          <a:prstGeom prst="rect">
            <a:avLst/>
          </a:prstGeom>
          <a:ln>
            <a:solidFill>
              <a:schemeClr val="bg1"/>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altLang="en-US" sz="2400" dirty="0"/>
              <a:t>Hawthorne Effect</a:t>
            </a:r>
          </a:p>
          <a:p>
            <a:r>
              <a:rPr lang="en-GB" altLang="en-US" sz="2400" dirty="0"/>
              <a:t>Theory Y, </a:t>
            </a:r>
          </a:p>
          <a:p>
            <a:r>
              <a:rPr lang="en-GB" altLang="en-US" sz="2400" dirty="0"/>
              <a:t>Democratic Management style</a:t>
            </a:r>
          </a:p>
          <a:p>
            <a:r>
              <a:rPr lang="en-GB" altLang="en-US" sz="2400" dirty="0"/>
              <a:t>Willingness to engage with unions</a:t>
            </a:r>
          </a:p>
          <a:p>
            <a:r>
              <a:rPr lang="en-GB" altLang="en-US" sz="2400" dirty="0"/>
              <a:t>Key approaches- Job design, Job enrichment, Job satisfaction</a:t>
            </a:r>
          </a:p>
          <a:p>
            <a:pPr>
              <a:lnSpc>
                <a:spcPct val="90000"/>
              </a:lnSpc>
            </a:pPr>
            <a:endParaRPr lang="en-GB" altLang="en-US" sz="2400" dirty="0"/>
          </a:p>
        </p:txBody>
      </p:sp>
      <p:sp>
        <p:nvSpPr>
          <p:cNvPr id="9" name="Content Placeholder 8">
            <a:extLst>
              <a:ext uri="{FF2B5EF4-FFF2-40B4-BE49-F238E27FC236}">
                <a16:creationId xmlns:a16="http://schemas.microsoft.com/office/drawing/2014/main" id="{3AD8E8B9-AE3F-4669-AA73-95097624D4D3}"/>
              </a:ext>
            </a:extLst>
          </p:cNvPr>
          <p:cNvSpPr>
            <a:spLocks noGrp="1"/>
          </p:cNvSpPr>
          <p:nvPr>
            <p:ph idx="1"/>
          </p:nvPr>
        </p:nvSpPr>
        <p:spPr>
          <a:xfrm>
            <a:off x="407368" y="1772816"/>
            <a:ext cx="5328592" cy="1080120"/>
          </a:xfrm>
        </p:spPr>
        <p:txBody>
          <a:bodyPr>
            <a:normAutofit/>
          </a:bodyPr>
          <a:lstStyle/>
          <a:p>
            <a:pPr marL="0" indent="0">
              <a:buNone/>
            </a:pPr>
            <a:r>
              <a:rPr lang="en-US" b="1" i="1" u="sng" dirty="0"/>
              <a:t>Human</a:t>
            </a:r>
            <a:r>
              <a:rPr lang="en-US" dirty="0"/>
              <a:t> Resource Management</a:t>
            </a:r>
          </a:p>
        </p:txBody>
      </p:sp>
      <p:pic>
        <p:nvPicPr>
          <p:cNvPr id="1026" name="Picture 2" descr="Image result for harvard model of hrm">
            <a:extLst>
              <a:ext uri="{FF2B5EF4-FFF2-40B4-BE49-F238E27FC236}">
                <a16:creationId xmlns:a16="http://schemas.microsoft.com/office/drawing/2014/main" id="{6B5DA23E-4AB5-4505-9050-EB6C5DF8DC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336" y="3284984"/>
            <a:ext cx="6967236" cy="3074293"/>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3761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0" y="-27384"/>
            <a:ext cx="12192000" cy="1484784"/>
          </a:xfrm>
          <a:solidFill>
            <a:schemeClr val="tx2"/>
          </a:solidFill>
        </p:spPr>
        <p:txBody>
          <a:bodyPr>
            <a:normAutofit/>
          </a:bodyPr>
          <a:lstStyle/>
          <a:p>
            <a:r>
              <a:rPr lang="en-GB" sz="3600" dirty="0">
                <a:solidFill>
                  <a:schemeClr val="bg1"/>
                </a:solidFill>
              </a:rPr>
              <a:t>Hard HRM- with links to </a:t>
            </a:r>
            <a:r>
              <a:rPr lang="en-GB" sz="3600" dirty="0" err="1">
                <a:solidFill>
                  <a:schemeClr val="bg1"/>
                </a:solidFill>
              </a:rPr>
              <a:t>Taylorist</a:t>
            </a:r>
            <a:r>
              <a:rPr lang="en-GB" sz="3600" dirty="0">
                <a:solidFill>
                  <a:schemeClr val="bg1"/>
                </a:solidFill>
              </a:rPr>
              <a:t> approach?</a:t>
            </a:r>
          </a:p>
        </p:txBody>
      </p:sp>
      <p:sp>
        <p:nvSpPr>
          <p:cNvPr id="4" name="Rectangle 4"/>
          <p:cNvSpPr txBox="1">
            <a:spLocks noChangeArrowheads="1"/>
          </p:cNvSpPr>
          <p:nvPr/>
        </p:nvSpPr>
        <p:spPr>
          <a:xfrm>
            <a:off x="767408" y="1848000"/>
            <a:ext cx="3565525" cy="35925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Taylorism</a:t>
            </a:r>
          </a:p>
          <a:p>
            <a:pPr>
              <a:buFont typeface="Wingdings" pitchFamily="2" charset="2"/>
              <a:buNone/>
            </a:pPr>
            <a:endParaRPr lang="en-GB" dirty="0"/>
          </a:p>
        </p:txBody>
      </p:sp>
      <p:sp>
        <p:nvSpPr>
          <p:cNvPr id="6" name="Rectangle 3">
            <a:extLst>
              <a:ext uri="{FF2B5EF4-FFF2-40B4-BE49-F238E27FC236}">
                <a16:creationId xmlns:a16="http://schemas.microsoft.com/office/drawing/2014/main" id="{C0DA8C47-6EAC-4A72-9FD4-A1D224C4A838}"/>
              </a:ext>
            </a:extLst>
          </p:cNvPr>
          <p:cNvSpPr>
            <a:spLocks noGrp="1" noChangeArrowheads="1"/>
          </p:cNvSpPr>
          <p:nvPr>
            <p:ph sz="half" idx="1"/>
          </p:nvPr>
        </p:nvSpPr>
        <p:spPr>
          <a:xfrm>
            <a:off x="695400" y="3406656"/>
            <a:ext cx="4629256" cy="3314627"/>
          </a:xfrm>
          <a:ln>
            <a:solidFill>
              <a:schemeClr val="bg1"/>
            </a:solidFill>
          </a:ln>
        </p:spPr>
        <p:txBody>
          <a:bodyPr>
            <a:normAutofit/>
          </a:bodyPr>
          <a:lstStyle/>
          <a:p>
            <a:pPr>
              <a:lnSpc>
                <a:spcPct val="90000"/>
              </a:lnSpc>
            </a:pPr>
            <a:r>
              <a:rPr lang="en-GB" altLang="en-US" sz="2400" dirty="0"/>
              <a:t>‘Scientific Management’</a:t>
            </a:r>
          </a:p>
          <a:p>
            <a:r>
              <a:rPr lang="en-GB" altLang="en-US" sz="2400" dirty="0"/>
              <a:t>Theory X, </a:t>
            </a:r>
          </a:p>
          <a:p>
            <a:r>
              <a:rPr lang="en-GB" altLang="en-US" sz="2400" dirty="0"/>
              <a:t>Autocratic Management style</a:t>
            </a:r>
          </a:p>
          <a:p>
            <a:pPr>
              <a:lnSpc>
                <a:spcPct val="90000"/>
              </a:lnSpc>
            </a:pPr>
            <a:r>
              <a:rPr lang="en-GB" altLang="en-US" sz="2400" dirty="0"/>
              <a:t>Anti-union</a:t>
            </a:r>
          </a:p>
          <a:p>
            <a:r>
              <a:rPr lang="en-GB" altLang="en-US" sz="2400" dirty="0"/>
              <a:t>Key approaches- Efficiency, De-skilled work, mechanisation.</a:t>
            </a:r>
          </a:p>
        </p:txBody>
      </p:sp>
      <p:sp>
        <p:nvSpPr>
          <p:cNvPr id="8" name="Content Placeholder 8">
            <a:extLst>
              <a:ext uri="{FF2B5EF4-FFF2-40B4-BE49-F238E27FC236}">
                <a16:creationId xmlns:a16="http://schemas.microsoft.com/office/drawing/2014/main" id="{329352BB-ECF1-4177-978B-9B0F65A80492}"/>
              </a:ext>
            </a:extLst>
          </p:cNvPr>
          <p:cNvSpPr txBox="1">
            <a:spLocks/>
          </p:cNvSpPr>
          <p:nvPr/>
        </p:nvSpPr>
        <p:spPr>
          <a:xfrm>
            <a:off x="5396664" y="1772816"/>
            <a:ext cx="6531983" cy="1800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dirty="0"/>
              <a:t>Human </a:t>
            </a:r>
            <a:r>
              <a:rPr lang="en-US" b="1" i="1" u="sng" dirty="0"/>
              <a:t>Resource</a:t>
            </a:r>
            <a:r>
              <a:rPr lang="en-US" dirty="0"/>
              <a:t> Management</a:t>
            </a:r>
          </a:p>
        </p:txBody>
      </p:sp>
      <p:pic>
        <p:nvPicPr>
          <p:cNvPr id="2050" name="Picture 2" descr="Image result for michigan model of hrm">
            <a:extLst>
              <a:ext uri="{FF2B5EF4-FFF2-40B4-BE49-F238E27FC236}">
                <a16:creationId xmlns:a16="http://schemas.microsoft.com/office/drawing/2014/main" id="{FB5478DE-638E-40E0-9C1D-4527B53303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91" b="19764"/>
          <a:stretch/>
        </p:blipFill>
        <p:spPr bwMode="auto">
          <a:xfrm>
            <a:off x="6370939" y="3068960"/>
            <a:ext cx="5343344" cy="3314627"/>
          </a:xfrm>
          <a:prstGeom prst="rect">
            <a:avLst/>
          </a:prstGeom>
          <a:noFill/>
          <a:ln w="63500">
            <a:solidFill>
              <a:schemeClr val="accent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417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751B-E589-4126-BE45-30B2489958E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30AA7AA-3BAD-4DE3-A0D2-29676F7CAAB3}"/>
              </a:ext>
            </a:extLst>
          </p:cNvPr>
          <p:cNvSpPr>
            <a:spLocks noGrp="1"/>
          </p:cNvSpPr>
          <p:nvPr>
            <p:ph idx="1"/>
          </p:nvPr>
        </p:nvSpPr>
        <p:spPr/>
        <p:txBody>
          <a:bodyPr/>
          <a:lstStyle/>
          <a:p>
            <a:endParaRPr lang="en-GB" dirty="0"/>
          </a:p>
        </p:txBody>
      </p:sp>
      <p:pic>
        <p:nvPicPr>
          <p:cNvPr id="4" name="Picture 2" descr="Image result for michigan model of hrm">
            <a:extLst>
              <a:ext uri="{FF2B5EF4-FFF2-40B4-BE49-F238E27FC236}">
                <a16:creationId xmlns:a16="http://schemas.microsoft.com/office/drawing/2014/main" id="{A6647BB0-BA5C-45A5-8F9D-E3344762CE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91" b="19764"/>
          <a:stretch/>
        </p:blipFill>
        <p:spPr bwMode="auto">
          <a:xfrm>
            <a:off x="6589283" y="3243637"/>
            <a:ext cx="5343344" cy="3314627"/>
          </a:xfrm>
          <a:prstGeom prst="rect">
            <a:avLst/>
          </a:prstGeom>
          <a:noFill/>
          <a:ln w="63500">
            <a:solidFill>
              <a:schemeClr val="accent2"/>
            </a:solidFill>
          </a:ln>
          <a:extLst>
            <a:ext uri="{909E8E84-426E-40DD-AFC4-6F175D3DCCD1}">
              <a14:hiddenFill xmlns:a14="http://schemas.microsoft.com/office/drawing/2010/main">
                <a:solidFill>
                  <a:srgbClr val="FFFFFF"/>
                </a:solidFill>
              </a14:hiddenFill>
            </a:ext>
          </a:extLst>
        </p:spPr>
      </p:pic>
      <p:pic>
        <p:nvPicPr>
          <p:cNvPr id="5" name="Picture 2" descr="Image result for harvard model of hrm">
            <a:extLst>
              <a:ext uri="{FF2B5EF4-FFF2-40B4-BE49-F238E27FC236}">
                <a16:creationId xmlns:a16="http://schemas.microsoft.com/office/drawing/2014/main" id="{733A615A-1893-49A0-80E4-993A99A68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27" y="1457400"/>
            <a:ext cx="6967236" cy="307429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834276E3-022F-4C36-BFF0-8F3847109075}"/>
              </a:ext>
            </a:extLst>
          </p:cNvPr>
          <p:cNvSpPr txBox="1">
            <a:spLocks noChangeArrowheads="1"/>
          </p:cNvSpPr>
          <p:nvPr/>
        </p:nvSpPr>
        <p:spPr>
          <a:xfrm>
            <a:off x="0" y="-27384"/>
            <a:ext cx="12192000" cy="1484784"/>
          </a:xfrm>
          <a:prstGeom prst="rect">
            <a:avLst/>
          </a:prstGeom>
          <a:solidFill>
            <a:schemeClr val="tx2"/>
          </a:solidFill>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dirty="0">
                <a:solidFill>
                  <a:schemeClr val="bg1"/>
                </a:solidFill>
              </a:rPr>
              <a:t>Exploring</a:t>
            </a:r>
            <a:r>
              <a:rPr lang="en-GB" sz="3600" dirty="0">
                <a:solidFill>
                  <a:schemeClr val="bg1"/>
                </a:solidFill>
              </a:rPr>
              <a:t> models- (20 mins exercise)</a:t>
            </a:r>
          </a:p>
          <a:p>
            <a:r>
              <a:rPr lang="en-GB" sz="3600" dirty="0">
                <a:solidFill>
                  <a:schemeClr val="bg1"/>
                </a:solidFill>
              </a:rPr>
              <a:t>For your group’s point on the model to explain and give examples.</a:t>
            </a:r>
          </a:p>
        </p:txBody>
      </p:sp>
      <p:sp>
        <p:nvSpPr>
          <p:cNvPr id="8" name="Arrow: Right 7">
            <a:extLst>
              <a:ext uri="{FF2B5EF4-FFF2-40B4-BE49-F238E27FC236}">
                <a16:creationId xmlns:a16="http://schemas.microsoft.com/office/drawing/2014/main" id="{8410DE20-E099-411F-BD28-157A180FDE83}"/>
              </a:ext>
            </a:extLst>
          </p:cNvPr>
          <p:cNvSpPr/>
          <p:nvPr/>
        </p:nvSpPr>
        <p:spPr>
          <a:xfrm rot="21192497">
            <a:off x="6589283" y="5825328"/>
            <a:ext cx="2016224" cy="6158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Group 4</a:t>
            </a:r>
            <a:endParaRPr lang="en-GB" dirty="0"/>
          </a:p>
        </p:txBody>
      </p:sp>
      <p:sp>
        <p:nvSpPr>
          <p:cNvPr id="9" name="Arrow: Right 8">
            <a:extLst>
              <a:ext uri="{FF2B5EF4-FFF2-40B4-BE49-F238E27FC236}">
                <a16:creationId xmlns:a16="http://schemas.microsoft.com/office/drawing/2014/main" id="{CF19055F-7216-4C38-8C65-10D5656E1D55}"/>
              </a:ext>
            </a:extLst>
          </p:cNvPr>
          <p:cNvSpPr/>
          <p:nvPr/>
        </p:nvSpPr>
        <p:spPr>
          <a:xfrm rot="2471202">
            <a:off x="7291387" y="3454668"/>
            <a:ext cx="2016224" cy="6158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Group 3</a:t>
            </a:r>
            <a:endParaRPr lang="en-GB" dirty="0"/>
          </a:p>
        </p:txBody>
      </p:sp>
      <p:sp>
        <p:nvSpPr>
          <p:cNvPr id="10" name="Arrow: Right 9">
            <a:extLst>
              <a:ext uri="{FF2B5EF4-FFF2-40B4-BE49-F238E27FC236}">
                <a16:creationId xmlns:a16="http://schemas.microsoft.com/office/drawing/2014/main" id="{F7CB567F-4CB7-44F0-B79C-BC36F3EF415E}"/>
              </a:ext>
            </a:extLst>
          </p:cNvPr>
          <p:cNvSpPr/>
          <p:nvPr/>
        </p:nvSpPr>
        <p:spPr>
          <a:xfrm rot="20106824">
            <a:off x="2168832" y="4317413"/>
            <a:ext cx="2016224" cy="6158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Group 2</a:t>
            </a:r>
            <a:endParaRPr lang="en-GB" dirty="0"/>
          </a:p>
        </p:txBody>
      </p:sp>
      <p:sp>
        <p:nvSpPr>
          <p:cNvPr id="11" name="Arrow: Right 10">
            <a:extLst>
              <a:ext uri="{FF2B5EF4-FFF2-40B4-BE49-F238E27FC236}">
                <a16:creationId xmlns:a16="http://schemas.microsoft.com/office/drawing/2014/main" id="{13554E14-D741-4716-9601-42526BEF00C5}"/>
              </a:ext>
            </a:extLst>
          </p:cNvPr>
          <p:cNvSpPr/>
          <p:nvPr/>
        </p:nvSpPr>
        <p:spPr>
          <a:xfrm rot="3793598">
            <a:off x="3728699" y="1756115"/>
            <a:ext cx="2016224" cy="6158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Group 1</a:t>
            </a:r>
            <a:endParaRPr lang="en-GB" dirty="0"/>
          </a:p>
        </p:txBody>
      </p:sp>
    </p:spTree>
    <p:extLst>
      <p:ext uri="{BB962C8B-B14F-4D97-AF65-F5344CB8AC3E}">
        <p14:creationId xmlns:p14="http://schemas.microsoft.com/office/powerpoint/2010/main" val="353201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888EE-5986-4181-B35B-6CF4791626FA}"/>
              </a:ext>
            </a:extLst>
          </p:cNvPr>
          <p:cNvSpPr>
            <a:spLocks noGrp="1"/>
          </p:cNvSpPr>
          <p:nvPr>
            <p:ph type="title"/>
          </p:nvPr>
        </p:nvSpPr>
        <p:spPr>
          <a:xfrm>
            <a:off x="7248128" y="1556792"/>
            <a:ext cx="2962672" cy="1656184"/>
          </a:xfrm>
        </p:spPr>
        <p:txBody>
          <a:bodyPr>
            <a:normAutofit/>
          </a:bodyPr>
          <a:lstStyle/>
          <a:p>
            <a:r>
              <a:rPr lang="en-US" sz="2800" dirty="0"/>
              <a:t>Catherine Truss article (on Moodle)</a:t>
            </a:r>
            <a:endParaRPr lang="en-GB" sz="2800" dirty="0"/>
          </a:p>
        </p:txBody>
      </p:sp>
      <p:sp>
        <p:nvSpPr>
          <p:cNvPr id="13" name="TextBox 12">
            <a:extLst>
              <a:ext uri="{FF2B5EF4-FFF2-40B4-BE49-F238E27FC236}">
                <a16:creationId xmlns:a16="http://schemas.microsoft.com/office/drawing/2014/main" id="{772BD2D2-3C8A-4088-8E8E-F680D8F3724B}"/>
              </a:ext>
            </a:extLst>
          </p:cNvPr>
          <p:cNvSpPr txBox="1"/>
          <p:nvPr/>
        </p:nvSpPr>
        <p:spPr>
          <a:xfrm>
            <a:off x="1934581" y="280638"/>
            <a:ext cx="4572000" cy="3970318"/>
          </a:xfrm>
          <a:prstGeom prst="rect">
            <a:avLst/>
          </a:prstGeom>
          <a:noFill/>
        </p:spPr>
        <p:txBody>
          <a:bodyPr wrap="square">
            <a:spAutoFit/>
          </a:bodyPr>
          <a:lstStyle/>
          <a:p>
            <a:r>
              <a:rPr lang="en-US" dirty="0"/>
              <a:t>Hope notes that ‘the employee working under an HRM system would not merely comply with the organization's wishes, but positively and affectively commit themselves to the aims and values of their employers, and thereby give added value through their </a:t>
            </a:r>
            <a:r>
              <a:rPr lang="en-US" dirty="0" err="1"/>
              <a:t>labour</a:t>
            </a:r>
            <a:r>
              <a:rPr lang="en-US" dirty="0"/>
              <a:t>’ (1994: 3). The soft model emphasizes that this commitment will be generated if employees are trusted, if they are trained and developed, and if they are allowed to work autonomously and have control over their work (Guest 1987; Hendry and Pettigrew 1990; </a:t>
            </a:r>
            <a:r>
              <a:rPr lang="en-US" dirty="0" err="1"/>
              <a:t>Kamoche</a:t>
            </a:r>
            <a:r>
              <a:rPr lang="en-US" dirty="0"/>
              <a:t> 1994; Mahoney and </a:t>
            </a:r>
            <a:r>
              <a:rPr lang="en-US" dirty="0" err="1"/>
              <a:t>Deckop</a:t>
            </a:r>
            <a:r>
              <a:rPr lang="en-US" dirty="0"/>
              <a:t> 1986; Purcell 1993; Purcell and Ahlstrand 1994; Tyson 1995a).</a:t>
            </a:r>
            <a:endParaRPr lang="en-GB" dirty="0"/>
          </a:p>
        </p:txBody>
      </p:sp>
      <p:sp>
        <p:nvSpPr>
          <p:cNvPr id="14" name="Oval 13">
            <a:extLst>
              <a:ext uri="{FF2B5EF4-FFF2-40B4-BE49-F238E27FC236}">
                <a16:creationId xmlns:a16="http://schemas.microsoft.com/office/drawing/2014/main" id="{0D3375C2-C0F7-4476-8D88-5526134885B3}"/>
              </a:ext>
            </a:extLst>
          </p:cNvPr>
          <p:cNvSpPr/>
          <p:nvPr/>
        </p:nvSpPr>
        <p:spPr>
          <a:xfrm>
            <a:off x="1631504" y="4797152"/>
            <a:ext cx="3369331" cy="1780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a:t>Trust</a:t>
            </a:r>
            <a:endParaRPr lang="en-GB" sz="5400" dirty="0"/>
          </a:p>
        </p:txBody>
      </p:sp>
      <p:sp>
        <p:nvSpPr>
          <p:cNvPr id="15" name="Oval 14">
            <a:extLst>
              <a:ext uri="{FF2B5EF4-FFF2-40B4-BE49-F238E27FC236}">
                <a16:creationId xmlns:a16="http://schemas.microsoft.com/office/drawing/2014/main" id="{0E7029AA-76AA-4FBD-80B8-2B4AAA93E2DD}"/>
              </a:ext>
            </a:extLst>
          </p:cNvPr>
          <p:cNvSpPr/>
          <p:nvPr/>
        </p:nvSpPr>
        <p:spPr>
          <a:xfrm>
            <a:off x="4727848" y="4797152"/>
            <a:ext cx="3672408" cy="1780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t>Autonomy</a:t>
            </a:r>
            <a:endParaRPr lang="en-GB" sz="4400" dirty="0"/>
          </a:p>
        </p:txBody>
      </p:sp>
      <p:sp>
        <p:nvSpPr>
          <p:cNvPr id="16" name="Oval 15">
            <a:extLst>
              <a:ext uri="{FF2B5EF4-FFF2-40B4-BE49-F238E27FC236}">
                <a16:creationId xmlns:a16="http://schemas.microsoft.com/office/drawing/2014/main" id="{A8DBB9A2-2C56-4B57-9EED-73443E43CA08}"/>
              </a:ext>
            </a:extLst>
          </p:cNvPr>
          <p:cNvSpPr/>
          <p:nvPr/>
        </p:nvSpPr>
        <p:spPr>
          <a:xfrm>
            <a:off x="7243571" y="3608959"/>
            <a:ext cx="4161419" cy="1780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Commitment</a:t>
            </a:r>
            <a:endParaRPr lang="en-GB" sz="4000" dirty="0"/>
          </a:p>
        </p:txBody>
      </p:sp>
      <p:sp>
        <p:nvSpPr>
          <p:cNvPr id="17" name="Rectangle 2">
            <a:extLst>
              <a:ext uri="{FF2B5EF4-FFF2-40B4-BE49-F238E27FC236}">
                <a16:creationId xmlns:a16="http://schemas.microsoft.com/office/drawing/2014/main" id="{A269F04B-2989-4E71-A781-EF91DDBD95C6}"/>
              </a:ext>
            </a:extLst>
          </p:cNvPr>
          <p:cNvSpPr txBox="1">
            <a:spLocks noChangeArrowheads="1"/>
          </p:cNvSpPr>
          <p:nvPr/>
        </p:nvSpPr>
        <p:spPr>
          <a:xfrm>
            <a:off x="9769639" y="19381"/>
            <a:ext cx="24117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Soft HRM</a:t>
            </a:r>
          </a:p>
        </p:txBody>
      </p:sp>
    </p:spTree>
    <p:extLst>
      <p:ext uri="{BB962C8B-B14F-4D97-AF65-F5344CB8AC3E}">
        <p14:creationId xmlns:p14="http://schemas.microsoft.com/office/powerpoint/2010/main" val="103955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40A0-6591-4033-9ECF-297610602C18}"/>
              </a:ext>
            </a:extLst>
          </p:cNvPr>
          <p:cNvSpPr>
            <a:spLocks noGrp="1"/>
          </p:cNvSpPr>
          <p:nvPr>
            <p:ph type="title"/>
          </p:nvPr>
        </p:nvSpPr>
        <p:spPr>
          <a:xfrm>
            <a:off x="1981200" y="274638"/>
            <a:ext cx="5987008" cy="1167990"/>
          </a:xfrm>
        </p:spPr>
        <p:txBody>
          <a:bodyPr>
            <a:noAutofit/>
          </a:bodyPr>
          <a:lstStyle/>
          <a:p>
            <a:r>
              <a:rPr lang="en-US" sz="3600" dirty="0"/>
              <a:t>Culture, Engagement and Commitment</a:t>
            </a:r>
            <a:endParaRPr lang="en-GB" sz="3600" dirty="0"/>
          </a:p>
        </p:txBody>
      </p:sp>
      <p:pic>
        <p:nvPicPr>
          <p:cNvPr id="5" name="Picture 4">
            <a:extLst>
              <a:ext uri="{FF2B5EF4-FFF2-40B4-BE49-F238E27FC236}">
                <a16:creationId xmlns:a16="http://schemas.microsoft.com/office/drawing/2014/main" id="{B1C51EB7-C888-40CB-809D-57387EE3284A}"/>
              </a:ext>
            </a:extLst>
          </p:cNvPr>
          <p:cNvPicPr>
            <a:picLocks noChangeAspect="1"/>
          </p:cNvPicPr>
          <p:nvPr/>
        </p:nvPicPr>
        <p:blipFill rotWithShape="1">
          <a:blip r:embed="rId2"/>
          <a:srcRect t="10895" r="29525" b="5200"/>
          <a:stretch/>
        </p:blipFill>
        <p:spPr>
          <a:xfrm>
            <a:off x="2189820" y="1442629"/>
            <a:ext cx="7812360" cy="5231855"/>
          </a:xfrm>
          <a:prstGeom prst="rect">
            <a:avLst/>
          </a:prstGeom>
        </p:spPr>
      </p:pic>
      <p:sp>
        <p:nvSpPr>
          <p:cNvPr id="6" name="Rectangle 2">
            <a:extLst>
              <a:ext uri="{FF2B5EF4-FFF2-40B4-BE49-F238E27FC236}">
                <a16:creationId xmlns:a16="http://schemas.microsoft.com/office/drawing/2014/main" id="{655ABA53-CE08-4584-B687-D4E85B9D40EC}"/>
              </a:ext>
            </a:extLst>
          </p:cNvPr>
          <p:cNvSpPr txBox="1">
            <a:spLocks noChangeArrowheads="1"/>
          </p:cNvSpPr>
          <p:nvPr/>
        </p:nvSpPr>
        <p:spPr>
          <a:xfrm>
            <a:off x="9780240" y="0"/>
            <a:ext cx="24117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Soft HRM</a:t>
            </a:r>
          </a:p>
        </p:txBody>
      </p:sp>
    </p:spTree>
    <p:extLst>
      <p:ext uri="{BB962C8B-B14F-4D97-AF65-F5344CB8AC3E}">
        <p14:creationId xmlns:p14="http://schemas.microsoft.com/office/powerpoint/2010/main" val="308277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40A0-6591-4033-9ECF-297610602C18}"/>
              </a:ext>
            </a:extLst>
          </p:cNvPr>
          <p:cNvSpPr>
            <a:spLocks noGrp="1"/>
          </p:cNvSpPr>
          <p:nvPr>
            <p:ph type="title"/>
          </p:nvPr>
        </p:nvSpPr>
        <p:spPr>
          <a:xfrm>
            <a:off x="5519937" y="1556793"/>
            <a:ext cx="3704555" cy="1469201"/>
          </a:xfrm>
        </p:spPr>
        <p:txBody>
          <a:bodyPr>
            <a:noAutofit/>
          </a:bodyPr>
          <a:lstStyle/>
          <a:p>
            <a:r>
              <a:rPr lang="en-US" sz="3600" dirty="0"/>
              <a:t>Trust and Leadership</a:t>
            </a:r>
            <a:endParaRPr lang="en-GB" sz="3600" dirty="0"/>
          </a:p>
        </p:txBody>
      </p:sp>
      <p:sp>
        <p:nvSpPr>
          <p:cNvPr id="6" name="Rectangle 2">
            <a:extLst>
              <a:ext uri="{FF2B5EF4-FFF2-40B4-BE49-F238E27FC236}">
                <a16:creationId xmlns:a16="http://schemas.microsoft.com/office/drawing/2014/main" id="{655ABA53-CE08-4584-B687-D4E85B9D40EC}"/>
              </a:ext>
            </a:extLst>
          </p:cNvPr>
          <p:cNvSpPr txBox="1">
            <a:spLocks noChangeArrowheads="1"/>
          </p:cNvSpPr>
          <p:nvPr/>
        </p:nvSpPr>
        <p:spPr>
          <a:xfrm>
            <a:off x="9768665" y="-15841"/>
            <a:ext cx="24117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Soft HRM</a:t>
            </a:r>
          </a:p>
        </p:txBody>
      </p:sp>
      <p:pic>
        <p:nvPicPr>
          <p:cNvPr id="4" name="Picture 3">
            <a:extLst>
              <a:ext uri="{FF2B5EF4-FFF2-40B4-BE49-F238E27FC236}">
                <a16:creationId xmlns:a16="http://schemas.microsoft.com/office/drawing/2014/main" id="{E4AA3265-5BDA-4BDD-A4A2-7E8FEBD76B34}"/>
              </a:ext>
            </a:extLst>
          </p:cNvPr>
          <p:cNvPicPr>
            <a:picLocks noChangeAspect="1"/>
          </p:cNvPicPr>
          <p:nvPr/>
        </p:nvPicPr>
        <p:blipFill rotWithShape="1">
          <a:blip r:embed="rId2"/>
          <a:srcRect l="1963" t="13601" r="64175" b="8000"/>
          <a:stretch/>
        </p:blipFill>
        <p:spPr>
          <a:xfrm>
            <a:off x="239793" y="260648"/>
            <a:ext cx="3704554" cy="4824536"/>
          </a:xfrm>
          <a:prstGeom prst="rect">
            <a:avLst/>
          </a:prstGeom>
        </p:spPr>
      </p:pic>
      <p:pic>
        <p:nvPicPr>
          <p:cNvPr id="10" name="Picture 9">
            <a:extLst>
              <a:ext uri="{FF2B5EF4-FFF2-40B4-BE49-F238E27FC236}">
                <a16:creationId xmlns:a16="http://schemas.microsoft.com/office/drawing/2014/main" id="{F41EFBB5-B9ED-43F9-A2BF-B8AB55AE4EC6}"/>
              </a:ext>
            </a:extLst>
          </p:cNvPr>
          <p:cNvPicPr>
            <a:picLocks noChangeAspect="1"/>
          </p:cNvPicPr>
          <p:nvPr/>
        </p:nvPicPr>
        <p:blipFill rotWithShape="1">
          <a:blip r:embed="rId3"/>
          <a:srcRect l="3538" t="27600" r="34525" b="22001"/>
          <a:stretch/>
        </p:blipFill>
        <p:spPr>
          <a:xfrm>
            <a:off x="4498113" y="4005066"/>
            <a:ext cx="6153377" cy="2816524"/>
          </a:xfrm>
          <a:prstGeom prst="rect">
            <a:avLst/>
          </a:prstGeom>
        </p:spPr>
      </p:pic>
    </p:spTree>
    <p:extLst>
      <p:ext uri="{BB962C8B-B14F-4D97-AF65-F5344CB8AC3E}">
        <p14:creationId xmlns:p14="http://schemas.microsoft.com/office/powerpoint/2010/main" val="2068208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888EE-5986-4181-B35B-6CF4791626FA}"/>
              </a:ext>
            </a:extLst>
          </p:cNvPr>
          <p:cNvSpPr>
            <a:spLocks noGrp="1"/>
          </p:cNvSpPr>
          <p:nvPr>
            <p:ph type="title"/>
          </p:nvPr>
        </p:nvSpPr>
        <p:spPr>
          <a:xfrm>
            <a:off x="7392144" y="1268760"/>
            <a:ext cx="2818656" cy="1944216"/>
          </a:xfrm>
        </p:spPr>
        <p:txBody>
          <a:bodyPr>
            <a:normAutofit/>
          </a:bodyPr>
          <a:lstStyle/>
          <a:p>
            <a:r>
              <a:rPr lang="en-US" sz="2800" dirty="0"/>
              <a:t>Catherine Truss article (on Moodle)</a:t>
            </a:r>
            <a:endParaRPr lang="en-GB" sz="2800" dirty="0"/>
          </a:p>
        </p:txBody>
      </p:sp>
      <p:sp>
        <p:nvSpPr>
          <p:cNvPr id="14" name="Oval 13">
            <a:extLst>
              <a:ext uri="{FF2B5EF4-FFF2-40B4-BE49-F238E27FC236}">
                <a16:creationId xmlns:a16="http://schemas.microsoft.com/office/drawing/2014/main" id="{0D3375C2-C0F7-4476-8D88-5526134885B3}"/>
              </a:ext>
            </a:extLst>
          </p:cNvPr>
          <p:cNvSpPr/>
          <p:nvPr/>
        </p:nvSpPr>
        <p:spPr>
          <a:xfrm>
            <a:off x="1703512" y="4525598"/>
            <a:ext cx="3564396" cy="1780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Performance</a:t>
            </a:r>
          </a:p>
          <a:p>
            <a:pPr algn="ctr"/>
            <a:r>
              <a:rPr lang="en-US" sz="3200" dirty="0"/>
              <a:t>Management</a:t>
            </a:r>
            <a:endParaRPr lang="en-GB" sz="3200" dirty="0"/>
          </a:p>
        </p:txBody>
      </p:sp>
      <p:sp>
        <p:nvSpPr>
          <p:cNvPr id="15" name="Oval 14">
            <a:extLst>
              <a:ext uri="{FF2B5EF4-FFF2-40B4-BE49-F238E27FC236}">
                <a16:creationId xmlns:a16="http://schemas.microsoft.com/office/drawing/2014/main" id="{0E7029AA-76AA-4FBD-80B8-2B4AAA93E2DD}"/>
              </a:ext>
            </a:extLst>
          </p:cNvPr>
          <p:cNvSpPr/>
          <p:nvPr/>
        </p:nvSpPr>
        <p:spPr>
          <a:xfrm>
            <a:off x="5015880" y="4817142"/>
            <a:ext cx="3672408" cy="1780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t>Command and Control</a:t>
            </a:r>
            <a:endParaRPr lang="en-GB" sz="3600" dirty="0"/>
          </a:p>
        </p:txBody>
      </p:sp>
      <p:sp>
        <p:nvSpPr>
          <p:cNvPr id="16" name="Oval 15">
            <a:extLst>
              <a:ext uri="{FF2B5EF4-FFF2-40B4-BE49-F238E27FC236}">
                <a16:creationId xmlns:a16="http://schemas.microsoft.com/office/drawing/2014/main" id="{A8DBB9A2-2C56-4B57-9EED-73443E43CA08}"/>
              </a:ext>
            </a:extLst>
          </p:cNvPr>
          <p:cNvSpPr/>
          <p:nvPr/>
        </p:nvSpPr>
        <p:spPr>
          <a:xfrm>
            <a:off x="7032104" y="3504183"/>
            <a:ext cx="4161419" cy="178021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Strategic Fit</a:t>
            </a:r>
            <a:endParaRPr lang="en-GB" sz="4000" dirty="0"/>
          </a:p>
        </p:txBody>
      </p:sp>
      <p:sp>
        <p:nvSpPr>
          <p:cNvPr id="8" name="TextBox 7">
            <a:extLst>
              <a:ext uri="{FF2B5EF4-FFF2-40B4-BE49-F238E27FC236}">
                <a16:creationId xmlns:a16="http://schemas.microsoft.com/office/drawing/2014/main" id="{645107A8-8C7C-43FE-A0A5-D7E4D28C7060}"/>
              </a:ext>
            </a:extLst>
          </p:cNvPr>
          <p:cNvSpPr txBox="1"/>
          <p:nvPr/>
        </p:nvSpPr>
        <p:spPr>
          <a:xfrm>
            <a:off x="2114601" y="552192"/>
            <a:ext cx="4572000" cy="3416320"/>
          </a:xfrm>
          <a:prstGeom prst="rect">
            <a:avLst/>
          </a:prstGeom>
          <a:noFill/>
        </p:spPr>
        <p:txBody>
          <a:bodyPr wrap="square">
            <a:spAutoFit/>
          </a:bodyPr>
          <a:lstStyle/>
          <a:p>
            <a:r>
              <a:rPr lang="en-US" dirty="0"/>
              <a:t>Hard HRM focuses on the importance of ‘strategic fit’, where human resource policies and practices are closely linked to the strategic objectives of the organization (external fit), and are coherent among themselves (internal fit) (Baird and </a:t>
            </a:r>
            <a:r>
              <a:rPr lang="en-US" dirty="0" err="1"/>
              <a:t>Meshoulam</a:t>
            </a:r>
            <a:r>
              <a:rPr lang="en-US" dirty="0"/>
              <a:t> 1988; Hendry and Pettigrew 1986), with the ultimate aim being increased competitive advantage (</a:t>
            </a:r>
            <a:r>
              <a:rPr lang="en-US" dirty="0" err="1"/>
              <a:t>Alpander</a:t>
            </a:r>
            <a:r>
              <a:rPr lang="en-US" dirty="0"/>
              <a:t> and </a:t>
            </a:r>
            <a:r>
              <a:rPr lang="en-US" dirty="0" err="1"/>
              <a:t>Botter</a:t>
            </a:r>
            <a:r>
              <a:rPr lang="en-US" dirty="0"/>
              <a:t> 1981; </a:t>
            </a:r>
            <a:r>
              <a:rPr lang="en-US" dirty="0" err="1"/>
              <a:t>Devanna</a:t>
            </a:r>
            <a:r>
              <a:rPr lang="en-US" dirty="0"/>
              <a:t> et al. 1984; </a:t>
            </a:r>
            <a:r>
              <a:rPr lang="en-US" dirty="0" err="1"/>
              <a:t>Lengnick</a:t>
            </a:r>
            <a:r>
              <a:rPr lang="en-US" dirty="0"/>
              <a:t>-Hall and </a:t>
            </a:r>
            <a:r>
              <a:rPr lang="en-US" dirty="0" err="1"/>
              <a:t>Lengnick</a:t>
            </a:r>
            <a:r>
              <a:rPr lang="en-US" dirty="0"/>
              <a:t>-Hall 1990; Miles and Snow 1984; </a:t>
            </a:r>
            <a:r>
              <a:rPr lang="en-US" dirty="0" err="1"/>
              <a:t>Storey</a:t>
            </a:r>
            <a:r>
              <a:rPr lang="en-US" dirty="0"/>
              <a:t> and Sisson 1993; </a:t>
            </a:r>
            <a:r>
              <a:rPr lang="en-US" dirty="0" err="1"/>
              <a:t>Tichy</a:t>
            </a:r>
            <a:r>
              <a:rPr lang="en-US" dirty="0"/>
              <a:t> et al 1982; Tyson and Fell 1986). </a:t>
            </a:r>
            <a:endParaRPr lang="en-GB" dirty="0"/>
          </a:p>
        </p:txBody>
      </p:sp>
      <p:sp>
        <p:nvSpPr>
          <p:cNvPr id="9" name="Rectangle 2">
            <a:extLst>
              <a:ext uri="{FF2B5EF4-FFF2-40B4-BE49-F238E27FC236}">
                <a16:creationId xmlns:a16="http://schemas.microsoft.com/office/drawing/2014/main" id="{E69F3B2E-32CA-4B4A-B928-9CAAA10B033E}"/>
              </a:ext>
            </a:extLst>
          </p:cNvPr>
          <p:cNvSpPr txBox="1">
            <a:spLocks noChangeArrowheads="1"/>
          </p:cNvSpPr>
          <p:nvPr/>
        </p:nvSpPr>
        <p:spPr>
          <a:xfrm>
            <a:off x="9780240" y="-13063"/>
            <a:ext cx="24117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Hard HRM</a:t>
            </a:r>
          </a:p>
        </p:txBody>
      </p:sp>
    </p:spTree>
    <p:extLst>
      <p:ext uri="{BB962C8B-B14F-4D97-AF65-F5344CB8AC3E}">
        <p14:creationId xmlns:p14="http://schemas.microsoft.com/office/powerpoint/2010/main" val="628491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Rectangle 2"/>
          <p:cNvSpPr>
            <a:spLocks noGrp="1" noChangeArrowheads="1"/>
          </p:cNvSpPr>
          <p:nvPr>
            <p:ph type="title"/>
          </p:nvPr>
        </p:nvSpPr>
        <p:spPr>
          <a:xfrm>
            <a:off x="4435869" y="1368010"/>
            <a:ext cx="5843588" cy="1912938"/>
          </a:xfrm>
          <a:solidFill>
            <a:schemeClr val="bg1"/>
          </a:solidFill>
        </p:spPr>
        <p:txBody>
          <a:bodyPr>
            <a:normAutofit/>
          </a:bodyPr>
          <a:lstStyle/>
          <a:p>
            <a:r>
              <a:rPr lang="en-GB" sz="2800" b="1" dirty="0">
                <a:solidFill>
                  <a:schemeClr val="tx2">
                    <a:lumMod val="60000"/>
                    <a:lumOff val="40000"/>
                  </a:schemeClr>
                </a:solidFill>
                <a:latin typeface="Tahoma" pitchFamily="34" charset="0"/>
                <a:ea typeface="+mn-ea"/>
                <a:cs typeface="Arial" charset="0"/>
              </a:rPr>
              <a:t>Application of Porter’s Generic Strategies</a:t>
            </a:r>
            <a:br>
              <a:rPr lang="en-GB" sz="2800" b="1" dirty="0">
                <a:solidFill>
                  <a:schemeClr val="tx2">
                    <a:lumMod val="60000"/>
                    <a:lumOff val="40000"/>
                  </a:schemeClr>
                </a:solidFill>
                <a:latin typeface="Tahoma" pitchFamily="34" charset="0"/>
                <a:ea typeface="+mn-ea"/>
                <a:cs typeface="Arial" charset="0"/>
              </a:rPr>
            </a:b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Cost Leadership</a:t>
            </a:r>
          </a:p>
        </p:txBody>
      </p:sp>
      <p:sp>
        <p:nvSpPr>
          <p:cNvPr id="352259" name="Rectangle 3"/>
          <p:cNvSpPr>
            <a:spLocks noGrp="1" noChangeArrowheads="1"/>
          </p:cNvSpPr>
          <p:nvPr>
            <p:ph idx="1"/>
          </p:nvPr>
        </p:nvSpPr>
        <p:spPr>
          <a:xfrm>
            <a:off x="4935191" y="3527007"/>
            <a:ext cx="5319464" cy="3050499"/>
          </a:xfrm>
        </p:spPr>
        <p:txBody>
          <a:bodyPr/>
          <a:lstStyle/>
          <a:p>
            <a:pPr marL="0" indent="0">
              <a:lnSpc>
                <a:spcPct val="90000"/>
              </a:lnSpc>
              <a:buNone/>
            </a:pPr>
            <a:r>
              <a:rPr lang="en-GB" sz="2000" dirty="0"/>
              <a:t>Identify companies that take a Cost Leadership approach.</a:t>
            </a:r>
          </a:p>
          <a:p>
            <a:pPr marL="0" indent="0">
              <a:lnSpc>
                <a:spcPct val="90000"/>
              </a:lnSpc>
              <a:buNone/>
            </a:pPr>
            <a:endParaRPr lang="en-GB" sz="2000" dirty="0"/>
          </a:p>
          <a:p>
            <a:pPr marL="0" indent="0">
              <a:lnSpc>
                <a:spcPct val="90000"/>
              </a:lnSpc>
              <a:buNone/>
            </a:pPr>
            <a:r>
              <a:rPr lang="en-GB" sz="2000" dirty="0"/>
              <a:t>How does this affect and shape their approach to HR?</a:t>
            </a:r>
          </a:p>
          <a:p>
            <a:pPr marL="0" indent="0">
              <a:lnSpc>
                <a:spcPct val="90000"/>
              </a:lnSpc>
              <a:buNone/>
            </a:pPr>
            <a:endParaRPr lang="en-GB" sz="2000" dirty="0"/>
          </a:p>
          <a:p>
            <a:pPr marL="0" indent="0">
              <a:lnSpc>
                <a:spcPct val="90000"/>
              </a:lnSpc>
              <a:buNone/>
            </a:pPr>
            <a:r>
              <a:rPr lang="en-GB" sz="2000" dirty="0"/>
              <a:t>What does it look like in practice?</a:t>
            </a:r>
          </a:p>
        </p:txBody>
      </p:sp>
      <p:sp>
        <p:nvSpPr>
          <p:cNvPr id="352261" name="AutoShape 5" descr="9k="/>
          <p:cNvSpPr>
            <a:spLocks noChangeAspect="1" noChangeArrowheads="1"/>
          </p:cNvSpPr>
          <p:nvPr/>
        </p:nvSpPr>
        <p:spPr bwMode="auto">
          <a:xfrm>
            <a:off x="4953000" y="2667000"/>
            <a:ext cx="2286000" cy="1524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52263" name="AutoShape 7" descr="9k="/>
          <p:cNvSpPr>
            <a:spLocks noChangeAspect="1" noChangeArrowheads="1"/>
          </p:cNvSpPr>
          <p:nvPr/>
        </p:nvSpPr>
        <p:spPr bwMode="auto">
          <a:xfrm>
            <a:off x="4953000" y="3326306"/>
            <a:ext cx="2286000" cy="1524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352265" name="Picture 9" descr="ryanair_300_cms"/>
          <p:cNvPicPr>
            <a:picLocks noChangeAspect="1" noChangeArrowheads="1"/>
          </p:cNvPicPr>
          <p:nvPr/>
        </p:nvPicPr>
        <p:blipFill rotWithShape="1">
          <a:blip r:embed="rId2">
            <a:extLst>
              <a:ext uri="{28A0092B-C50C-407E-A947-70E740481C1C}">
                <a14:useLocalDpi xmlns:a14="http://schemas.microsoft.com/office/drawing/2010/main" val="0"/>
              </a:ext>
            </a:extLst>
          </a:blip>
          <a:srcRect t="18759" b="16690"/>
          <a:stretch/>
        </p:blipFill>
        <p:spPr bwMode="auto">
          <a:xfrm>
            <a:off x="1524000" y="0"/>
            <a:ext cx="2857500" cy="122971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staticwhich.co.uk/media/images/in-content/aldi-and-lidl-logos-3179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202189"/>
            <a:ext cx="2857500" cy="1552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iceniprojects.com/wp-content/uploads/2013/11/09-ford-logo.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9491" r="-78" b="22647"/>
          <a:stretch/>
        </p:blipFill>
        <p:spPr bwMode="auto">
          <a:xfrm>
            <a:off x="1529332" y="2746883"/>
            <a:ext cx="2857500" cy="124022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g-ecx.images-amazon.com/images/G/02/uk-books/audible/AmazonLogo._V377495824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18878" y="3987104"/>
            <a:ext cx="2267744" cy="106515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customerserviceguru.co.uk/wp-content/uploads/bandq.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1" y="5150160"/>
            <a:ext cx="2911869" cy="17078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2t4u21l1g1dmvlj83x5yim1ct6.wpengine.netdna-cdn.com/files/2012/06/john-lewis-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6007" y="1124745"/>
            <a:ext cx="2413285" cy="1206643"/>
          </a:xfrm>
          <a:prstGeom prst="rect">
            <a:avLst/>
          </a:prstGeom>
          <a:noFill/>
          <a:extLst>
            <a:ext uri="{909E8E84-426E-40DD-AFC4-6F175D3DCCD1}">
              <a14:hiddenFill xmlns:a14="http://schemas.microsoft.com/office/drawing/2010/main">
                <a:solidFill>
                  <a:srgbClr val="FFFFFF"/>
                </a:solidFill>
              </a14:hiddenFill>
            </a:ext>
          </a:extLst>
        </p:spPr>
      </p:pic>
      <p:sp>
        <p:nvSpPr>
          <p:cNvPr id="354306" name="Rectangle 2"/>
          <p:cNvSpPr>
            <a:spLocks noGrp="1" noChangeArrowheads="1"/>
          </p:cNvSpPr>
          <p:nvPr>
            <p:ph type="title"/>
          </p:nvPr>
        </p:nvSpPr>
        <p:spPr>
          <a:xfrm>
            <a:off x="2136775" y="1170131"/>
            <a:ext cx="5327972" cy="1912938"/>
          </a:xfrm>
          <a:solidFill>
            <a:schemeClr val="bg1"/>
          </a:solidFill>
        </p:spPr>
        <p:txBody>
          <a:bodyPr>
            <a:normAutofit/>
          </a:bodyPr>
          <a:lstStyle/>
          <a:p>
            <a:r>
              <a:rPr lang="en-GB" sz="2800" b="1" dirty="0">
                <a:solidFill>
                  <a:schemeClr val="tx2">
                    <a:lumMod val="60000"/>
                    <a:lumOff val="40000"/>
                  </a:schemeClr>
                </a:solidFill>
                <a:latin typeface="Tahoma" pitchFamily="34" charset="0"/>
                <a:ea typeface="+mn-ea"/>
                <a:cs typeface="Arial" charset="0"/>
              </a:rPr>
              <a:t>Application of Porter’s Generic Strategies</a:t>
            </a:r>
            <a:br>
              <a:rPr lang="en-GB" sz="2800" b="1" dirty="0">
                <a:solidFill>
                  <a:schemeClr val="tx2">
                    <a:lumMod val="60000"/>
                    <a:lumOff val="40000"/>
                  </a:schemeClr>
                </a:solidFill>
                <a:latin typeface="Tahoma" pitchFamily="34" charset="0"/>
                <a:ea typeface="+mn-ea"/>
                <a:cs typeface="Arial" charset="0"/>
              </a:rPr>
            </a:b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Differentiation</a:t>
            </a:r>
          </a:p>
        </p:txBody>
      </p:sp>
      <p:sp>
        <p:nvSpPr>
          <p:cNvPr id="6" name="Rectangle 3"/>
          <p:cNvSpPr>
            <a:spLocks noGrp="1" noChangeArrowheads="1"/>
          </p:cNvSpPr>
          <p:nvPr>
            <p:ph idx="1"/>
          </p:nvPr>
        </p:nvSpPr>
        <p:spPr>
          <a:xfrm>
            <a:off x="2136775" y="3429001"/>
            <a:ext cx="4968552" cy="3050499"/>
          </a:xfrm>
        </p:spPr>
        <p:txBody>
          <a:bodyPr/>
          <a:lstStyle/>
          <a:p>
            <a:pPr marL="0" indent="0">
              <a:lnSpc>
                <a:spcPct val="90000"/>
              </a:lnSpc>
              <a:buNone/>
            </a:pPr>
            <a:r>
              <a:rPr lang="en-GB" sz="2000" dirty="0"/>
              <a:t>Identify companies that take a Differentiation approach.</a:t>
            </a:r>
          </a:p>
          <a:p>
            <a:pPr marL="0" indent="0">
              <a:lnSpc>
                <a:spcPct val="90000"/>
              </a:lnSpc>
              <a:buNone/>
            </a:pPr>
            <a:endParaRPr lang="en-GB" sz="2000" dirty="0"/>
          </a:p>
          <a:p>
            <a:pPr marL="0" indent="0">
              <a:lnSpc>
                <a:spcPct val="90000"/>
              </a:lnSpc>
              <a:buNone/>
            </a:pPr>
            <a:r>
              <a:rPr lang="en-GB" sz="2000" dirty="0"/>
              <a:t>How does this affect and shape their approach to HR?</a:t>
            </a:r>
          </a:p>
          <a:p>
            <a:pPr marL="0" indent="0">
              <a:lnSpc>
                <a:spcPct val="90000"/>
              </a:lnSpc>
              <a:buNone/>
            </a:pPr>
            <a:endParaRPr lang="en-GB" sz="2000" dirty="0"/>
          </a:p>
          <a:p>
            <a:pPr marL="0" indent="0">
              <a:lnSpc>
                <a:spcPct val="90000"/>
              </a:lnSpc>
              <a:buNone/>
            </a:pPr>
            <a:r>
              <a:rPr lang="en-GB" sz="2000" dirty="0"/>
              <a:t>What does it look like in practice?</a:t>
            </a:r>
          </a:p>
        </p:txBody>
      </p:sp>
      <p:pic>
        <p:nvPicPr>
          <p:cNvPr id="354309" name="Picture 5" descr="img_a380_pre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06" t="16546" b="15198"/>
          <a:stretch/>
        </p:blipFill>
        <p:spPr bwMode="auto">
          <a:xfrm>
            <a:off x="8157298" y="0"/>
            <a:ext cx="2510702" cy="129013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data:image/jpeg;base64,/9j/4AAQSkZJRgABAQAAAQABAAD/2wCEAAkGBxQHBhQREBAVEhARFRYaFxIUFBgWFRodFhYcGiAdGRgkHykgGRwpHRUaLT0tJSorLy4vGyEzODQsNygtMC0BCgoKDg0OGg8QGzckHiUrLDA0NCw3LCwsLCwsLCwsLDQ3LCwsLCwsLCw0LCwsLCwsLCwsLCwsLDQsLCwsLCwsLP/AABEIAJ8BPgMBIgACEQEDEQH/xAAcAAEAAgMBAQEAAAAAAAAAAAAABgcEBQgDAgH/xABGEAABAwIEAgQKBggEBwAAAAABAAIDBBEFBgcSITETQVFxIjU2YXJzgZGxshQjMjRCsxUWdIKDkqHSUlOTohckQ1RiY8H/xAAYAQEBAQEBAAAAAAAAAAAAAAAAAQMCBP/EACURAQEAAgEDAwQDAAAAAAAAAAABAhEDEiFBIzFxBBMzYSIygf/aAAwDAQACEQMRAD8AvFERAREQEREBERAREQEREBERAREQEREBERAREQEREBERAREQEREBERAREQEREBERAREQEREBERAREQEREBERAREQEREBERAREQEREBERAREQEREBERAREQEREBERAREQEREBERAREQEREBERAREQEREBERAREQEREBERAREQEREBERAREQEREBERAREQEREBERAREQEREBERAREQVvqbmqbKmY6OWLwo3MlEkJPgvAcz3OF+B/8AhU4wHGIsdwplRASY5BwuLEEGxBHaCLKqNf8A7/R+hN8zFMNG/IKL05fzHKMMcr924puiIq3EREET1Azkcn0sTxB03Suc23SbLbRe/wBk3WbknMf604EKkxdFd727N+/7Jte9h8FCdffFlL61/wAgW50V8hm+tl+ZTyxmd+7cfGk8REVbCIiAiXRAWHjB24TMQbERScRwP2CsxYWNeJ5vVSfIUS+yC6UZ7dj8X0SpuaqNl2yW4SNbYeF2PFx381Y65/0Q8tP4EnxaugFIy4MrlhuiIirYREQEREBERAREQQ7ULPIyfHEBD00s24hpdtaA21yTYm/EcO9bjKOYG5nwJlSxhZuuHMJvtc02Iv1jz9h6l5ZrynT5qgY2pa68ZJa9h2vF+YvYgg2HMdS2GCYTFgmGsp4G7YoxwF7k3NySesklRxJl1fpnIiKuxERAREQEREBERBTGv/3+j9Cb5mKYaN+QUXpy/mOUP1/+/wBH6E3zMUu0geItPY3Hk10xPskcp5ebH81+Htn7P0WU2CNremqni4jvZrR/ieeodgHE+bmqt/XTGMemLoHykD8NPCNrfaGk+8rWYVC7O+e2iVx/5qVznnrDAC6w7LMbYexdIUNFHh9I2KFjY42CzWNFgE90x6uW271FC0mouKYDV7akuf2xVEW028xADviFcGTM3Q5sw8viuyRlhJC77TSfP1tNjY/BZmZsvw5kwt0E7Qbg7H28JjupzT1H48lQ2ntc/L+fomE23SmnkA5Hc7Z/R4B9iG8uPKS3cqda++LKX1r/AJAoplfOdTQ5cjw/DoS+qc+Rzn7N5AceGxvLvLuAUr198WUvrX/IFsNEaGOLKhmawCWWR4c/8RDTYC/YOxPKWW81kuuyBYnjWOZde2WplnjDjwLxG+MnsNgWju4K1NOc4jNuFuL2hlTCQJGt+yb8nN7AbHh1EFZ+faVtXkysa8AgQSPF+oxtLwfYWhVNoXMWZukbfwX077j0ZGW+J96L3w5JN7lTXWDMVTl6jp3UkxiMj3hxDGOuA0Efaabc+pRGg1Nr6zCY6ana6or3l+6XomkgX8EMY0BpIHMkWHnW61+8X0nrJPlC2eiVBHFlPpmsAmlkeHSfiIabAX7B2It6ry3GVAsRzFjmXpWyVMk0YceHSMjdGeu3AWHdwKtbTzOAzdhTnOaGVEJAkYOXEcHN69psefIg96ytQKRtZkura8A7YJHi/U5jS4H3tVV6EzFmaZWdT6ck/uvbb5ih3w5JN7lXqsLGvE83qpPkKzVhY14nm9VJ8hVei+yjNEPLT+BJ8WroBc/6IeWn8CT4tXQCkY/T/wBH447Rc8AFTectWJZKwwYbZrAdvTloe555fVtNwB2XBJ8ym+quIuw3I87mGz5NsYPmkcA7/buVP6b47R5cxJ9RVxyPkAAi2Ma4Nvfc7i4WdawHmJRObOyzGXTLlx7HaCHp3uqmxjiXPhG0D/yBZYDvCsLTbUL9ZnmnqWtZVNBILeDJAOdh1OHZ1jiOteR1hoHCxjqLH/1s/vVVMxaKjz42qo2ujgFQ1zGkAENcRubYEgDi4dyM+vossy2m+puZcSy1mUtirHNp5Wh8Q6KEgdTm3LLmx7TyIVo5axduPYHDUs5SsBI7HDg4exwIUY1fwD9MZVdK0XlpLyN7dtvDHuF/3QoxoVj1nS0Lzz+tiue4PA/of5kaTK48mr7VMNUczOy1lzdC/bUTODIzYG3W51iCDYC3Ec3BR/SPO0+OVstPWTdJJtD4nFrGmw4ObZrQDzB96iGq2KuzFnUU0PhCAiFjR1yOI3f7rD91a+spn6eZ8ZxLhA5jw7/HG8Wd7xvHeEZ5cuXXue07Oj3O2tuTYDmVRf694hmHOHQUVUY4ZptsbRHEdrL23EuYT9kF3FTvVTMgw7Jn1TrvrQGRkH8Lm7nOHm28O9wUW0KwHfNLXPHBv1UXeeLz7to9rkrTkytzmEbzV7MNVl2mpvos5jLzIHnZG4u2htr7mm3M8rLeaZYrNjOT456mTpJXOlBeQ1vBsjgODQByHYofr993pPSl+DVItH2dJp7EDyLpx75XJ5WZX7tn6QXNGp1XiuLGHDiY4t21mxgfLJx58QbX6gBeywZM1Y3gDw+d04Z2TwgxnzE7eHsIWmMc+n+cGlzAZadxLdwO2RjgW3B7C0nlyPcruypnmkzXFsBEcxHhU8trnt29Ug7vaAjHDedu8tVn5Ixx2Y8tRVMjGsfJuBa0nbdri24vx42W9WNh2Hx4ZSiKCNscYJIY0WaNxJNh1C5KyVXsx3ruIiIoiIgIiIKY1/8Av9H6E3zMUt0ij6bTuNp/E6ce+RwUS1+8YUfoTfMxTDRzyCi9OX8xynl5sfzX4U/lCq/VXPcZn8FsEr45CeoEOjJ7he/sXSzXBwuOIPIjkq01N05djc5q6MD6QR9ZETYSWFgWnkH2AHHge0ddf0maMVyjF0BdLGxvARzxbgPM0uHLuNkc45fZtlnZ0HiFazDqJ80rg2ONpc5x6gFzrk2F2P6iRPDft1JmcOwNeZDf4e1etRV4rnt4YRNMy/BrWdHCD2kgBvDzlWxpxkUZUpjJKQ+rlADnD7LG89jD18eZ67DsRbby5TU7RoNffFlL61/yBbnRXyGb62X5lrNc6OStw2lEUT5CJH3DGOeR4I52HBbjR6mfS5La2Rjo3dLL4L2lruJ7DxTy6k9a/Df5y8kaz9ln/Kcqb0N8s3fs0nzxq5s3MMuVatrQXOdTTgNAuSTE6wA6yqj0Xw2ajze50sEsbfo8g3Pjc0X3s4XItdKnJPUxbvX7xfSesk+ULeaL+QrPWy/MtVrnRSVtBSiKJ8hD5LiNjn28Ec7Dgt1o/TPpclMbIx0bukl8F7S13F3YeKeVk9a/De5y8kaz9mm/Lcqe0M8sH/s7/nYrjzcwy5Vq2tBc51PMA0C5JMZ4AdZVTaLYbNR5se6WCWNv0d43Pjc0X3s4XI5onJPUxXgsLGvE83qpPkKzVh4w0uwmYAXJiksBz+wVXovsovRDy0/gSfFqv9cuYXSV+FT9JTw1UUlrbmRSA2PMfZ8y2v6Zxr/Mr/5Jf7VzK8nFy9GOrFvat0Tq7Is+wXdGWSW8zHjd7m3PsVWaVYZRY3iMlPWx7pHAOhO9zL2vubwIueIPsK3+RM2VtPWGDEoKmemn4GSSGRxZcW4+DxYesdXPtWmznpzUYFXGaia+WmvuYY7mWPrsQPCNupw9tlTO9Vmcn+LL/wCF+Gf9sf8AVk/uX6NMMNB+7H/Vk/uVRQagYpA3ohVSEjhZ0THP95aXE96l+nT8ZqseE8vSOpn2En0oljSB/lttcOHmAB60dY58eV1MVvOYHMIIuCLEHsXNuNU8mQ89OMPAwv3xF3EFjwbX7RZxae4rpRVfrlgP0nCWVrB4dOQ1569jzw9zyP5ild8+O8dz3iL6M4OcWzS+rk8JtOC7ceuSS9v6bj32Uo1ywL6VhEdYweFTna/0Hnh7nW/mKkmmOBfoLKMTXC0s31snDjd4uAe5u0ewqRYrQNxTDZIJBdkrHNPc4W96GPF6fTfLl+qxKfG4qanPh9A3oomjmd7+A7+LR3NC6Wyzg7cBwGGmb/0mAE9rjxc72uJKqLSrKb252ldO3hh5cOI4GQktbbzbbu/lV4pHP0+Fm8qqTX77vSelL8GqRaPPEen0RJsA6ck9gErlpddKKStgpRFFJJZ0t+jY59rhvOw4LdaX0b49O2xPY5kh6cbXtLT4T3WuCLjmnlZ+W/CQ4zgtNmnDg2ZjZo3C7HtPEX/Ex45ezmqPz/kOTJ72zRSGSmc8Br+UjHWuA63ceIty6uC84f0vkN5a0TRRg8tvSwHzjm0X9hXjimYMRz0WQOa6YNdcRxRWG6xF3HuJ5mwujLkzxynefyW5pPmOTMOWz053SwP2F/W4bQQT57G3supsoppvlg5Wy90chBnlcXyWNwCQAGg9dgB7bqVqvVx76Zv3EREdiIiAvh8gZzcB3my+1Fs9ZMizXQWJ6OoYPq5h8rx+Jvw5jzktuuyqtZsdixjMMbIHiRtOwtL2m7dznXIB5GwA9qtPS2jNDkWma4WL2ufY9kjy4f0IVd5X0inmrw6v2xwMPGNj9z5LHkCODWntve3UDyu1jBGwAAAAWAHIAdikYcWOVyueT6REVegREQEREBERAREQEREBERAREQEREBERAREQEREBERAREQEREBERAREQEREBERAREQEREBERAREQEREBERAREQEREBERAREQEREBERAREQEREBERAREQEREBERAREQEREBERAREQEREBERAREQEREBERAREQEREBERAREQEREBERAREQEREBERAREQEREBERAREQEREBERAREQEREBERAREQEREBERAREQEREBERAREQEREBERAREQEREBERAREQf//Z"/>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data:image/jpeg;base64,/9j/4AAQSkZJRgABAQAAAQABAAD/2wCEAAkGBxQHBhQREBAVEhARFRYaFxIUFBgWFRodFhYcGiAdGRgkHykgGRwpHRUaLT0tJSorLy4vGyEzODQsNygtMC0BCgoKDg0OGg8QGzckHiUrLDA0NCw3LCwsLCwsLCwsLDQ3LCwsLCwsLCw0LCwsLCwsLCwsLCwsLDQsLCwsLCwsLP/AABEIAJ8BPgMBIgACEQEDEQH/xAAcAAEAAgMBAQEAAAAAAAAAAAAABgcEBQgDAgH/xABGEAABAwIEAgQKBggEBwAAAAABAAIDBBEFBgcSITETQVFxIjU2YXJzgZGxshQjMjRCsxUWdIKDkqHSUlOTohckQ1RiY8H/xAAYAQEBAQEBAAAAAAAAAAAAAAAAAQMCBP/EACURAQEAAgEDAwQDAAAAAAAAAAABAhEDEiFBIzFxBBMzYSIygf/aAAwDAQACEQMRAD8AvFERAREQEREBERAREQEREBERAREQEREBERAREQEREBERAREQEREBERAREQEREBERAREQEREBERAREQEREBERAREQEREBERAREQEREBERAREQEREBERAREQEREBERAREQEREBERAREQEREBERAREQEREBERAREQEREBERAREQEREBERAREQEREBERAREQEREBERAREQEREBERAREQVvqbmqbKmY6OWLwo3MlEkJPgvAcz3OF+B/8AhU4wHGIsdwplRASY5BwuLEEGxBHaCLKqNf8A7/R+hN8zFMNG/IKL05fzHKMMcr924puiIq3EREET1Azkcn0sTxB03Suc23SbLbRe/wBk3WbknMf604EKkxdFd727N+/7Jte9h8FCdffFlL61/wAgW50V8hm+tl+ZTyxmd+7cfGk8REVbCIiAiXRAWHjB24TMQbERScRwP2CsxYWNeJ5vVSfIUS+yC6UZ7dj8X0SpuaqNl2yW4SNbYeF2PFx381Y65/0Q8tP4EnxaugFIy4MrlhuiIirYREQEREBERAREQQ7ULPIyfHEBD00s24hpdtaA21yTYm/EcO9bjKOYG5nwJlSxhZuuHMJvtc02Iv1jz9h6l5ZrynT5qgY2pa68ZJa9h2vF+YvYgg2HMdS2GCYTFgmGsp4G7YoxwF7k3NySesklRxJl1fpnIiKuxERAREQEREBERBTGv/3+j9Cb5mKYaN+QUXpy/mOUP1/+/wBH6E3zMUu0geItPY3Hk10xPskcp5ebH81+Htn7P0WU2CNremqni4jvZrR/ieeodgHE+bmqt/XTGMemLoHykD8NPCNrfaGk+8rWYVC7O+e2iVx/5qVznnrDAC6w7LMbYexdIUNFHh9I2KFjY42CzWNFgE90x6uW271FC0mouKYDV7akuf2xVEW028xADviFcGTM3Q5sw8viuyRlhJC77TSfP1tNjY/BZmZsvw5kwt0E7Qbg7H28JjupzT1H48lQ2ntc/L+fomE23SmnkA5Hc7Z/R4B9iG8uPKS3cqda++LKX1r/AJAoplfOdTQ5cjw/DoS+qc+Rzn7N5AceGxvLvLuAUr198WUvrX/IFsNEaGOLKhmawCWWR4c/8RDTYC/YOxPKWW81kuuyBYnjWOZde2WplnjDjwLxG+MnsNgWju4K1NOc4jNuFuL2hlTCQJGt+yb8nN7AbHh1EFZ+faVtXkysa8AgQSPF+oxtLwfYWhVNoXMWZukbfwX077j0ZGW+J96L3w5JN7lTXWDMVTl6jp3UkxiMj3hxDGOuA0Efaabc+pRGg1Nr6zCY6ana6or3l+6XomkgX8EMY0BpIHMkWHnW61+8X0nrJPlC2eiVBHFlPpmsAmlkeHSfiIabAX7B2It6ry3GVAsRzFjmXpWyVMk0YceHSMjdGeu3AWHdwKtbTzOAzdhTnOaGVEJAkYOXEcHN69psefIg96ytQKRtZkura8A7YJHi/U5jS4H3tVV6EzFmaZWdT6ck/uvbb5ih3w5JN7lXqsLGvE83qpPkKzVhY14nm9VJ8hVei+yjNEPLT+BJ8WroBc/6IeWn8CT4tXQCkY/T/wBH447Rc8AFTectWJZKwwYbZrAdvTloe555fVtNwB2XBJ8ym+quIuw3I87mGz5NsYPmkcA7/buVP6b47R5cxJ9RVxyPkAAi2Ma4Nvfc7i4WdawHmJRObOyzGXTLlx7HaCHp3uqmxjiXPhG0D/yBZYDvCsLTbUL9ZnmnqWtZVNBILeDJAOdh1OHZ1jiOteR1hoHCxjqLH/1s/vVVMxaKjz42qo2ujgFQ1zGkAENcRubYEgDi4dyM+vossy2m+puZcSy1mUtirHNp5Wh8Q6KEgdTm3LLmx7TyIVo5axduPYHDUs5SsBI7HDg4exwIUY1fwD9MZVdK0XlpLyN7dtvDHuF/3QoxoVj1nS0Lzz+tiue4PA/of5kaTK48mr7VMNUczOy1lzdC/bUTODIzYG3W51iCDYC3Ec3BR/SPO0+OVstPWTdJJtD4nFrGmw4ObZrQDzB96iGq2KuzFnUU0PhCAiFjR1yOI3f7rD91a+spn6eZ8ZxLhA5jw7/HG8Wd7xvHeEZ5cuXXue07Oj3O2tuTYDmVRf694hmHOHQUVUY4ZptsbRHEdrL23EuYT9kF3FTvVTMgw7Jn1TrvrQGRkH8Lm7nOHm28O9wUW0KwHfNLXPHBv1UXeeLz7to9rkrTkytzmEbzV7MNVl2mpvos5jLzIHnZG4u2htr7mm3M8rLeaZYrNjOT456mTpJXOlBeQ1vBsjgODQByHYofr993pPSl+DVItH2dJp7EDyLpx75XJ5WZX7tn6QXNGp1XiuLGHDiY4t21mxgfLJx58QbX6gBeywZM1Y3gDw+d04Z2TwgxnzE7eHsIWmMc+n+cGlzAZadxLdwO2RjgW3B7C0nlyPcruypnmkzXFsBEcxHhU8trnt29Ug7vaAjHDedu8tVn5Ixx2Y8tRVMjGsfJuBa0nbdri24vx42W9WNh2Hx4ZSiKCNscYJIY0WaNxJNh1C5KyVXsx3ruIiIoiIgIiIKY1/8Av9H6E3zMUt0ij6bTuNp/E6ce+RwUS1+8YUfoTfMxTDRzyCi9OX8xynl5sfzX4U/lCq/VXPcZn8FsEr45CeoEOjJ7he/sXSzXBwuOIPIjkq01N05djc5q6MD6QR9ZETYSWFgWnkH2AHHge0ddf0maMVyjF0BdLGxvARzxbgPM0uHLuNkc45fZtlnZ0HiFazDqJ80rg2ONpc5x6gFzrk2F2P6iRPDft1JmcOwNeZDf4e1etRV4rnt4YRNMy/BrWdHCD2kgBvDzlWxpxkUZUpjJKQ+rlADnD7LG89jD18eZ67DsRbby5TU7RoNffFlL61/yBbnRXyGb62X5lrNc6OStw2lEUT5CJH3DGOeR4I52HBbjR6mfS5La2Rjo3dLL4L2lruJ7DxTy6k9a/Df5y8kaz9ln/Kcqb0N8s3fs0nzxq5s3MMuVatrQXOdTTgNAuSTE6wA6yqj0Xw2ajze50sEsbfo8g3Pjc0X3s4XItdKnJPUxbvX7xfSesk+ULeaL+QrPWy/MtVrnRSVtBSiKJ8hD5LiNjn28Ec7Dgt1o/TPpclMbIx0bukl8F7S13F3YeKeVk9a/De5y8kaz9mm/Lcqe0M8sH/s7/nYrjzcwy5Vq2tBc51PMA0C5JMZ4AdZVTaLYbNR5se6WCWNv0d43Pjc0X3s4XI5onJPUxXgsLGvE83qpPkKzVh4w0uwmYAXJiksBz+wVXovsovRDy0/gSfFqv9cuYXSV+FT9JTw1UUlrbmRSA2PMfZ8y2v6Zxr/Mr/5Jf7VzK8nFy9GOrFvat0Tq7Is+wXdGWSW8zHjd7m3PsVWaVYZRY3iMlPWx7pHAOhO9zL2vubwIueIPsK3+RM2VtPWGDEoKmemn4GSSGRxZcW4+DxYesdXPtWmznpzUYFXGaia+WmvuYY7mWPrsQPCNupw9tlTO9Vmcn+LL/wCF+Gf9sf8AVk/uX6NMMNB+7H/Vk/uVRQagYpA3ohVSEjhZ0THP95aXE96l+nT8ZqseE8vSOpn2En0oljSB/lttcOHmAB60dY58eV1MVvOYHMIIuCLEHsXNuNU8mQ89OMPAwv3xF3EFjwbX7RZxae4rpRVfrlgP0nCWVrB4dOQ1569jzw9zyP5ild8+O8dz3iL6M4OcWzS+rk8JtOC7ceuSS9v6bj32Uo1ywL6VhEdYweFTna/0Hnh7nW/mKkmmOBfoLKMTXC0s31snDjd4uAe5u0ewqRYrQNxTDZIJBdkrHNPc4W96GPF6fTfLl+qxKfG4qanPh9A3oomjmd7+A7+LR3NC6Wyzg7cBwGGmb/0mAE9rjxc72uJKqLSrKb252ldO3hh5cOI4GQktbbzbbu/lV4pHP0+Fm8qqTX77vSelL8GqRaPPEen0RJsA6ck9gErlpddKKStgpRFFJJZ0t+jY59rhvOw4LdaX0b49O2xPY5kh6cbXtLT4T3WuCLjmnlZ+W/CQ4zgtNmnDg2ZjZo3C7HtPEX/Ex45ezmqPz/kOTJ72zRSGSmc8Br+UjHWuA63ceIty6uC84f0vkN5a0TRRg8tvSwHzjm0X9hXjimYMRz0WQOa6YNdcRxRWG6xF3HuJ5mwujLkzxynefyW5pPmOTMOWz053SwP2F/W4bQQT57G3supsoppvlg5Wy90chBnlcXyWNwCQAGg9dgB7bqVqvVx76Zv3EREdiIiAvh8gZzcB3my+1Fs9ZMizXQWJ6OoYPq5h8rx+Jvw5jzktuuyqtZsdixjMMbIHiRtOwtL2m7dznXIB5GwA9qtPS2jNDkWma4WL2ufY9kjy4f0IVd5X0inmrw6v2xwMPGNj9z5LHkCODWntve3UDyu1jBGwAAAAWAHIAdikYcWOVyueT6REVegREQEREBERAREQEREBERAREQEREBERAREQEREBERAREQEREBERAREQEREBERAREQEREBERAREQEREBERAREQEREBERAREQEREBERAREQEREBERAREQEREBERAREQEREBERAREQEREBERAREQEREBERAREQEREBERAREQEREBERAREQEREBERAREQEREBERAREQEREBERAREQEREBERAREQEREBERAREQEREBERAREQEREBERAREQEREBERAREQf//Z"/>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http://www.bmwblog.com/wp-content/uploads/BMW-Mercedes-Audi-logos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94188" y="3245193"/>
            <a:ext cx="2438725" cy="209427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www.technologytell.com/apple/files/2013/09/apple-logo-think-different11.png"/>
          <p:cNvPicPr>
            <a:picLocks noChangeAspect="1" noChangeArrowheads="1"/>
          </p:cNvPicPr>
          <p:nvPr/>
        </p:nvPicPr>
        <p:blipFill rotWithShape="1">
          <a:blip r:embed="rId5">
            <a:extLst>
              <a:ext uri="{28A0092B-C50C-407E-A947-70E740481C1C}">
                <a14:useLocalDpi xmlns:a14="http://schemas.microsoft.com/office/drawing/2010/main" val="0"/>
              </a:ext>
            </a:extLst>
          </a:blip>
          <a:srcRect b="34051"/>
          <a:stretch/>
        </p:blipFill>
        <p:spPr bwMode="auto">
          <a:xfrm>
            <a:off x="8176966" y="2204865"/>
            <a:ext cx="2487433" cy="1035893"/>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p1.pichost.me/i/33/156276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84786" y="5431634"/>
            <a:ext cx="2579613" cy="14514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63078"/>
            <a:ext cx="3600400" cy="2213794"/>
          </a:xfrm>
        </p:spPr>
        <p:txBody>
          <a:bodyPr>
            <a:normAutofit/>
          </a:bodyPr>
          <a:lstStyle/>
          <a:p>
            <a:r>
              <a:rPr lang="en-GB" sz="3600" b="1" dirty="0">
                <a:solidFill>
                  <a:schemeClr val="tx2">
                    <a:lumMod val="60000"/>
                    <a:lumOff val="40000"/>
                  </a:schemeClr>
                </a:solidFill>
                <a:latin typeface="Tahoma" pitchFamily="34" charset="0"/>
                <a:ea typeface="+mn-ea"/>
                <a:cs typeface="Arial" charset="0"/>
              </a:rPr>
              <a:t>Creating Value- </a:t>
            </a:r>
            <a:br>
              <a:rPr lang="en-GB" sz="3600" b="1" dirty="0">
                <a:solidFill>
                  <a:schemeClr val="tx2">
                    <a:lumMod val="60000"/>
                    <a:lumOff val="40000"/>
                  </a:schemeClr>
                </a:solidFill>
                <a:latin typeface="Tahoma" pitchFamily="34" charset="0"/>
                <a:ea typeface="+mn-ea"/>
                <a:cs typeface="Arial" charset="0"/>
              </a:rPr>
            </a:br>
            <a:r>
              <a:rPr lang="en-GB" sz="3600" b="1" dirty="0">
                <a:solidFill>
                  <a:schemeClr val="tx2">
                    <a:lumMod val="60000"/>
                    <a:lumOff val="40000"/>
                  </a:schemeClr>
                </a:solidFill>
                <a:latin typeface="Tahoma" pitchFamily="34" charset="0"/>
                <a:ea typeface="+mn-ea"/>
                <a:cs typeface="Arial" charset="0"/>
              </a:rPr>
              <a:t>High Quality</a:t>
            </a:r>
          </a:p>
        </p:txBody>
      </p:sp>
      <p:sp>
        <p:nvSpPr>
          <p:cNvPr id="5" name="TextBox 4"/>
          <p:cNvSpPr txBox="1"/>
          <p:nvPr/>
        </p:nvSpPr>
        <p:spPr>
          <a:xfrm>
            <a:off x="2351584" y="3805462"/>
            <a:ext cx="7488832" cy="2031325"/>
          </a:xfrm>
          <a:prstGeom prst="rect">
            <a:avLst/>
          </a:prstGeom>
          <a:noFill/>
        </p:spPr>
        <p:txBody>
          <a:bodyPr wrap="square" rtlCol="0">
            <a:spAutoFit/>
          </a:bodyPr>
          <a:lstStyle/>
          <a:p>
            <a:r>
              <a:rPr lang="en-GB" dirty="0"/>
              <a:t>All Emirates Cabin Crew receive seven weeks training.</a:t>
            </a:r>
          </a:p>
          <a:p>
            <a:endParaRPr lang="en-GB" dirty="0"/>
          </a:p>
          <a:p>
            <a:r>
              <a:rPr lang="en-GB" dirty="0"/>
              <a:t>The Emirates Flight Training Academy is based at Al </a:t>
            </a:r>
            <a:r>
              <a:rPr lang="en-GB" dirty="0" err="1"/>
              <a:t>Maktoum</a:t>
            </a:r>
            <a:r>
              <a:rPr lang="en-GB" dirty="0"/>
              <a:t> International - Dubai South. Designed to be the most advanced flight training academy in the world, its primary focus is to attract and train airline cadets from across the globe.</a:t>
            </a:r>
          </a:p>
          <a:p>
            <a:endParaRPr lang="en-GB" dirty="0"/>
          </a:p>
        </p:txBody>
      </p:sp>
      <p:sp>
        <p:nvSpPr>
          <p:cNvPr id="6" name="Rectangle 5"/>
          <p:cNvSpPr/>
          <p:nvPr/>
        </p:nvSpPr>
        <p:spPr>
          <a:xfrm>
            <a:off x="3863752" y="6165305"/>
            <a:ext cx="6588224" cy="307777"/>
          </a:xfrm>
          <a:prstGeom prst="rect">
            <a:avLst/>
          </a:prstGeom>
        </p:spPr>
        <p:txBody>
          <a:bodyPr wrap="square">
            <a:spAutoFit/>
          </a:bodyPr>
          <a:lstStyle/>
          <a:p>
            <a:pPr algn="r"/>
            <a:r>
              <a:rPr lang="en-GB" sz="1400" i="1" dirty="0"/>
              <a:t>www.emiratesflighttrainingacademy.com</a:t>
            </a:r>
            <a:endParaRPr lang="en-GB" sz="1400" dirty="0"/>
          </a:p>
        </p:txBody>
      </p:sp>
      <p:pic>
        <p:nvPicPr>
          <p:cNvPr id="2050" name="Picture 2" descr="Image result for emirates trai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9936" y="260648"/>
            <a:ext cx="4762500" cy="3324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692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63078"/>
            <a:ext cx="3600400" cy="2213794"/>
          </a:xfrm>
        </p:spPr>
        <p:txBody>
          <a:bodyPr>
            <a:normAutofit/>
          </a:bodyPr>
          <a:lstStyle/>
          <a:p>
            <a:r>
              <a:rPr lang="en-GB" sz="3600" b="1" dirty="0">
                <a:solidFill>
                  <a:schemeClr val="tx2">
                    <a:lumMod val="60000"/>
                    <a:lumOff val="40000"/>
                  </a:schemeClr>
                </a:solidFill>
                <a:latin typeface="Tahoma" pitchFamily="34" charset="0"/>
                <a:ea typeface="+mn-ea"/>
                <a:cs typeface="Arial" charset="0"/>
              </a:rPr>
              <a:t>Creating Value- </a:t>
            </a:r>
            <a:br>
              <a:rPr lang="en-GB" sz="3600" b="1" dirty="0">
                <a:solidFill>
                  <a:schemeClr val="tx2">
                    <a:lumMod val="60000"/>
                    <a:lumOff val="40000"/>
                  </a:schemeClr>
                </a:solidFill>
                <a:latin typeface="Tahoma" pitchFamily="34" charset="0"/>
                <a:ea typeface="+mn-ea"/>
                <a:cs typeface="Arial" charset="0"/>
              </a:rPr>
            </a:br>
            <a:r>
              <a:rPr lang="en-GB" sz="3600" b="1" dirty="0">
                <a:solidFill>
                  <a:schemeClr val="tx2">
                    <a:lumMod val="60000"/>
                    <a:lumOff val="40000"/>
                  </a:schemeClr>
                </a:solidFill>
                <a:latin typeface="Tahoma" pitchFamily="34" charset="0"/>
                <a:ea typeface="+mn-ea"/>
                <a:cs typeface="Arial" charset="0"/>
              </a:rPr>
              <a:t>Low Cost</a:t>
            </a:r>
          </a:p>
        </p:txBody>
      </p:sp>
      <p:sp>
        <p:nvSpPr>
          <p:cNvPr id="5" name="TextBox 4"/>
          <p:cNvSpPr txBox="1"/>
          <p:nvPr/>
        </p:nvSpPr>
        <p:spPr>
          <a:xfrm>
            <a:off x="2351584" y="3805461"/>
            <a:ext cx="7488832" cy="2308324"/>
          </a:xfrm>
          <a:prstGeom prst="rect">
            <a:avLst/>
          </a:prstGeom>
          <a:noFill/>
        </p:spPr>
        <p:txBody>
          <a:bodyPr wrap="square" rtlCol="0">
            <a:spAutoFit/>
          </a:bodyPr>
          <a:lstStyle/>
          <a:p>
            <a:r>
              <a:rPr lang="en-GB" dirty="0"/>
              <a:t>Many Ryanair cabin crew are supplied by an Irish firm, </a:t>
            </a:r>
            <a:r>
              <a:rPr lang="en-GB" dirty="0" err="1"/>
              <a:t>Crewlink</a:t>
            </a:r>
            <a:r>
              <a:rPr lang="en-GB" dirty="0"/>
              <a:t>, which takes them on only after they have successfully completed a six-week training course.</a:t>
            </a:r>
          </a:p>
          <a:p>
            <a:r>
              <a:rPr lang="en-GB" dirty="0" err="1"/>
              <a:t>Crewlink</a:t>
            </a:r>
            <a:r>
              <a:rPr lang="en-GB" dirty="0"/>
              <a:t> runs its own course, pay £1,650 upfront, or £1,800 in instalments. Once the recruit starts working for Ryanair, </a:t>
            </a:r>
            <a:r>
              <a:rPr lang="en-GB" dirty="0" err="1"/>
              <a:t>Crewlink</a:t>
            </a:r>
            <a:r>
              <a:rPr lang="en-GB" dirty="0"/>
              <a:t>, their employer, deducts £150 a month from their salary to cover the cost of the course if they chose instalments.</a:t>
            </a:r>
          </a:p>
          <a:p>
            <a:endParaRPr lang="en-GB" dirty="0"/>
          </a:p>
        </p:txBody>
      </p:sp>
      <p:sp>
        <p:nvSpPr>
          <p:cNvPr id="6" name="Rectangle 5"/>
          <p:cNvSpPr/>
          <p:nvPr/>
        </p:nvSpPr>
        <p:spPr>
          <a:xfrm>
            <a:off x="3863752" y="6165304"/>
            <a:ext cx="6588224" cy="261610"/>
          </a:xfrm>
          <a:prstGeom prst="rect">
            <a:avLst/>
          </a:prstGeom>
        </p:spPr>
        <p:txBody>
          <a:bodyPr wrap="square">
            <a:spAutoFit/>
          </a:bodyPr>
          <a:lstStyle/>
          <a:p>
            <a:r>
              <a:rPr lang="en-GB" sz="1100" dirty="0" err="1"/>
              <a:t>Doward</a:t>
            </a:r>
            <a:r>
              <a:rPr lang="en-GB" sz="1100" dirty="0"/>
              <a:t>, J. (2013) Trainees are charged hefty fees to work for Ryanair. </a:t>
            </a:r>
            <a:r>
              <a:rPr lang="en-GB" sz="1100" i="1" dirty="0"/>
              <a:t>The Guardian. </a:t>
            </a:r>
            <a:r>
              <a:rPr lang="en-GB" sz="1100" dirty="0"/>
              <a:t>26</a:t>
            </a:r>
            <a:r>
              <a:rPr lang="en-GB" sz="1100" baseline="30000" dirty="0"/>
              <a:t>th</a:t>
            </a:r>
            <a:r>
              <a:rPr lang="en-GB" sz="1100" dirty="0"/>
              <a:t> October.</a:t>
            </a:r>
          </a:p>
        </p:txBody>
      </p:sp>
      <p:pic>
        <p:nvPicPr>
          <p:cNvPr id="1026" name="Picture 2" descr="Image result for crewl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8426" y="188641"/>
            <a:ext cx="5543550"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161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BFFEE7-43EB-48FF-A7C5-B3751D449318}"/>
              </a:ext>
            </a:extLst>
          </p:cNvPr>
          <p:cNvSpPr txBox="1"/>
          <p:nvPr/>
        </p:nvSpPr>
        <p:spPr>
          <a:xfrm>
            <a:off x="1919536" y="260649"/>
            <a:ext cx="4104456" cy="6186309"/>
          </a:xfrm>
          <a:prstGeom prst="rect">
            <a:avLst/>
          </a:prstGeom>
          <a:noFill/>
        </p:spPr>
        <p:txBody>
          <a:bodyPr wrap="square">
            <a:spAutoFit/>
          </a:bodyPr>
          <a:lstStyle/>
          <a:p>
            <a:r>
              <a:rPr lang="en-US" dirty="0"/>
              <a:t>One conclusion of our study, therefore, is that even if the rhetoric of HRM is ‘soft’, the reality is almost always ‘hard’, with the interests of the organization prevailing over those of the individual. It may well be that this focus on the organization is inevitable within the current economic climate, and perhaps, as we move further into a post-recessionary period and firms are growing instead of cutting back, then the interests of individual employees may start to receive more attention. In all of the organizations, we found a mixture of both hard and soft approaches. The precise ingredients of this mixture were unique to each organization, which implies that factors such as the external and internal environment of the organization, its strategy, culture, and structure, all have a vital role to play in the way in which HRM operates.</a:t>
            </a:r>
            <a:endParaRPr lang="en-GB" dirty="0"/>
          </a:p>
        </p:txBody>
      </p:sp>
      <p:sp>
        <p:nvSpPr>
          <p:cNvPr id="6" name="Title 1">
            <a:extLst>
              <a:ext uri="{FF2B5EF4-FFF2-40B4-BE49-F238E27FC236}">
                <a16:creationId xmlns:a16="http://schemas.microsoft.com/office/drawing/2014/main" id="{8C4ED78F-C9E8-427D-9BAE-D9470E93C609}"/>
              </a:ext>
            </a:extLst>
          </p:cNvPr>
          <p:cNvSpPr>
            <a:spLocks noGrp="1"/>
          </p:cNvSpPr>
          <p:nvPr>
            <p:ph type="title"/>
          </p:nvPr>
        </p:nvSpPr>
        <p:spPr>
          <a:xfrm>
            <a:off x="7176120" y="476672"/>
            <a:ext cx="2674640" cy="2952328"/>
          </a:xfrm>
        </p:spPr>
        <p:txBody>
          <a:bodyPr>
            <a:normAutofit/>
          </a:bodyPr>
          <a:lstStyle/>
          <a:p>
            <a:r>
              <a:rPr lang="en-US" sz="2800" dirty="0"/>
              <a:t>Catherine Truss article (on Moodle)</a:t>
            </a:r>
            <a:endParaRPr lang="en-GB" sz="2800" dirty="0"/>
          </a:p>
        </p:txBody>
      </p:sp>
      <p:sp>
        <p:nvSpPr>
          <p:cNvPr id="8" name="Rectangle 2">
            <a:extLst>
              <a:ext uri="{FF2B5EF4-FFF2-40B4-BE49-F238E27FC236}">
                <a16:creationId xmlns:a16="http://schemas.microsoft.com/office/drawing/2014/main" id="{7A2E1F1C-BBEC-4F96-813B-6363857E9EAB}"/>
              </a:ext>
            </a:extLst>
          </p:cNvPr>
          <p:cNvSpPr txBox="1">
            <a:spLocks noChangeArrowheads="1"/>
          </p:cNvSpPr>
          <p:nvPr/>
        </p:nvSpPr>
        <p:spPr>
          <a:xfrm>
            <a:off x="7980040" y="0"/>
            <a:ext cx="42119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Hard &amp; Soft HRM</a:t>
            </a:r>
          </a:p>
        </p:txBody>
      </p:sp>
      <p:sp>
        <p:nvSpPr>
          <p:cNvPr id="9" name="Oval 8">
            <a:extLst>
              <a:ext uri="{FF2B5EF4-FFF2-40B4-BE49-F238E27FC236}">
                <a16:creationId xmlns:a16="http://schemas.microsoft.com/office/drawing/2014/main" id="{002ED9A3-1E34-436A-AF46-FC701139A9D2}"/>
              </a:ext>
            </a:extLst>
          </p:cNvPr>
          <p:cNvSpPr/>
          <p:nvPr/>
        </p:nvSpPr>
        <p:spPr>
          <a:xfrm>
            <a:off x="1775520" y="3537011"/>
            <a:ext cx="4680520" cy="1080120"/>
          </a:xfrm>
          <a:prstGeom prst="ellipse">
            <a:avLst/>
          </a:prstGeom>
          <a:solidFill>
            <a:srgbClr val="FFFF00">
              <a:alpha val="2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EE38491C-FC88-4E30-ACC3-4A84DBA48909}"/>
              </a:ext>
            </a:extLst>
          </p:cNvPr>
          <p:cNvSpPr/>
          <p:nvPr/>
        </p:nvSpPr>
        <p:spPr>
          <a:xfrm>
            <a:off x="1524000" y="260649"/>
            <a:ext cx="4680520" cy="1230515"/>
          </a:xfrm>
          <a:prstGeom prst="ellipse">
            <a:avLst/>
          </a:prstGeom>
          <a:solidFill>
            <a:srgbClr val="FFFF00">
              <a:alpha val="2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770DB9B-75B9-4405-B7D5-13730752260E}"/>
              </a:ext>
            </a:extLst>
          </p:cNvPr>
          <p:cNvSpPr txBox="1"/>
          <p:nvPr/>
        </p:nvSpPr>
        <p:spPr>
          <a:xfrm>
            <a:off x="6848520" y="3863078"/>
            <a:ext cx="5086350" cy="150810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3600" dirty="0"/>
              <a:t>All models are wrong, some are useful</a:t>
            </a:r>
          </a:p>
          <a:p>
            <a:pPr algn="r"/>
            <a:r>
              <a:rPr lang="en-US" dirty="0"/>
              <a:t>George Box</a:t>
            </a:r>
            <a:endParaRPr lang="en-GB" sz="1600" dirty="0"/>
          </a:p>
        </p:txBody>
      </p:sp>
    </p:spTree>
    <p:extLst>
      <p:ext uri="{BB962C8B-B14F-4D97-AF65-F5344CB8AC3E}">
        <p14:creationId xmlns:p14="http://schemas.microsoft.com/office/powerpoint/2010/main" val="890099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9376" y="548681"/>
            <a:ext cx="10801200" cy="1446550"/>
          </a:xfrm>
          <a:prstGeom prst="rect">
            <a:avLst/>
          </a:prstGeom>
        </p:spPr>
        <p:txBody>
          <a:bodyPr wrap="square">
            <a:spAutoFit/>
          </a:bodyPr>
          <a:lstStyle/>
          <a:p>
            <a:r>
              <a:rPr lang="en-GB" sz="3200" b="1" dirty="0">
                <a:solidFill>
                  <a:schemeClr val="tx2">
                    <a:lumMod val="60000"/>
                    <a:lumOff val="40000"/>
                  </a:schemeClr>
                </a:solidFill>
              </a:rPr>
              <a:t>Group Quick Discussion Task:</a:t>
            </a:r>
          </a:p>
          <a:p>
            <a:r>
              <a:rPr lang="en-GB" sz="2800" dirty="0"/>
              <a:t>For your area of HR, suggest possible HR strategies and policies drawing on insights from both Hard and Soft models.</a:t>
            </a:r>
          </a:p>
        </p:txBody>
      </p:sp>
      <p:graphicFrame>
        <p:nvGraphicFramePr>
          <p:cNvPr id="9" name="Table 9">
            <a:extLst>
              <a:ext uri="{FF2B5EF4-FFF2-40B4-BE49-F238E27FC236}">
                <a16:creationId xmlns:a16="http://schemas.microsoft.com/office/drawing/2014/main" id="{9A540DFA-021C-4E2E-BBF7-CAFD12CD7CB9}"/>
              </a:ext>
            </a:extLst>
          </p:cNvPr>
          <p:cNvGraphicFramePr>
            <a:graphicFrameLocks noGrp="1"/>
          </p:cNvGraphicFramePr>
          <p:nvPr>
            <p:extLst>
              <p:ext uri="{D42A27DB-BD31-4B8C-83A1-F6EECF244321}">
                <p14:modId xmlns:p14="http://schemas.microsoft.com/office/powerpoint/2010/main" val="1863176171"/>
              </p:ext>
            </p:extLst>
          </p:nvPr>
        </p:nvGraphicFramePr>
        <p:xfrm>
          <a:off x="1631504" y="2132856"/>
          <a:ext cx="8085310" cy="4172693"/>
        </p:xfrm>
        <a:graphic>
          <a:graphicData uri="http://schemas.openxmlformats.org/drawingml/2006/table">
            <a:tbl>
              <a:tblPr firstRow="1" bandRow="1">
                <a:tableStyleId>{5C22544A-7EE6-4342-B048-85BDC9FD1C3A}</a:tableStyleId>
              </a:tblPr>
              <a:tblGrid>
                <a:gridCol w="1559489">
                  <a:extLst>
                    <a:ext uri="{9D8B030D-6E8A-4147-A177-3AD203B41FA5}">
                      <a16:colId xmlns:a16="http://schemas.microsoft.com/office/drawing/2014/main" val="1554567446"/>
                    </a:ext>
                  </a:extLst>
                </a:gridCol>
                <a:gridCol w="6525821">
                  <a:extLst>
                    <a:ext uri="{9D8B030D-6E8A-4147-A177-3AD203B41FA5}">
                      <a16:colId xmlns:a16="http://schemas.microsoft.com/office/drawing/2014/main" val="3856547495"/>
                    </a:ext>
                  </a:extLst>
                </a:gridCol>
              </a:tblGrid>
              <a:tr h="596099">
                <a:tc>
                  <a:txBody>
                    <a:bodyPr/>
                    <a:lstStyle/>
                    <a:p>
                      <a:r>
                        <a:rPr lang="en-US" sz="2800" dirty="0"/>
                        <a:t>Group</a:t>
                      </a:r>
                      <a:endParaRPr lang="en-GB" sz="2800" dirty="0"/>
                    </a:p>
                  </a:txBody>
                  <a:tcPr/>
                </a:tc>
                <a:tc>
                  <a:txBody>
                    <a:bodyPr/>
                    <a:lstStyle/>
                    <a:p>
                      <a:r>
                        <a:rPr lang="en-US" sz="2800" dirty="0"/>
                        <a:t>Area of HR</a:t>
                      </a:r>
                      <a:endParaRPr lang="en-GB" sz="2800" dirty="0"/>
                    </a:p>
                  </a:txBody>
                  <a:tcPr/>
                </a:tc>
                <a:extLst>
                  <a:ext uri="{0D108BD9-81ED-4DB2-BD59-A6C34878D82A}">
                    <a16:rowId xmlns:a16="http://schemas.microsoft.com/office/drawing/2014/main" val="444427440"/>
                  </a:ext>
                </a:extLst>
              </a:tr>
              <a:tr h="596099">
                <a:tc>
                  <a:txBody>
                    <a:bodyPr/>
                    <a:lstStyle/>
                    <a:p>
                      <a:r>
                        <a:rPr lang="en-US" sz="2800" dirty="0"/>
                        <a:t>1</a:t>
                      </a:r>
                      <a:endParaRPr lang="en-GB" sz="2800" dirty="0"/>
                    </a:p>
                  </a:txBody>
                  <a:tcPr/>
                </a:tc>
                <a:tc>
                  <a:txBody>
                    <a:bodyPr/>
                    <a:lstStyle/>
                    <a:p>
                      <a:r>
                        <a:rPr lang="en-US" sz="2800" dirty="0"/>
                        <a:t>Reward and Pay </a:t>
                      </a:r>
                      <a:endParaRPr lang="en-GB" sz="2800" dirty="0"/>
                    </a:p>
                  </a:txBody>
                  <a:tcPr/>
                </a:tc>
                <a:extLst>
                  <a:ext uri="{0D108BD9-81ED-4DB2-BD59-A6C34878D82A}">
                    <a16:rowId xmlns:a16="http://schemas.microsoft.com/office/drawing/2014/main" val="3202418537"/>
                  </a:ext>
                </a:extLst>
              </a:tr>
              <a:tr h="596099">
                <a:tc>
                  <a:txBody>
                    <a:bodyPr/>
                    <a:lstStyle/>
                    <a:p>
                      <a:r>
                        <a:rPr lang="en-US" sz="2800" dirty="0"/>
                        <a:t>2</a:t>
                      </a:r>
                      <a:endParaRPr lang="en-GB" sz="2800" dirty="0"/>
                    </a:p>
                  </a:txBody>
                  <a:tcPr/>
                </a:tc>
                <a:tc>
                  <a:txBody>
                    <a:bodyPr/>
                    <a:lstStyle/>
                    <a:p>
                      <a:r>
                        <a:rPr lang="en-US" sz="2800" dirty="0"/>
                        <a:t>Talent management/ recruitment</a:t>
                      </a:r>
                      <a:endParaRPr lang="en-GB" sz="2800" dirty="0"/>
                    </a:p>
                  </a:txBody>
                  <a:tcPr/>
                </a:tc>
                <a:extLst>
                  <a:ext uri="{0D108BD9-81ED-4DB2-BD59-A6C34878D82A}">
                    <a16:rowId xmlns:a16="http://schemas.microsoft.com/office/drawing/2014/main" val="1084628557"/>
                  </a:ext>
                </a:extLst>
              </a:tr>
              <a:tr h="596099">
                <a:tc>
                  <a:txBody>
                    <a:bodyPr/>
                    <a:lstStyle/>
                    <a:p>
                      <a:r>
                        <a:rPr lang="en-US" sz="2800" dirty="0"/>
                        <a:t>3</a:t>
                      </a:r>
                      <a:endParaRPr lang="en-GB" sz="2800" dirty="0"/>
                    </a:p>
                  </a:txBody>
                  <a:tcPr/>
                </a:tc>
                <a:tc>
                  <a:txBody>
                    <a:bodyPr/>
                    <a:lstStyle/>
                    <a:p>
                      <a:r>
                        <a:rPr lang="en-US" sz="2800" dirty="0"/>
                        <a:t>Performance management</a:t>
                      </a:r>
                      <a:endParaRPr lang="en-GB" sz="2800" dirty="0"/>
                    </a:p>
                  </a:txBody>
                  <a:tcPr/>
                </a:tc>
                <a:extLst>
                  <a:ext uri="{0D108BD9-81ED-4DB2-BD59-A6C34878D82A}">
                    <a16:rowId xmlns:a16="http://schemas.microsoft.com/office/drawing/2014/main" val="875298389"/>
                  </a:ext>
                </a:extLst>
              </a:tr>
              <a:tr h="596099">
                <a:tc>
                  <a:txBody>
                    <a:bodyPr/>
                    <a:lstStyle/>
                    <a:p>
                      <a:r>
                        <a:rPr lang="en-US" sz="2800" dirty="0"/>
                        <a:t>4</a:t>
                      </a:r>
                      <a:endParaRPr lang="en-GB" sz="2800" dirty="0"/>
                    </a:p>
                  </a:txBody>
                  <a:tcPr/>
                </a:tc>
                <a:tc>
                  <a:txBody>
                    <a:bodyPr/>
                    <a:lstStyle/>
                    <a:p>
                      <a:r>
                        <a:rPr lang="en-US" sz="2800" dirty="0"/>
                        <a:t>Employee Retention</a:t>
                      </a:r>
                      <a:endParaRPr lang="en-GB" sz="2800" dirty="0"/>
                    </a:p>
                  </a:txBody>
                  <a:tcPr/>
                </a:tc>
                <a:extLst>
                  <a:ext uri="{0D108BD9-81ED-4DB2-BD59-A6C34878D82A}">
                    <a16:rowId xmlns:a16="http://schemas.microsoft.com/office/drawing/2014/main" val="1118358369"/>
                  </a:ext>
                </a:extLst>
              </a:tr>
              <a:tr h="596099">
                <a:tc>
                  <a:txBody>
                    <a:bodyPr/>
                    <a:lstStyle/>
                    <a:p>
                      <a:r>
                        <a:rPr lang="en-US" sz="2800" dirty="0"/>
                        <a:t>5</a:t>
                      </a:r>
                      <a:endParaRPr lang="en-GB" sz="2800" dirty="0"/>
                    </a:p>
                  </a:txBody>
                  <a:tcPr/>
                </a:tc>
                <a:tc>
                  <a:txBody>
                    <a:bodyPr/>
                    <a:lstStyle/>
                    <a:p>
                      <a:r>
                        <a:rPr lang="en-US" sz="2800" dirty="0"/>
                        <a:t>Employee Engagement</a:t>
                      </a:r>
                      <a:endParaRPr lang="en-GB" sz="2800" dirty="0"/>
                    </a:p>
                  </a:txBody>
                  <a:tcPr/>
                </a:tc>
                <a:extLst>
                  <a:ext uri="{0D108BD9-81ED-4DB2-BD59-A6C34878D82A}">
                    <a16:rowId xmlns:a16="http://schemas.microsoft.com/office/drawing/2014/main" val="3874674899"/>
                  </a:ext>
                </a:extLst>
              </a:tr>
              <a:tr h="596099">
                <a:tc>
                  <a:txBody>
                    <a:bodyPr/>
                    <a:lstStyle/>
                    <a:p>
                      <a:r>
                        <a:rPr lang="en-US" sz="2800" dirty="0"/>
                        <a:t>6</a:t>
                      </a:r>
                      <a:endParaRPr lang="en-GB"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Learning and development</a:t>
                      </a:r>
                      <a:endParaRPr lang="en-GB" sz="2800" dirty="0"/>
                    </a:p>
                  </a:txBody>
                  <a:tcPr/>
                </a:tc>
                <a:extLst>
                  <a:ext uri="{0D108BD9-81ED-4DB2-BD59-A6C34878D82A}">
                    <a16:rowId xmlns:a16="http://schemas.microsoft.com/office/drawing/2014/main" val="1284793190"/>
                  </a:ext>
                </a:extLst>
              </a:tr>
            </a:tbl>
          </a:graphicData>
        </a:graphic>
      </p:graphicFrame>
    </p:spTree>
    <p:extLst>
      <p:ext uri="{BB962C8B-B14F-4D97-AF65-F5344CB8AC3E}">
        <p14:creationId xmlns:p14="http://schemas.microsoft.com/office/powerpoint/2010/main" val="3713914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3DDE9E0-FF9A-4327-ACA9-45412B3B2F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685800"/>
            <a:ext cx="9753600" cy="5695528"/>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DFF92418-B6F0-45D8-811B-CD63A29B2D3D}"/>
              </a:ext>
            </a:extLst>
          </p:cNvPr>
          <p:cNvSpPr/>
          <p:nvPr/>
        </p:nvSpPr>
        <p:spPr>
          <a:xfrm>
            <a:off x="8616280" y="142875"/>
            <a:ext cx="3575720" cy="733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Example exercise </a:t>
            </a:r>
          </a:p>
          <a:p>
            <a:pPr algn="ctr"/>
            <a:r>
              <a:rPr lang="en-US" dirty="0"/>
              <a:t>Learning &amp; Development</a:t>
            </a:r>
            <a:endParaRPr lang="en-GB" dirty="0"/>
          </a:p>
        </p:txBody>
      </p:sp>
    </p:spTree>
    <p:extLst>
      <p:ext uri="{BB962C8B-B14F-4D97-AF65-F5344CB8AC3E}">
        <p14:creationId xmlns:p14="http://schemas.microsoft.com/office/powerpoint/2010/main" val="3045704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27A491E-819B-4ECF-98A0-854FE53BA0B2}"/>
              </a:ext>
            </a:extLst>
          </p:cNvPr>
          <p:cNvSpPr/>
          <p:nvPr/>
        </p:nvSpPr>
        <p:spPr>
          <a:xfrm>
            <a:off x="2783632" y="1208922"/>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11" name="Rectangle 2">
            <a:extLst>
              <a:ext uri="{FF2B5EF4-FFF2-40B4-BE49-F238E27FC236}">
                <a16:creationId xmlns:a16="http://schemas.microsoft.com/office/drawing/2014/main" id="{BB3E5FB8-8607-4774-97B4-9E21344C6670}"/>
              </a:ext>
            </a:extLst>
          </p:cNvPr>
          <p:cNvSpPr txBox="1">
            <a:spLocks noChangeArrowheads="1"/>
          </p:cNvSpPr>
          <p:nvPr/>
        </p:nvSpPr>
        <p:spPr>
          <a:xfrm>
            <a:off x="0" y="-4412"/>
            <a:ext cx="5795556"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Ideas from Hard HRM </a:t>
            </a:r>
          </a:p>
          <a:p>
            <a:r>
              <a:rPr lang="en-GB" sz="1800" dirty="0">
                <a:solidFill>
                  <a:schemeClr val="bg1"/>
                </a:solidFill>
              </a:rPr>
              <a:t>(Outcomes related to Efficiency/ Cost reduction/ Strategic Fit/ Competitive Advantage)</a:t>
            </a:r>
            <a:endParaRPr lang="en-GB" sz="3600" dirty="0">
              <a:solidFill>
                <a:schemeClr val="bg1"/>
              </a:solidFill>
            </a:endParaRPr>
          </a:p>
        </p:txBody>
      </p:sp>
      <p:sp>
        <p:nvSpPr>
          <p:cNvPr id="20" name="Rectangle 19">
            <a:extLst>
              <a:ext uri="{FF2B5EF4-FFF2-40B4-BE49-F238E27FC236}">
                <a16:creationId xmlns:a16="http://schemas.microsoft.com/office/drawing/2014/main" id="{2B985DAC-3E74-49FB-AB9A-D8E5C6C0F22D}"/>
              </a:ext>
            </a:extLst>
          </p:cNvPr>
          <p:cNvSpPr/>
          <p:nvPr/>
        </p:nvSpPr>
        <p:spPr>
          <a:xfrm rot="16200000">
            <a:off x="2666759" y="3128798"/>
            <a:ext cx="6858000" cy="600404"/>
          </a:xfrm>
          <a:prstGeom prst="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dirty="0"/>
              <a:t>Area of HR…</a:t>
            </a:r>
            <a:endParaRPr lang="en-GB" sz="2800" dirty="0"/>
          </a:p>
        </p:txBody>
      </p:sp>
      <p:sp>
        <p:nvSpPr>
          <p:cNvPr id="21" name="Rectangle: Rounded Corners 20">
            <a:extLst>
              <a:ext uri="{FF2B5EF4-FFF2-40B4-BE49-F238E27FC236}">
                <a16:creationId xmlns:a16="http://schemas.microsoft.com/office/drawing/2014/main" id="{CD5616FC-B20D-4B84-9A4C-AF615F0A800F}"/>
              </a:ext>
            </a:extLst>
          </p:cNvPr>
          <p:cNvSpPr/>
          <p:nvPr/>
        </p:nvSpPr>
        <p:spPr>
          <a:xfrm>
            <a:off x="2924524" y="4858100"/>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2" name="Rectangle: Rounded Corners 21">
            <a:extLst>
              <a:ext uri="{FF2B5EF4-FFF2-40B4-BE49-F238E27FC236}">
                <a16:creationId xmlns:a16="http://schemas.microsoft.com/office/drawing/2014/main" id="{A8924872-66E2-42E8-9491-6D91C3E25A96}"/>
              </a:ext>
            </a:extLst>
          </p:cNvPr>
          <p:cNvSpPr/>
          <p:nvPr/>
        </p:nvSpPr>
        <p:spPr>
          <a:xfrm>
            <a:off x="2919462" y="3043717"/>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3" name="Rectangle: Rounded Corners 22">
            <a:extLst>
              <a:ext uri="{FF2B5EF4-FFF2-40B4-BE49-F238E27FC236}">
                <a16:creationId xmlns:a16="http://schemas.microsoft.com/office/drawing/2014/main" id="{230A31AB-4757-41C7-B519-132F890EFE07}"/>
              </a:ext>
            </a:extLst>
          </p:cNvPr>
          <p:cNvSpPr/>
          <p:nvPr/>
        </p:nvSpPr>
        <p:spPr>
          <a:xfrm>
            <a:off x="-35303" y="4901801"/>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4" name="Rectangle: Rounded Corners 23">
            <a:extLst>
              <a:ext uri="{FF2B5EF4-FFF2-40B4-BE49-F238E27FC236}">
                <a16:creationId xmlns:a16="http://schemas.microsoft.com/office/drawing/2014/main" id="{E792B4D8-9AC7-42DB-B3E7-CB9ABA18AD05}"/>
              </a:ext>
            </a:extLst>
          </p:cNvPr>
          <p:cNvSpPr/>
          <p:nvPr/>
        </p:nvSpPr>
        <p:spPr>
          <a:xfrm>
            <a:off x="-1384" y="3060299"/>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5" name="Rectangle: Rounded Corners 24">
            <a:extLst>
              <a:ext uri="{FF2B5EF4-FFF2-40B4-BE49-F238E27FC236}">
                <a16:creationId xmlns:a16="http://schemas.microsoft.com/office/drawing/2014/main" id="{E7CD9BC6-D338-4C82-A27D-3871057B140C}"/>
              </a:ext>
            </a:extLst>
          </p:cNvPr>
          <p:cNvSpPr/>
          <p:nvPr/>
        </p:nvSpPr>
        <p:spPr>
          <a:xfrm>
            <a:off x="0" y="1208922"/>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6" name="Rectangle: Rounded Corners 25">
            <a:extLst>
              <a:ext uri="{FF2B5EF4-FFF2-40B4-BE49-F238E27FC236}">
                <a16:creationId xmlns:a16="http://schemas.microsoft.com/office/drawing/2014/main" id="{840976DA-0044-4881-9A43-22BF1D1B26DA}"/>
              </a:ext>
            </a:extLst>
          </p:cNvPr>
          <p:cNvSpPr/>
          <p:nvPr/>
        </p:nvSpPr>
        <p:spPr>
          <a:xfrm>
            <a:off x="9182450" y="4858100"/>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7" name="Rectangle: Rounded Corners 26">
            <a:extLst>
              <a:ext uri="{FF2B5EF4-FFF2-40B4-BE49-F238E27FC236}">
                <a16:creationId xmlns:a16="http://schemas.microsoft.com/office/drawing/2014/main" id="{BFA86E24-EAE2-47C8-BC6A-9ACB96171EF0}"/>
              </a:ext>
            </a:extLst>
          </p:cNvPr>
          <p:cNvSpPr/>
          <p:nvPr/>
        </p:nvSpPr>
        <p:spPr>
          <a:xfrm>
            <a:off x="6423020" y="4926969"/>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8" name="Rectangle: Rounded Corners 27">
            <a:extLst>
              <a:ext uri="{FF2B5EF4-FFF2-40B4-BE49-F238E27FC236}">
                <a16:creationId xmlns:a16="http://schemas.microsoft.com/office/drawing/2014/main" id="{48ADDAF5-0B1D-4FB0-868B-9BB6BA7EEC32}"/>
              </a:ext>
            </a:extLst>
          </p:cNvPr>
          <p:cNvSpPr/>
          <p:nvPr/>
        </p:nvSpPr>
        <p:spPr>
          <a:xfrm>
            <a:off x="9192344" y="3076323"/>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29" name="Rectangle: Rounded Corners 28">
            <a:extLst>
              <a:ext uri="{FF2B5EF4-FFF2-40B4-BE49-F238E27FC236}">
                <a16:creationId xmlns:a16="http://schemas.microsoft.com/office/drawing/2014/main" id="{76880CFE-F6C3-41D8-95E2-D4D77A588AD9}"/>
              </a:ext>
            </a:extLst>
          </p:cNvPr>
          <p:cNvSpPr/>
          <p:nvPr/>
        </p:nvSpPr>
        <p:spPr>
          <a:xfrm>
            <a:off x="6349502" y="3043716"/>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30" name="Rectangle: Rounded Corners 29">
            <a:extLst>
              <a:ext uri="{FF2B5EF4-FFF2-40B4-BE49-F238E27FC236}">
                <a16:creationId xmlns:a16="http://schemas.microsoft.com/office/drawing/2014/main" id="{C910E88C-040C-4D53-A815-733A5919E6C3}"/>
              </a:ext>
            </a:extLst>
          </p:cNvPr>
          <p:cNvSpPr/>
          <p:nvPr/>
        </p:nvSpPr>
        <p:spPr>
          <a:xfrm>
            <a:off x="9188788" y="1202837"/>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31" name="Rectangle: Rounded Corners 30">
            <a:extLst>
              <a:ext uri="{FF2B5EF4-FFF2-40B4-BE49-F238E27FC236}">
                <a16:creationId xmlns:a16="http://schemas.microsoft.com/office/drawing/2014/main" id="{6AF01F4D-4532-4B5C-85CA-27CA167E7CD4}"/>
              </a:ext>
            </a:extLst>
          </p:cNvPr>
          <p:cNvSpPr/>
          <p:nvPr/>
        </p:nvSpPr>
        <p:spPr>
          <a:xfrm>
            <a:off x="6349503" y="1192340"/>
            <a:ext cx="2984865" cy="185137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Type here…</a:t>
            </a:r>
            <a:endParaRPr lang="en-GB" dirty="0">
              <a:solidFill>
                <a:schemeClr val="tx1"/>
              </a:solidFill>
            </a:endParaRPr>
          </a:p>
        </p:txBody>
      </p:sp>
      <p:sp>
        <p:nvSpPr>
          <p:cNvPr id="9" name="Rectangle 2">
            <a:extLst>
              <a:ext uri="{FF2B5EF4-FFF2-40B4-BE49-F238E27FC236}">
                <a16:creationId xmlns:a16="http://schemas.microsoft.com/office/drawing/2014/main" id="{4EC35AB5-C49B-4808-9A99-8BE943EA237E}"/>
              </a:ext>
            </a:extLst>
          </p:cNvPr>
          <p:cNvSpPr txBox="1">
            <a:spLocks noChangeArrowheads="1"/>
          </p:cNvSpPr>
          <p:nvPr/>
        </p:nvSpPr>
        <p:spPr>
          <a:xfrm>
            <a:off x="6012079" y="0"/>
            <a:ext cx="6204601"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Ideas from Soft HRM </a:t>
            </a:r>
          </a:p>
          <a:p>
            <a:r>
              <a:rPr lang="en-GB" sz="1800" dirty="0">
                <a:solidFill>
                  <a:schemeClr val="bg1"/>
                </a:solidFill>
              </a:rPr>
              <a:t>(Outcomes related to Satisfaction/ Trust/ Commitment/ Loyalty/ Values/ Autonomy/ Organisational Culture)</a:t>
            </a:r>
            <a:endParaRPr lang="en-GB" sz="3600" dirty="0">
              <a:solidFill>
                <a:schemeClr val="bg1"/>
              </a:solidFill>
            </a:endParaRPr>
          </a:p>
        </p:txBody>
      </p:sp>
    </p:spTree>
    <p:extLst>
      <p:ext uri="{BB962C8B-B14F-4D97-AF65-F5344CB8AC3E}">
        <p14:creationId xmlns:p14="http://schemas.microsoft.com/office/powerpoint/2010/main" val="946799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0E95184-20DE-4226-BC22-C414303AD7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21" r="929" b="11456"/>
          <a:stretch/>
        </p:blipFill>
        <p:spPr bwMode="auto">
          <a:xfrm>
            <a:off x="0" y="476672"/>
            <a:ext cx="12192000" cy="658848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a:extLst>
              <a:ext uri="{FF2B5EF4-FFF2-40B4-BE49-F238E27FC236}">
                <a16:creationId xmlns:a16="http://schemas.microsoft.com/office/drawing/2014/main" id="{DA80E266-3C9A-4CA0-BA6B-89A7B4D3E341}"/>
              </a:ext>
            </a:extLst>
          </p:cNvPr>
          <p:cNvSpPr txBox="1">
            <a:spLocks noChangeArrowheads="1"/>
          </p:cNvSpPr>
          <p:nvPr/>
        </p:nvSpPr>
        <p:spPr>
          <a:xfrm>
            <a:off x="0" y="0"/>
            <a:ext cx="12192000" cy="2348880"/>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4000" dirty="0">
              <a:solidFill>
                <a:schemeClr val="bg1"/>
              </a:solidFill>
            </a:endParaRPr>
          </a:p>
          <a:p>
            <a:r>
              <a:rPr lang="en-GB" sz="4000" dirty="0">
                <a:solidFill>
                  <a:schemeClr val="bg1"/>
                </a:solidFill>
              </a:rPr>
              <a:t>Break-time</a:t>
            </a:r>
          </a:p>
          <a:p>
            <a:r>
              <a:rPr lang="en-GB" sz="4000" dirty="0">
                <a:solidFill>
                  <a:schemeClr val="bg1"/>
                </a:solidFill>
              </a:rPr>
              <a:t>Group activity to follow</a:t>
            </a:r>
          </a:p>
        </p:txBody>
      </p:sp>
      <p:sp>
        <p:nvSpPr>
          <p:cNvPr id="8" name="TextBox 7">
            <a:extLst>
              <a:ext uri="{FF2B5EF4-FFF2-40B4-BE49-F238E27FC236}">
                <a16:creationId xmlns:a16="http://schemas.microsoft.com/office/drawing/2014/main" id="{514EF8D4-9F99-4E50-9FC0-8A639CC6FD01}"/>
              </a:ext>
            </a:extLst>
          </p:cNvPr>
          <p:cNvSpPr txBox="1"/>
          <p:nvPr/>
        </p:nvSpPr>
        <p:spPr>
          <a:xfrm>
            <a:off x="3431704" y="6273225"/>
            <a:ext cx="8568952" cy="584775"/>
          </a:xfrm>
          <a:prstGeom prst="rect">
            <a:avLst/>
          </a:prstGeom>
          <a:noFill/>
        </p:spPr>
        <p:txBody>
          <a:bodyPr wrap="square" rtlCol="0">
            <a:spAutoFit/>
          </a:bodyPr>
          <a:lstStyle/>
          <a:p>
            <a:pPr algn="r"/>
            <a:r>
              <a:rPr lang="en-US" sz="3200" dirty="0">
                <a:solidFill>
                  <a:schemeClr val="bg1"/>
                </a:solidFill>
              </a:rPr>
              <a:t>Next …Exploring Definitions and Concepts</a:t>
            </a:r>
            <a:endParaRPr lang="en-GB" sz="3200" dirty="0">
              <a:solidFill>
                <a:schemeClr val="bg1"/>
              </a:solidFill>
            </a:endParaRPr>
          </a:p>
        </p:txBody>
      </p:sp>
    </p:spTree>
    <p:extLst>
      <p:ext uri="{BB962C8B-B14F-4D97-AF65-F5344CB8AC3E}">
        <p14:creationId xmlns:p14="http://schemas.microsoft.com/office/powerpoint/2010/main" val="41088915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Theoretical Perspectives</a:t>
            </a:r>
          </a:p>
        </p:txBody>
      </p:sp>
      <p:sp>
        <p:nvSpPr>
          <p:cNvPr id="3" name="Content Placeholder 2"/>
          <p:cNvSpPr>
            <a:spLocks noGrp="1"/>
          </p:cNvSpPr>
          <p:nvPr>
            <p:ph type="body" orient="vert" idx="1"/>
          </p:nvPr>
        </p:nvSpPr>
        <p:spPr/>
        <p:txBody>
          <a:bodyPr>
            <a:normAutofit/>
          </a:bodyPr>
          <a:lstStyle/>
          <a:p>
            <a:r>
              <a:rPr lang="en-GB" b="1" u="sng" dirty="0"/>
              <a:t>Universalist</a:t>
            </a:r>
            <a:r>
              <a:rPr lang="en-GB" dirty="0"/>
              <a:t> – ‘one best way’ of managing HR to improve business performance</a:t>
            </a:r>
          </a:p>
          <a:p>
            <a:r>
              <a:rPr lang="en-GB" b="1" u="sng" dirty="0"/>
              <a:t>Contingency</a:t>
            </a:r>
            <a:r>
              <a:rPr lang="en-GB" dirty="0"/>
              <a:t> – align HR practices with the business strategy to achieve increases in business performance</a:t>
            </a:r>
          </a:p>
          <a:p>
            <a:r>
              <a:rPr lang="en-GB" b="1" u="sng" dirty="0"/>
              <a:t>Resource Based View </a:t>
            </a:r>
            <a:r>
              <a:rPr lang="en-GB" dirty="0"/>
              <a:t>– focus on ‘human capital’, the quality of HR available to the org, to gain competitive advantage.</a:t>
            </a:r>
          </a:p>
        </p:txBody>
      </p:sp>
      <p:sp>
        <p:nvSpPr>
          <p:cNvPr id="4" name="Vertical Text Placeholder 3"/>
          <p:cNvSpPr>
            <a:spLocks noGrp="1"/>
          </p:cNvSpPr>
          <p:nvPr>
            <p:ph type="body" orient="vert" idx="13"/>
          </p:nvPr>
        </p:nvSpPr>
        <p:spPr/>
        <p:txBody>
          <a:bodyPr/>
          <a:lstStyle/>
          <a:p>
            <a:pPr marL="0" indent="0">
              <a:buNone/>
            </a:pPr>
            <a:r>
              <a:rPr lang="en-GB" sz="2000" dirty="0"/>
              <a:t>Approaches to SHRM</a:t>
            </a:r>
          </a:p>
        </p:txBody>
      </p:sp>
    </p:spTree>
    <p:extLst>
      <p:ext uri="{BB962C8B-B14F-4D97-AF65-F5344CB8AC3E}">
        <p14:creationId xmlns:p14="http://schemas.microsoft.com/office/powerpoint/2010/main" val="1278618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9416" y="274638"/>
            <a:ext cx="9319768" cy="1143000"/>
          </a:xfrm>
        </p:spPr>
        <p:txBody>
          <a:bodyPr>
            <a:normAutofit/>
          </a:bodyPr>
          <a:lstStyle/>
          <a:p>
            <a:pPr algn="l"/>
            <a:r>
              <a:rPr lang="en-GB" sz="4000" dirty="0"/>
              <a:t>Theoretical Perspectives</a:t>
            </a:r>
          </a:p>
        </p:txBody>
      </p:sp>
      <p:sp>
        <p:nvSpPr>
          <p:cNvPr id="7" name="Vertical Text Placeholder 6"/>
          <p:cNvSpPr>
            <a:spLocks noGrp="1"/>
          </p:cNvSpPr>
          <p:nvPr>
            <p:ph type="body" orient="vert" idx="1"/>
          </p:nvPr>
        </p:nvSpPr>
        <p:spPr>
          <a:xfrm>
            <a:off x="927608" y="2234746"/>
            <a:ext cx="9320808" cy="4002567"/>
          </a:xfrm>
        </p:spPr>
        <p:txBody>
          <a:bodyPr>
            <a:normAutofit/>
          </a:bodyPr>
          <a:lstStyle/>
          <a:p>
            <a:r>
              <a:rPr lang="en-GB" dirty="0"/>
              <a:t>‘Best practice’ perspective – assumes there are a set of HR policies/practices which can be applied in any organisation which lead to improvements in business performance (a magic formula)</a:t>
            </a:r>
          </a:p>
          <a:p>
            <a:r>
              <a:rPr lang="en-GB" dirty="0"/>
              <a:t>Implementation of these lead to high employee commitment/high employee involvement practices</a:t>
            </a:r>
          </a:p>
          <a:p>
            <a:endParaRPr lang="en-GB" dirty="0"/>
          </a:p>
        </p:txBody>
      </p:sp>
      <p:sp>
        <p:nvSpPr>
          <p:cNvPr id="8" name="Vertical Text Placeholder 7"/>
          <p:cNvSpPr>
            <a:spLocks noGrp="1"/>
          </p:cNvSpPr>
          <p:nvPr>
            <p:ph type="body" orient="vert" idx="13"/>
          </p:nvPr>
        </p:nvSpPr>
        <p:spPr>
          <a:xfrm>
            <a:off x="927608" y="1536676"/>
            <a:ext cx="9319768" cy="691181"/>
          </a:xfrm>
        </p:spPr>
        <p:txBody>
          <a:bodyPr>
            <a:normAutofit/>
          </a:bodyPr>
          <a:lstStyle/>
          <a:p>
            <a:pPr marL="0" indent="0">
              <a:buNone/>
            </a:pPr>
            <a:r>
              <a:rPr lang="en-GB" dirty="0"/>
              <a:t>Universalist Theory</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25</a:t>
            </a:fld>
            <a:endParaRPr lang="en-US"/>
          </a:p>
        </p:txBody>
      </p:sp>
    </p:spTree>
    <p:extLst>
      <p:ext uri="{BB962C8B-B14F-4D97-AF65-F5344CB8AC3E}">
        <p14:creationId xmlns:p14="http://schemas.microsoft.com/office/powerpoint/2010/main" val="39334867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83432" y="274638"/>
            <a:ext cx="9175752" cy="1143000"/>
          </a:xfrm>
        </p:spPr>
        <p:txBody>
          <a:bodyPr>
            <a:normAutofit/>
          </a:bodyPr>
          <a:lstStyle/>
          <a:p>
            <a:pPr algn="l"/>
            <a:r>
              <a:rPr lang="en-GB" sz="4000" dirty="0"/>
              <a:t>Theoretical Perspectives</a:t>
            </a:r>
          </a:p>
        </p:txBody>
      </p:sp>
      <p:sp>
        <p:nvSpPr>
          <p:cNvPr id="7" name="Vertical Text Placeholder 6"/>
          <p:cNvSpPr>
            <a:spLocks noGrp="1"/>
          </p:cNvSpPr>
          <p:nvPr>
            <p:ph type="body" orient="vert" idx="1"/>
          </p:nvPr>
        </p:nvSpPr>
        <p:spPr>
          <a:xfrm>
            <a:off x="983432" y="2162738"/>
            <a:ext cx="9264984" cy="4002567"/>
          </a:xfrm>
        </p:spPr>
        <p:txBody>
          <a:bodyPr>
            <a:normAutofit/>
          </a:bodyPr>
          <a:lstStyle/>
          <a:p>
            <a:r>
              <a:rPr lang="en-GB" dirty="0"/>
              <a:t>Also known as ‘Best-Fit’ model, argues that there is no one model of HR strategy which will suit all circumstances</a:t>
            </a:r>
          </a:p>
          <a:p>
            <a:r>
              <a:rPr lang="en-GB" dirty="0"/>
              <a:t>Organisations should seek a mix of HR practices appropriate to their specific context and align with the business strategy</a:t>
            </a:r>
          </a:p>
          <a:p>
            <a:endParaRPr lang="en-GB" dirty="0"/>
          </a:p>
        </p:txBody>
      </p:sp>
      <p:sp>
        <p:nvSpPr>
          <p:cNvPr id="8" name="Vertical Text Placeholder 7"/>
          <p:cNvSpPr>
            <a:spLocks noGrp="1"/>
          </p:cNvSpPr>
          <p:nvPr>
            <p:ph type="body" orient="vert" idx="13"/>
          </p:nvPr>
        </p:nvSpPr>
        <p:spPr>
          <a:xfrm>
            <a:off x="911424" y="1608684"/>
            <a:ext cx="9335952" cy="547165"/>
          </a:xfrm>
        </p:spPr>
        <p:txBody>
          <a:bodyPr>
            <a:normAutofit/>
          </a:bodyPr>
          <a:lstStyle/>
          <a:p>
            <a:pPr marL="0" indent="0">
              <a:buNone/>
            </a:pPr>
            <a:r>
              <a:rPr lang="en-GB" dirty="0"/>
              <a:t>Contingency Theory</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26</a:t>
            </a:fld>
            <a:endParaRPr lang="en-US"/>
          </a:p>
        </p:txBody>
      </p:sp>
    </p:spTree>
    <p:extLst>
      <p:ext uri="{BB962C8B-B14F-4D97-AF65-F5344CB8AC3E}">
        <p14:creationId xmlns:p14="http://schemas.microsoft.com/office/powerpoint/2010/main" val="1822211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1528" y="274638"/>
            <a:ext cx="9617656" cy="1143000"/>
          </a:xfrm>
        </p:spPr>
        <p:txBody>
          <a:bodyPr>
            <a:normAutofit/>
          </a:bodyPr>
          <a:lstStyle/>
          <a:p>
            <a:pPr algn="l"/>
            <a:r>
              <a:rPr lang="en-GB" sz="4000" dirty="0"/>
              <a:t>Theoretical Perspectives</a:t>
            </a:r>
          </a:p>
        </p:txBody>
      </p:sp>
      <p:sp>
        <p:nvSpPr>
          <p:cNvPr id="7" name="Vertical Text Placeholder 6"/>
          <p:cNvSpPr>
            <a:spLocks noGrp="1"/>
          </p:cNvSpPr>
          <p:nvPr>
            <p:ph type="body" orient="vert" idx="1"/>
          </p:nvPr>
        </p:nvSpPr>
        <p:spPr>
          <a:xfrm>
            <a:off x="1127448" y="1983302"/>
            <a:ext cx="9937104" cy="4372310"/>
          </a:xfrm>
        </p:spPr>
        <p:txBody>
          <a:bodyPr>
            <a:normAutofit fontScale="77500" lnSpcReduction="20000"/>
          </a:bodyPr>
          <a:lstStyle/>
          <a:p>
            <a:r>
              <a:rPr lang="en-GB" dirty="0"/>
              <a:t>Turns traditional approaches on their head</a:t>
            </a:r>
          </a:p>
          <a:p>
            <a:r>
              <a:rPr lang="en-GB" dirty="0"/>
              <a:t>Approach starts with the current ‘human capital resources’ and develops policies and procedures around them – to make the most of what they already have.</a:t>
            </a:r>
          </a:p>
          <a:p>
            <a:r>
              <a:rPr lang="en-GB" dirty="0"/>
              <a:t>Competitive advantage can be gained by acquiring, developing and effectively deploying existing resources in a way that is unique and adds value which is difficult for other companies to imitate.</a:t>
            </a:r>
          </a:p>
          <a:p>
            <a:r>
              <a:rPr lang="en-GB" dirty="0"/>
              <a:t>Companies market value expressed in terms of its tangible assets or resources not intangible assets e.g. intellectual capital, customer relationships etc.</a:t>
            </a:r>
          </a:p>
          <a:p>
            <a:r>
              <a:rPr lang="en-GB" dirty="0"/>
              <a:t>The way people are managed can be seen to add value and money spent on people can be seen as an investment not a cost</a:t>
            </a:r>
          </a:p>
          <a:p>
            <a:endParaRPr lang="en-GB" dirty="0"/>
          </a:p>
        </p:txBody>
      </p:sp>
      <p:sp>
        <p:nvSpPr>
          <p:cNvPr id="8" name="Vertical Text Placeholder 7"/>
          <p:cNvSpPr>
            <a:spLocks noGrp="1"/>
          </p:cNvSpPr>
          <p:nvPr>
            <p:ph type="body" orient="vert" idx="13"/>
          </p:nvPr>
        </p:nvSpPr>
        <p:spPr>
          <a:xfrm>
            <a:off x="541528" y="1268761"/>
            <a:ext cx="11099292" cy="616580"/>
          </a:xfrm>
        </p:spPr>
        <p:txBody>
          <a:bodyPr>
            <a:normAutofit/>
          </a:bodyPr>
          <a:lstStyle/>
          <a:p>
            <a:pPr marL="0" indent="0">
              <a:buNone/>
            </a:pPr>
            <a:r>
              <a:rPr lang="en-GB" dirty="0"/>
              <a:t>Resource based view</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27</a:t>
            </a:fld>
            <a:endParaRPr lang="en-US"/>
          </a:p>
        </p:txBody>
      </p:sp>
    </p:spTree>
    <p:extLst>
      <p:ext uri="{BB962C8B-B14F-4D97-AF65-F5344CB8AC3E}">
        <p14:creationId xmlns:p14="http://schemas.microsoft.com/office/powerpoint/2010/main" val="38895392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7CD9FD-E34F-4202-84EA-CAD7BC9F312C}"/>
              </a:ext>
            </a:extLst>
          </p:cNvPr>
          <p:cNvSpPr txBox="1">
            <a:spLocks noChangeArrowheads="1"/>
          </p:cNvSpPr>
          <p:nvPr/>
        </p:nvSpPr>
        <p:spPr>
          <a:xfrm>
            <a:off x="0" y="0"/>
            <a:ext cx="12192000" cy="2133600"/>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Group Activities: Please present back with a few slides and a few useful papers. (next Tuesday morning)</a:t>
            </a:r>
          </a:p>
          <a:p>
            <a:r>
              <a:rPr lang="en-GB" sz="3600" dirty="0">
                <a:solidFill>
                  <a:schemeClr val="bg1"/>
                </a:solidFill>
              </a:rPr>
              <a:t>Can you explore the </a:t>
            </a:r>
            <a:r>
              <a:rPr lang="en-GB" sz="3600" u="sng" dirty="0">
                <a:solidFill>
                  <a:schemeClr val="bg1"/>
                </a:solidFill>
              </a:rPr>
              <a:t>conceptual framework</a:t>
            </a:r>
            <a:r>
              <a:rPr lang="en-GB" sz="3600" dirty="0">
                <a:solidFill>
                  <a:schemeClr val="bg1"/>
                </a:solidFill>
              </a:rPr>
              <a:t>?</a:t>
            </a:r>
          </a:p>
        </p:txBody>
      </p:sp>
      <p:graphicFrame>
        <p:nvGraphicFramePr>
          <p:cNvPr id="3" name="Table 3">
            <a:extLst>
              <a:ext uri="{FF2B5EF4-FFF2-40B4-BE49-F238E27FC236}">
                <a16:creationId xmlns:a16="http://schemas.microsoft.com/office/drawing/2014/main" id="{1FC1CF78-E1E3-4873-8FB9-DA5DFE609882}"/>
              </a:ext>
            </a:extLst>
          </p:cNvPr>
          <p:cNvGraphicFramePr>
            <a:graphicFrameLocks noGrp="1"/>
          </p:cNvGraphicFramePr>
          <p:nvPr>
            <p:extLst>
              <p:ext uri="{D42A27DB-BD31-4B8C-83A1-F6EECF244321}">
                <p14:modId xmlns:p14="http://schemas.microsoft.com/office/powerpoint/2010/main" val="3066965838"/>
              </p:ext>
            </p:extLst>
          </p:nvPr>
        </p:nvGraphicFramePr>
        <p:xfrm>
          <a:off x="0" y="2133600"/>
          <a:ext cx="12192000" cy="4724400"/>
        </p:xfrm>
        <a:graphic>
          <a:graphicData uri="http://schemas.openxmlformats.org/drawingml/2006/table">
            <a:tbl>
              <a:tblPr firstRow="1" bandRow="1">
                <a:tableStyleId>{5C22544A-7EE6-4342-B048-85BDC9FD1C3A}</a:tableStyleId>
              </a:tblPr>
              <a:tblGrid>
                <a:gridCol w="2927648">
                  <a:extLst>
                    <a:ext uri="{9D8B030D-6E8A-4147-A177-3AD203B41FA5}">
                      <a16:colId xmlns:a16="http://schemas.microsoft.com/office/drawing/2014/main" val="2762990889"/>
                    </a:ext>
                  </a:extLst>
                </a:gridCol>
                <a:gridCol w="9264352">
                  <a:extLst>
                    <a:ext uri="{9D8B030D-6E8A-4147-A177-3AD203B41FA5}">
                      <a16:colId xmlns:a16="http://schemas.microsoft.com/office/drawing/2014/main" val="2278216676"/>
                    </a:ext>
                  </a:extLst>
                </a:gridCol>
              </a:tblGrid>
              <a:tr h="901861">
                <a:tc>
                  <a:txBody>
                    <a:bodyPr/>
                    <a:lstStyle/>
                    <a:p>
                      <a:r>
                        <a:rPr lang="en-US" sz="2800" dirty="0"/>
                        <a:t>Definitions and concepts.</a:t>
                      </a:r>
                      <a:endParaRPr lang="en-GB" sz="2800" dirty="0"/>
                    </a:p>
                  </a:txBody>
                  <a:tcPr/>
                </a:tc>
                <a:tc>
                  <a:txBody>
                    <a:bodyPr/>
                    <a:lstStyle/>
                    <a:p>
                      <a:r>
                        <a:rPr lang="en-US" sz="2800" dirty="0"/>
                        <a:t>Potential starting points… </a:t>
                      </a:r>
                      <a:r>
                        <a:rPr lang="en-US" sz="2800" u="sng" dirty="0"/>
                        <a:t>notice where the concept originates, practitioner or academic literature</a:t>
                      </a:r>
                      <a:r>
                        <a:rPr lang="en-US" sz="2800" dirty="0"/>
                        <a:t>.</a:t>
                      </a:r>
                      <a:endParaRPr lang="en-GB" sz="2800" dirty="0"/>
                    </a:p>
                  </a:txBody>
                  <a:tcPr/>
                </a:tc>
                <a:extLst>
                  <a:ext uri="{0D108BD9-81ED-4DB2-BD59-A6C34878D82A}">
                    <a16:rowId xmlns:a16="http://schemas.microsoft.com/office/drawing/2014/main" val="2600939115"/>
                  </a:ext>
                </a:extLst>
              </a:tr>
              <a:tr h="661217">
                <a:tc>
                  <a:txBody>
                    <a:bodyPr/>
                    <a:lstStyle/>
                    <a:p>
                      <a:r>
                        <a:rPr lang="en-US" sz="2000" dirty="0"/>
                        <a:t>Group 1. “resilience” (what kind of resilience?)</a:t>
                      </a:r>
                      <a:endParaRPr lang="en-GB" sz="2000" dirty="0"/>
                    </a:p>
                  </a:txBody>
                  <a:tcPr/>
                </a:tc>
                <a:tc>
                  <a:txBody>
                    <a:bodyPr/>
                    <a:lstStyle/>
                    <a:p>
                      <a:r>
                        <a:rPr lang="en-US" sz="1400" kern="1200" dirty="0">
                          <a:solidFill>
                            <a:schemeClr val="dk1"/>
                          </a:solidFill>
                          <a:effectLst/>
                          <a:latin typeface="+mn-lt"/>
                          <a:ea typeface="+mn-ea"/>
                          <a:cs typeface="+mn-cs"/>
                        </a:rPr>
                        <a:t>Youssef, Carolyn M, &amp; Luthans, Fred. (2007). Positive Organizational Behavior in the Workplace. Journal of Management, 33(5), 774–800. OR … Jennifer, &amp; </a:t>
                      </a:r>
                      <a:r>
                        <a:rPr lang="en-US" sz="1400" kern="1200" dirty="0" err="1">
                          <a:solidFill>
                            <a:schemeClr val="dk1"/>
                          </a:solidFill>
                          <a:effectLst/>
                          <a:latin typeface="+mn-lt"/>
                          <a:ea typeface="+mn-ea"/>
                          <a:cs typeface="+mn-cs"/>
                        </a:rPr>
                        <a:t>Grawe</a:t>
                      </a:r>
                      <a:r>
                        <a:rPr lang="en-US" sz="1400" kern="1200" dirty="0">
                          <a:solidFill>
                            <a:schemeClr val="dk1"/>
                          </a:solidFill>
                          <a:effectLst/>
                          <a:latin typeface="+mn-lt"/>
                          <a:ea typeface="+mn-ea"/>
                          <a:cs typeface="+mn-cs"/>
                        </a:rPr>
                        <a:t>, Scott. (2015). Firm's resilience to supply chain disruptions: Scale development and empirical examination. Journal of Operations Management, 33-34(1), 111–122.</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2494950593"/>
                  </a:ext>
                </a:extLst>
              </a:tr>
              <a:tr h="661217">
                <a:tc>
                  <a:txBody>
                    <a:bodyPr/>
                    <a:lstStyle/>
                    <a:p>
                      <a:r>
                        <a:rPr lang="en-US" sz="2000" dirty="0"/>
                        <a:t>Group 2. “flexibility” (what kind of flexibility?)</a:t>
                      </a:r>
                      <a:endParaRPr lang="en-GB" sz="2000" dirty="0"/>
                    </a:p>
                  </a:txBody>
                  <a:tcPr/>
                </a:tc>
                <a:tc>
                  <a:txBody>
                    <a:bodyPr/>
                    <a:lstStyle/>
                    <a:p>
                      <a:r>
                        <a:rPr lang="en-US" sz="1400" kern="1200" dirty="0">
                          <a:solidFill>
                            <a:schemeClr val="dk1"/>
                          </a:solidFill>
                          <a:effectLst/>
                          <a:latin typeface="+mn-lt"/>
                          <a:ea typeface="+mn-ea"/>
                          <a:cs typeface="+mn-cs"/>
                        </a:rPr>
                        <a:t>Rhee, Min-</a:t>
                      </a:r>
                      <a:r>
                        <a:rPr lang="en-US" sz="1400" kern="1200" dirty="0" err="1">
                          <a:solidFill>
                            <a:schemeClr val="dk1"/>
                          </a:solidFill>
                          <a:effectLst/>
                          <a:latin typeface="+mn-lt"/>
                          <a:ea typeface="+mn-ea"/>
                          <a:cs typeface="+mn-cs"/>
                        </a:rPr>
                        <a:t>Kyoung</a:t>
                      </a:r>
                      <a:r>
                        <a:rPr lang="en-US" sz="1400" kern="1200" dirty="0">
                          <a:solidFill>
                            <a:schemeClr val="dk1"/>
                          </a:solidFill>
                          <a:effectLst/>
                          <a:latin typeface="+mn-lt"/>
                          <a:ea typeface="+mn-ea"/>
                          <a:cs typeface="+mn-cs"/>
                        </a:rPr>
                        <a:t>, Park, Soo Kyung, &amp; Lee, Chung-Kwon. (2020). Pathways from workplace flexibility to turnover intention: Role of work-family conflict, family-work conflict, and job satisfaction. International Journal of Social Welfare, 29(1), 51–61.  OR… Gonsalves, Leroy. (2020). From Face Time to Flex Time: The Role of Physical Space in Worker Temporal Flexibility. Administrative Science Quarterly, 65(4), 1058–1091.</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2353648750"/>
                  </a:ext>
                </a:extLst>
              </a:tr>
              <a:tr h="661217">
                <a:tc>
                  <a:txBody>
                    <a:bodyPr/>
                    <a:lstStyle/>
                    <a:p>
                      <a:r>
                        <a:rPr lang="en-US" sz="2000" dirty="0"/>
                        <a:t>Group 3. “the gig economy”</a:t>
                      </a:r>
                      <a:endParaRPr lang="en-GB" sz="2000" dirty="0"/>
                    </a:p>
                  </a:txBody>
                  <a:tcPr/>
                </a:tc>
                <a:tc>
                  <a:txBody>
                    <a:bodyPr/>
                    <a:lstStyle/>
                    <a:p>
                      <a:r>
                        <a:rPr lang="en-GB" sz="1400" kern="1200" dirty="0">
                          <a:solidFill>
                            <a:schemeClr val="dk1"/>
                          </a:solidFill>
                          <a:effectLst/>
                          <a:latin typeface="+mn-lt"/>
                          <a:ea typeface="+mn-ea"/>
                          <a:cs typeface="+mn-cs"/>
                        </a:rPr>
                        <a:t>Wood, Alex J, Graham, Mark, </a:t>
                      </a:r>
                      <a:r>
                        <a:rPr lang="en-GB" sz="1400" kern="1200" dirty="0" err="1">
                          <a:solidFill>
                            <a:schemeClr val="dk1"/>
                          </a:solidFill>
                          <a:effectLst/>
                          <a:latin typeface="+mn-lt"/>
                          <a:ea typeface="+mn-ea"/>
                          <a:cs typeface="+mn-cs"/>
                        </a:rPr>
                        <a:t>Lehdonvirta</a:t>
                      </a:r>
                      <a:r>
                        <a:rPr lang="en-GB" sz="1400" kern="1200" dirty="0">
                          <a:solidFill>
                            <a:schemeClr val="dk1"/>
                          </a:solidFill>
                          <a:effectLst/>
                          <a:latin typeface="+mn-lt"/>
                          <a:ea typeface="+mn-ea"/>
                          <a:cs typeface="+mn-cs"/>
                        </a:rPr>
                        <a:t>, </a:t>
                      </a:r>
                      <a:r>
                        <a:rPr lang="en-GB" sz="1400" kern="1200" dirty="0" err="1">
                          <a:solidFill>
                            <a:schemeClr val="dk1"/>
                          </a:solidFill>
                          <a:effectLst/>
                          <a:latin typeface="+mn-lt"/>
                          <a:ea typeface="+mn-ea"/>
                          <a:cs typeface="+mn-cs"/>
                        </a:rPr>
                        <a:t>Vili</a:t>
                      </a:r>
                      <a:r>
                        <a:rPr lang="en-GB" sz="1400" kern="1200" dirty="0">
                          <a:solidFill>
                            <a:schemeClr val="dk1"/>
                          </a:solidFill>
                          <a:effectLst/>
                          <a:latin typeface="+mn-lt"/>
                          <a:ea typeface="+mn-ea"/>
                          <a:cs typeface="+mn-cs"/>
                        </a:rPr>
                        <a:t>, &amp; Hjorth, Isis. (2019). Good Gig, Bad Gig: Autonomy and Algorithmic Control in the Global Gig Economy. Work, Employment and Society, 33(1), 56–75. OR… </a:t>
                      </a:r>
                      <a:r>
                        <a:rPr lang="en-US" sz="1400" kern="1200" dirty="0">
                          <a:solidFill>
                            <a:schemeClr val="dk1"/>
                          </a:solidFill>
                          <a:effectLst/>
                          <a:latin typeface="+mn-lt"/>
                          <a:ea typeface="+mn-ea"/>
                          <a:cs typeface="+mn-cs"/>
                        </a:rPr>
                        <a:t>MEIJERINK, J. and KEEGAN, A., 2019. Conceptualizing human resource management in the gig economy: Toward a platform ecosystem perspective. Journal of Managerial Psychology, 34(4), pp. 214-232.</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1293916957"/>
                  </a:ext>
                </a:extLst>
              </a:tr>
              <a:tr h="661217">
                <a:tc>
                  <a:txBody>
                    <a:bodyPr/>
                    <a:lstStyle/>
                    <a:p>
                      <a:r>
                        <a:rPr lang="en-US" sz="2000" dirty="0"/>
                        <a:t>Group 4. “global talent management”</a:t>
                      </a:r>
                      <a:endParaRPr lang="en-GB" sz="2000" dirty="0"/>
                    </a:p>
                  </a:txBody>
                  <a:tcPr/>
                </a:tc>
                <a:tc>
                  <a:txBody>
                    <a:bodyPr/>
                    <a:lstStyle/>
                    <a:p>
                      <a:r>
                        <a:rPr lang="en-GB" sz="1400" kern="1200" dirty="0">
                          <a:solidFill>
                            <a:schemeClr val="dk1"/>
                          </a:solidFill>
                          <a:effectLst/>
                          <a:latin typeface="+mn-lt"/>
                          <a:ea typeface="+mn-ea"/>
                          <a:cs typeface="+mn-cs"/>
                        </a:rPr>
                        <a:t>Metcalfe, Beverly Dawn, </a:t>
                      </a:r>
                      <a:r>
                        <a:rPr lang="en-GB" sz="1400" kern="1200" dirty="0" err="1">
                          <a:solidFill>
                            <a:schemeClr val="dk1"/>
                          </a:solidFill>
                          <a:effectLst/>
                          <a:latin typeface="+mn-lt"/>
                          <a:ea typeface="+mn-ea"/>
                          <a:cs typeface="+mn-cs"/>
                        </a:rPr>
                        <a:t>Makarem</a:t>
                      </a:r>
                      <a:r>
                        <a:rPr lang="en-GB" sz="1400" kern="1200" dirty="0">
                          <a:solidFill>
                            <a:schemeClr val="dk1"/>
                          </a:solidFill>
                          <a:effectLst/>
                          <a:latin typeface="+mn-lt"/>
                          <a:ea typeface="+mn-ea"/>
                          <a:cs typeface="+mn-cs"/>
                        </a:rPr>
                        <a:t>, Yasmeen, &amp; </a:t>
                      </a:r>
                      <a:r>
                        <a:rPr lang="en-GB" sz="1400" kern="1200" dirty="0" err="1">
                          <a:solidFill>
                            <a:schemeClr val="dk1"/>
                          </a:solidFill>
                          <a:effectLst/>
                          <a:latin typeface="+mn-lt"/>
                          <a:ea typeface="+mn-ea"/>
                          <a:cs typeface="+mn-cs"/>
                        </a:rPr>
                        <a:t>Afiouni</a:t>
                      </a:r>
                      <a:r>
                        <a:rPr lang="en-GB" sz="1400" kern="1200" dirty="0">
                          <a:solidFill>
                            <a:schemeClr val="dk1"/>
                          </a:solidFill>
                          <a:effectLst/>
                          <a:latin typeface="+mn-lt"/>
                          <a:ea typeface="+mn-ea"/>
                          <a:cs typeface="+mn-cs"/>
                        </a:rPr>
                        <a:t>, </a:t>
                      </a:r>
                      <a:r>
                        <a:rPr lang="en-GB" sz="1400" kern="1200" dirty="0" err="1">
                          <a:solidFill>
                            <a:schemeClr val="dk1"/>
                          </a:solidFill>
                          <a:effectLst/>
                          <a:latin typeface="+mn-lt"/>
                          <a:ea typeface="+mn-ea"/>
                          <a:cs typeface="+mn-cs"/>
                        </a:rPr>
                        <a:t>Fida</a:t>
                      </a:r>
                      <a:r>
                        <a:rPr lang="en-GB" sz="1400" kern="1200" dirty="0">
                          <a:solidFill>
                            <a:schemeClr val="dk1"/>
                          </a:solidFill>
                          <a:effectLst/>
                          <a:latin typeface="+mn-lt"/>
                          <a:ea typeface="+mn-ea"/>
                          <a:cs typeface="+mn-cs"/>
                        </a:rPr>
                        <a:t>. (2020). Macro talent management theorizing: transnational perspectives of the political economy of talent formation in the Arab Middle East. International Journal of Human Resource Management, 32(1), 147–182. OR… </a:t>
                      </a:r>
                      <a:r>
                        <a:rPr lang="en-US" sz="1400" kern="1200" dirty="0" err="1">
                          <a:solidFill>
                            <a:schemeClr val="dk1"/>
                          </a:solidFill>
                          <a:effectLst/>
                          <a:latin typeface="+mn-lt"/>
                          <a:ea typeface="+mn-ea"/>
                          <a:cs typeface="+mn-cs"/>
                        </a:rPr>
                        <a:t>Davoine</a:t>
                      </a:r>
                      <a:r>
                        <a:rPr lang="en-US" sz="1400" kern="1200" dirty="0">
                          <a:solidFill>
                            <a:schemeClr val="dk1"/>
                          </a:solidFill>
                          <a:effectLst/>
                          <a:latin typeface="+mn-lt"/>
                          <a:ea typeface="+mn-ea"/>
                          <a:cs typeface="+mn-cs"/>
                        </a:rPr>
                        <a:t>, Eric, </a:t>
                      </a:r>
                      <a:r>
                        <a:rPr lang="en-US" sz="1400" kern="1200" dirty="0" err="1">
                          <a:solidFill>
                            <a:schemeClr val="dk1"/>
                          </a:solidFill>
                          <a:effectLst/>
                          <a:latin typeface="+mn-lt"/>
                          <a:ea typeface="+mn-ea"/>
                          <a:cs typeface="+mn-cs"/>
                        </a:rPr>
                        <a:t>Barmeyer</a:t>
                      </a:r>
                      <a:r>
                        <a:rPr lang="en-US" sz="1400" kern="1200" dirty="0">
                          <a:solidFill>
                            <a:schemeClr val="dk1"/>
                          </a:solidFill>
                          <a:effectLst/>
                          <a:latin typeface="+mn-lt"/>
                          <a:ea typeface="+mn-ea"/>
                          <a:cs typeface="+mn-cs"/>
                        </a:rPr>
                        <a:t>, Christoph, &amp; Rossi, Clelia. (2018). Retaining Repatriate Knowledge at the Crossroads Between Global Knowledge Management and Global Talent Management. Management International (Montréal), 22, 142–154. </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1141980969"/>
                  </a:ext>
                </a:extLst>
              </a:tr>
            </a:tbl>
          </a:graphicData>
        </a:graphic>
      </p:graphicFrame>
    </p:spTree>
    <p:extLst>
      <p:ext uri="{BB962C8B-B14F-4D97-AF65-F5344CB8AC3E}">
        <p14:creationId xmlns:p14="http://schemas.microsoft.com/office/powerpoint/2010/main" val="3317657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871</TotalTime>
  <Words>1887</Words>
  <Application>Microsoft Office PowerPoint</Application>
  <PresentationFormat>Widescreen</PresentationFormat>
  <Paragraphs>195</Paragraphs>
  <Slides>28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Tahoma</vt:lpstr>
      <vt:lpstr>Wingdings</vt:lpstr>
      <vt:lpstr>Office Theme</vt:lpstr>
      <vt:lpstr>Overview of  Strategic Human Resource Management Dr Emma Roberts</vt:lpstr>
      <vt:lpstr>Recap of Taylorism/Human Relations approach</vt:lpstr>
      <vt:lpstr>Skilled work</vt:lpstr>
      <vt:lpstr>De-skilled work</vt:lpstr>
      <vt:lpstr>PowerPoint Presentation</vt:lpstr>
      <vt:lpstr>The first  Welfare Officer-  Mary Wood at Rowntree’s 1896</vt:lpstr>
      <vt:lpstr>Personnel Officer 1970s</vt:lpstr>
      <vt:lpstr>Soft HRM – with links to Human Relations approach?</vt:lpstr>
      <vt:lpstr>Hard HRM- with links to Taylorist approach?</vt:lpstr>
      <vt:lpstr>PowerPoint Presentation</vt:lpstr>
      <vt:lpstr>Catherine Truss article (on Moodle)</vt:lpstr>
      <vt:lpstr>Culture, Engagement and Commitment</vt:lpstr>
      <vt:lpstr>Trust and Leadership</vt:lpstr>
      <vt:lpstr>Catherine Truss article (on Moodle)</vt:lpstr>
      <vt:lpstr>Application of Porter’s Generic Strategies  Cost Leadership</vt:lpstr>
      <vt:lpstr>Application of Porter’s Generic Strategies  Differentiation</vt:lpstr>
      <vt:lpstr>Creating Value-  High Quality</vt:lpstr>
      <vt:lpstr>Creating Value-  Low Cost</vt:lpstr>
      <vt:lpstr>Catherine Truss article (on Moodle)</vt:lpstr>
      <vt:lpstr>PowerPoint Presentation</vt:lpstr>
      <vt:lpstr>PowerPoint Presentation</vt:lpstr>
      <vt:lpstr>PowerPoint Presentation</vt:lpstr>
      <vt:lpstr>PowerPoint Presentation</vt:lpstr>
      <vt:lpstr>Theoretical Perspectives</vt:lpstr>
      <vt:lpstr>Theoretical Perspectives</vt:lpstr>
      <vt:lpstr>Theoretical Perspectives</vt:lpstr>
      <vt:lpstr>Theoretical Perspectives</vt:lpstr>
      <vt:lpstr>PowerPoint Presentation</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86</cp:revision>
  <cp:lastPrinted>2014-04-28T12:55:32Z</cp:lastPrinted>
  <dcterms:created xsi:type="dcterms:W3CDTF">2014-04-28T11:50:37Z</dcterms:created>
  <dcterms:modified xsi:type="dcterms:W3CDTF">2021-07-21T09:32:58Z</dcterms:modified>
</cp:coreProperties>
</file>