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notesMasterIdLst>
    <p:notesMasterId r:id="rId27"/>
  </p:notesMasterIdLst>
  <p:sldIdLst>
    <p:sldId id="310" r:id="rId2"/>
    <p:sldId id="256" r:id="rId3"/>
    <p:sldId id="298" r:id="rId4"/>
    <p:sldId id="268" r:id="rId5"/>
    <p:sldId id="273" r:id="rId6"/>
    <p:sldId id="301" r:id="rId7"/>
    <p:sldId id="260" r:id="rId8"/>
    <p:sldId id="270" r:id="rId9"/>
    <p:sldId id="271" r:id="rId10"/>
    <p:sldId id="303" r:id="rId11"/>
    <p:sldId id="276" r:id="rId12"/>
    <p:sldId id="311" r:id="rId13"/>
    <p:sldId id="275" r:id="rId14"/>
    <p:sldId id="274" r:id="rId15"/>
    <p:sldId id="294" r:id="rId16"/>
    <p:sldId id="293" r:id="rId17"/>
    <p:sldId id="291" r:id="rId18"/>
    <p:sldId id="290" r:id="rId19"/>
    <p:sldId id="304" r:id="rId20"/>
    <p:sldId id="302" r:id="rId21"/>
    <p:sldId id="306" r:id="rId22"/>
    <p:sldId id="305" r:id="rId23"/>
    <p:sldId id="287" r:id="rId24"/>
    <p:sldId id="299" r:id="rId25"/>
    <p:sldId id="300" r:id="rId26"/>
  </p:sldIdLst>
  <p:sldSz cx="12192000" cy="6858000"/>
  <p:notesSz cx="6799263" cy="9929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elanie Gough" initials="MG" lastIdx="1" clrIdx="0">
    <p:extLst>
      <p:ext uri="{19B8F6BF-5375-455C-9EA6-DF929625EA0E}">
        <p15:presenceInfo xmlns:p15="http://schemas.microsoft.com/office/powerpoint/2012/main" userId="0070cf4626fea3f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151" autoAdjust="0"/>
    <p:restoredTop sz="27458" autoAdjust="0"/>
  </p:normalViewPr>
  <p:slideViewPr>
    <p:cSldViewPr snapToGrid="0">
      <p:cViewPr>
        <p:scale>
          <a:sx n="75" d="100"/>
          <a:sy n="75" d="100"/>
        </p:scale>
        <p:origin x="-54" y="-234"/>
      </p:cViewPr>
      <p:guideLst/>
    </p:cSldViewPr>
  </p:slideViewPr>
  <p:outlineViewPr>
    <p:cViewPr>
      <p:scale>
        <a:sx n="33" d="100"/>
        <a:sy n="33" d="100"/>
      </p:scale>
      <p:origin x="0" y="-16824"/>
    </p:cViewPr>
  </p:outlineViewPr>
  <p:notesTextViewPr>
    <p:cViewPr>
      <p:scale>
        <a:sx n="1" d="1"/>
        <a:sy n="1" d="1"/>
      </p:scale>
      <p:origin x="0" y="0"/>
    </p:cViewPr>
  </p:notesTextViewPr>
  <p:notesViewPr>
    <p:cSldViewPr snapToGrid="0">
      <p:cViewPr>
        <p:scale>
          <a:sx n="90" d="100"/>
          <a:sy n="90" d="100"/>
        </p:scale>
        <p:origin x="1872" y="4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347" cy="49821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1342" y="0"/>
            <a:ext cx="2946347" cy="498215"/>
          </a:xfrm>
          <a:prstGeom prst="rect">
            <a:avLst/>
          </a:prstGeom>
        </p:spPr>
        <p:txBody>
          <a:bodyPr vert="horz" lIns="91440" tIns="45720" rIns="91440" bIns="45720" rtlCol="0"/>
          <a:lstStyle>
            <a:lvl1pPr algn="r">
              <a:defRPr sz="1200"/>
            </a:lvl1pPr>
          </a:lstStyle>
          <a:p>
            <a:fld id="{542DFF38-EA2B-4C2B-99D1-A2E931C14A98}" type="datetimeFigureOut">
              <a:rPr lang="en-GB" smtClean="0"/>
              <a:t>17/02/2020</a:t>
            </a:fld>
            <a:endParaRPr lang="en-GB"/>
          </a:p>
        </p:txBody>
      </p:sp>
      <p:sp>
        <p:nvSpPr>
          <p:cNvPr id="4" name="Slide Image Placeholder 3"/>
          <p:cNvSpPr>
            <a:spLocks noGrp="1" noRot="1" noChangeAspect="1"/>
          </p:cNvSpPr>
          <p:nvPr>
            <p:ph type="sldImg" idx="2"/>
          </p:nvPr>
        </p:nvSpPr>
        <p:spPr>
          <a:xfrm>
            <a:off x="422275" y="1241425"/>
            <a:ext cx="5954713"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927" y="4778722"/>
            <a:ext cx="5439410" cy="390986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1600"/>
            <a:ext cx="2946347" cy="49821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1342" y="9431600"/>
            <a:ext cx="2946347" cy="498214"/>
          </a:xfrm>
          <a:prstGeom prst="rect">
            <a:avLst/>
          </a:prstGeom>
        </p:spPr>
        <p:txBody>
          <a:bodyPr vert="horz" lIns="91440" tIns="45720" rIns="91440" bIns="45720" rtlCol="0" anchor="b"/>
          <a:lstStyle>
            <a:lvl1pPr algn="r">
              <a:defRPr sz="1200"/>
            </a:lvl1pPr>
          </a:lstStyle>
          <a:p>
            <a:fld id="{83243B00-FF2F-4248-97C2-C0B5CFD0372F}" type="slidenum">
              <a:rPr lang="en-GB" smtClean="0"/>
              <a:t>‹#›</a:t>
            </a:fld>
            <a:endParaRPr lang="en-GB"/>
          </a:p>
        </p:txBody>
      </p:sp>
    </p:spTree>
    <p:extLst>
      <p:ext uri="{BB962C8B-B14F-4D97-AF65-F5344CB8AC3E}">
        <p14:creationId xmlns:p14="http://schemas.microsoft.com/office/powerpoint/2010/main" val="41243467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243B00-FF2F-4248-97C2-C0B5CFD0372F}" type="slidenum">
              <a:rPr lang="en-GB" smtClean="0"/>
              <a:t>1</a:t>
            </a:fld>
            <a:endParaRPr lang="en-GB"/>
          </a:p>
        </p:txBody>
      </p:sp>
    </p:spTree>
    <p:extLst>
      <p:ext uri="{BB962C8B-B14F-4D97-AF65-F5344CB8AC3E}">
        <p14:creationId xmlns:p14="http://schemas.microsoft.com/office/powerpoint/2010/main" val="656581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243B00-FF2F-4248-97C2-C0B5CFD0372F}" type="slidenum">
              <a:rPr lang="en-GB" smtClean="0"/>
              <a:t>2</a:t>
            </a:fld>
            <a:endParaRPr lang="en-GB"/>
          </a:p>
        </p:txBody>
      </p:sp>
    </p:spTree>
    <p:extLst>
      <p:ext uri="{BB962C8B-B14F-4D97-AF65-F5344CB8AC3E}">
        <p14:creationId xmlns:p14="http://schemas.microsoft.com/office/powerpoint/2010/main" val="1214336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243B00-FF2F-4248-97C2-C0B5CFD0372F}" type="slidenum">
              <a:rPr lang="en-GB" smtClean="0"/>
              <a:t>3</a:t>
            </a:fld>
            <a:endParaRPr lang="en-GB"/>
          </a:p>
        </p:txBody>
      </p:sp>
    </p:spTree>
    <p:extLst>
      <p:ext uri="{BB962C8B-B14F-4D97-AF65-F5344CB8AC3E}">
        <p14:creationId xmlns:p14="http://schemas.microsoft.com/office/powerpoint/2010/main" val="40403312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243B00-FF2F-4248-97C2-C0B5CFD0372F}" type="slidenum">
              <a:rPr lang="en-GB" smtClean="0"/>
              <a:t>4</a:t>
            </a:fld>
            <a:endParaRPr lang="en-GB"/>
          </a:p>
        </p:txBody>
      </p:sp>
    </p:spTree>
    <p:extLst>
      <p:ext uri="{BB962C8B-B14F-4D97-AF65-F5344CB8AC3E}">
        <p14:creationId xmlns:p14="http://schemas.microsoft.com/office/powerpoint/2010/main" val="4480713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September 2007, the CIPD published a report on the changing HR function.  The report identified that HR Professionals considered recruitment and retention of key staff to be a major priority, followed by developing employee competencies, improving the management of people performance and maximising employee involvement and engagement.  </a:t>
            </a:r>
          </a:p>
          <a:p>
            <a:endParaRPr lang="en-GB" dirty="0"/>
          </a:p>
        </p:txBody>
      </p:sp>
      <p:sp>
        <p:nvSpPr>
          <p:cNvPr id="4" name="Slide Number Placeholder 3"/>
          <p:cNvSpPr>
            <a:spLocks noGrp="1"/>
          </p:cNvSpPr>
          <p:nvPr>
            <p:ph type="sldNum" sz="quarter" idx="10"/>
          </p:nvPr>
        </p:nvSpPr>
        <p:spPr/>
        <p:txBody>
          <a:bodyPr/>
          <a:lstStyle/>
          <a:p>
            <a:fld id="{83243B00-FF2F-4248-97C2-C0B5CFD0372F}" type="slidenum">
              <a:rPr lang="en-GB" smtClean="0"/>
              <a:t>5</a:t>
            </a:fld>
            <a:endParaRPr lang="en-GB"/>
          </a:p>
        </p:txBody>
      </p:sp>
    </p:spTree>
    <p:extLst>
      <p:ext uri="{BB962C8B-B14F-4D97-AF65-F5344CB8AC3E}">
        <p14:creationId xmlns:p14="http://schemas.microsoft.com/office/powerpoint/2010/main" val="38162863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CIPD launched the 2013 Profession Map in 2009 to set the standards for HR professionals and how the activities, knowledge and behaviours are needed for success. </a:t>
            </a:r>
            <a:r>
              <a:rPr lang="en-GB" sz="1200" kern="1200" dirty="0">
                <a:solidFill>
                  <a:schemeClr val="tx1"/>
                </a:solidFill>
                <a:effectLst/>
                <a:latin typeface="+mn-lt"/>
                <a:ea typeface="+mn-ea"/>
                <a:cs typeface="+mn-cs"/>
              </a:rPr>
              <a:t>It can be used by anyone working at any level in Human Resources (HR) or Learning and Development (L&amp;D). </a:t>
            </a:r>
            <a:r>
              <a:rPr lang="en-US" sz="1200" kern="1200" dirty="0">
                <a:solidFill>
                  <a:schemeClr val="tx1"/>
                </a:solidFill>
                <a:effectLst/>
                <a:latin typeface="+mn-lt"/>
                <a:ea typeface="+mn-ea"/>
                <a:cs typeface="+mn-cs"/>
              </a:rPr>
              <a:t>The Map is used by HR Professionals to plan their development and build their HR capability.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There are ten professional areas – two of these professional areas – </a:t>
            </a:r>
            <a:r>
              <a:rPr lang="en-US" sz="1200" i="1" kern="1200" dirty="0">
                <a:solidFill>
                  <a:schemeClr val="tx1"/>
                </a:solidFill>
                <a:effectLst/>
                <a:latin typeface="+mn-lt"/>
                <a:ea typeface="+mn-ea"/>
                <a:cs typeface="+mn-cs"/>
              </a:rPr>
              <a:t>‘Insights, Strategy and Solution’</a:t>
            </a:r>
            <a:r>
              <a:rPr lang="en-US" sz="1200" kern="1200" dirty="0">
                <a:solidFill>
                  <a:schemeClr val="tx1"/>
                </a:solidFill>
                <a:effectLst/>
                <a:latin typeface="+mn-lt"/>
                <a:ea typeface="+mn-ea"/>
                <a:cs typeface="+mn-cs"/>
              </a:rPr>
              <a:t> and </a:t>
            </a:r>
            <a:r>
              <a:rPr lang="en-US" sz="1200" i="1" kern="1200" dirty="0">
                <a:solidFill>
                  <a:schemeClr val="tx1"/>
                </a:solidFill>
                <a:effectLst/>
                <a:latin typeface="+mn-lt"/>
                <a:ea typeface="+mn-ea"/>
                <a:cs typeface="+mn-cs"/>
              </a:rPr>
              <a:t>‘Leading HR’ </a:t>
            </a:r>
            <a:r>
              <a:rPr lang="en-US" sz="1200" kern="1200" dirty="0">
                <a:solidFill>
                  <a:schemeClr val="tx1"/>
                </a:solidFill>
                <a:effectLst/>
                <a:latin typeface="+mn-lt"/>
                <a:ea typeface="+mn-ea"/>
                <a:cs typeface="+mn-cs"/>
              </a:rPr>
              <a:t>are at the core of the Profession Map as they apply to all HR Professionals, regardless of the level they are working at. </a:t>
            </a:r>
            <a:r>
              <a:rPr lang="en-GB" sz="1200" kern="1200" dirty="0">
                <a:solidFill>
                  <a:schemeClr val="tx1"/>
                </a:solidFill>
                <a:effectLst/>
                <a:latin typeface="+mn-lt"/>
                <a:ea typeface="+mn-ea"/>
                <a:cs typeface="+mn-cs"/>
              </a:rPr>
              <a:t>T</a:t>
            </a:r>
            <a:r>
              <a:rPr lang="en-US" sz="1200" kern="1200" dirty="0">
                <a:solidFill>
                  <a:schemeClr val="tx1"/>
                </a:solidFill>
                <a:effectLst/>
                <a:latin typeface="+mn-lt"/>
                <a:ea typeface="+mn-ea"/>
                <a:cs typeface="+mn-cs"/>
              </a:rPr>
              <a:t>he Map outlines the professional areas which </a:t>
            </a:r>
            <a:r>
              <a:rPr lang="en-GB" sz="1200" kern="1200" dirty="0">
                <a:solidFill>
                  <a:schemeClr val="tx1"/>
                </a:solidFill>
                <a:effectLst/>
                <a:latin typeface="+mn-lt"/>
                <a:ea typeface="+mn-ea"/>
                <a:cs typeface="+mn-cs"/>
              </a:rPr>
              <a:t>describe what HR Professionals need to do and know for each area, and defines t</a:t>
            </a:r>
            <a:r>
              <a:rPr lang="en-US" sz="1200" kern="1200" dirty="0">
                <a:solidFill>
                  <a:schemeClr val="tx1"/>
                </a:solidFill>
                <a:effectLst/>
                <a:latin typeface="+mn-lt"/>
                <a:ea typeface="+mn-ea"/>
                <a:cs typeface="+mn-cs"/>
              </a:rPr>
              <a:t>he eight behaviours that are essential for HR Professionals to carry out their activities. The professional areas and behaviours are identified across the four bands of professional competence. </a:t>
            </a:r>
            <a:r>
              <a:rPr lang="en-GB" sz="1200" kern="1200" dirty="0">
                <a:solidFill>
                  <a:schemeClr val="tx1"/>
                </a:solidFill>
                <a:effectLst/>
                <a:latin typeface="+mn-lt"/>
                <a:ea typeface="+mn-ea"/>
                <a:cs typeface="+mn-cs"/>
              </a:rPr>
              <a:t>The four bands set the standards for the professional areas and behaviours. </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Since </a:t>
            </a:r>
            <a:r>
              <a:rPr lang="en-US" sz="1200" kern="1200" dirty="0">
                <a:solidFill>
                  <a:schemeClr val="tx1"/>
                </a:solidFill>
                <a:effectLst/>
                <a:latin typeface="+mn-lt"/>
                <a:ea typeface="+mn-ea"/>
                <a:cs typeface="+mn-cs"/>
              </a:rPr>
              <a:t>the CIPD Profession Map was launched, the role of the HR profession has evolved. In order to realign the Profession Map to changing priorities, the CIPD developed the New Profession Map in 2018, which</a:t>
            </a:r>
            <a:r>
              <a:rPr lang="en-GB" sz="1200" kern="1200" dirty="0">
                <a:solidFill>
                  <a:schemeClr val="tx1"/>
                </a:solidFill>
                <a:effectLst/>
                <a:latin typeface="+mn-lt"/>
                <a:ea typeface="+mn-ea"/>
                <a:cs typeface="+mn-cs"/>
              </a:rPr>
              <a:t> focuses on the core knowledge and core behaviours that HR Professionals need to make a valuable contribution to the people and the organisation. The common purpose and core values set the professional standards for all HR Professionals. </a:t>
            </a:r>
            <a:r>
              <a:rPr lang="en-US" sz="1200" kern="1200" dirty="0">
                <a:solidFill>
                  <a:schemeClr val="tx1"/>
                </a:solidFill>
                <a:effectLst/>
                <a:latin typeface="+mn-lt"/>
                <a:ea typeface="+mn-ea"/>
                <a:cs typeface="+mn-cs"/>
              </a:rPr>
              <a:t>The new Map shows HR Professionals how being evidence-based, principles-led and outcomes-driven lead to making better decisions for the people, the organisation and the profession. </a:t>
            </a:r>
            <a:r>
              <a:rPr lang="en-GB" sz="1200" kern="1200" dirty="0">
                <a:solidFill>
                  <a:schemeClr val="tx1"/>
                </a:solidFill>
                <a:effectLst/>
                <a:latin typeface="+mn-lt"/>
                <a:ea typeface="+mn-ea"/>
                <a:cs typeface="+mn-cs"/>
              </a:rPr>
              <a:t>Using the four impact levels, the Map defines the six core knowledge areas and eight core behaviours required to excel at each level.</a:t>
            </a: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core knowledge areas are necessary to be an expert in people, work and change – they represent everything HR Professionals need to know in order to be a specialist in their role. The core behaviours are necessary to be an effective people professional. From ethical practice to valuing people, they enable HR Professionals to create value for people,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society and the HR p</a:t>
            </a:r>
            <a:r>
              <a:rPr lang="en-US" sz="1200" u="none" kern="1200" dirty="0">
                <a:solidFill>
                  <a:schemeClr val="tx1"/>
                </a:solidFill>
                <a:effectLst/>
                <a:latin typeface="+mn-lt"/>
                <a:ea typeface="+mn-ea"/>
                <a:cs typeface="+mn-cs"/>
              </a:rPr>
              <a:t>rofession. Finally, the Specialist knowledge areas exist to inform HR Professionals how to develop and apply their expertise to make a positive impact.</a:t>
            </a:r>
            <a:endParaRPr lang="en-GB" sz="1200" u="none"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83243B00-FF2F-4248-97C2-C0B5CFD0372F}" type="slidenum">
              <a:rPr lang="en-GB" smtClean="0"/>
              <a:t>6</a:t>
            </a:fld>
            <a:endParaRPr lang="en-GB"/>
          </a:p>
        </p:txBody>
      </p:sp>
    </p:spTree>
    <p:extLst>
      <p:ext uri="{BB962C8B-B14F-4D97-AF65-F5344CB8AC3E}">
        <p14:creationId xmlns:p14="http://schemas.microsoft.com/office/powerpoint/2010/main" val="28328561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personnel function was introduced in the late nineteenth – early twentieth century.  The primary function of the personnel department was to look after the wages and welfare of workers. The main duties of personnel employees included hiring workers, maintaining employee records, processing wages, dealing with </a:t>
            </a:r>
            <a:r>
              <a:rPr lang="en-GB" b="0" dirty="0"/>
              <a:t>the Trade Unions and overseeing the report card performance appraisal process. These were fairly basic administrative tasks.</a:t>
            </a:r>
          </a:p>
          <a:p>
            <a:endParaRPr lang="en-GB" dirty="0"/>
          </a:p>
          <a:p>
            <a:r>
              <a:rPr lang="en-GB" dirty="0"/>
              <a:t>Towards the end of the twentieth century, the Personnel function evolved into the Human Resources (HR) function.  This change brought with it an appreciation that non-monetary factors could influence employee motivation and subsequently, increase productivity.  Employees were now being considered as a resource to the organisation rather than previously being considered as the cogs in the company machine.  </a:t>
            </a:r>
          </a:p>
          <a:p>
            <a:endParaRPr lang="en-GB" dirty="0"/>
          </a:p>
          <a:p>
            <a:r>
              <a:rPr lang="en-GB" dirty="0"/>
              <a:t>The HR function had a modern approach, with people management being a key priority.  The HR role was no longer the administrative function it once was. The role had developed strategically, with the main duties including recruitment and development, providing a challenging work environment, negotiating compensation and benefits packages and carrying out performance related appraisals</a:t>
            </a:r>
          </a:p>
          <a:p>
            <a:endParaRPr lang="en-GB" dirty="0"/>
          </a:p>
          <a:p>
            <a:r>
              <a:rPr lang="en-GB" dirty="0"/>
              <a:t>More recently, the role of the HR function has evolved further, with the introduction of Strategic Human Resource Management (SHRM).  The HR function was valued for its contribution. A realisation that the people were no longer just a resource, but now an asset to the organisation.  The role of SHRM is not just to hire, or recruit – it is to attract and retain the best people. </a:t>
            </a:r>
          </a:p>
          <a:p>
            <a:endParaRPr lang="en-GB" dirty="0"/>
          </a:p>
        </p:txBody>
      </p:sp>
      <p:sp>
        <p:nvSpPr>
          <p:cNvPr id="4" name="Slide Number Placeholder 3"/>
          <p:cNvSpPr>
            <a:spLocks noGrp="1"/>
          </p:cNvSpPr>
          <p:nvPr>
            <p:ph type="sldNum" sz="quarter" idx="10"/>
          </p:nvPr>
        </p:nvSpPr>
        <p:spPr/>
        <p:txBody>
          <a:bodyPr/>
          <a:lstStyle/>
          <a:p>
            <a:fld id="{83243B00-FF2F-4248-97C2-C0B5CFD0372F}" type="slidenum">
              <a:rPr lang="en-GB" smtClean="0"/>
              <a:t>7</a:t>
            </a:fld>
            <a:endParaRPr lang="en-GB"/>
          </a:p>
        </p:txBody>
      </p:sp>
    </p:spTree>
    <p:extLst>
      <p:ext uri="{BB962C8B-B14F-4D97-AF65-F5344CB8AC3E}">
        <p14:creationId xmlns:p14="http://schemas.microsoft.com/office/powerpoint/2010/main" val="2192992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243B00-FF2F-4248-97C2-C0B5CFD0372F}" type="slidenum">
              <a:rPr lang="en-GB" smtClean="0"/>
              <a:t>8</a:t>
            </a:fld>
            <a:endParaRPr lang="en-GB"/>
          </a:p>
        </p:txBody>
      </p:sp>
    </p:spTree>
    <p:extLst>
      <p:ext uri="{BB962C8B-B14F-4D97-AF65-F5344CB8AC3E}">
        <p14:creationId xmlns:p14="http://schemas.microsoft.com/office/powerpoint/2010/main" val="1518696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700" dirty="0"/>
              <a:t>The HR function can be split into transactional HR roles and transformational HR roles. </a:t>
            </a:r>
          </a:p>
          <a:p>
            <a:endParaRPr lang="en-GB" sz="1700" dirty="0"/>
          </a:p>
          <a:p>
            <a:r>
              <a:rPr lang="en-GB" sz="1700" dirty="0"/>
              <a:t>Transactional HR is the traditional HR role that supports the day-to day administration of the people function. This is a process driven role that involves carrying out routine and repetitive tasks, from benefits administration i.e. enrolment in company pension scheme to processing terminations and conducting exit interviews.  </a:t>
            </a:r>
          </a:p>
          <a:p>
            <a:endParaRPr lang="en-GB" sz="1700" dirty="0"/>
          </a:p>
          <a:p>
            <a:r>
              <a:rPr lang="en-GB" sz="1700" dirty="0"/>
              <a:t>Transformational HR builds on the transactional HR role with the introduction of Strategic Human Resource Management (SHRM) which focuses on the strategic goals, objectives and values of an organisation.  </a:t>
            </a:r>
          </a:p>
          <a:p>
            <a:endParaRPr lang="en-GB" sz="1700" dirty="0"/>
          </a:p>
          <a:p>
            <a:endParaRPr lang="en-GB" dirty="0"/>
          </a:p>
        </p:txBody>
      </p:sp>
      <p:sp>
        <p:nvSpPr>
          <p:cNvPr id="4" name="Slide Number Placeholder 3"/>
          <p:cNvSpPr>
            <a:spLocks noGrp="1"/>
          </p:cNvSpPr>
          <p:nvPr>
            <p:ph type="sldNum" sz="quarter" idx="10"/>
          </p:nvPr>
        </p:nvSpPr>
        <p:spPr/>
        <p:txBody>
          <a:bodyPr/>
          <a:lstStyle/>
          <a:p>
            <a:fld id="{83243B00-FF2F-4248-97C2-C0B5CFD0372F}" type="slidenum">
              <a:rPr lang="en-GB" smtClean="0"/>
              <a:t>9</a:t>
            </a:fld>
            <a:endParaRPr lang="en-GB"/>
          </a:p>
        </p:txBody>
      </p:sp>
    </p:spTree>
    <p:extLst>
      <p:ext uri="{BB962C8B-B14F-4D97-AF65-F5344CB8AC3E}">
        <p14:creationId xmlns:p14="http://schemas.microsoft.com/office/powerpoint/2010/main" val="31717900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927" y="4771634"/>
            <a:ext cx="5439410" cy="3909864"/>
          </a:xfrm>
        </p:spPr>
        <p:txBody>
          <a:bodyPr/>
          <a:lstStyle/>
          <a:p>
            <a:r>
              <a:rPr lang="en-GB" sz="1100" dirty="0"/>
              <a:t>There are many challenges faced by todays modern organisations, from </a:t>
            </a:r>
            <a:r>
              <a:rPr lang="en-GB" sz="1100" baseline="0" dirty="0"/>
              <a:t>economic changes</a:t>
            </a:r>
            <a:r>
              <a:rPr lang="en-GB" sz="1100" dirty="0"/>
              <a:t>, constant developments in technology</a:t>
            </a:r>
            <a:r>
              <a:rPr lang="en-GB" sz="1100" baseline="0" dirty="0"/>
              <a:t> </a:t>
            </a:r>
            <a:r>
              <a:rPr lang="en-GB" sz="1100" dirty="0"/>
              <a:t>and changes in government legislation to the uncertainty surrounding Brexit. These challenges and many more, force organisations to implement change in order to succeed and grow. </a:t>
            </a:r>
          </a:p>
          <a:p>
            <a:endParaRPr lang="en-GB" sz="1100" dirty="0"/>
          </a:p>
          <a:p>
            <a:r>
              <a:rPr lang="en-GB" sz="1100" dirty="0"/>
              <a:t>Change is inevitable, so understanding how to enable change effectively is essential to success. It’s also important to understand that if change is not managed effectively, it can have a long term negative effect on the organisation and subsequently the people</a:t>
            </a:r>
            <a:r>
              <a:rPr lang="en-GB" sz="1100" baseline="0" dirty="0"/>
              <a:t> – potentially losing key employees and lack of employee engagement and morale.</a:t>
            </a:r>
            <a:endParaRPr lang="en-GB" sz="1100" dirty="0"/>
          </a:p>
          <a:p>
            <a:r>
              <a:rPr lang="en-GB" sz="1100" dirty="0"/>
              <a:t>  </a:t>
            </a:r>
          </a:p>
          <a:p>
            <a:r>
              <a:rPr lang="en-GB" sz="1100" dirty="0"/>
              <a:t>Understanding how to effectively manage change is a core knowledge area of the CIPD’s New Profession Map.</a:t>
            </a:r>
          </a:p>
        </p:txBody>
      </p:sp>
      <p:sp>
        <p:nvSpPr>
          <p:cNvPr id="4" name="Slide Number Placeholder 3"/>
          <p:cNvSpPr>
            <a:spLocks noGrp="1"/>
          </p:cNvSpPr>
          <p:nvPr>
            <p:ph type="sldNum" sz="quarter" idx="10"/>
          </p:nvPr>
        </p:nvSpPr>
        <p:spPr/>
        <p:txBody>
          <a:bodyPr/>
          <a:lstStyle/>
          <a:p>
            <a:fld id="{83243B00-FF2F-4248-97C2-C0B5CFD0372F}" type="slidenum">
              <a:rPr lang="en-GB" smtClean="0"/>
              <a:t>10</a:t>
            </a:fld>
            <a:endParaRPr lang="en-GB"/>
          </a:p>
        </p:txBody>
      </p:sp>
    </p:spTree>
    <p:extLst>
      <p:ext uri="{BB962C8B-B14F-4D97-AF65-F5344CB8AC3E}">
        <p14:creationId xmlns:p14="http://schemas.microsoft.com/office/powerpoint/2010/main" val="11376296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It is essential for HR professionals to be involved in driving organisational change.</a:t>
            </a:r>
          </a:p>
          <a:p>
            <a:endParaRPr lang="en-GB" sz="1100" dirty="0"/>
          </a:p>
          <a:p>
            <a:r>
              <a:rPr lang="en-GB" sz="1100" b="0" dirty="0"/>
              <a:t>There are a number of Models of Change that organisations can adopt when going through a change process from Beer et </a:t>
            </a:r>
            <a:r>
              <a:rPr lang="en-GB" sz="1100" b="0" dirty="0" err="1"/>
              <a:t>al’s</a:t>
            </a:r>
            <a:r>
              <a:rPr lang="en-GB" sz="1100" b="0" dirty="0"/>
              <a:t> six steps</a:t>
            </a:r>
            <a:r>
              <a:rPr lang="en-GB" sz="1100" b="0" baseline="0" dirty="0"/>
              <a:t> to effective change and </a:t>
            </a:r>
            <a:r>
              <a:rPr lang="en-GB" sz="1100" b="0" dirty="0"/>
              <a:t>Kotter’s Eight Step Change Model</a:t>
            </a:r>
            <a:r>
              <a:rPr lang="en-GB" sz="1100" b="0" baseline="0" dirty="0"/>
              <a:t> to the DREC Simplified Model of Change and Lewin’s three-stage Model of Change.  </a:t>
            </a:r>
          </a:p>
          <a:p>
            <a:endParaRPr lang="en-GB" sz="1100" b="0" baseline="0" dirty="0"/>
          </a:p>
          <a:p>
            <a:r>
              <a:rPr lang="en-GB" sz="1100" b="0" baseline="0" dirty="0"/>
              <a:t>Each change model has its advantages and disadvantages. For example, one of the criticisms of Kotter’s Eight Step Change Model has a ‘</a:t>
            </a:r>
            <a:r>
              <a:rPr lang="en-GB" sz="1100" b="0" baseline="0" dirty="0" err="1"/>
              <a:t>Topdown</a:t>
            </a:r>
            <a:r>
              <a:rPr lang="en-GB" sz="1100" b="0" baseline="0" dirty="0"/>
              <a:t>‘ approach – this means that </a:t>
            </a:r>
            <a:r>
              <a:rPr lang="en-GB" sz="1100" b="0" i="0" kern="1200" dirty="0">
                <a:solidFill>
                  <a:schemeClr val="tx1"/>
                </a:solidFill>
                <a:effectLst/>
                <a:latin typeface="+mn-lt"/>
                <a:ea typeface="+mn-ea"/>
                <a:cs typeface="+mn-cs"/>
              </a:rPr>
              <a:t>change is instigated by the top level management of an organisation, which can result in missed opportunities.</a:t>
            </a:r>
            <a:endParaRPr lang="en-GB" sz="1100" b="0" dirty="0"/>
          </a:p>
        </p:txBody>
      </p:sp>
      <p:sp>
        <p:nvSpPr>
          <p:cNvPr id="4" name="Slide Number Placeholder 3"/>
          <p:cNvSpPr>
            <a:spLocks noGrp="1"/>
          </p:cNvSpPr>
          <p:nvPr>
            <p:ph type="sldNum" sz="quarter" idx="10"/>
          </p:nvPr>
        </p:nvSpPr>
        <p:spPr/>
        <p:txBody>
          <a:bodyPr/>
          <a:lstStyle/>
          <a:p>
            <a:fld id="{83243B00-FF2F-4248-97C2-C0B5CFD0372F}" type="slidenum">
              <a:rPr lang="en-GB" smtClean="0"/>
              <a:t>11</a:t>
            </a:fld>
            <a:endParaRPr lang="en-GB"/>
          </a:p>
        </p:txBody>
      </p:sp>
    </p:spTree>
    <p:extLst>
      <p:ext uri="{BB962C8B-B14F-4D97-AF65-F5344CB8AC3E}">
        <p14:creationId xmlns:p14="http://schemas.microsoft.com/office/powerpoint/2010/main" val="21342255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solidFill>
                  <a:srgbClr val="FF0000"/>
                </a:solidFill>
              </a:rPr>
              <a:t>The DREC Simplified Model of Change highlights the fundamental phases of change that people normally experience, which are Denial, Resistance, Exploration, Commitment.</a:t>
            </a:r>
          </a:p>
          <a:p>
            <a:endParaRPr lang="en-GB" b="0" baseline="0" dirty="0">
              <a:solidFill>
                <a:srgbClr val="FF0000"/>
              </a:solidFill>
            </a:endParaRPr>
          </a:p>
          <a:p>
            <a:r>
              <a:rPr lang="en-GB" b="0" dirty="0">
                <a:solidFill>
                  <a:srgbClr val="FF0000"/>
                </a:solidFill>
              </a:rPr>
              <a:t>Denial is the first phase. This is where </a:t>
            </a:r>
            <a:r>
              <a:rPr lang="en-GB" sz="1200" b="0" kern="1200" baseline="0" dirty="0">
                <a:solidFill>
                  <a:srgbClr val="FF0000"/>
                </a:solidFill>
                <a:latin typeface="+mn-lt"/>
                <a:ea typeface="+mn-ea"/>
                <a:cs typeface="+mn-cs"/>
              </a:rPr>
              <a:t>people d</a:t>
            </a:r>
            <a:r>
              <a:rPr lang="en-GB" sz="1200" b="0" kern="1200" dirty="0">
                <a:solidFill>
                  <a:srgbClr val="FF0000"/>
                </a:solidFill>
                <a:latin typeface="+mn-lt"/>
                <a:ea typeface="+mn-ea"/>
                <a:cs typeface="+mn-cs"/>
              </a:rPr>
              <a:t>o not believe that the change is happening, to the extent that they may convince themselves that nothing will change. The uncertainty felt during this phase can make people feel insecure and anxious, which in turn can affect morale.  Therefore, regular and effective communication is critical at this phase.</a:t>
            </a:r>
          </a:p>
          <a:p>
            <a:endParaRPr lang="en-GB" sz="1200" b="0" kern="1200" dirty="0">
              <a:solidFill>
                <a:srgbClr val="FF0000"/>
              </a:solidFill>
              <a:latin typeface="+mn-lt"/>
              <a:ea typeface="+mn-ea"/>
              <a:cs typeface="+mn-cs"/>
            </a:endParaRPr>
          </a:p>
          <a:p>
            <a:r>
              <a:rPr lang="en-GB" b="0" dirty="0"/>
              <a:t>The</a:t>
            </a:r>
            <a:r>
              <a:rPr lang="en-GB" b="0" baseline="0" dirty="0"/>
              <a:t> second phase is resistance. </a:t>
            </a:r>
            <a:r>
              <a:rPr lang="en-GB" sz="1200" b="0" kern="1200" dirty="0">
                <a:solidFill>
                  <a:schemeClr val="tx1"/>
                </a:solidFill>
                <a:latin typeface="+mn-lt"/>
                <a:ea typeface="+mn-ea"/>
                <a:cs typeface="+mn-cs"/>
              </a:rPr>
              <a:t>People come to the realisation the change is taking place and it is unavoidable.  This phase fuels feelings of anger, self-doubt and fear as people are pushed out of their comfort zone.  Challenging behaviours emerge and people look to others for solidarity and reassurance. In order to avoid any setbacks, the organisation must consider and respond to the concerns of those affected by the change. Communication is key to successfully passing through this phase.</a:t>
            </a:r>
          </a:p>
          <a:p>
            <a:endParaRPr lang="en-GB" sz="1200" b="0" kern="1200" dirty="0">
              <a:solidFill>
                <a:schemeClr val="tx1"/>
              </a:solidFill>
              <a:latin typeface="+mn-lt"/>
              <a:ea typeface="+mn-ea"/>
              <a:cs typeface="+mn-cs"/>
            </a:endParaRPr>
          </a:p>
          <a:p>
            <a:r>
              <a:rPr lang="en-GB" b="0" dirty="0"/>
              <a:t>Exploration is the third phase and while people are not fully accepting of the change, they come to </a:t>
            </a:r>
            <a:r>
              <a:rPr lang="en-GB" sz="1200" b="0" kern="1200" dirty="0">
                <a:solidFill>
                  <a:schemeClr val="tx1"/>
                </a:solidFill>
                <a:latin typeface="+mn-lt"/>
                <a:ea typeface="+mn-ea"/>
                <a:cs typeface="+mn-cs"/>
              </a:rPr>
              <a:t>understand the rational for the change process.  Behaviours start to change and people begin to voice ideas, make suggestions and explore what the change means for them. The organisation needs allow people the time to come to terms with the change.  This phase is the turning point in order to move on to the final phase.</a:t>
            </a:r>
            <a:endParaRPr lang="en-GB" b="0" dirty="0">
              <a:effectLst/>
            </a:endParaRPr>
          </a:p>
          <a:p>
            <a:endParaRPr lang="en-GB" b="0"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The final phase</a:t>
            </a:r>
            <a:r>
              <a:rPr lang="en-GB" b="0" baseline="0" dirty="0"/>
              <a:t> is commitment. People regain control and accept and embrace the change - the new way is now the norm.  Productivity and efficiency are restored and the organisation starts to see the benefits of making the change. Success is shared and celebrated with </a:t>
            </a:r>
            <a:r>
              <a:rPr lang="en-GB" b="0" dirty="0">
                <a:effectLst/>
              </a:rPr>
              <a:t>individuals for their contribution and commitment to change.  </a:t>
            </a:r>
            <a:endParaRPr lang="en-GB" sz="1200" b="0" kern="1200" dirty="0">
              <a:solidFill>
                <a:schemeClr val="tx1"/>
              </a:solidFill>
              <a:effectLst/>
              <a:latin typeface="+mn-lt"/>
              <a:ea typeface="+mn-ea"/>
              <a:cs typeface="+mn-cs"/>
            </a:endParaRPr>
          </a:p>
          <a:p>
            <a:pPr marL="0" indent="0" algn="ctr">
              <a:spcBef>
                <a:spcPts val="0"/>
              </a:spcBef>
              <a:buNone/>
            </a:pPr>
            <a:endParaRPr lang="en-GB" sz="1400" b="0" kern="1200" dirty="0">
              <a:solidFill>
                <a:schemeClr val="tx1"/>
              </a:solidFill>
              <a:latin typeface="+mn-lt"/>
              <a:ea typeface="+mn-ea"/>
              <a:cs typeface="+mn-cs"/>
            </a:endParaRPr>
          </a:p>
          <a:p>
            <a:endParaRPr lang="en-GB" b="0" baseline="0" dirty="0"/>
          </a:p>
        </p:txBody>
      </p:sp>
      <p:sp>
        <p:nvSpPr>
          <p:cNvPr id="4" name="Slide Number Placeholder 3"/>
          <p:cNvSpPr>
            <a:spLocks noGrp="1"/>
          </p:cNvSpPr>
          <p:nvPr>
            <p:ph type="sldNum" sz="quarter" idx="10"/>
          </p:nvPr>
        </p:nvSpPr>
        <p:spPr/>
        <p:txBody>
          <a:bodyPr/>
          <a:lstStyle/>
          <a:p>
            <a:fld id="{83243B00-FF2F-4248-97C2-C0B5CFD0372F}" type="slidenum">
              <a:rPr lang="en-GB" smtClean="0"/>
              <a:t>12</a:t>
            </a:fld>
            <a:endParaRPr lang="en-GB"/>
          </a:p>
        </p:txBody>
      </p:sp>
    </p:spTree>
    <p:extLst>
      <p:ext uri="{BB962C8B-B14F-4D97-AF65-F5344CB8AC3E}">
        <p14:creationId xmlns:p14="http://schemas.microsoft.com/office/powerpoint/2010/main" val="13879813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According to Kurt Lewin, change should happen in three stages: Unfreezing – Change – Refreezing.</a:t>
            </a:r>
          </a:p>
          <a:p>
            <a:endParaRPr lang="en-GB" sz="1100" dirty="0"/>
          </a:p>
          <a:p>
            <a:r>
              <a:rPr lang="en-GB" sz="1100" dirty="0"/>
              <a:t>Lewin’s Three-Stage Model of Change is one of the oldest and most well-known change management models.</a:t>
            </a:r>
          </a:p>
          <a:p>
            <a:endParaRPr lang="en-GB" sz="1100" dirty="0"/>
          </a:p>
          <a:p>
            <a:r>
              <a:rPr lang="en-GB" sz="1100" dirty="0"/>
              <a:t>Unfreezing – Ensure</a:t>
            </a:r>
            <a:r>
              <a:rPr lang="en-GB" sz="1100" baseline="0" dirty="0"/>
              <a:t> that employees are ready for change by making them believe that change is necessary.</a:t>
            </a:r>
            <a:endParaRPr lang="en-GB" sz="1100" dirty="0"/>
          </a:p>
          <a:p>
            <a:endParaRPr lang="en-GB" sz="1100" dirty="0"/>
          </a:p>
          <a:p>
            <a:r>
              <a:rPr lang="en-GB" sz="1100" dirty="0"/>
              <a:t>Change – This is the implementation stage where change is executed.  </a:t>
            </a:r>
          </a:p>
          <a:p>
            <a:endParaRPr lang="en-GB" sz="1100" dirty="0"/>
          </a:p>
          <a:p>
            <a:r>
              <a:rPr lang="en-GB" sz="1100" dirty="0"/>
              <a:t>Refreezing – Ensures that the change becomes permanent by reinforcing the new ‘norm’.</a:t>
            </a:r>
          </a:p>
          <a:p>
            <a:endParaRPr lang="en-GB" sz="1100" dirty="0"/>
          </a:p>
          <a:p>
            <a:endParaRPr lang="en-GB" dirty="0"/>
          </a:p>
        </p:txBody>
      </p:sp>
      <p:sp>
        <p:nvSpPr>
          <p:cNvPr id="4" name="Slide Number Placeholder 3"/>
          <p:cNvSpPr>
            <a:spLocks noGrp="1"/>
          </p:cNvSpPr>
          <p:nvPr>
            <p:ph type="sldNum" sz="quarter" idx="10"/>
          </p:nvPr>
        </p:nvSpPr>
        <p:spPr/>
        <p:txBody>
          <a:bodyPr/>
          <a:lstStyle/>
          <a:p>
            <a:fld id="{83243B00-FF2F-4248-97C2-C0B5CFD0372F}" type="slidenum">
              <a:rPr lang="en-GB" smtClean="0"/>
              <a:t>13</a:t>
            </a:fld>
            <a:endParaRPr lang="en-GB"/>
          </a:p>
        </p:txBody>
      </p:sp>
    </p:spTree>
    <p:extLst>
      <p:ext uri="{BB962C8B-B14F-4D97-AF65-F5344CB8AC3E}">
        <p14:creationId xmlns:p14="http://schemas.microsoft.com/office/powerpoint/2010/main" val="12572763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243B00-FF2F-4248-97C2-C0B5CFD0372F}" type="slidenum">
              <a:rPr lang="en-GB" smtClean="0"/>
              <a:t>14</a:t>
            </a:fld>
            <a:endParaRPr lang="en-GB"/>
          </a:p>
        </p:txBody>
      </p:sp>
    </p:spTree>
    <p:extLst>
      <p:ext uri="{BB962C8B-B14F-4D97-AF65-F5344CB8AC3E}">
        <p14:creationId xmlns:p14="http://schemas.microsoft.com/office/powerpoint/2010/main" val="30268168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243B00-FF2F-4248-97C2-C0B5CFD0372F}" type="slidenum">
              <a:rPr lang="en-GB" smtClean="0"/>
              <a:t>15</a:t>
            </a:fld>
            <a:endParaRPr lang="en-GB"/>
          </a:p>
        </p:txBody>
      </p:sp>
    </p:spTree>
    <p:extLst>
      <p:ext uri="{BB962C8B-B14F-4D97-AF65-F5344CB8AC3E}">
        <p14:creationId xmlns:p14="http://schemas.microsoft.com/office/powerpoint/2010/main" val="26078272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Outsourcing</a:t>
            </a:r>
            <a:r>
              <a:rPr lang="en-GB" baseline="0" dirty="0"/>
              <a:t> to a specialist HR company </a:t>
            </a:r>
            <a:r>
              <a:rPr lang="en-GB" dirty="0"/>
              <a:t>eliminates the expense of recruiting and training in-house HR employees to perform duties such as payroll and absence recording.  Experts</a:t>
            </a:r>
            <a:r>
              <a:rPr lang="en-GB" baseline="0" dirty="0"/>
              <a:t> in these fields </a:t>
            </a:r>
            <a:r>
              <a:rPr lang="en-GB" dirty="0"/>
              <a:t>will be able to perform these duties efficiently and effectively, resulting in substantial savings, </a:t>
            </a:r>
            <a:r>
              <a:rPr lang="en-GB" baseline="0" dirty="0"/>
              <a:t>p</a:t>
            </a:r>
            <a:r>
              <a:rPr lang="en-GB" dirty="0"/>
              <a:t>articularly labour costs as</a:t>
            </a:r>
            <a:r>
              <a:rPr lang="en-GB" baseline="0" dirty="0"/>
              <a:t> well as </a:t>
            </a:r>
            <a:r>
              <a:rPr lang="en-GB" dirty="0"/>
              <a:t>.</a:t>
            </a:r>
          </a:p>
          <a:p>
            <a:endParaRPr lang="en-GB" dirty="0"/>
          </a:p>
          <a:p>
            <a:r>
              <a:rPr lang="en-GB" dirty="0"/>
              <a:t>Outsourcing also allows HR employees to be relieved of the many administrative tasks involved with employee related responsibilities,</a:t>
            </a:r>
            <a:r>
              <a:rPr lang="en-GB" baseline="0" dirty="0"/>
              <a:t> which in turn gives them </a:t>
            </a:r>
            <a:r>
              <a:rPr lang="en-GB" dirty="0"/>
              <a:t>more time to focus on the organisation’s strategies.</a:t>
            </a:r>
          </a:p>
          <a:p>
            <a:endParaRPr lang="en-GB" dirty="0"/>
          </a:p>
          <a:p>
            <a:r>
              <a:rPr lang="en-GB" dirty="0"/>
              <a:t>Specialist HR companies often have greater knowledge of HR legislation which can reduce the organisations exposure to liability</a:t>
            </a:r>
            <a:r>
              <a:rPr lang="en-GB" baseline="0" dirty="0"/>
              <a:t> and reduce risk</a:t>
            </a:r>
            <a:r>
              <a:rPr lang="en-GB" dirty="0"/>
              <a: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Outsourced services are typically used by small to medium sized enterprises (SME’s) </a:t>
            </a:r>
            <a:r>
              <a:rPr lang="en-GB" sz="1200" baseline="0" dirty="0"/>
              <a:t>that don’t have or can’t afford a dedicated in-house human resources function, so the benefits of being able to access specialist skills and knowledge, reduce risk and make cost savings are an attractive alternative to an in-house HR function.  </a:t>
            </a:r>
          </a:p>
          <a:p>
            <a:endParaRPr lang="en-GB" dirty="0"/>
          </a:p>
        </p:txBody>
      </p:sp>
      <p:sp>
        <p:nvSpPr>
          <p:cNvPr id="4" name="Slide Number Placeholder 3"/>
          <p:cNvSpPr>
            <a:spLocks noGrp="1"/>
          </p:cNvSpPr>
          <p:nvPr>
            <p:ph type="sldNum" sz="quarter" idx="10"/>
          </p:nvPr>
        </p:nvSpPr>
        <p:spPr/>
        <p:txBody>
          <a:bodyPr/>
          <a:lstStyle/>
          <a:p>
            <a:fld id="{83243B00-FF2F-4248-97C2-C0B5CFD0372F}" type="slidenum">
              <a:rPr lang="en-GB" smtClean="0"/>
              <a:t>16</a:t>
            </a:fld>
            <a:endParaRPr lang="en-GB"/>
          </a:p>
        </p:txBody>
      </p:sp>
    </p:spTree>
    <p:extLst>
      <p:ext uri="{BB962C8B-B14F-4D97-AF65-F5344CB8AC3E}">
        <p14:creationId xmlns:p14="http://schemas.microsoft.com/office/powerpoint/2010/main" val="2243323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Dave Ulrich’s Three-legged stool model proposes splitting the HR function into three distinct roles that complement each other:</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Shared services are a centralised service group that deals with routine HR functions such as recruitment, absence monitoring, data analysis and payroll.</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Centres of excellence are small teams of experts in the field of HR with specialist knowledge in areas such as reward, recruitment, employee engagement and organisation development.</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HR Business Partners are senior HR professionals who work closely with Managers to ensure policies and procedures fit the organisations goals, objectives and values.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The ultimate aim of the three-legged stool model is to move the role of HR from administration to strategy.</a:t>
            </a:r>
          </a:p>
        </p:txBody>
      </p:sp>
      <p:sp>
        <p:nvSpPr>
          <p:cNvPr id="4" name="Slide Number Placeholder 3"/>
          <p:cNvSpPr>
            <a:spLocks noGrp="1"/>
          </p:cNvSpPr>
          <p:nvPr>
            <p:ph type="sldNum" sz="quarter" idx="10"/>
          </p:nvPr>
        </p:nvSpPr>
        <p:spPr/>
        <p:txBody>
          <a:bodyPr/>
          <a:lstStyle/>
          <a:p>
            <a:fld id="{83243B00-FF2F-4248-97C2-C0B5CFD0372F}" type="slidenum">
              <a:rPr lang="en-GB" smtClean="0"/>
              <a:t>17</a:t>
            </a:fld>
            <a:endParaRPr lang="en-GB"/>
          </a:p>
        </p:txBody>
      </p:sp>
    </p:spTree>
    <p:extLst>
      <p:ext uri="{BB962C8B-B14F-4D97-AF65-F5344CB8AC3E}">
        <p14:creationId xmlns:p14="http://schemas.microsoft.com/office/powerpoint/2010/main" val="11882218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HR function and line managers need to work together to ensure successful people and performance management. </a:t>
            </a:r>
            <a:r>
              <a:rPr lang="en-GB" sz="1200" kern="1200" dirty="0">
                <a:solidFill>
                  <a:schemeClr val="tx1"/>
                </a:solidFill>
                <a:effectLst/>
                <a:latin typeface="+mn-lt"/>
                <a:ea typeface="+mn-ea"/>
                <a:cs typeface="+mn-cs"/>
              </a:rPr>
              <a:t>While the HR function has overall responsibility for people and performance management, the evolving role of HR means that many of the people responsibilities previously carried out by HR have been redirected to line managers. Although the responsibility for pay, benefits and employee relations tend to stay with the HR function, line managers are responsible for day-to-day people management, including training, allocating work, monitoring workload and measuring performance.  As line managers have regular contact with their direct reports, it’s understandable that they would be the first point of contact when an employee raises a concern. It is important that HR works closely with line managers to develop their capabilities to ensure consistency, transparency and fairness when dealing with such issues.</a:t>
            </a:r>
          </a:p>
        </p:txBody>
      </p:sp>
      <p:sp>
        <p:nvSpPr>
          <p:cNvPr id="4" name="Slide Number Placeholder 3"/>
          <p:cNvSpPr>
            <a:spLocks noGrp="1"/>
          </p:cNvSpPr>
          <p:nvPr>
            <p:ph type="sldNum" sz="quarter" idx="10"/>
          </p:nvPr>
        </p:nvSpPr>
        <p:spPr/>
        <p:txBody>
          <a:bodyPr/>
          <a:lstStyle/>
          <a:p>
            <a:fld id="{83243B00-FF2F-4248-97C2-C0B5CFD0372F}" type="slidenum">
              <a:rPr lang="en-GB" smtClean="0"/>
              <a:t>18</a:t>
            </a:fld>
            <a:endParaRPr lang="en-GB"/>
          </a:p>
        </p:txBody>
      </p:sp>
    </p:spTree>
    <p:extLst>
      <p:ext uri="{BB962C8B-B14F-4D97-AF65-F5344CB8AC3E}">
        <p14:creationId xmlns:p14="http://schemas.microsoft.com/office/powerpoint/2010/main" val="11876782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The CIPD sets high standards for its members and there is a requirement to adhere to the Code of Professional Conduct, which stipulates </a:t>
            </a:r>
            <a:r>
              <a:rPr lang="en-US" sz="1200" dirty="0"/>
              <a:t>four overriding principles that apply equally to all levels of membership:</a:t>
            </a:r>
          </a:p>
          <a:p>
            <a:pPr marL="342900" indent="-165100">
              <a:lnSpc>
                <a:spcPct val="70000"/>
              </a:lnSpc>
              <a:buFont typeface="+mj-lt"/>
              <a:buAutoNum type="arabicPeriod"/>
            </a:pPr>
            <a:r>
              <a:rPr lang="en-US" sz="1100" dirty="0"/>
              <a:t>Professional competence and behavior</a:t>
            </a:r>
          </a:p>
          <a:p>
            <a:pPr marL="342900" indent="-165100">
              <a:lnSpc>
                <a:spcPct val="70000"/>
              </a:lnSpc>
              <a:buFont typeface="+mj-lt"/>
              <a:buAutoNum type="arabicPeriod"/>
            </a:pPr>
            <a:r>
              <a:rPr lang="en-US" sz="1100" dirty="0"/>
              <a:t>Ethical standards and integrity</a:t>
            </a:r>
          </a:p>
          <a:p>
            <a:pPr marL="342900" indent="-165100">
              <a:lnSpc>
                <a:spcPct val="70000"/>
              </a:lnSpc>
              <a:buFont typeface="+mj-lt"/>
              <a:buAutoNum type="arabicPeriod"/>
            </a:pPr>
            <a:r>
              <a:rPr lang="en-US" sz="1100" dirty="0"/>
              <a:t>Representative of the profession</a:t>
            </a:r>
          </a:p>
          <a:p>
            <a:pPr marL="342900" indent="-165100">
              <a:lnSpc>
                <a:spcPct val="70000"/>
              </a:lnSpc>
              <a:buFont typeface="+mj-lt"/>
              <a:buAutoNum type="arabicPeriod"/>
            </a:pPr>
            <a:r>
              <a:rPr lang="en-US" sz="1100" dirty="0"/>
              <a:t>Stewardship. </a:t>
            </a:r>
          </a:p>
          <a:p>
            <a:pPr marL="342900" indent="-165100">
              <a:lnSpc>
                <a:spcPct val="70000"/>
              </a:lnSpc>
              <a:buFont typeface="+mj-lt"/>
              <a:buAutoNum type="arabicPeriod"/>
            </a:pPr>
            <a:endParaRPr lang="en-US" sz="1100" dirty="0"/>
          </a:p>
          <a:p>
            <a:pPr marL="342900" indent="-165100">
              <a:lnSpc>
                <a:spcPct val="70000"/>
              </a:lnSpc>
              <a:buFont typeface="+mj-lt"/>
              <a:buAutoNum type="arabicPeriod"/>
            </a:pPr>
            <a:endParaRPr lang="en-US" sz="1100" dirty="0"/>
          </a:p>
          <a:p>
            <a:endParaRPr lang="en-GB" dirty="0"/>
          </a:p>
        </p:txBody>
      </p:sp>
      <p:sp>
        <p:nvSpPr>
          <p:cNvPr id="4" name="Slide Number Placeholder 3"/>
          <p:cNvSpPr>
            <a:spLocks noGrp="1"/>
          </p:cNvSpPr>
          <p:nvPr>
            <p:ph type="sldNum" sz="quarter" idx="10"/>
          </p:nvPr>
        </p:nvSpPr>
        <p:spPr/>
        <p:txBody>
          <a:bodyPr/>
          <a:lstStyle/>
          <a:p>
            <a:fld id="{83243B00-FF2F-4248-97C2-C0B5CFD0372F}" type="slidenum">
              <a:rPr lang="en-GB" smtClean="0"/>
              <a:t>19</a:t>
            </a:fld>
            <a:endParaRPr lang="en-GB"/>
          </a:p>
        </p:txBody>
      </p:sp>
    </p:spTree>
    <p:extLst>
      <p:ext uri="{BB962C8B-B14F-4D97-AF65-F5344CB8AC3E}">
        <p14:creationId xmlns:p14="http://schemas.microsoft.com/office/powerpoint/2010/main" val="38304273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Ethical Practice is a core behaviour of</a:t>
            </a:r>
            <a:r>
              <a:rPr lang="en-GB" baseline="0" dirty="0"/>
              <a:t> the CIPD’s New Profession Map. </a:t>
            </a:r>
            <a:endParaRPr lang="en-GB" dirty="0"/>
          </a:p>
        </p:txBody>
      </p:sp>
      <p:sp>
        <p:nvSpPr>
          <p:cNvPr id="4" name="Slide Number Placeholder 3"/>
          <p:cNvSpPr>
            <a:spLocks noGrp="1"/>
          </p:cNvSpPr>
          <p:nvPr>
            <p:ph type="sldNum" sz="quarter" idx="10"/>
          </p:nvPr>
        </p:nvSpPr>
        <p:spPr/>
        <p:txBody>
          <a:bodyPr/>
          <a:lstStyle/>
          <a:p>
            <a:fld id="{83243B00-FF2F-4248-97C2-C0B5CFD0372F}" type="slidenum">
              <a:rPr lang="en-GB" smtClean="0"/>
              <a:t>20</a:t>
            </a:fld>
            <a:endParaRPr lang="en-GB"/>
          </a:p>
        </p:txBody>
      </p:sp>
    </p:spTree>
    <p:extLst>
      <p:ext uri="{BB962C8B-B14F-4D97-AF65-F5344CB8AC3E}">
        <p14:creationId xmlns:p14="http://schemas.microsoft.com/office/powerpoint/2010/main" val="13175895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Equality Act 2010 (Gender Pay Gap Information) Regulations 2017 came into force in April 2017.  The legislation requires private and voluntary-sector organisations with more than 250 employees to publish and report specific figures about their gender pay gap.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July 2017, the BBC published a report that revealed an inequality in pay between male and female employees. The report highlighted that two-thirds of its stars earning more than £150,000 are male.  </a:t>
            </a:r>
          </a:p>
          <a:p>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In October 2017 it was reported that the gender pay gap at the BBC was 9.3% against a national average of 18.1%.</a:t>
            </a:r>
          </a:p>
          <a:p>
            <a:pPr fontAlgn="base"/>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January 2018 it was reported that six of the BBC's leading male presenters agreed to take pay cuts in a bid to support their female colleagues. </a:t>
            </a:r>
          </a:p>
          <a:p>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The BBC pledged to close the gap by 2020, saying the corporation should be "an exemplar of what can be achieved when it comes to pay, fairness, gender and representation". </a:t>
            </a:r>
          </a:p>
          <a:p>
            <a:endParaRPr lang="en-GB" b="0" dirty="0"/>
          </a:p>
        </p:txBody>
      </p:sp>
      <p:sp>
        <p:nvSpPr>
          <p:cNvPr id="4" name="Slide Number Placeholder 3"/>
          <p:cNvSpPr>
            <a:spLocks noGrp="1"/>
          </p:cNvSpPr>
          <p:nvPr>
            <p:ph type="sldNum" sz="quarter" idx="10"/>
          </p:nvPr>
        </p:nvSpPr>
        <p:spPr/>
        <p:txBody>
          <a:bodyPr/>
          <a:lstStyle/>
          <a:p>
            <a:fld id="{83243B00-FF2F-4248-97C2-C0B5CFD0372F}" type="slidenum">
              <a:rPr lang="en-GB" smtClean="0"/>
              <a:t>21</a:t>
            </a:fld>
            <a:endParaRPr lang="en-GB"/>
          </a:p>
        </p:txBody>
      </p:sp>
    </p:spTree>
    <p:extLst>
      <p:ext uri="{BB962C8B-B14F-4D97-AF65-F5344CB8AC3E}">
        <p14:creationId xmlns:p14="http://schemas.microsoft.com/office/powerpoint/2010/main" val="18184914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243B00-FF2F-4248-97C2-C0B5CFD0372F}" type="slidenum">
              <a:rPr lang="en-GB" smtClean="0"/>
              <a:t>22</a:t>
            </a:fld>
            <a:endParaRPr lang="en-GB"/>
          </a:p>
        </p:txBody>
      </p:sp>
    </p:spTree>
    <p:extLst>
      <p:ext uri="{BB962C8B-B14F-4D97-AF65-F5344CB8AC3E}">
        <p14:creationId xmlns:p14="http://schemas.microsoft.com/office/powerpoint/2010/main" val="14297067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HR must have meaningful and reliable systems for evaluating HR services. There are a number of effective methods for evaluating HR, from service level agreements (SLA’s), key performance indicators (KPI’s), benchmarking, balanced Scorecards, objective setting and staff satisfaction surveys.</a:t>
            </a:r>
          </a:p>
          <a:p>
            <a:endParaRPr lang="en-GB" sz="1200" b="0" dirty="0"/>
          </a:p>
          <a:p>
            <a:r>
              <a:rPr lang="en-GB" b="0" dirty="0"/>
              <a:t>Key Performance Indicators (KPI’s) are used to measure performance against a set of measurable objectives.  For HR, a KPI could be measuring absence.  The absence rate measures loss of productivity due to </a:t>
            </a:r>
            <a:r>
              <a:rPr lang="en-GB" sz="1200" b="0" i="0" kern="1200" dirty="0">
                <a:solidFill>
                  <a:schemeClr val="tx1"/>
                </a:solidFill>
                <a:effectLst/>
                <a:latin typeface="+mn-lt"/>
                <a:ea typeface="+mn-ea"/>
                <a:cs typeface="+mn-cs"/>
              </a:rPr>
              <a:t>sickness absence. The absence rate can be calculated by dividing lost time by total work days scheduled. </a:t>
            </a:r>
            <a:r>
              <a:rPr lang="en-GB" b="0" dirty="0"/>
              <a:t>Ideally, KPI’s need to be SMART objectives –’ Specific, Measurable, Achievable, Realistic and Timebound’. </a:t>
            </a:r>
          </a:p>
          <a:p>
            <a:endParaRPr lang="en-GB" b="0" dirty="0"/>
          </a:p>
          <a:p>
            <a:r>
              <a:rPr lang="en-GB" b="0" dirty="0"/>
              <a:t>A more strategic approach to evaluating HR is the balanced scorecard.  The balanced scorecard is a strategic performance management system used by organisations to set strategic goals, develop action plans to deliver those goals and develop strategies to monitor the delivery of those goals.  The balanced scorecard </a:t>
            </a:r>
            <a:r>
              <a:rPr lang="en-GB" sz="1200" b="0" i="0" kern="1200" dirty="0">
                <a:solidFill>
                  <a:schemeClr val="tx1"/>
                </a:solidFill>
                <a:effectLst/>
                <a:latin typeface="+mn-lt"/>
                <a:ea typeface="+mn-ea"/>
                <a:cs typeface="+mn-cs"/>
              </a:rPr>
              <a:t>relies on the following four perspectives to define the organisations goals, action plans and performance metrics:</a:t>
            </a:r>
            <a:endParaRPr lang="en-GB" b="0" dirty="0"/>
          </a:p>
          <a:p>
            <a:r>
              <a:rPr lang="en-GB" b="0" dirty="0"/>
              <a:t>Customer perspective – how do we ensure customer satisfaction?</a:t>
            </a:r>
          </a:p>
          <a:p>
            <a:r>
              <a:rPr lang="en-GB" b="0" dirty="0"/>
              <a:t>Financial perspective – how do we increase profits and manage costs?</a:t>
            </a:r>
          </a:p>
          <a:p>
            <a:r>
              <a:rPr lang="en-GB" b="0" dirty="0"/>
              <a:t>Internal Business Process perspective – what processes do we need to be good at to deliver our goals?</a:t>
            </a:r>
          </a:p>
          <a:p>
            <a:r>
              <a:rPr lang="en-GB" b="0" dirty="0"/>
              <a:t>Learning and Growth perspective – how will we learn and evolve?</a:t>
            </a:r>
          </a:p>
          <a:p>
            <a:r>
              <a:rPr lang="en-GB" b="0" dirty="0"/>
              <a:t>The balanced Scorecard is particularly useful in evaluating HR services as it allows users to monitor quality and service as well as financial metrics. </a:t>
            </a:r>
          </a:p>
          <a:p>
            <a:endParaRPr lang="en-GB" dirty="0"/>
          </a:p>
        </p:txBody>
      </p:sp>
      <p:sp>
        <p:nvSpPr>
          <p:cNvPr id="4" name="Slide Number Placeholder 3"/>
          <p:cNvSpPr>
            <a:spLocks noGrp="1"/>
          </p:cNvSpPr>
          <p:nvPr>
            <p:ph type="sldNum" sz="quarter" idx="10"/>
          </p:nvPr>
        </p:nvSpPr>
        <p:spPr/>
        <p:txBody>
          <a:bodyPr/>
          <a:lstStyle/>
          <a:p>
            <a:fld id="{83243B00-FF2F-4248-97C2-C0B5CFD0372F}" type="slidenum">
              <a:rPr lang="en-GB" smtClean="0"/>
              <a:t>23</a:t>
            </a:fld>
            <a:endParaRPr lang="en-GB"/>
          </a:p>
        </p:txBody>
      </p:sp>
    </p:spTree>
    <p:extLst>
      <p:ext uri="{BB962C8B-B14F-4D97-AF65-F5344CB8AC3E}">
        <p14:creationId xmlns:p14="http://schemas.microsoft.com/office/powerpoint/2010/main" val="8265640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243B00-FF2F-4248-97C2-C0B5CFD0372F}" type="slidenum">
              <a:rPr lang="en-GB" smtClean="0"/>
              <a:t>24</a:t>
            </a:fld>
            <a:endParaRPr lang="en-GB"/>
          </a:p>
        </p:txBody>
      </p:sp>
    </p:spTree>
    <p:extLst>
      <p:ext uri="{BB962C8B-B14F-4D97-AF65-F5344CB8AC3E}">
        <p14:creationId xmlns:p14="http://schemas.microsoft.com/office/powerpoint/2010/main" val="1980452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3243B00-FF2F-4248-97C2-C0B5CFD0372F}" type="slidenum">
              <a:rPr lang="en-GB" smtClean="0"/>
              <a:t>25</a:t>
            </a:fld>
            <a:endParaRPr lang="en-GB"/>
          </a:p>
        </p:txBody>
      </p:sp>
    </p:spTree>
    <p:extLst>
      <p:ext uri="{BB962C8B-B14F-4D97-AF65-F5344CB8AC3E}">
        <p14:creationId xmlns:p14="http://schemas.microsoft.com/office/powerpoint/2010/main" val="23548698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651C9DB-FBAF-4DFE-A2DE-2F543E706A38}"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68206C-1E97-4B05-8A6D-6EB08677DB4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9092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51C9DB-FBAF-4DFE-A2DE-2F543E706A38}"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68206C-1E97-4B05-8A6D-6EB08677DB4B}" type="slidenum">
              <a:rPr lang="en-GB" smtClean="0"/>
              <a:t>‹#›</a:t>
            </a:fld>
            <a:endParaRPr lang="en-GB"/>
          </a:p>
        </p:txBody>
      </p:sp>
    </p:spTree>
    <p:extLst>
      <p:ext uri="{BB962C8B-B14F-4D97-AF65-F5344CB8AC3E}">
        <p14:creationId xmlns:p14="http://schemas.microsoft.com/office/powerpoint/2010/main" val="235428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51C9DB-FBAF-4DFE-A2DE-2F543E706A38}"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68206C-1E97-4B05-8A6D-6EB08677DB4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96012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651C9DB-FBAF-4DFE-A2DE-2F543E706A38}"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68206C-1E97-4B05-8A6D-6EB08677DB4B}" type="slidenum">
              <a:rPr lang="en-GB" smtClean="0"/>
              <a:t>‹#›</a:t>
            </a:fld>
            <a:endParaRPr lang="en-GB"/>
          </a:p>
        </p:txBody>
      </p:sp>
    </p:spTree>
    <p:extLst>
      <p:ext uri="{BB962C8B-B14F-4D97-AF65-F5344CB8AC3E}">
        <p14:creationId xmlns:p14="http://schemas.microsoft.com/office/powerpoint/2010/main" val="2942440794"/>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651C9DB-FBAF-4DFE-A2DE-2F543E706A38}" type="datetimeFigureOut">
              <a:rPr lang="en-GB" smtClean="0"/>
              <a:t>17/02/2020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68206C-1E97-4B05-8A6D-6EB08677DB4B}" type="slidenum">
              <a:rPr lang="en-GB" smtClean="0"/>
              <a:t>‹#›</a:t>
            </a:fld>
            <a:endParaRPr lang="en-GB"/>
          </a:p>
        </p:txBody>
      </p:sp>
    </p:spTree>
    <p:extLst>
      <p:ext uri="{BB962C8B-B14F-4D97-AF65-F5344CB8AC3E}">
        <p14:creationId xmlns:p14="http://schemas.microsoft.com/office/powerpoint/2010/main" val="3827230448"/>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651C9DB-FBAF-4DFE-A2DE-2F543E706A38}" type="datetimeFigureOut">
              <a:rPr lang="en-GB" smtClean="0"/>
              <a:t>17/02/2020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68206C-1E97-4B05-8A6D-6EB08677DB4B}" type="slidenum">
              <a:rPr lang="en-GB" smtClean="0"/>
              <a:t>‹#›</a:t>
            </a:fld>
            <a:endParaRPr lang="en-GB"/>
          </a:p>
        </p:txBody>
      </p:sp>
    </p:spTree>
    <p:extLst>
      <p:ext uri="{BB962C8B-B14F-4D97-AF65-F5344CB8AC3E}">
        <p14:creationId xmlns:p14="http://schemas.microsoft.com/office/powerpoint/2010/main" val="3230802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2651C9DB-FBAF-4DFE-A2DE-2F543E706A38}" type="datetimeFigureOut">
              <a:rPr lang="en-GB" smtClean="0"/>
              <a:t>17/02/2020</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D68206C-1E97-4B05-8A6D-6EB08677DB4B}" type="slidenum">
              <a:rPr lang="en-GB" smtClean="0"/>
              <a:t>‹#›</a:t>
            </a:fld>
            <a:endParaRPr lang="en-GB"/>
          </a:p>
        </p:txBody>
      </p:sp>
    </p:spTree>
    <p:extLst>
      <p:ext uri="{BB962C8B-B14F-4D97-AF65-F5344CB8AC3E}">
        <p14:creationId xmlns:p14="http://schemas.microsoft.com/office/powerpoint/2010/main" val="1949746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2651C9DB-FBAF-4DFE-A2DE-2F543E706A38}" type="datetimeFigureOut">
              <a:rPr lang="en-GB" smtClean="0"/>
              <a:t>17/02/2020</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D68206C-1E97-4B05-8A6D-6EB08677DB4B}" type="slidenum">
              <a:rPr lang="en-GB" smtClean="0"/>
              <a:t>‹#›</a:t>
            </a:fld>
            <a:endParaRPr lang="en-GB"/>
          </a:p>
        </p:txBody>
      </p:sp>
    </p:spTree>
    <p:extLst>
      <p:ext uri="{BB962C8B-B14F-4D97-AF65-F5344CB8AC3E}">
        <p14:creationId xmlns:p14="http://schemas.microsoft.com/office/powerpoint/2010/main" val="165422546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51C9DB-FBAF-4DFE-A2DE-2F543E706A38}" type="datetimeFigureOut">
              <a:rPr lang="en-GB" smtClean="0"/>
              <a:t>17/02/2020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68206C-1E97-4B05-8A6D-6EB08677DB4B}" type="slidenum">
              <a:rPr lang="en-GB" smtClean="0"/>
              <a:t>‹#›</a:t>
            </a:fld>
            <a:endParaRPr lang="en-GB"/>
          </a:p>
        </p:txBody>
      </p:sp>
    </p:spTree>
    <p:extLst>
      <p:ext uri="{BB962C8B-B14F-4D97-AF65-F5344CB8AC3E}">
        <p14:creationId xmlns:p14="http://schemas.microsoft.com/office/powerpoint/2010/main" val="1025732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51C9DB-FBAF-4DFE-A2DE-2F543E706A38}"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68206C-1E97-4B05-8A6D-6EB08677DB4B}" type="slidenum">
              <a:rPr lang="en-GB" smtClean="0"/>
              <a:t>‹#›</a:t>
            </a:fld>
            <a:endParaRPr lang="en-GB"/>
          </a:p>
        </p:txBody>
      </p:sp>
    </p:spTree>
    <p:extLst>
      <p:ext uri="{BB962C8B-B14F-4D97-AF65-F5344CB8AC3E}">
        <p14:creationId xmlns:p14="http://schemas.microsoft.com/office/powerpoint/2010/main" val="2352471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51C9DB-FBAF-4DFE-A2DE-2F543E706A38}" type="datetimeFigureOut">
              <a:rPr lang="en-GB" smtClean="0"/>
              <a:t>17/02/2020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68206C-1E97-4B05-8A6D-6EB08677DB4B}" type="slidenum">
              <a:rPr lang="en-GB" smtClean="0"/>
              <a:t>‹#›</a:t>
            </a:fld>
            <a:endParaRPr lang="en-GB"/>
          </a:p>
        </p:txBody>
      </p:sp>
    </p:spTree>
    <p:extLst>
      <p:ext uri="{BB962C8B-B14F-4D97-AF65-F5344CB8AC3E}">
        <p14:creationId xmlns:p14="http://schemas.microsoft.com/office/powerpoint/2010/main" val="3884922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2651C9DB-FBAF-4DFE-A2DE-2F543E706A38}" type="datetimeFigureOut">
              <a:rPr lang="en-GB" smtClean="0"/>
              <a:t>17/02/2020</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7D68206C-1E97-4B05-8A6D-6EB08677DB4B}"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14041670"/>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81686" y="757382"/>
            <a:ext cx="10016197" cy="5419581"/>
          </a:xfrm>
        </p:spPr>
        <p:txBody>
          <a:bodyPr>
            <a:normAutofit fontScale="25000" lnSpcReduction="20000"/>
          </a:bodyPr>
          <a:lstStyle/>
          <a:p>
            <a:pPr marL="0" indent="0">
              <a:spcBef>
                <a:spcPts val="600"/>
              </a:spcBef>
              <a:buNone/>
            </a:pPr>
            <a:r>
              <a:rPr lang="en-US" sz="5500" dirty="0"/>
              <a:t>Qualification: CIPD Diploma in Applied Human Resources</a:t>
            </a:r>
            <a:endParaRPr lang="en-GB" sz="5500" dirty="0"/>
          </a:p>
          <a:p>
            <a:pPr marL="0" indent="0">
              <a:spcBef>
                <a:spcPts val="600"/>
              </a:spcBef>
              <a:buNone/>
            </a:pPr>
            <a:r>
              <a:rPr lang="en-US" sz="5500" dirty="0"/>
              <a:t> </a:t>
            </a:r>
            <a:endParaRPr lang="en-GB" sz="3200" dirty="0"/>
          </a:p>
          <a:p>
            <a:pPr marL="0" indent="0">
              <a:spcBef>
                <a:spcPts val="600"/>
              </a:spcBef>
              <a:buNone/>
            </a:pPr>
            <a:r>
              <a:rPr lang="en-US" sz="5500" dirty="0"/>
              <a:t>Module Name: Understanding the Contemporary HR Function</a:t>
            </a:r>
            <a:endParaRPr lang="en-GB" sz="5500" dirty="0"/>
          </a:p>
          <a:p>
            <a:pPr marL="0" indent="0">
              <a:spcBef>
                <a:spcPts val="600"/>
              </a:spcBef>
              <a:buNone/>
            </a:pPr>
            <a:r>
              <a:rPr lang="en-US" sz="5500" dirty="0"/>
              <a:t> </a:t>
            </a:r>
            <a:endParaRPr lang="en-GB" sz="3200" dirty="0"/>
          </a:p>
          <a:p>
            <a:pPr marL="0" indent="0">
              <a:spcBef>
                <a:spcPts val="600"/>
              </a:spcBef>
              <a:buNone/>
            </a:pPr>
            <a:endParaRPr lang="en-GB" sz="5500" dirty="0"/>
          </a:p>
          <a:p>
            <a:pPr marL="0" indent="0">
              <a:spcBef>
                <a:spcPts val="600"/>
              </a:spcBef>
              <a:buNone/>
            </a:pPr>
            <a:endParaRPr lang="en-GB" sz="5500" dirty="0"/>
          </a:p>
          <a:p>
            <a:pPr marL="0" indent="0">
              <a:spcBef>
                <a:spcPts val="600"/>
              </a:spcBef>
              <a:buNone/>
            </a:pPr>
            <a:endParaRPr lang="en-GB" sz="5500" dirty="0"/>
          </a:p>
          <a:p>
            <a:pPr marL="0" indent="0">
              <a:spcBef>
                <a:spcPts val="600"/>
              </a:spcBef>
              <a:buNone/>
            </a:pPr>
            <a:r>
              <a:rPr lang="en-GB" sz="5500" dirty="0"/>
              <a:t>Assessment: The Function of HR</a:t>
            </a:r>
          </a:p>
          <a:p>
            <a:pPr marL="0" indent="0">
              <a:spcBef>
                <a:spcPts val="600"/>
              </a:spcBef>
              <a:buNone/>
            </a:pPr>
            <a:endParaRPr lang="en-GB" sz="5500" dirty="0"/>
          </a:p>
          <a:p>
            <a:pPr marL="0" indent="0">
              <a:spcBef>
                <a:spcPts val="600"/>
              </a:spcBef>
              <a:buNone/>
            </a:pPr>
            <a:r>
              <a:rPr lang="en-US" sz="5500" dirty="0"/>
              <a:t>Word Count: Presentation xx words, Notes xx words</a:t>
            </a:r>
            <a:endParaRPr lang="en-GB" sz="5500" dirty="0"/>
          </a:p>
          <a:p>
            <a:pPr marL="0" indent="0">
              <a:spcBef>
                <a:spcPts val="600"/>
              </a:spcBef>
              <a:buNone/>
            </a:pPr>
            <a:endParaRPr lang="en-GB" sz="5500" dirty="0"/>
          </a:p>
          <a:p>
            <a:pPr marL="0" indent="0">
              <a:spcBef>
                <a:spcPts val="600"/>
              </a:spcBef>
              <a:buNone/>
            </a:pPr>
            <a:r>
              <a:rPr lang="en-US" sz="5500" dirty="0"/>
              <a:t>Student Name: Melanie Gough</a:t>
            </a:r>
            <a:endParaRPr lang="en-GB" sz="5500" dirty="0"/>
          </a:p>
          <a:p>
            <a:pPr marL="0" indent="0">
              <a:spcBef>
                <a:spcPts val="600"/>
              </a:spcBef>
              <a:buNone/>
            </a:pPr>
            <a:r>
              <a:rPr lang="en-US" sz="5500" dirty="0"/>
              <a:t>Student Number: 1910141</a:t>
            </a:r>
            <a:endParaRPr lang="en-GB" sz="5500" dirty="0"/>
          </a:p>
          <a:p>
            <a:pPr marL="0" indent="0">
              <a:spcBef>
                <a:spcPts val="600"/>
              </a:spcBef>
              <a:buNone/>
            </a:pPr>
            <a:r>
              <a:rPr lang="en-US" sz="5500" dirty="0"/>
              <a:t>CIPD Membership Number: 54660544</a:t>
            </a:r>
            <a:endParaRPr lang="en-GB" sz="5500" dirty="0"/>
          </a:p>
          <a:p>
            <a:pPr marL="0" indent="0">
              <a:spcBef>
                <a:spcPts val="600"/>
              </a:spcBef>
              <a:buNone/>
            </a:pPr>
            <a:endParaRPr lang="en-GB" sz="5500" dirty="0"/>
          </a:p>
          <a:p>
            <a:pPr marL="0" indent="0">
              <a:spcBef>
                <a:spcPts val="600"/>
              </a:spcBef>
              <a:buNone/>
            </a:pPr>
            <a:endParaRPr lang="en-GB" sz="5500" dirty="0"/>
          </a:p>
          <a:p>
            <a:pPr marL="0" indent="0">
              <a:spcBef>
                <a:spcPts val="600"/>
              </a:spcBef>
              <a:buNone/>
            </a:pPr>
            <a:r>
              <a:rPr lang="en-US" sz="5500" dirty="0"/>
              <a:t>By signing below, I confirm that the work/evidence presented is my own, unaided work. I understand the regulations pertaining to candidate malpractice and the action that may be taken as a result.</a:t>
            </a:r>
            <a:endParaRPr lang="en-GB" sz="5500" dirty="0"/>
          </a:p>
          <a:p>
            <a:pPr marL="0" indent="0">
              <a:spcBef>
                <a:spcPts val="600"/>
              </a:spcBef>
              <a:buNone/>
            </a:pPr>
            <a:r>
              <a:rPr lang="en-US" sz="5500" dirty="0"/>
              <a:t> </a:t>
            </a:r>
            <a:endParaRPr lang="en-GB" sz="5500" dirty="0"/>
          </a:p>
          <a:p>
            <a:pPr marL="0" indent="0">
              <a:spcBef>
                <a:spcPts val="600"/>
              </a:spcBef>
              <a:buNone/>
            </a:pPr>
            <a:r>
              <a:rPr lang="en-US" sz="5500" dirty="0"/>
              <a:t>Signed: </a:t>
            </a:r>
            <a:endParaRPr lang="en-GB" sz="5500" dirty="0"/>
          </a:p>
          <a:p>
            <a:pPr marL="0" indent="0">
              <a:spcBef>
                <a:spcPts val="600"/>
              </a:spcBef>
              <a:buNone/>
            </a:pPr>
            <a:r>
              <a:rPr lang="en-US" sz="5500" dirty="0"/>
              <a:t>Date: 17/02/2020</a:t>
            </a:r>
            <a:endParaRPr lang="en-GB" dirty="0"/>
          </a:p>
        </p:txBody>
      </p:sp>
    </p:spTree>
    <p:extLst>
      <p:ext uri="{BB962C8B-B14F-4D97-AF65-F5344CB8AC3E}">
        <p14:creationId xmlns:p14="http://schemas.microsoft.com/office/powerpoint/2010/main" val="35837096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04449-9417-4C8F-9191-61A57EE70269}"/>
              </a:ext>
            </a:extLst>
          </p:cNvPr>
          <p:cNvSpPr>
            <a:spLocks noGrp="1"/>
          </p:cNvSpPr>
          <p:nvPr>
            <p:ph type="ctrTitle"/>
          </p:nvPr>
        </p:nvSpPr>
        <p:spPr/>
        <p:txBody>
          <a:bodyPr>
            <a:normAutofit/>
          </a:bodyPr>
          <a:lstStyle/>
          <a:p>
            <a:r>
              <a:rPr lang="en-GB" i="1" dirty="0"/>
              <a:t>The Function of HR</a:t>
            </a:r>
            <a:endParaRPr lang="en-GB" dirty="0"/>
          </a:p>
        </p:txBody>
      </p:sp>
    </p:spTree>
    <p:extLst>
      <p:ext uri="{BB962C8B-B14F-4D97-AF65-F5344CB8AC3E}">
        <p14:creationId xmlns:p14="http://schemas.microsoft.com/office/powerpoint/2010/main" val="13096213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2705F-5BEA-419F-8ECE-A84180CBF423}"/>
              </a:ext>
            </a:extLst>
          </p:cNvPr>
          <p:cNvSpPr>
            <a:spLocks noGrp="1"/>
          </p:cNvSpPr>
          <p:nvPr>
            <p:ph type="title"/>
          </p:nvPr>
        </p:nvSpPr>
        <p:spPr/>
        <p:txBody>
          <a:bodyPr/>
          <a:lstStyle/>
          <a:p>
            <a:pPr algn="ctr"/>
            <a:r>
              <a:rPr lang="en-GB" dirty="0"/>
              <a:t>Aims and Objectives</a:t>
            </a:r>
          </a:p>
        </p:txBody>
      </p:sp>
      <p:sp>
        <p:nvSpPr>
          <p:cNvPr id="3" name="Content Placeholder 2">
            <a:extLst>
              <a:ext uri="{FF2B5EF4-FFF2-40B4-BE49-F238E27FC236}">
                <a16:creationId xmlns:a16="http://schemas.microsoft.com/office/drawing/2014/main" id="{48E7FDF1-599C-4E45-A6A1-B02DB85BAFDA}"/>
              </a:ext>
            </a:extLst>
          </p:cNvPr>
          <p:cNvSpPr>
            <a:spLocks noGrp="1"/>
          </p:cNvSpPr>
          <p:nvPr>
            <p:ph idx="1"/>
          </p:nvPr>
        </p:nvSpPr>
        <p:spPr/>
        <p:txBody>
          <a:bodyPr>
            <a:normAutofit/>
          </a:bodyPr>
          <a:lstStyle/>
          <a:p>
            <a:pPr marL="285750" lvl="0" indent="-285750"/>
            <a:r>
              <a:rPr lang="en-GB" sz="1700" dirty="0"/>
              <a:t>Understand the role and key objectives of the human resources (HR) function in contemporary organisations</a:t>
            </a:r>
          </a:p>
          <a:p>
            <a:pPr marL="285750" lvl="0" indent="-285750"/>
            <a:endParaRPr lang="en-GB" sz="1700" dirty="0"/>
          </a:p>
          <a:p>
            <a:pPr marL="285750" lvl="0" indent="-285750"/>
            <a:r>
              <a:rPr lang="en-GB" sz="1700" dirty="0"/>
              <a:t>Understand different models of delivering HR services</a:t>
            </a:r>
          </a:p>
          <a:p>
            <a:pPr marL="285750" lvl="0" indent="-285750"/>
            <a:endParaRPr lang="en-GB" sz="1700" dirty="0"/>
          </a:p>
          <a:p>
            <a:pPr marL="285750" lvl="0" indent="-285750"/>
            <a:r>
              <a:rPr lang="en-GB" sz="1700" dirty="0"/>
              <a:t>Understand the role of ethics in HR management and development</a:t>
            </a:r>
          </a:p>
          <a:p>
            <a:pPr marL="285750" lvl="0" indent="-285750"/>
            <a:endParaRPr lang="en-GB" sz="1700" dirty="0"/>
          </a:p>
          <a:p>
            <a:pPr marL="285750" lvl="0" indent="-285750"/>
            <a:r>
              <a:rPr lang="en-GB" sz="1700" dirty="0"/>
              <a:t>Understand how HR’s contribution to the organisation can be evaluated</a:t>
            </a:r>
          </a:p>
          <a:p>
            <a:endParaRPr lang="en-GB" dirty="0"/>
          </a:p>
        </p:txBody>
      </p:sp>
    </p:spTree>
    <p:extLst>
      <p:ext uri="{BB962C8B-B14F-4D97-AF65-F5344CB8AC3E}">
        <p14:creationId xmlns:p14="http://schemas.microsoft.com/office/powerpoint/2010/main" val="3213325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64E062A-F7DD-4BD7-BAE5-8FB09112D357}"/>
              </a:ext>
            </a:extLst>
          </p:cNvPr>
          <p:cNvSpPr>
            <a:spLocks noGrp="1"/>
          </p:cNvSpPr>
          <p:nvPr>
            <p:ph type="title"/>
          </p:nvPr>
        </p:nvSpPr>
        <p:spPr/>
        <p:txBody>
          <a:bodyPr/>
          <a:lstStyle/>
          <a:p>
            <a:pPr algn="ctr"/>
            <a:r>
              <a:rPr lang="en-GB" dirty="0"/>
              <a:t>The HR Function</a:t>
            </a:r>
          </a:p>
        </p:txBody>
      </p:sp>
      <p:sp>
        <p:nvSpPr>
          <p:cNvPr id="4" name="Content Placeholder 3">
            <a:extLst>
              <a:ext uri="{FF2B5EF4-FFF2-40B4-BE49-F238E27FC236}">
                <a16:creationId xmlns:a16="http://schemas.microsoft.com/office/drawing/2014/main" id="{98158EF2-FCEF-401C-A87C-B88B0A21DF8A}"/>
              </a:ext>
            </a:extLst>
          </p:cNvPr>
          <p:cNvSpPr>
            <a:spLocks noGrp="1"/>
          </p:cNvSpPr>
          <p:nvPr>
            <p:ph idx="1"/>
          </p:nvPr>
        </p:nvSpPr>
        <p:spPr/>
        <p:txBody>
          <a:bodyPr/>
          <a:lstStyle/>
          <a:p>
            <a:pPr marL="0" indent="0">
              <a:buNone/>
            </a:pPr>
            <a:endParaRPr lang="en-GB" b="1" dirty="0"/>
          </a:p>
          <a:p>
            <a:pPr marL="0" indent="0">
              <a:buNone/>
            </a:pPr>
            <a:endParaRPr lang="en-GB" b="1" dirty="0"/>
          </a:p>
          <a:p>
            <a:pPr marL="0" indent="0">
              <a:buNone/>
            </a:pPr>
            <a:endParaRPr lang="en-GB" b="1" dirty="0"/>
          </a:p>
          <a:p>
            <a:pPr marL="0" indent="0">
              <a:buNone/>
            </a:pPr>
            <a:r>
              <a:rPr lang="en-GB" b="1" dirty="0"/>
              <a:t>“</a:t>
            </a:r>
            <a:r>
              <a:rPr lang="en-GB" dirty="0"/>
              <a:t>The HR function helps an organisation deliver its corporate strategy and objectives by effectively recruiting and developing people and managing their performance.</a:t>
            </a:r>
            <a:r>
              <a:rPr lang="en-GB" b="1" dirty="0"/>
              <a:t>” CIPD</a:t>
            </a:r>
            <a:endParaRPr lang="en-GB" dirty="0"/>
          </a:p>
        </p:txBody>
      </p:sp>
    </p:spTree>
    <p:extLst>
      <p:ext uri="{BB962C8B-B14F-4D97-AF65-F5344CB8AC3E}">
        <p14:creationId xmlns:p14="http://schemas.microsoft.com/office/powerpoint/2010/main" val="332703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C897E-BAA3-46C1-9AE6-DD835169EF2E}"/>
              </a:ext>
            </a:extLst>
          </p:cNvPr>
          <p:cNvSpPr>
            <a:spLocks noGrp="1"/>
          </p:cNvSpPr>
          <p:nvPr>
            <p:ph type="title"/>
          </p:nvPr>
        </p:nvSpPr>
        <p:spPr/>
        <p:txBody>
          <a:bodyPr/>
          <a:lstStyle/>
          <a:p>
            <a:pPr algn="ctr"/>
            <a:r>
              <a:rPr lang="en-GB" dirty="0"/>
              <a:t>Key Objectives of the HR Function</a:t>
            </a:r>
          </a:p>
        </p:txBody>
      </p:sp>
      <p:sp>
        <p:nvSpPr>
          <p:cNvPr id="3" name="Content Placeholder 2">
            <a:extLst>
              <a:ext uri="{FF2B5EF4-FFF2-40B4-BE49-F238E27FC236}">
                <a16:creationId xmlns:a16="http://schemas.microsoft.com/office/drawing/2014/main" id="{4B36A0D3-E111-416B-A880-F878A3228B0C}"/>
              </a:ext>
            </a:extLst>
          </p:cNvPr>
          <p:cNvSpPr>
            <a:spLocks noGrp="1"/>
          </p:cNvSpPr>
          <p:nvPr>
            <p:ph idx="1"/>
          </p:nvPr>
        </p:nvSpPr>
        <p:spPr/>
        <p:txBody>
          <a:bodyPr/>
          <a:lstStyle/>
          <a:p>
            <a:pPr marL="0" indent="0" algn="ctr">
              <a:buNone/>
            </a:pPr>
            <a:r>
              <a:rPr lang="en-GB" dirty="0"/>
              <a:t>September 2007, CIPD Survey – The changing HR function</a:t>
            </a:r>
          </a:p>
          <a:p>
            <a:endParaRPr lang="en-GB" dirty="0"/>
          </a:p>
          <a:p>
            <a:pPr marL="0" indent="0">
              <a:buNone/>
            </a:pPr>
            <a:endParaRPr lang="en-GB" dirty="0"/>
          </a:p>
          <a:p>
            <a:endParaRPr lang="en-GB" dirty="0"/>
          </a:p>
        </p:txBody>
      </p:sp>
      <p:pic>
        <p:nvPicPr>
          <p:cNvPr id="4" name="Picture 3">
            <a:extLst>
              <a:ext uri="{FF2B5EF4-FFF2-40B4-BE49-F238E27FC236}">
                <a16:creationId xmlns:a16="http://schemas.microsoft.com/office/drawing/2014/main" id="{C82A7581-DAD2-42B7-A7ED-3B2269174D53}"/>
              </a:ext>
            </a:extLst>
          </p:cNvPr>
          <p:cNvPicPr>
            <a:picLocks noChangeAspect="1"/>
          </p:cNvPicPr>
          <p:nvPr/>
        </p:nvPicPr>
        <p:blipFill>
          <a:blip r:embed="rId3"/>
          <a:stretch>
            <a:fillRect/>
          </a:stretch>
        </p:blipFill>
        <p:spPr>
          <a:xfrm>
            <a:off x="3555635" y="2288963"/>
            <a:ext cx="5080729" cy="3888000"/>
          </a:xfrm>
          <a:prstGeom prst="rect">
            <a:avLst/>
          </a:prstGeom>
        </p:spPr>
      </p:pic>
    </p:spTree>
    <p:extLst>
      <p:ext uri="{BB962C8B-B14F-4D97-AF65-F5344CB8AC3E}">
        <p14:creationId xmlns:p14="http://schemas.microsoft.com/office/powerpoint/2010/main" val="2401066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B4C56FF-AA5D-4FD8-BE39-D0988AF0B6E9}"/>
              </a:ext>
            </a:extLst>
          </p:cNvPr>
          <p:cNvSpPr>
            <a:spLocks noGrp="1"/>
          </p:cNvSpPr>
          <p:nvPr>
            <p:ph type="title"/>
          </p:nvPr>
        </p:nvSpPr>
        <p:spPr/>
        <p:txBody>
          <a:bodyPr/>
          <a:lstStyle/>
          <a:p>
            <a:pPr algn="ctr"/>
            <a:r>
              <a:rPr lang="en-GB" dirty="0"/>
              <a:t>HR Profession Map</a:t>
            </a:r>
          </a:p>
        </p:txBody>
      </p:sp>
      <p:pic>
        <p:nvPicPr>
          <p:cNvPr id="6" name="Content Placeholder 5">
            <a:extLst>
              <a:ext uri="{FF2B5EF4-FFF2-40B4-BE49-F238E27FC236}">
                <a16:creationId xmlns:a16="http://schemas.microsoft.com/office/drawing/2014/main" id="{D48C9002-94F1-4D43-A8B1-7935B1F22144}"/>
              </a:ext>
            </a:extLst>
          </p:cNvPr>
          <p:cNvPicPr>
            <a:picLocks noGrp="1" noChangeAspect="1"/>
          </p:cNvPicPr>
          <p:nvPr>
            <p:ph idx="1"/>
          </p:nvPr>
        </p:nvPicPr>
        <p:blipFill>
          <a:blip r:embed="rId3"/>
          <a:stretch>
            <a:fillRect/>
          </a:stretch>
        </p:blipFill>
        <p:spPr>
          <a:xfrm>
            <a:off x="6067542" y="1889710"/>
            <a:ext cx="5102206" cy="3600000"/>
          </a:xfrm>
          <a:prstGeom prst="rect">
            <a:avLst/>
          </a:prstGeom>
        </p:spPr>
      </p:pic>
      <p:pic>
        <p:nvPicPr>
          <p:cNvPr id="2" name="Picture 1">
            <a:extLst>
              <a:ext uri="{FF2B5EF4-FFF2-40B4-BE49-F238E27FC236}">
                <a16:creationId xmlns:a16="http://schemas.microsoft.com/office/drawing/2014/main" id="{80400593-EB06-4EB2-A889-FE684A7C1BE4}"/>
              </a:ext>
            </a:extLst>
          </p:cNvPr>
          <p:cNvPicPr>
            <a:picLocks noChangeAspect="1"/>
          </p:cNvPicPr>
          <p:nvPr/>
        </p:nvPicPr>
        <p:blipFill>
          <a:blip r:embed="rId4"/>
          <a:stretch>
            <a:fillRect/>
          </a:stretch>
        </p:blipFill>
        <p:spPr>
          <a:xfrm>
            <a:off x="970524" y="1903778"/>
            <a:ext cx="5153612" cy="3600000"/>
          </a:xfrm>
          <a:prstGeom prst="rect">
            <a:avLst/>
          </a:prstGeom>
        </p:spPr>
      </p:pic>
      <p:sp>
        <p:nvSpPr>
          <p:cNvPr id="3" name="Rectangle 2">
            <a:extLst>
              <a:ext uri="{FF2B5EF4-FFF2-40B4-BE49-F238E27FC236}">
                <a16:creationId xmlns:a16="http://schemas.microsoft.com/office/drawing/2014/main" id="{E583FADC-9DCD-4898-AA5F-F9D097E43F4C}"/>
              </a:ext>
            </a:extLst>
          </p:cNvPr>
          <p:cNvSpPr/>
          <p:nvPr/>
        </p:nvSpPr>
        <p:spPr>
          <a:xfrm>
            <a:off x="1097280" y="5617807"/>
            <a:ext cx="10058400" cy="615553"/>
          </a:xfrm>
          <a:prstGeom prst="rect">
            <a:avLst/>
          </a:prstGeom>
        </p:spPr>
        <p:txBody>
          <a:bodyPr wrap="square">
            <a:spAutoFit/>
          </a:bodyPr>
          <a:lstStyle/>
          <a:p>
            <a:r>
              <a:rPr lang="en-US" sz="1700" dirty="0"/>
              <a:t>“The 2013 Map still retains its relevance and validity, but we've just evolved into a new Profession Map to guide our profession into the future.</a:t>
            </a:r>
            <a:r>
              <a:rPr lang="en-GB" sz="1700" dirty="0"/>
              <a:t>” (CIPD, 2019)</a:t>
            </a:r>
          </a:p>
        </p:txBody>
      </p:sp>
    </p:spTree>
    <p:extLst>
      <p:ext uri="{BB962C8B-B14F-4D97-AF65-F5344CB8AC3E}">
        <p14:creationId xmlns:p14="http://schemas.microsoft.com/office/powerpoint/2010/main" val="2967432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A0C897E-BAA3-46C1-9AE6-DD835169EF2E}"/>
              </a:ext>
            </a:extLst>
          </p:cNvPr>
          <p:cNvSpPr>
            <a:spLocks noGrp="1"/>
          </p:cNvSpPr>
          <p:nvPr>
            <p:ph type="title"/>
          </p:nvPr>
        </p:nvSpPr>
        <p:spPr/>
        <p:txBody>
          <a:bodyPr/>
          <a:lstStyle/>
          <a:p>
            <a:pPr algn="ctr"/>
            <a:r>
              <a:rPr lang="en-GB" dirty="0"/>
              <a:t>How HR is Evolving</a:t>
            </a:r>
          </a:p>
        </p:txBody>
      </p:sp>
      <p:sp>
        <p:nvSpPr>
          <p:cNvPr id="3" name="Content Placeholder 2">
            <a:extLst>
              <a:ext uri="{FF2B5EF4-FFF2-40B4-BE49-F238E27FC236}">
                <a16:creationId xmlns:a16="http://schemas.microsoft.com/office/drawing/2014/main" id="{249C2D60-2353-456F-8CC2-EDFD234D9739}"/>
              </a:ext>
            </a:extLst>
          </p:cNvPr>
          <p:cNvSpPr>
            <a:spLocks noGrp="1"/>
          </p:cNvSpPr>
          <p:nvPr>
            <p:ph idx="1"/>
          </p:nvPr>
        </p:nvSpPr>
        <p:spPr/>
        <p:txBody>
          <a:bodyPr/>
          <a:lstStyle/>
          <a:p>
            <a:pPr marL="0" indent="0">
              <a:buNone/>
            </a:pPr>
            <a:endParaRPr lang="en-GB" i="1" dirty="0"/>
          </a:p>
          <a:p>
            <a:pPr marL="0" indent="0">
              <a:buNone/>
            </a:pPr>
            <a:endParaRPr lang="en-GB" i="1" dirty="0"/>
          </a:p>
          <a:p>
            <a:pPr marL="0" indent="0">
              <a:buNone/>
            </a:pPr>
            <a:endParaRPr lang="en-GB" i="1" dirty="0"/>
          </a:p>
          <a:p>
            <a:pPr marL="0" indent="0">
              <a:buNone/>
            </a:pPr>
            <a:r>
              <a:rPr lang="en-GB" i="1" dirty="0"/>
              <a:t>“HR has gone from a lower level administrative technique to a core business function and a strategic business partner.” </a:t>
            </a:r>
          </a:p>
          <a:p>
            <a:pPr marL="0" indent="0" algn="r">
              <a:buNone/>
            </a:pPr>
            <a:r>
              <a:rPr lang="en-GB" dirty="0"/>
              <a:t>			Ulrich and </a:t>
            </a:r>
            <a:r>
              <a:rPr lang="en-GB" dirty="0" err="1"/>
              <a:t>Dulebohn</a:t>
            </a:r>
            <a:r>
              <a:rPr lang="en-GB" dirty="0"/>
              <a:t> (2015)</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851055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C981B-C9E0-4BB3-9625-F5D01C4D39B1}"/>
              </a:ext>
            </a:extLst>
          </p:cNvPr>
          <p:cNvSpPr>
            <a:spLocks noGrp="1"/>
          </p:cNvSpPr>
          <p:nvPr>
            <p:ph type="title"/>
          </p:nvPr>
        </p:nvSpPr>
        <p:spPr/>
        <p:txBody>
          <a:bodyPr/>
          <a:lstStyle/>
          <a:p>
            <a:pPr algn="ctr"/>
            <a:r>
              <a:rPr lang="en-GB" dirty="0"/>
              <a:t>Personnel v Human Resources</a:t>
            </a:r>
          </a:p>
        </p:txBody>
      </p:sp>
      <p:sp>
        <p:nvSpPr>
          <p:cNvPr id="3" name="Text Placeholder 2">
            <a:extLst>
              <a:ext uri="{FF2B5EF4-FFF2-40B4-BE49-F238E27FC236}">
                <a16:creationId xmlns:a16="http://schemas.microsoft.com/office/drawing/2014/main" id="{50A233E4-AB04-4BBF-B142-5EDAD56E6B42}"/>
              </a:ext>
            </a:extLst>
          </p:cNvPr>
          <p:cNvSpPr>
            <a:spLocks noGrp="1"/>
          </p:cNvSpPr>
          <p:nvPr>
            <p:ph type="body" idx="1"/>
          </p:nvPr>
        </p:nvSpPr>
        <p:spPr>
          <a:xfrm>
            <a:off x="1097280" y="1737360"/>
            <a:ext cx="4897119" cy="823912"/>
          </a:xfrm>
        </p:spPr>
        <p:txBody>
          <a:bodyPr/>
          <a:lstStyle/>
          <a:p>
            <a:r>
              <a:rPr lang="en-GB" u="sng" dirty="0"/>
              <a:t>Personnel</a:t>
            </a:r>
          </a:p>
        </p:txBody>
      </p:sp>
      <p:sp>
        <p:nvSpPr>
          <p:cNvPr id="4" name="Content Placeholder 3">
            <a:extLst>
              <a:ext uri="{FF2B5EF4-FFF2-40B4-BE49-F238E27FC236}">
                <a16:creationId xmlns:a16="http://schemas.microsoft.com/office/drawing/2014/main" id="{B7F09ADD-A25F-4292-A0DA-01C65EFFD6A7}"/>
              </a:ext>
            </a:extLst>
          </p:cNvPr>
          <p:cNvSpPr>
            <a:spLocks noGrp="1"/>
          </p:cNvSpPr>
          <p:nvPr>
            <p:ph sz="half" idx="2"/>
          </p:nvPr>
        </p:nvSpPr>
        <p:spPr>
          <a:xfrm>
            <a:off x="1097280" y="2471591"/>
            <a:ext cx="4986019" cy="3684588"/>
          </a:xfrm>
        </p:spPr>
        <p:txBody>
          <a:bodyPr>
            <a:normAutofit fontScale="92500" lnSpcReduction="20000"/>
          </a:bodyPr>
          <a:lstStyle/>
          <a:p>
            <a:r>
              <a:rPr lang="en-GB" dirty="0"/>
              <a:t>Late nineteenth / early twentieth century</a:t>
            </a:r>
          </a:p>
          <a:p>
            <a:r>
              <a:rPr lang="en-GB" dirty="0"/>
              <a:t>Traditional approach</a:t>
            </a:r>
          </a:p>
          <a:p>
            <a:r>
              <a:rPr lang="en-GB" dirty="0"/>
              <a:t>Administrative</a:t>
            </a:r>
          </a:p>
          <a:p>
            <a:r>
              <a:rPr lang="en-GB" dirty="0"/>
              <a:t>Employees – the cogs in the company machine</a:t>
            </a:r>
          </a:p>
          <a:p>
            <a:r>
              <a:rPr lang="en-GB" dirty="0"/>
              <a:t>Wages and welfare of workers</a:t>
            </a:r>
          </a:p>
          <a:p>
            <a:pPr lvl="1"/>
            <a:r>
              <a:rPr lang="en-GB" dirty="0"/>
              <a:t>Hiring</a:t>
            </a:r>
          </a:p>
          <a:p>
            <a:pPr lvl="1"/>
            <a:r>
              <a:rPr lang="en-GB" dirty="0"/>
              <a:t>Employee record keeping</a:t>
            </a:r>
          </a:p>
          <a:p>
            <a:pPr lvl="1"/>
            <a:r>
              <a:rPr lang="en-GB" dirty="0"/>
              <a:t>Adherence to policies regarding recruitment</a:t>
            </a:r>
          </a:p>
          <a:p>
            <a:pPr lvl="1"/>
            <a:r>
              <a:rPr lang="en-GB" dirty="0"/>
              <a:t>Training and wage administration</a:t>
            </a:r>
          </a:p>
          <a:p>
            <a:pPr lvl="1"/>
            <a:r>
              <a:rPr lang="en-GB" dirty="0"/>
              <a:t>Dealing with Trade Unions</a:t>
            </a:r>
          </a:p>
          <a:p>
            <a:pPr lvl="1"/>
            <a:r>
              <a:rPr lang="en-GB" dirty="0"/>
              <a:t>Report card performance appraisal	</a:t>
            </a:r>
          </a:p>
        </p:txBody>
      </p:sp>
      <p:sp>
        <p:nvSpPr>
          <p:cNvPr id="5" name="Text Placeholder 4">
            <a:extLst>
              <a:ext uri="{FF2B5EF4-FFF2-40B4-BE49-F238E27FC236}">
                <a16:creationId xmlns:a16="http://schemas.microsoft.com/office/drawing/2014/main" id="{418CE1FC-6E07-48B4-91A8-65AE766ADB3D}"/>
              </a:ext>
            </a:extLst>
          </p:cNvPr>
          <p:cNvSpPr>
            <a:spLocks noGrp="1"/>
          </p:cNvSpPr>
          <p:nvPr>
            <p:ph type="body" sz="quarter" idx="3"/>
          </p:nvPr>
        </p:nvSpPr>
        <p:spPr>
          <a:xfrm>
            <a:off x="6172200" y="1737360"/>
            <a:ext cx="5183188" cy="823912"/>
          </a:xfrm>
        </p:spPr>
        <p:txBody>
          <a:bodyPr/>
          <a:lstStyle/>
          <a:p>
            <a:r>
              <a:rPr lang="en-GB" u="sng" dirty="0"/>
              <a:t>Human Resources</a:t>
            </a:r>
          </a:p>
        </p:txBody>
      </p:sp>
      <p:sp>
        <p:nvSpPr>
          <p:cNvPr id="6" name="Content Placeholder 5">
            <a:extLst>
              <a:ext uri="{FF2B5EF4-FFF2-40B4-BE49-F238E27FC236}">
                <a16:creationId xmlns:a16="http://schemas.microsoft.com/office/drawing/2014/main" id="{FAD7491E-2347-4CF1-BFA5-BB17FDA5C9F4}"/>
              </a:ext>
            </a:extLst>
          </p:cNvPr>
          <p:cNvSpPr>
            <a:spLocks noGrp="1"/>
          </p:cNvSpPr>
          <p:nvPr>
            <p:ph sz="quarter" idx="4"/>
          </p:nvPr>
        </p:nvSpPr>
        <p:spPr>
          <a:xfrm>
            <a:off x="6172200" y="2471591"/>
            <a:ext cx="5114636" cy="3684588"/>
          </a:xfrm>
        </p:spPr>
        <p:txBody>
          <a:bodyPr>
            <a:normAutofit fontScale="92500" lnSpcReduction="20000"/>
          </a:bodyPr>
          <a:lstStyle/>
          <a:p>
            <a:r>
              <a:rPr lang="en-GB" dirty="0"/>
              <a:t>Towards the end of the twentieth century</a:t>
            </a:r>
          </a:p>
          <a:p>
            <a:r>
              <a:rPr lang="en-GB" dirty="0"/>
              <a:t>Modern approach</a:t>
            </a:r>
          </a:p>
          <a:p>
            <a:r>
              <a:rPr lang="en-GB" dirty="0"/>
              <a:t>Strategic </a:t>
            </a:r>
          </a:p>
          <a:p>
            <a:r>
              <a:rPr lang="en-GB" dirty="0"/>
              <a:t>Employees – a resource to the organisation</a:t>
            </a:r>
          </a:p>
          <a:p>
            <a:r>
              <a:rPr lang="en-GB" dirty="0"/>
              <a:t>People management</a:t>
            </a:r>
          </a:p>
          <a:p>
            <a:pPr lvl="1"/>
            <a:r>
              <a:rPr lang="en-GB" dirty="0"/>
              <a:t>Recruitment &amp; development</a:t>
            </a:r>
          </a:p>
          <a:p>
            <a:pPr lvl="1"/>
            <a:r>
              <a:rPr lang="en-GB" dirty="0"/>
              <a:t>Productivity 	</a:t>
            </a:r>
          </a:p>
          <a:p>
            <a:pPr lvl="1"/>
            <a:r>
              <a:rPr lang="en-GB" dirty="0"/>
              <a:t>Motivation</a:t>
            </a:r>
          </a:p>
          <a:p>
            <a:pPr lvl="1"/>
            <a:r>
              <a:rPr lang="en-GB" dirty="0"/>
              <a:t>Work environment</a:t>
            </a:r>
          </a:p>
          <a:p>
            <a:pPr lvl="1"/>
            <a:r>
              <a:rPr lang="en-GB" dirty="0"/>
              <a:t>Compensation &amp; benefits</a:t>
            </a:r>
          </a:p>
          <a:p>
            <a:pPr lvl="1"/>
            <a:r>
              <a:rPr lang="en-GB" dirty="0"/>
              <a:t>Performance related appraisal</a:t>
            </a:r>
          </a:p>
        </p:txBody>
      </p:sp>
    </p:spTree>
    <p:extLst>
      <p:ext uri="{BB962C8B-B14F-4D97-AF65-F5344CB8AC3E}">
        <p14:creationId xmlns:p14="http://schemas.microsoft.com/office/powerpoint/2010/main" val="3245358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8AC66-3CE3-448A-BB5C-46C59CA5C56D}"/>
              </a:ext>
            </a:extLst>
          </p:cNvPr>
          <p:cNvSpPr>
            <a:spLocks noGrp="1"/>
          </p:cNvSpPr>
          <p:nvPr>
            <p:ph type="title"/>
          </p:nvPr>
        </p:nvSpPr>
        <p:spPr/>
        <p:txBody>
          <a:bodyPr/>
          <a:lstStyle/>
          <a:p>
            <a:pPr algn="ctr"/>
            <a:r>
              <a:rPr lang="en-GB" dirty="0"/>
              <a:t>Transactional v Transformational</a:t>
            </a:r>
          </a:p>
        </p:txBody>
      </p:sp>
      <p:sp>
        <p:nvSpPr>
          <p:cNvPr id="3" name="Text Placeholder 2">
            <a:extLst>
              <a:ext uri="{FF2B5EF4-FFF2-40B4-BE49-F238E27FC236}">
                <a16:creationId xmlns:a16="http://schemas.microsoft.com/office/drawing/2014/main" id="{01233C5D-9643-4DCE-803A-5AF3B6B402D0}"/>
              </a:ext>
            </a:extLst>
          </p:cNvPr>
          <p:cNvSpPr>
            <a:spLocks noGrp="1"/>
          </p:cNvSpPr>
          <p:nvPr>
            <p:ph type="body" idx="1"/>
          </p:nvPr>
        </p:nvSpPr>
        <p:spPr>
          <a:xfrm>
            <a:off x="1209243" y="1737360"/>
            <a:ext cx="4962957" cy="823912"/>
          </a:xfrm>
        </p:spPr>
        <p:txBody>
          <a:bodyPr/>
          <a:lstStyle/>
          <a:p>
            <a:r>
              <a:rPr lang="en-GB" u="sng" dirty="0"/>
              <a:t>Transactional HR</a:t>
            </a:r>
          </a:p>
        </p:txBody>
      </p:sp>
      <p:sp>
        <p:nvSpPr>
          <p:cNvPr id="4" name="Content Placeholder 3">
            <a:extLst>
              <a:ext uri="{FF2B5EF4-FFF2-40B4-BE49-F238E27FC236}">
                <a16:creationId xmlns:a16="http://schemas.microsoft.com/office/drawing/2014/main" id="{4CBF40B1-397C-4291-9820-55001465B506}"/>
              </a:ext>
            </a:extLst>
          </p:cNvPr>
          <p:cNvSpPr>
            <a:spLocks noGrp="1"/>
          </p:cNvSpPr>
          <p:nvPr>
            <p:ph sz="half" idx="2"/>
          </p:nvPr>
        </p:nvSpPr>
        <p:spPr>
          <a:xfrm>
            <a:off x="1097281" y="2429165"/>
            <a:ext cx="4900294" cy="3753922"/>
          </a:xfrm>
        </p:spPr>
        <p:txBody>
          <a:bodyPr>
            <a:normAutofit/>
          </a:bodyPr>
          <a:lstStyle/>
          <a:p>
            <a:r>
              <a:rPr lang="en-GB" sz="1700" dirty="0"/>
              <a:t>Traditional HR Role:</a:t>
            </a:r>
          </a:p>
          <a:p>
            <a:pPr lvl="1"/>
            <a:r>
              <a:rPr lang="en-GB" sz="1500" dirty="0"/>
              <a:t>Similar to the role of the Personnel Department</a:t>
            </a:r>
          </a:p>
          <a:p>
            <a:pPr marL="201168" lvl="1" indent="0">
              <a:buNone/>
            </a:pPr>
            <a:r>
              <a:rPr lang="en-GB" sz="1700" dirty="0"/>
              <a:t>Supports the day-to-day administration of the people function in an organisation</a:t>
            </a:r>
          </a:p>
          <a:p>
            <a:pPr lvl="1"/>
            <a:r>
              <a:rPr lang="en-GB" sz="1500" dirty="0"/>
              <a:t>Recruitment</a:t>
            </a:r>
          </a:p>
          <a:p>
            <a:pPr lvl="1"/>
            <a:r>
              <a:rPr lang="en-GB" sz="1500" dirty="0"/>
              <a:t>Benefits administration</a:t>
            </a:r>
          </a:p>
          <a:p>
            <a:pPr lvl="1"/>
            <a:r>
              <a:rPr lang="en-GB" sz="1500" dirty="0"/>
              <a:t>Maintaining employee personal files</a:t>
            </a:r>
          </a:p>
          <a:p>
            <a:pPr lvl="1"/>
            <a:r>
              <a:rPr lang="en-GB" sz="1500" dirty="0"/>
              <a:t>Policy updates</a:t>
            </a:r>
          </a:p>
          <a:p>
            <a:pPr lvl="1"/>
            <a:r>
              <a:rPr lang="en-GB" sz="1500" dirty="0"/>
              <a:t>Processing terminations</a:t>
            </a:r>
          </a:p>
          <a:p>
            <a:pPr lvl="1"/>
            <a:r>
              <a:rPr lang="en-GB" sz="1500" dirty="0"/>
              <a:t>Conducting exit interviews</a:t>
            </a:r>
          </a:p>
          <a:p>
            <a:pPr marL="201168" lvl="1" indent="0">
              <a:buNone/>
            </a:pPr>
            <a:r>
              <a:rPr lang="en-GB" sz="1700" dirty="0"/>
              <a:t>Process driven function</a:t>
            </a:r>
          </a:p>
        </p:txBody>
      </p:sp>
      <p:sp>
        <p:nvSpPr>
          <p:cNvPr id="5" name="Text Placeholder 4">
            <a:extLst>
              <a:ext uri="{FF2B5EF4-FFF2-40B4-BE49-F238E27FC236}">
                <a16:creationId xmlns:a16="http://schemas.microsoft.com/office/drawing/2014/main" id="{E8F0D6C0-58EF-48D2-98B9-8D3CD13886AF}"/>
              </a:ext>
            </a:extLst>
          </p:cNvPr>
          <p:cNvSpPr>
            <a:spLocks noGrp="1"/>
          </p:cNvSpPr>
          <p:nvPr>
            <p:ph type="body" sz="quarter" idx="3"/>
          </p:nvPr>
        </p:nvSpPr>
        <p:spPr>
          <a:xfrm>
            <a:off x="6172200" y="1737360"/>
            <a:ext cx="5183188" cy="823912"/>
          </a:xfrm>
        </p:spPr>
        <p:txBody>
          <a:bodyPr/>
          <a:lstStyle/>
          <a:p>
            <a:r>
              <a:rPr lang="en-GB" u="sng" dirty="0"/>
              <a:t>Transformational HR</a:t>
            </a:r>
          </a:p>
        </p:txBody>
      </p:sp>
      <p:sp>
        <p:nvSpPr>
          <p:cNvPr id="6" name="Content Placeholder 5">
            <a:extLst>
              <a:ext uri="{FF2B5EF4-FFF2-40B4-BE49-F238E27FC236}">
                <a16:creationId xmlns:a16="http://schemas.microsoft.com/office/drawing/2014/main" id="{A65E9D5D-41FF-43CF-9660-AB84AA92882A}"/>
              </a:ext>
            </a:extLst>
          </p:cNvPr>
          <p:cNvSpPr>
            <a:spLocks noGrp="1"/>
          </p:cNvSpPr>
          <p:nvPr>
            <p:ph sz="quarter" idx="4"/>
          </p:nvPr>
        </p:nvSpPr>
        <p:spPr>
          <a:xfrm>
            <a:off x="6172200" y="2429166"/>
            <a:ext cx="5183188" cy="3753922"/>
          </a:xfrm>
        </p:spPr>
        <p:txBody>
          <a:bodyPr>
            <a:normAutofit/>
          </a:bodyPr>
          <a:lstStyle/>
          <a:p>
            <a:r>
              <a:rPr lang="en-GB" sz="1700" dirty="0"/>
              <a:t>Builds on the traditional (transactional) HR role</a:t>
            </a:r>
          </a:p>
          <a:p>
            <a:r>
              <a:rPr lang="en-GB" sz="1700" dirty="0"/>
              <a:t>Strategic Human Resource Management (SHRM)</a:t>
            </a:r>
          </a:p>
          <a:p>
            <a:r>
              <a:rPr lang="en-GB" sz="1700" dirty="0"/>
              <a:t>Supports the strategic goals, objectives and values of an organisation</a:t>
            </a:r>
          </a:p>
          <a:p>
            <a:r>
              <a:rPr lang="en-GB" sz="1700" dirty="0"/>
              <a:t>Change management</a:t>
            </a:r>
          </a:p>
          <a:p>
            <a:r>
              <a:rPr lang="en-GB" sz="1700" dirty="0"/>
              <a:t>Continuous Improvement</a:t>
            </a:r>
          </a:p>
          <a:p>
            <a:r>
              <a:rPr lang="en-GB" sz="1700" dirty="0"/>
              <a:t>Technology</a:t>
            </a:r>
          </a:p>
        </p:txBody>
      </p:sp>
    </p:spTree>
    <p:extLst>
      <p:ext uri="{BB962C8B-B14F-4D97-AF65-F5344CB8AC3E}">
        <p14:creationId xmlns:p14="http://schemas.microsoft.com/office/powerpoint/2010/main" val="3554337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EAADE-A122-4BE2-86FE-75EA592FCA7C}"/>
              </a:ext>
            </a:extLst>
          </p:cNvPr>
          <p:cNvSpPr>
            <a:spLocks noGrp="1"/>
          </p:cNvSpPr>
          <p:nvPr>
            <p:ph type="title"/>
          </p:nvPr>
        </p:nvSpPr>
        <p:spPr/>
        <p:txBody>
          <a:bodyPr/>
          <a:lstStyle/>
          <a:p>
            <a:pPr algn="ctr"/>
            <a:r>
              <a:rPr lang="en-GB" dirty="0"/>
              <a:t>Change Management</a:t>
            </a:r>
          </a:p>
        </p:txBody>
      </p:sp>
      <p:pic>
        <p:nvPicPr>
          <p:cNvPr id="5" name="Content Placeholder 4">
            <a:extLst>
              <a:ext uri="{FF2B5EF4-FFF2-40B4-BE49-F238E27FC236}">
                <a16:creationId xmlns:a16="http://schemas.microsoft.com/office/drawing/2014/main" id="{A9C8815D-19E9-44B9-80BD-2A508F9DD1F3}"/>
              </a:ext>
            </a:extLst>
          </p:cNvPr>
          <p:cNvPicPr>
            <a:picLocks noGrp="1" noChangeAspect="1"/>
          </p:cNvPicPr>
          <p:nvPr>
            <p:ph idx="1"/>
          </p:nvPr>
        </p:nvPicPr>
        <p:blipFill>
          <a:blip r:embed="rId3"/>
          <a:stretch>
            <a:fillRect/>
          </a:stretch>
        </p:blipFill>
        <p:spPr>
          <a:xfrm>
            <a:off x="2728259" y="1846263"/>
            <a:ext cx="6795807" cy="4022725"/>
          </a:xfrm>
          <a:prstGeom prst="rect">
            <a:avLst/>
          </a:prstGeom>
        </p:spPr>
      </p:pic>
    </p:spTree>
    <p:extLst>
      <p:ext uri="{BB962C8B-B14F-4D97-AF65-F5344CB8AC3E}">
        <p14:creationId xmlns:p14="http://schemas.microsoft.com/office/powerpoint/2010/main" val="916012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1DA54-B62C-4FEC-9E50-22F7C49A25FC}"/>
              </a:ext>
            </a:extLst>
          </p:cNvPr>
          <p:cNvSpPr>
            <a:spLocks noGrp="1"/>
          </p:cNvSpPr>
          <p:nvPr>
            <p:ph type="title"/>
          </p:nvPr>
        </p:nvSpPr>
        <p:spPr/>
        <p:txBody>
          <a:bodyPr>
            <a:normAutofit/>
          </a:bodyPr>
          <a:lstStyle/>
          <a:p>
            <a:pPr algn="ctr"/>
            <a:r>
              <a:rPr lang="en-GB" dirty="0"/>
              <a:t>Effective Change Management -</a:t>
            </a:r>
            <a:br>
              <a:rPr lang="en-GB" dirty="0"/>
            </a:br>
            <a:r>
              <a:rPr lang="en-GB" dirty="0"/>
              <a:t>How HR can Contribute?</a:t>
            </a:r>
          </a:p>
        </p:txBody>
      </p:sp>
      <p:sp>
        <p:nvSpPr>
          <p:cNvPr id="3" name="Content Placeholder 2">
            <a:extLst>
              <a:ext uri="{FF2B5EF4-FFF2-40B4-BE49-F238E27FC236}">
                <a16:creationId xmlns:a16="http://schemas.microsoft.com/office/drawing/2014/main" id="{3C481B25-EC8D-46D1-9231-9CE3DD7E97D1}"/>
              </a:ext>
            </a:extLst>
          </p:cNvPr>
          <p:cNvSpPr>
            <a:spLocks noGrp="1"/>
          </p:cNvSpPr>
          <p:nvPr>
            <p:ph idx="1"/>
          </p:nvPr>
        </p:nvSpPr>
        <p:spPr/>
        <p:txBody>
          <a:bodyPr>
            <a:normAutofit/>
          </a:bodyPr>
          <a:lstStyle/>
          <a:p>
            <a:pPr marL="0" indent="0">
              <a:buNone/>
            </a:pPr>
            <a:endParaRPr lang="en-GB" sz="1700" dirty="0"/>
          </a:p>
          <a:p>
            <a:pPr marL="0" indent="0">
              <a:buNone/>
            </a:pPr>
            <a:endParaRPr lang="en-GB" sz="1700" dirty="0"/>
          </a:p>
          <a:p>
            <a:pPr marL="0" indent="0">
              <a:buNone/>
            </a:pPr>
            <a:endParaRPr lang="en-GB" sz="1700" dirty="0"/>
          </a:p>
          <a:p>
            <a:pPr marL="0" indent="0">
              <a:buNone/>
            </a:pPr>
            <a:r>
              <a:rPr lang="en-GB" sz="1700" dirty="0"/>
              <a:t>The CIPD’s research into transformational change found that </a:t>
            </a:r>
          </a:p>
          <a:p>
            <a:pPr marL="0" indent="0">
              <a:buNone/>
            </a:pPr>
            <a:r>
              <a:rPr lang="en-GB" sz="1700" b="1" dirty="0"/>
              <a:t>“people management and development professionals have a significant role to play in any change management process.”</a:t>
            </a:r>
          </a:p>
          <a:p>
            <a:pPr marL="0" indent="0" algn="r">
              <a:buNone/>
            </a:pPr>
            <a:r>
              <a:rPr lang="en-GB" sz="1700" dirty="0"/>
              <a:t>	CIPD (2019)</a:t>
            </a:r>
          </a:p>
          <a:p>
            <a:pPr marL="0" indent="0">
              <a:buNone/>
            </a:pPr>
            <a:endParaRPr lang="en-GB" sz="1700" dirty="0"/>
          </a:p>
        </p:txBody>
      </p:sp>
    </p:spTree>
    <p:extLst>
      <p:ext uri="{BB962C8B-B14F-4D97-AF65-F5344CB8AC3E}">
        <p14:creationId xmlns:p14="http://schemas.microsoft.com/office/powerpoint/2010/main" val="2307166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DREC Simplified Model of Change</a:t>
            </a:r>
          </a:p>
        </p:txBody>
      </p:sp>
      <p:sp>
        <p:nvSpPr>
          <p:cNvPr id="3" name="Content Placeholder 2"/>
          <p:cNvSpPr>
            <a:spLocks noGrp="1"/>
          </p:cNvSpPr>
          <p:nvPr>
            <p:ph idx="1"/>
          </p:nvPr>
        </p:nvSpPr>
        <p:spPr>
          <a:gradFill flip="none" rotWithShape="1">
            <a:gsLst>
              <a:gs pos="0">
                <a:schemeClr val="accent2">
                  <a:lumMod val="5000"/>
                  <a:lumOff val="95000"/>
                </a:schemeClr>
              </a:gs>
              <a:gs pos="74000">
                <a:schemeClr val="accent2">
                  <a:lumMod val="45000"/>
                  <a:lumOff val="55000"/>
                </a:schemeClr>
              </a:gs>
              <a:gs pos="83000">
                <a:schemeClr val="accent2">
                  <a:lumMod val="45000"/>
                  <a:lumOff val="55000"/>
                </a:schemeClr>
              </a:gs>
              <a:gs pos="100000">
                <a:schemeClr val="accent2">
                  <a:lumMod val="30000"/>
                  <a:lumOff val="70000"/>
                </a:schemeClr>
              </a:gs>
            </a:gsLst>
            <a:lin ang="5400000" scaled="1"/>
            <a:tileRect/>
          </a:gradFill>
        </p:spPr>
        <p:txBody>
          <a:bodyPr numCol="2" spcCol="2340000">
            <a:noAutofit/>
          </a:bodyPr>
          <a:lstStyle/>
          <a:p>
            <a:pPr marL="0" indent="0" algn="ctr">
              <a:spcBef>
                <a:spcPts val="0"/>
              </a:spcBef>
              <a:buNone/>
            </a:pPr>
            <a:r>
              <a:rPr lang="en-GB" sz="1500" b="1" dirty="0">
                <a:latin typeface="+mj-lt"/>
              </a:rPr>
              <a:t>DENIAL</a:t>
            </a:r>
          </a:p>
          <a:p>
            <a:pPr marL="174625" indent="-87313">
              <a:lnSpc>
                <a:spcPct val="110000"/>
              </a:lnSpc>
              <a:spcBef>
                <a:spcPts val="0"/>
              </a:spcBef>
              <a:buFont typeface="Arial" panose="020B0604020202020204" pitchFamily="34" charset="0"/>
              <a:buChar char="•"/>
            </a:pPr>
            <a:r>
              <a:rPr lang="en-GB" sz="1400" dirty="0">
                <a:latin typeface="+mj-lt"/>
              </a:rPr>
              <a:t>People do not believe that the change is happening and they try to ignore it. </a:t>
            </a:r>
          </a:p>
          <a:p>
            <a:pPr marL="174625" indent="-87313">
              <a:lnSpc>
                <a:spcPct val="110000"/>
              </a:lnSpc>
              <a:spcBef>
                <a:spcPts val="0"/>
              </a:spcBef>
              <a:buFont typeface="Arial" panose="020B0604020202020204" pitchFamily="34" charset="0"/>
              <a:buChar char="•"/>
            </a:pPr>
            <a:r>
              <a:rPr lang="en-GB" sz="1400" dirty="0">
                <a:latin typeface="+mj-lt"/>
              </a:rPr>
              <a:t>The uncertainty can make people feel insecure and can affect morale.</a:t>
            </a:r>
          </a:p>
          <a:p>
            <a:pPr marL="0" indent="0" algn="ctr">
              <a:spcBef>
                <a:spcPts val="0"/>
              </a:spcBef>
              <a:buNone/>
            </a:pPr>
            <a:endParaRPr lang="en-GB" sz="1500" dirty="0">
              <a:latin typeface="+mj-lt"/>
            </a:endParaRPr>
          </a:p>
          <a:p>
            <a:pPr marL="0" indent="0" algn="ctr">
              <a:spcBef>
                <a:spcPts val="0"/>
              </a:spcBef>
              <a:buNone/>
            </a:pPr>
            <a:endParaRPr lang="en-GB" sz="1500" dirty="0">
              <a:latin typeface="+mj-lt"/>
            </a:endParaRPr>
          </a:p>
          <a:p>
            <a:pPr marL="0" indent="0" algn="ctr">
              <a:spcBef>
                <a:spcPts val="0"/>
              </a:spcBef>
              <a:buNone/>
            </a:pPr>
            <a:endParaRPr lang="en-GB" sz="1500" dirty="0">
              <a:latin typeface="+mj-lt"/>
            </a:endParaRPr>
          </a:p>
          <a:p>
            <a:pPr marL="0" indent="0" algn="ctr">
              <a:spcBef>
                <a:spcPts val="0"/>
              </a:spcBef>
              <a:buNone/>
            </a:pPr>
            <a:endParaRPr lang="en-GB" sz="1500" b="1" dirty="0">
              <a:latin typeface="+mj-lt"/>
            </a:endParaRPr>
          </a:p>
          <a:p>
            <a:pPr marL="0" indent="0" algn="ctr">
              <a:spcBef>
                <a:spcPts val="0"/>
              </a:spcBef>
              <a:buNone/>
            </a:pPr>
            <a:endParaRPr lang="en-GB" sz="1500" b="1" dirty="0">
              <a:latin typeface="+mj-lt"/>
            </a:endParaRPr>
          </a:p>
          <a:p>
            <a:pPr marL="0" indent="0" algn="ctr">
              <a:spcBef>
                <a:spcPts val="0"/>
              </a:spcBef>
              <a:buNone/>
            </a:pPr>
            <a:r>
              <a:rPr lang="en-GB" sz="1500" b="1" dirty="0">
                <a:latin typeface="+mj-lt"/>
              </a:rPr>
              <a:t>RESISTANCE</a:t>
            </a:r>
          </a:p>
          <a:p>
            <a:pPr marL="174625" indent="-87313">
              <a:lnSpc>
                <a:spcPct val="110000"/>
              </a:lnSpc>
              <a:spcBef>
                <a:spcPts val="0"/>
              </a:spcBef>
              <a:buFont typeface="Arial" panose="020B0604020202020204" pitchFamily="34" charset="0"/>
              <a:buChar char="•"/>
            </a:pPr>
            <a:r>
              <a:rPr lang="en-GB" sz="1400" dirty="0">
                <a:latin typeface="+mj-lt"/>
              </a:rPr>
              <a:t>People come to realise that the change is taking place and is unavoidable.</a:t>
            </a:r>
          </a:p>
          <a:p>
            <a:pPr marL="174625" indent="-87313">
              <a:lnSpc>
                <a:spcPct val="110000"/>
              </a:lnSpc>
              <a:spcBef>
                <a:spcPts val="0"/>
              </a:spcBef>
              <a:buFont typeface="Arial" panose="020B0604020202020204" pitchFamily="34" charset="0"/>
              <a:buChar char="•"/>
            </a:pPr>
            <a:r>
              <a:rPr lang="en-GB" sz="1400" dirty="0">
                <a:latin typeface="+mj-lt"/>
              </a:rPr>
              <a:t>Feelings of anger, self-doubt, fear and anxiety can build up as people are being pushed out of their comfort zone. </a:t>
            </a:r>
          </a:p>
          <a:p>
            <a:pPr marL="0" indent="0" algn="ctr">
              <a:spcBef>
                <a:spcPts val="0"/>
              </a:spcBef>
              <a:buNone/>
            </a:pPr>
            <a:endParaRPr lang="en-GB" sz="1500" b="1" dirty="0">
              <a:latin typeface="+mj-lt"/>
            </a:endParaRPr>
          </a:p>
          <a:p>
            <a:pPr marL="0" indent="0" algn="ctr">
              <a:spcBef>
                <a:spcPts val="0"/>
              </a:spcBef>
              <a:buNone/>
            </a:pPr>
            <a:endParaRPr lang="en-GB" sz="1500" b="1" dirty="0">
              <a:latin typeface="+mj-lt"/>
            </a:endParaRPr>
          </a:p>
          <a:p>
            <a:pPr marL="0" indent="0" algn="ctr">
              <a:spcBef>
                <a:spcPts val="0"/>
              </a:spcBef>
              <a:buNone/>
            </a:pPr>
            <a:endParaRPr lang="en-GB" sz="1500" b="1" dirty="0"/>
          </a:p>
          <a:p>
            <a:pPr marL="0" indent="0" algn="ctr">
              <a:spcBef>
                <a:spcPts val="0"/>
              </a:spcBef>
              <a:buNone/>
            </a:pPr>
            <a:r>
              <a:rPr lang="en-GB" sz="1500" b="1" dirty="0"/>
              <a:t>COMMITMENT</a:t>
            </a:r>
          </a:p>
          <a:p>
            <a:pPr>
              <a:lnSpc>
                <a:spcPct val="110000"/>
              </a:lnSpc>
              <a:spcBef>
                <a:spcPts val="0"/>
              </a:spcBef>
              <a:buFont typeface="Arial" panose="020B0604020202020204" pitchFamily="34" charset="0"/>
              <a:buChar char="•"/>
            </a:pPr>
            <a:r>
              <a:rPr lang="en-GB" sz="1400" dirty="0"/>
              <a:t>People regain control as they accept and embrace the change. </a:t>
            </a:r>
          </a:p>
          <a:p>
            <a:pPr>
              <a:lnSpc>
                <a:spcPct val="110000"/>
              </a:lnSpc>
              <a:spcBef>
                <a:spcPts val="0"/>
              </a:spcBef>
              <a:buFont typeface="Arial" panose="020B0604020202020204" pitchFamily="34" charset="0"/>
              <a:buChar char="•"/>
            </a:pPr>
            <a:r>
              <a:rPr lang="en-GB" sz="1400" dirty="0"/>
              <a:t>Productivity and efficiency is restored. </a:t>
            </a:r>
          </a:p>
          <a:p>
            <a:pPr>
              <a:lnSpc>
                <a:spcPct val="110000"/>
              </a:lnSpc>
              <a:spcBef>
                <a:spcPts val="0"/>
              </a:spcBef>
              <a:buFont typeface="Arial" panose="020B0604020202020204" pitchFamily="34" charset="0"/>
              <a:buChar char="•"/>
            </a:pPr>
            <a:r>
              <a:rPr lang="en-GB" sz="1400" dirty="0"/>
              <a:t>People are rewarded.</a:t>
            </a:r>
            <a:endParaRPr lang="en-GB" sz="1600" dirty="0"/>
          </a:p>
          <a:p>
            <a:pPr marL="0" indent="0" algn="ctr">
              <a:spcBef>
                <a:spcPts val="0"/>
              </a:spcBef>
              <a:buNone/>
            </a:pPr>
            <a:endParaRPr lang="en-GB" sz="1500" b="1" dirty="0">
              <a:latin typeface="+mj-lt"/>
            </a:endParaRPr>
          </a:p>
          <a:p>
            <a:pPr marL="0" indent="0" algn="ctr">
              <a:spcBef>
                <a:spcPts val="0"/>
              </a:spcBef>
              <a:buNone/>
            </a:pPr>
            <a:endParaRPr lang="en-GB" sz="1500" b="1" dirty="0">
              <a:latin typeface="+mj-lt"/>
            </a:endParaRPr>
          </a:p>
          <a:p>
            <a:pPr marL="0" indent="0" algn="ctr">
              <a:spcBef>
                <a:spcPts val="0"/>
              </a:spcBef>
              <a:buNone/>
            </a:pPr>
            <a:endParaRPr lang="en-GB" sz="1500" b="1" dirty="0">
              <a:latin typeface="+mj-lt"/>
            </a:endParaRPr>
          </a:p>
          <a:p>
            <a:pPr marL="0" indent="0" algn="ctr">
              <a:spcBef>
                <a:spcPts val="0"/>
              </a:spcBef>
              <a:buNone/>
            </a:pPr>
            <a:endParaRPr lang="en-GB" sz="1500" b="1" dirty="0">
              <a:latin typeface="+mj-lt"/>
            </a:endParaRPr>
          </a:p>
          <a:p>
            <a:pPr marL="0" indent="0" algn="ctr">
              <a:spcBef>
                <a:spcPts val="0"/>
              </a:spcBef>
              <a:buNone/>
            </a:pPr>
            <a:endParaRPr lang="en-GB" sz="1500" b="1" dirty="0">
              <a:latin typeface="+mj-lt"/>
            </a:endParaRPr>
          </a:p>
          <a:p>
            <a:pPr marL="0" indent="0" algn="ctr">
              <a:spcBef>
                <a:spcPts val="0"/>
              </a:spcBef>
              <a:buNone/>
            </a:pPr>
            <a:r>
              <a:rPr lang="en-GB" sz="1500" b="1" dirty="0">
                <a:latin typeface="+mj-lt"/>
              </a:rPr>
              <a:t>EXPLORATION</a:t>
            </a:r>
          </a:p>
          <a:p>
            <a:pPr>
              <a:lnSpc>
                <a:spcPct val="110000"/>
              </a:lnSpc>
              <a:spcBef>
                <a:spcPts val="0"/>
              </a:spcBef>
              <a:buFont typeface="Arial" panose="020B0604020202020204" pitchFamily="34" charset="0"/>
              <a:buChar char="•"/>
            </a:pPr>
            <a:r>
              <a:rPr lang="en-GB" sz="1400" dirty="0">
                <a:latin typeface="+mj-lt"/>
              </a:rPr>
              <a:t>Not fully accepting, but people change their behaviours in order to contribute to the change.</a:t>
            </a:r>
          </a:p>
          <a:p>
            <a:pPr>
              <a:lnSpc>
                <a:spcPct val="110000"/>
              </a:lnSpc>
              <a:spcBef>
                <a:spcPts val="0"/>
              </a:spcBef>
              <a:buFont typeface="Arial" panose="020B0604020202020204" pitchFamily="34" charset="0"/>
              <a:buChar char="•"/>
            </a:pPr>
            <a:r>
              <a:rPr lang="en-GB" sz="1400" dirty="0">
                <a:latin typeface="+mj-lt"/>
              </a:rPr>
              <a:t>People understand the rational for the change process. </a:t>
            </a:r>
          </a:p>
          <a:p>
            <a:pPr>
              <a:spcBef>
                <a:spcPts val="0"/>
              </a:spcBef>
            </a:pPr>
            <a:endParaRPr lang="en-GB" sz="1500" dirty="0">
              <a:latin typeface="+mj-lt"/>
            </a:endParaRPr>
          </a:p>
          <a:p>
            <a:pPr marL="0" indent="0" algn="ctr">
              <a:spcBef>
                <a:spcPts val="0"/>
              </a:spcBef>
              <a:buNone/>
            </a:pPr>
            <a:endParaRPr lang="en-GB" sz="1500" b="1" dirty="0">
              <a:latin typeface="+mj-lt"/>
            </a:endParaRPr>
          </a:p>
          <a:p>
            <a:pPr marL="0" indent="0" algn="ctr">
              <a:spcBef>
                <a:spcPts val="0"/>
              </a:spcBef>
              <a:buNone/>
            </a:pPr>
            <a:endParaRPr lang="en-GB" sz="1500" b="1" dirty="0">
              <a:latin typeface="+mj-lt"/>
            </a:endParaRPr>
          </a:p>
          <a:p>
            <a:pPr marL="0" indent="0" algn="ctr">
              <a:spcBef>
                <a:spcPts val="0"/>
              </a:spcBef>
              <a:buNone/>
            </a:pPr>
            <a:endParaRPr lang="en-GB" sz="1500" b="1" dirty="0">
              <a:latin typeface="+mj-lt"/>
            </a:endParaRPr>
          </a:p>
        </p:txBody>
      </p:sp>
      <p:cxnSp>
        <p:nvCxnSpPr>
          <p:cNvPr id="6" name="Straight Arrow Connector 5"/>
          <p:cNvCxnSpPr/>
          <p:nvPr/>
        </p:nvCxnSpPr>
        <p:spPr>
          <a:xfrm flipV="1">
            <a:off x="6096000" y="1502229"/>
            <a:ext cx="0" cy="4898572"/>
          </a:xfrm>
          <a:prstGeom prst="straightConnector1">
            <a:avLst/>
          </a:prstGeom>
          <a:ln w="38100">
            <a:solidFill>
              <a:schemeClr val="bg1">
                <a:lumMod val="50000"/>
              </a:schemeClr>
            </a:solidFill>
            <a:headEnd type="triangle" w="lg" len="med"/>
            <a:tailEnd type="triangle" w="lg" len="med"/>
          </a:ln>
        </p:spPr>
        <p:style>
          <a:lnRef idx="2">
            <a:schemeClr val="dk1"/>
          </a:lnRef>
          <a:fillRef idx="0">
            <a:schemeClr val="dk1"/>
          </a:fillRef>
          <a:effectRef idx="1">
            <a:schemeClr val="dk1"/>
          </a:effectRef>
          <a:fontRef idx="minor">
            <a:schemeClr val="tx1"/>
          </a:fontRef>
        </p:style>
      </p:cxnSp>
      <p:cxnSp>
        <p:nvCxnSpPr>
          <p:cNvPr id="8" name="Straight Arrow Connector 7"/>
          <p:cNvCxnSpPr/>
          <p:nvPr/>
        </p:nvCxnSpPr>
        <p:spPr>
          <a:xfrm flipH="1">
            <a:off x="544286" y="3663843"/>
            <a:ext cx="11016344" cy="0"/>
          </a:xfrm>
          <a:prstGeom prst="straightConnector1">
            <a:avLst/>
          </a:prstGeom>
          <a:ln w="38100">
            <a:solidFill>
              <a:schemeClr val="bg1">
                <a:lumMod val="50000"/>
              </a:schemeClr>
            </a:solidFill>
            <a:headEnd type="triangle" w="lg" len="med"/>
            <a:tailEnd type="triangle" w="lg" len="med"/>
          </a:ln>
        </p:spPr>
        <p:style>
          <a:lnRef idx="2">
            <a:schemeClr val="dk1"/>
          </a:lnRef>
          <a:fillRef idx="0">
            <a:schemeClr val="dk1"/>
          </a:fillRef>
          <a:effectRef idx="1">
            <a:schemeClr val="dk1"/>
          </a:effectRef>
          <a:fontRef idx="minor">
            <a:schemeClr val="tx1"/>
          </a:fontRef>
        </p:style>
      </p:cxnSp>
      <p:sp>
        <p:nvSpPr>
          <p:cNvPr id="22" name="Freeform 21"/>
          <p:cNvSpPr/>
          <p:nvPr/>
        </p:nvSpPr>
        <p:spPr>
          <a:xfrm>
            <a:off x="3107570" y="3096416"/>
            <a:ext cx="5868000" cy="2628000"/>
          </a:xfrm>
          <a:custGeom>
            <a:avLst/>
            <a:gdLst>
              <a:gd name="connsiteX0" fmla="*/ 5292366 w 5292366"/>
              <a:gd name="connsiteY0" fmla="*/ 0 h 2091911"/>
              <a:gd name="connsiteX1" fmla="*/ 4824280 w 5292366"/>
              <a:gd name="connsiteY1" fmla="*/ 54429 h 2091911"/>
              <a:gd name="connsiteX2" fmla="*/ 4465052 w 5292366"/>
              <a:gd name="connsiteY2" fmla="*/ 304800 h 2091911"/>
              <a:gd name="connsiteX3" fmla="*/ 3300280 w 5292366"/>
              <a:gd name="connsiteY3" fmla="*/ 1719943 h 2091911"/>
              <a:gd name="connsiteX4" fmla="*/ 2668909 w 5292366"/>
              <a:gd name="connsiteY4" fmla="*/ 2090057 h 2091911"/>
              <a:gd name="connsiteX5" fmla="*/ 1928680 w 5292366"/>
              <a:gd name="connsiteY5" fmla="*/ 1621972 h 2091911"/>
              <a:gd name="connsiteX6" fmla="*/ 850994 w 5292366"/>
              <a:gd name="connsiteY6" fmla="*/ 293914 h 2091911"/>
              <a:gd name="connsiteX7" fmla="*/ 393794 w 5292366"/>
              <a:gd name="connsiteY7" fmla="*/ 43543 h 2091911"/>
              <a:gd name="connsiteX8" fmla="*/ 34566 w 5292366"/>
              <a:gd name="connsiteY8" fmla="*/ 21772 h 2091911"/>
              <a:gd name="connsiteX9" fmla="*/ 34566 w 5292366"/>
              <a:gd name="connsiteY9" fmla="*/ 10886 h 2091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292366" h="2091911">
                <a:moveTo>
                  <a:pt x="5292366" y="0"/>
                </a:moveTo>
                <a:cubicBezTo>
                  <a:pt x="5127266" y="1814"/>
                  <a:pt x="4962166" y="3629"/>
                  <a:pt x="4824280" y="54429"/>
                </a:cubicBezTo>
                <a:cubicBezTo>
                  <a:pt x="4686394" y="105229"/>
                  <a:pt x="4719052" y="27214"/>
                  <a:pt x="4465052" y="304800"/>
                </a:cubicBezTo>
                <a:cubicBezTo>
                  <a:pt x="4211052" y="582386"/>
                  <a:pt x="3599637" y="1422400"/>
                  <a:pt x="3300280" y="1719943"/>
                </a:cubicBezTo>
                <a:cubicBezTo>
                  <a:pt x="3000923" y="2017486"/>
                  <a:pt x="2897509" y="2106385"/>
                  <a:pt x="2668909" y="2090057"/>
                </a:cubicBezTo>
                <a:cubicBezTo>
                  <a:pt x="2440309" y="2073729"/>
                  <a:pt x="2231666" y="1921329"/>
                  <a:pt x="1928680" y="1621972"/>
                </a:cubicBezTo>
                <a:cubicBezTo>
                  <a:pt x="1625694" y="1322615"/>
                  <a:pt x="1106808" y="556985"/>
                  <a:pt x="850994" y="293914"/>
                </a:cubicBezTo>
                <a:cubicBezTo>
                  <a:pt x="595180" y="30843"/>
                  <a:pt x="529865" y="88900"/>
                  <a:pt x="393794" y="43543"/>
                </a:cubicBezTo>
                <a:cubicBezTo>
                  <a:pt x="257723" y="-1814"/>
                  <a:pt x="94437" y="27215"/>
                  <a:pt x="34566" y="21772"/>
                </a:cubicBezTo>
                <a:cubicBezTo>
                  <a:pt x="-25305" y="16329"/>
                  <a:pt x="4630" y="13607"/>
                  <a:pt x="34566" y="10886"/>
                </a:cubicBezTo>
              </a:path>
            </a:pathLst>
          </a:cu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605770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6583B-0940-44FE-8F81-1B4E3D3E4B6B}"/>
              </a:ext>
            </a:extLst>
          </p:cNvPr>
          <p:cNvSpPr>
            <a:spLocks noGrp="1"/>
          </p:cNvSpPr>
          <p:nvPr>
            <p:ph type="title"/>
          </p:nvPr>
        </p:nvSpPr>
        <p:spPr>
          <a:xfrm>
            <a:off x="634637" y="253946"/>
            <a:ext cx="10983686" cy="1450757"/>
          </a:xfrm>
        </p:spPr>
        <p:txBody>
          <a:bodyPr>
            <a:normAutofit fontScale="90000"/>
          </a:bodyPr>
          <a:lstStyle/>
          <a:p>
            <a:pPr algn="ctr"/>
            <a:r>
              <a:rPr lang="en-GB" dirty="0"/>
              <a:t>The 3-stage Model of Change - Lewin (1950 ) </a:t>
            </a:r>
            <a:br>
              <a:rPr lang="en-GB" dirty="0"/>
            </a:br>
            <a:r>
              <a:rPr lang="en-GB" dirty="0"/>
              <a:t>Unfreezing – Changing – Refreezing </a:t>
            </a:r>
          </a:p>
        </p:txBody>
      </p:sp>
      <p:sp>
        <p:nvSpPr>
          <p:cNvPr id="3" name="Content Placeholder 2">
            <a:extLst>
              <a:ext uri="{FF2B5EF4-FFF2-40B4-BE49-F238E27FC236}">
                <a16:creationId xmlns:a16="http://schemas.microsoft.com/office/drawing/2014/main" id="{BB85DCEE-5C59-42E4-8EEF-7DB0831C313F}"/>
              </a:ext>
            </a:extLst>
          </p:cNvPr>
          <p:cNvSpPr>
            <a:spLocks noGrp="1"/>
          </p:cNvSpPr>
          <p:nvPr>
            <p:ph idx="1"/>
          </p:nvPr>
        </p:nvSpPr>
        <p:spPr/>
        <p:txBody>
          <a:bodyPr numCol="3" spcCol="180000">
            <a:normAutofit fontScale="77500" lnSpcReduction="20000"/>
          </a:bodyPr>
          <a:lstStyle/>
          <a:p>
            <a:pPr marL="0" indent="0" algn="ctr">
              <a:buNone/>
            </a:pPr>
            <a:r>
              <a:rPr lang="en-GB" sz="2200" b="1" dirty="0">
                <a:latin typeface="+mj-lt"/>
              </a:rPr>
              <a:t>Unfreezing (stage 1)</a:t>
            </a:r>
          </a:p>
          <a:p>
            <a:pPr>
              <a:buFont typeface="Arial" panose="020B0604020202020204" pitchFamily="34" charset="0"/>
              <a:buChar char="•"/>
            </a:pPr>
            <a:r>
              <a:rPr lang="en-GB" sz="1900" dirty="0">
                <a:latin typeface="+mj-lt"/>
              </a:rPr>
              <a:t>Communicate why the change is necessary</a:t>
            </a:r>
          </a:p>
          <a:p>
            <a:pPr>
              <a:buFont typeface="Arial" panose="020B0604020202020204" pitchFamily="34" charset="0"/>
              <a:buChar char="•"/>
            </a:pPr>
            <a:r>
              <a:rPr lang="en-GB" sz="1900" dirty="0">
                <a:latin typeface="+mj-lt"/>
              </a:rPr>
              <a:t>Ensure everyone who will be affected by the change has been communicated with</a:t>
            </a:r>
          </a:p>
          <a:p>
            <a:pPr>
              <a:buFont typeface="Arial" panose="020B0604020202020204" pitchFamily="34" charset="0"/>
              <a:buChar char="•"/>
            </a:pPr>
            <a:r>
              <a:rPr lang="en-GB" sz="1900" dirty="0">
                <a:latin typeface="+mj-lt"/>
              </a:rPr>
              <a:t>Deal with peoples queries and concerns</a:t>
            </a:r>
          </a:p>
          <a:p>
            <a:endParaRPr lang="en-GB" sz="1800" dirty="0">
              <a:latin typeface="+mj-lt"/>
            </a:endParaRPr>
          </a:p>
          <a:p>
            <a:endParaRPr lang="en-GB" sz="1800" dirty="0">
              <a:latin typeface="+mj-lt"/>
            </a:endParaRPr>
          </a:p>
          <a:p>
            <a:endParaRPr lang="en-GB" sz="1800" dirty="0">
              <a:latin typeface="+mj-lt"/>
            </a:endParaRPr>
          </a:p>
          <a:p>
            <a:endParaRPr lang="en-GB" sz="1800" dirty="0">
              <a:latin typeface="+mj-lt"/>
            </a:endParaRPr>
          </a:p>
          <a:p>
            <a:endParaRPr lang="en-GB" sz="1800" dirty="0">
              <a:latin typeface="+mj-lt"/>
            </a:endParaRPr>
          </a:p>
          <a:p>
            <a:pPr marL="0" indent="0">
              <a:buNone/>
            </a:pPr>
            <a:endParaRPr lang="en-GB" sz="1800" dirty="0">
              <a:latin typeface="+mj-lt"/>
            </a:endParaRPr>
          </a:p>
          <a:p>
            <a:pPr marL="0" indent="0" algn="ctr">
              <a:buNone/>
            </a:pPr>
            <a:r>
              <a:rPr lang="en-GB" sz="2200" b="1" dirty="0">
                <a:latin typeface="+mj-lt"/>
              </a:rPr>
              <a:t>Changing (stage 2)</a:t>
            </a:r>
            <a:r>
              <a:rPr lang="en-GB" sz="1800" dirty="0">
                <a:latin typeface="+mj-lt"/>
              </a:rPr>
              <a:t>	</a:t>
            </a:r>
          </a:p>
          <a:p>
            <a:pPr>
              <a:buFont typeface="Arial" panose="020B0604020202020204" pitchFamily="34" charset="0"/>
              <a:buChar char="•"/>
            </a:pPr>
            <a:r>
              <a:rPr lang="en-GB" sz="1900" dirty="0">
                <a:latin typeface="+mj-lt"/>
              </a:rPr>
              <a:t>People get used to the idea that things will be different</a:t>
            </a:r>
          </a:p>
          <a:p>
            <a:pPr>
              <a:buFont typeface="Arial" panose="020B0604020202020204" pitchFamily="34" charset="0"/>
              <a:buChar char="•"/>
            </a:pPr>
            <a:r>
              <a:rPr lang="en-GB" sz="1900" dirty="0">
                <a:latin typeface="+mj-lt"/>
              </a:rPr>
              <a:t>Continue to communicate how the change will impact those affected</a:t>
            </a:r>
          </a:p>
          <a:p>
            <a:pPr>
              <a:buFont typeface="Arial" panose="020B0604020202020204" pitchFamily="34" charset="0"/>
              <a:buChar char="•"/>
            </a:pPr>
            <a:r>
              <a:rPr lang="en-GB" sz="1900" dirty="0">
                <a:latin typeface="+mj-lt"/>
              </a:rPr>
              <a:t>Give people time to adjust to the change</a:t>
            </a:r>
          </a:p>
          <a:p>
            <a:endParaRPr lang="en-GB" sz="1800" dirty="0">
              <a:latin typeface="+mj-lt"/>
            </a:endParaRPr>
          </a:p>
          <a:p>
            <a:endParaRPr lang="en-GB" sz="1800" dirty="0">
              <a:latin typeface="+mj-lt"/>
            </a:endParaRPr>
          </a:p>
          <a:p>
            <a:endParaRPr lang="en-GB" sz="1800" dirty="0">
              <a:latin typeface="+mj-lt"/>
            </a:endParaRPr>
          </a:p>
          <a:p>
            <a:pPr marL="0" indent="0">
              <a:buNone/>
            </a:pPr>
            <a:endParaRPr lang="en-GB" sz="1800" dirty="0">
              <a:latin typeface="+mj-lt"/>
            </a:endParaRPr>
          </a:p>
          <a:p>
            <a:endParaRPr lang="en-GB" sz="1800" dirty="0">
              <a:latin typeface="+mj-lt"/>
            </a:endParaRPr>
          </a:p>
          <a:p>
            <a:endParaRPr lang="en-GB" sz="1800" dirty="0">
              <a:latin typeface="+mj-lt"/>
            </a:endParaRPr>
          </a:p>
          <a:p>
            <a:pPr marL="0" indent="0" algn="ctr">
              <a:buNone/>
            </a:pPr>
            <a:r>
              <a:rPr lang="en-GB" sz="2200" b="1" dirty="0">
                <a:latin typeface="+mj-lt"/>
              </a:rPr>
              <a:t>Refreezing (stage 3)</a:t>
            </a:r>
          </a:p>
          <a:p>
            <a:pPr>
              <a:buFont typeface="Arial" panose="020B0604020202020204" pitchFamily="34" charset="0"/>
              <a:buChar char="•"/>
            </a:pPr>
            <a:r>
              <a:rPr lang="en-GB" sz="1900" dirty="0">
                <a:latin typeface="+mj-lt"/>
              </a:rPr>
              <a:t>Change is set in place and becomes part of the organisations culture</a:t>
            </a:r>
          </a:p>
          <a:p>
            <a:pPr>
              <a:buFont typeface="Arial" panose="020B0604020202020204" pitchFamily="34" charset="0"/>
              <a:buChar char="•"/>
            </a:pPr>
            <a:r>
              <a:rPr lang="en-GB" sz="1900" dirty="0">
                <a:latin typeface="+mj-lt"/>
              </a:rPr>
              <a:t>Ensure training &amp; support required to stay on the right track is provided</a:t>
            </a:r>
          </a:p>
          <a:p>
            <a:pPr>
              <a:buFont typeface="Arial" panose="020B0604020202020204" pitchFamily="34" charset="0"/>
              <a:buChar char="•"/>
            </a:pPr>
            <a:r>
              <a:rPr lang="en-GB" sz="1900" dirty="0">
                <a:latin typeface="+mj-lt"/>
              </a:rPr>
              <a:t>Regularly check that change has been implemented </a:t>
            </a:r>
          </a:p>
          <a:p>
            <a:pPr marL="0" indent="0">
              <a:buNone/>
            </a:pPr>
            <a:r>
              <a:rPr lang="en-GB" sz="1800" dirty="0">
                <a:latin typeface="+mj-lt"/>
              </a:rPr>
              <a:t>  </a:t>
            </a:r>
          </a:p>
          <a:p>
            <a:endParaRPr lang="en-GB" sz="1800" dirty="0">
              <a:latin typeface="+mj-lt"/>
            </a:endParaRPr>
          </a:p>
          <a:p>
            <a:endParaRPr lang="en-GB" sz="1800" dirty="0">
              <a:latin typeface="+mj-lt"/>
            </a:endParaRPr>
          </a:p>
          <a:p>
            <a:endParaRPr lang="en-GB" sz="1800" dirty="0">
              <a:latin typeface="+mj-lt"/>
            </a:endParaRPr>
          </a:p>
          <a:p>
            <a:endParaRPr lang="en-GB" sz="1800" dirty="0">
              <a:latin typeface="+mj-lt"/>
            </a:endParaRPr>
          </a:p>
          <a:p>
            <a:endParaRPr lang="en-GB" sz="1800" dirty="0">
              <a:latin typeface="+mj-lt"/>
            </a:endParaRPr>
          </a:p>
        </p:txBody>
      </p:sp>
      <p:pic>
        <p:nvPicPr>
          <p:cNvPr id="4" name="Picture 3">
            <a:extLst>
              <a:ext uri="{FF2B5EF4-FFF2-40B4-BE49-F238E27FC236}">
                <a16:creationId xmlns:a16="http://schemas.microsoft.com/office/drawing/2014/main" id="{11AC2010-67AA-4301-BDC8-1E7BEF69DA4E}"/>
              </a:ext>
            </a:extLst>
          </p:cNvPr>
          <p:cNvPicPr>
            <a:picLocks noChangeAspect="1"/>
          </p:cNvPicPr>
          <p:nvPr/>
        </p:nvPicPr>
        <p:blipFill>
          <a:blip r:embed="rId3"/>
          <a:stretch>
            <a:fillRect/>
          </a:stretch>
        </p:blipFill>
        <p:spPr>
          <a:xfrm>
            <a:off x="2244002" y="3783580"/>
            <a:ext cx="7703995" cy="2520000"/>
          </a:xfrm>
          <a:prstGeom prst="rect">
            <a:avLst/>
          </a:prstGeom>
        </p:spPr>
      </p:pic>
    </p:spTree>
    <p:extLst>
      <p:ext uri="{BB962C8B-B14F-4D97-AF65-F5344CB8AC3E}">
        <p14:creationId xmlns:p14="http://schemas.microsoft.com/office/powerpoint/2010/main" val="24459146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711E8F-7D79-4D60-BC64-0C5F6FDAD8AE}"/>
              </a:ext>
            </a:extLst>
          </p:cNvPr>
          <p:cNvSpPr>
            <a:spLocks noGrp="1"/>
          </p:cNvSpPr>
          <p:nvPr>
            <p:ph type="title"/>
          </p:nvPr>
        </p:nvSpPr>
        <p:spPr/>
        <p:txBody>
          <a:bodyPr/>
          <a:lstStyle/>
          <a:p>
            <a:pPr algn="ctr"/>
            <a:r>
              <a:rPr lang="en-GB" dirty="0"/>
              <a:t>Different Models of HR Service Delivery</a:t>
            </a:r>
          </a:p>
        </p:txBody>
      </p:sp>
      <p:sp>
        <p:nvSpPr>
          <p:cNvPr id="5" name="Content Placeholder 4">
            <a:extLst>
              <a:ext uri="{FF2B5EF4-FFF2-40B4-BE49-F238E27FC236}">
                <a16:creationId xmlns:a16="http://schemas.microsoft.com/office/drawing/2014/main" id="{1FD2BBA4-BB57-4E1B-8F07-BCAD8C247DA6}"/>
              </a:ext>
            </a:extLst>
          </p:cNvPr>
          <p:cNvSpPr>
            <a:spLocks noGrp="1"/>
          </p:cNvSpPr>
          <p:nvPr>
            <p:ph idx="1"/>
          </p:nvPr>
        </p:nvSpPr>
        <p:spPr/>
        <p:txBody>
          <a:bodyPr>
            <a:normAutofit/>
          </a:bodyPr>
          <a:lstStyle/>
          <a:p>
            <a:r>
              <a:rPr lang="en-GB" sz="1700" dirty="0"/>
              <a:t>HR Generalist</a:t>
            </a:r>
          </a:p>
          <a:p>
            <a:endParaRPr lang="en-GB" sz="1700" dirty="0"/>
          </a:p>
          <a:p>
            <a:r>
              <a:rPr lang="en-GB" sz="1700" dirty="0"/>
              <a:t>The HR Generalist model seeks the deliver customised services that are tailored to the specific needs of a business unit. It is an all-encompassing role with responsibility for: </a:t>
            </a:r>
          </a:p>
          <a:p>
            <a:pPr lvl="1"/>
            <a:r>
              <a:rPr lang="en-GB" sz="1500" dirty="0"/>
              <a:t>Day to day operation of the Human Resources function</a:t>
            </a:r>
          </a:p>
          <a:p>
            <a:pPr lvl="1"/>
            <a:r>
              <a:rPr lang="en-GB" sz="1500" dirty="0"/>
              <a:t>Providing advice and guidance to line managers and employees</a:t>
            </a:r>
          </a:p>
          <a:p>
            <a:pPr lvl="1"/>
            <a:r>
              <a:rPr lang="en-GB" sz="1500" dirty="0"/>
              <a:t>Developing, managing and ensuring compliance with HR policies and procedure</a:t>
            </a:r>
          </a:p>
          <a:p>
            <a:pPr marL="201168" lvl="1" indent="0">
              <a:buNone/>
            </a:pPr>
            <a:r>
              <a:rPr lang="en-GB" sz="1700" dirty="0"/>
              <a:t>Typically used in medium and large size organisations, particularly those that have multiple locations.</a:t>
            </a:r>
          </a:p>
          <a:p>
            <a:pPr marL="201168" lvl="1" indent="0">
              <a:buNone/>
            </a:pPr>
            <a:r>
              <a:rPr lang="en-GB" sz="1700" dirty="0"/>
              <a:t>HR Generalists may not have enough in-depth knowledge to solve specific HR problems.</a:t>
            </a:r>
          </a:p>
          <a:p>
            <a:endParaRPr lang="en-GB" dirty="0"/>
          </a:p>
          <a:p>
            <a:endParaRPr lang="en-GB" dirty="0"/>
          </a:p>
        </p:txBody>
      </p:sp>
    </p:spTree>
    <p:extLst>
      <p:ext uri="{BB962C8B-B14F-4D97-AF65-F5344CB8AC3E}">
        <p14:creationId xmlns:p14="http://schemas.microsoft.com/office/powerpoint/2010/main" val="5740861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DA125-EB0F-4DBF-952A-59A61467B238}"/>
              </a:ext>
            </a:extLst>
          </p:cNvPr>
          <p:cNvSpPr>
            <a:spLocks noGrp="1"/>
          </p:cNvSpPr>
          <p:nvPr>
            <p:ph type="title"/>
          </p:nvPr>
        </p:nvSpPr>
        <p:spPr/>
        <p:txBody>
          <a:bodyPr/>
          <a:lstStyle/>
          <a:p>
            <a:pPr algn="ctr"/>
            <a:r>
              <a:rPr lang="en-GB" dirty="0"/>
              <a:t>Shared Services</a:t>
            </a:r>
          </a:p>
        </p:txBody>
      </p:sp>
      <p:sp>
        <p:nvSpPr>
          <p:cNvPr id="3" name="Content Placeholder 2">
            <a:extLst>
              <a:ext uri="{FF2B5EF4-FFF2-40B4-BE49-F238E27FC236}">
                <a16:creationId xmlns:a16="http://schemas.microsoft.com/office/drawing/2014/main" id="{7507FD93-1EB6-4F99-83B0-1064AEE0457F}"/>
              </a:ext>
            </a:extLst>
          </p:cNvPr>
          <p:cNvSpPr>
            <a:spLocks noGrp="1"/>
          </p:cNvSpPr>
          <p:nvPr>
            <p:ph idx="1"/>
          </p:nvPr>
        </p:nvSpPr>
        <p:spPr>
          <a:xfrm>
            <a:off x="1171303" y="1856620"/>
            <a:ext cx="10058400" cy="4023360"/>
          </a:xfrm>
        </p:spPr>
        <p:txBody>
          <a:bodyPr>
            <a:normAutofit/>
          </a:bodyPr>
          <a:lstStyle/>
          <a:p>
            <a:pPr marL="0" indent="0">
              <a:buNone/>
            </a:pPr>
            <a:r>
              <a:rPr lang="en-GB" sz="1700" dirty="0">
                <a:latin typeface="+mj-lt"/>
              </a:rPr>
              <a:t>An effective HR Shared Service should be a client focused, responsive, efficient and consistent service to employees.</a:t>
            </a:r>
          </a:p>
          <a:p>
            <a:pPr marL="0" indent="0">
              <a:buNone/>
            </a:pPr>
            <a:r>
              <a:rPr lang="en-GB" sz="1700" dirty="0">
                <a:latin typeface="+mj-lt"/>
              </a:rPr>
              <a:t>The main benefits of a Shared Service are:</a:t>
            </a:r>
          </a:p>
          <a:p>
            <a:pPr lvl="1">
              <a:buFont typeface="Arial" panose="020B0604020202020204" pitchFamily="34" charset="0"/>
              <a:buChar char="•"/>
            </a:pPr>
            <a:r>
              <a:rPr lang="en-GB" sz="1500" dirty="0">
                <a:latin typeface="+mj-lt"/>
              </a:rPr>
              <a:t>Reduced costs</a:t>
            </a:r>
          </a:p>
          <a:p>
            <a:pPr lvl="1">
              <a:buFont typeface="Arial" panose="020B0604020202020204" pitchFamily="34" charset="0"/>
              <a:buChar char="•"/>
            </a:pPr>
            <a:r>
              <a:rPr lang="en-GB" sz="1500" dirty="0">
                <a:latin typeface="+mj-lt"/>
              </a:rPr>
              <a:t>Improved productivity</a:t>
            </a:r>
          </a:p>
          <a:p>
            <a:pPr lvl="1">
              <a:buFont typeface="Arial" panose="020B0604020202020204" pitchFamily="34" charset="0"/>
              <a:buChar char="•"/>
            </a:pPr>
            <a:r>
              <a:rPr lang="en-GB" sz="1500" dirty="0">
                <a:latin typeface="+mj-lt"/>
              </a:rPr>
              <a:t>Improved quality of service to users</a:t>
            </a:r>
          </a:p>
          <a:p>
            <a:pPr lvl="1">
              <a:buFont typeface="Arial" panose="020B0604020202020204" pitchFamily="34" charset="0"/>
              <a:buChar char="•"/>
            </a:pPr>
            <a:r>
              <a:rPr lang="en-GB" sz="1500" dirty="0">
                <a:latin typeface="+mj-lt"/>
              </a:rPr>
              <a:t>Increased customer satisfaction</a:t>
            </a:r>
          </a:p>
          <a:p>
            <a:pPr marL="0" indent="0">
              <a:buNone/>
            </a:pPr>
            <a:r>
              <a:rPr lang="en-GB" sz="1700" dirty="0">
                <a:latin typeface="+mj-lt"/>
              </a:rPr>
              <a:t>Shared services can include recruitment, data analysis, payroll etc. </a:t>
            </a:r>
          </a:p>
          <a:p>
            <a:pPr marL="0" indent="0">
              <a:buNone/>
            </a:pPr>
            <a:r>
              <a:rPr lang="en-GB" sz="1700" dirty="0">
                <a:latin typeface="+mj-lt"/>
              </a:rPr>
              <a:t>Typically used by larger organisations or across a number of partner organisations e.g. a group of NHS Trusts or local authorities</a:t>
            </a:r>
          </a:p>
          <a:p>
            <a:pPr marL="0" indent="0">
              <a:buNone/>
            </a:pPr>
            <a:r>
              <a:rPr lang="en-GB" sz="1700" dirty="0">
                <a:latin typeface="+mj-lt"/>
              </a:rPr>
              <a:t>Allows organisations to focus on HR strategy.</a:t>
            </a:r>
          </a:p>
          <a:p>
            <a:pPr marL="0" indent="0">
              <a:buNone/>
            </a:pPr>
            <a:r>
              <a:rPr lang="en-GB" sz="1700" dirty="0">
                <a:latin typeface="+mj-lt"/>
              </a:rPr>
              <a:t>One-size does not fit all.</a:t>
            </a:r>
          </a:p>
          <a:p>
            <a:endParaRPr lang="en-GB" sz="1700" dirty="0">
              <a:latin typeface="+mj-lt"/>
            </a:endParaRPr>
          </a:p>
        </p:txBody>
      </p:sp>
    </p:spTree>
    <p:extLst>
      <p:ext uri="{BB962C8B-B14F-4D97-AF65-F5344CB8AC3E}">
        <p14:creationId xmlns:p14="http://schemas.microsoft.com/office/powerpoint/2010/main" val="42720545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DFBCF-0DD2-402A-948B-613BC3E12FFB}"/>
              </a:ext>
            </a:extLst>
          </p:cNvPr>
          <p:cNvSpPr>
            <a:spLocks noGrp="1"/>
          </p:cNvSpPr>
          <p:nvPr>
            <p:ph type="title"/>
          </p:nvPr>
        </p:nvSpPr>
        <p:spPr/>
        <p:txBody>
          <a:bodyPr/>
          <a:lstStyle/>
          <a:p>
            <a:pPr algn="ctr"/>
            <a:r>
              <a:rPr lang="en-GB" dirty="0"/>
              <a:t>Outsourcing HR</a:t>
            </a:r>
          </a:p>
        </p:txBody>
      </p:sp>
      <p:sp>
        <p:nvSpPr>
          <p:cNvPr id="3" name="Content Placeholder 2">
            <a:extLst>
              <a:ext uri="{FF2B5EF4-FFF2-40B4-BE49-F238E27FC236}">
                <a16:creationId xmlns:a16="http://schemas.microsoft.com/office/drawing/2014/main" id="{E06BF57B-6282-47C4-BC7C-8AA0DA29C95F}"/>
              </a:ext>
            </a:extLst>
          </p:cNvPr>
          <p:cNvSpPr>
            <a:spLocks noGrp="1"/>
          </p:cNvSpPr>
          <p:nvPr>
            <p:ph idx="1"/>
          </p:nvPr>
        </p:nvSpPr>
        <p:spPr/>
        <p:txBody>
          <a:bodyPr>
            <a:normAutofit/>
          </a:bodyPr>
          <a:lstStyle/>
          <a:p>
            <a:pPr marL="0" indent="0">
              <a:buNone/>
            </a:pPr>
            <a:r>
              <a:rPr lang="en-GB" sz="1800" dirty="0"/>
              <a:t>Outsourcing is the process purchasing specialist, focussed and structured HR services.</a:t>
            </a:r>
            <a:endParaRPr lang="en-GB" sz="1800" dirty="0">
              <a:solidFill>
                <a:srgbClr val="FF0000"/>
              </a:solidFill>
            </a:endParaRPr>
          </a:p>
          <a:p>
            <a:r>
              <a:rPr lang="en-GB" sz="1800" dirty="0"/>
              <a:t>The main benefits of Outsourcing are:</a:t>
            </a:r>
          </a:p>
          <a:p>
            <a:pPr lvl="1"/>
            <a:r>
              <a:rPr lang="en-GB" sz="1600" dirty="0"/>
              <a:t>Reduced costs</a:t>
            </a:r>
          </a:p>
          <a:p>
            <a:pPr lvl="1"/>
            <a:r>
              <a:rPr lang="en-GB" sz="1600" dirty="0"/>
              <a:t>Increased efficiency</a:t>
            </a:r>
          </a:p>
          <a:p>
            <a:pPr lvl="1"/>
            <a:r>
              <a:rPr lang="en-GB" sz="1600" dirty="0"/>
              <a:t>Access to HR expertise</a:t>
            </a:r>
          </a:p>
          <a:p>
            <a:pPr lvl="1"/>
            <a:r>
              <a:rPr lang="en-GB" sz="1600" dirty="0"/>
              <a:t>Reduced risk</a:t>
            </a:r>
          </a:p>
          <a:p>
            <a:r>
              <a:rPr lang="en-GB" sz="1800" dirty="0"/>
              <a:t>Gives HR independence from internal pressures and organisational politics.</a:t>
            </a:r>
          </a:p>
          <a:p>
            <a:r>
              <a:rPr lang="en-GB" sz="1800" dirty="0"/>
              <a:t>Outsourced services can include payroll, recruitment, absence reporting, background screening etc.</a:t>
            </a:r>
          </a:p>
          <a:p>
            <a:r>
              <a:rPr lang="en-GB" sz="1800" dirty="0"/>
              <a:t>Typically used by small to medium sized businesses.</a:t>
            </a:r>
          </a:p>
          <a:p>
            <a:r>
              <a:rPr lang="en-GB" sz="1800" dirty="0"/>
              <a:t>Allows organisations to focus on HR strategy.</a:t>
            </a:r>
          </a:p>
          <a:p>
            <a:endParaRPr lang="en-GB" dirty="0"/>
          </a:p>
        </p:txBody>
      </p:sp>
    </p:spTree>
    <p:extLst>
      <p:ext uri="{BB962C8B-B14F-4D97-AF65-F5344CB8AC3E}">
        <p14:creationId xmlns:p14="http://schemas.microsoft.com/office/powerpoint/2010/main" val="9310037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E2FB3-4CE1-4178-8211-0DEAF6F9141C}"/>
              </a:ext>
            </a:extLst>
          </p:cNvPr>
          <p:cNvSpPr>
            <a:spLocks noGrp="1"/>
          </p:cNvSpPr>
          <p:nvPr>
            <p:ph type="title"/>
          </p:nvPr>
        </p:nvSpPr>
        <p:spPr/>
        <p:txBody>
          <a:bodyPr/>
          <a:lstStyle/>
          <a:p>
            <a:pPr algn="ctr"/>
            <a:r>
              <a:rPr lang="en-GB" dirty="0"/>
              <a:t>The ‘three-legged stool’ model – David Ulrich </a:t>
            </a:r>
          </a:p>
        </p:txBody>
      </p:sp>
      <p:pic>
        <p:nvPicPr>
          <p:cNvPr id="4" name="Picture 3">
            <a:extLst>
              <a:ext uri="{FF2B5EF4-FFF2-40B4-BE49-F238E27FC236}">
                <a16:creationId xmlns:a16="http://schemas.microsoft.com/office/drawing/2014/main" id="{231E05D6-A81C-4B40-893D-F7A074BDC2E5}"/>
              </a:ext>
            </a:extLst>
          </p:cNvPr>
          <p:cNvPicPr>
            <a:picLocks noChangeAspect="1"/>
          </p:cNvPicPr>
          <p:nvPr/>
        </p:nvPicPr>
        <p:blipFill>
          <a:blip r:embed="rId3"/>
          <a:stretch>
            <a:fillRect/>
          </a:stretch>
        </p:blipFill>
        <p:spPr>
          <a:xfrm>
            <a:off x="4392388" y="1795948"/>
            <a:ext cx="3581400" cy="2514600"/>
          </a:xfrm>
          <a:prstGeom prst="rect">
            <a:avLst/>
          </a:prstGeom>
        </p:spPr>
      </p:pic>
      <p:sp>
        <p:nvSpPr>
          <p:cNvPr id="5" name="TextBox 4">
            <a:extLst>
              <a:ext uri="{FF2B5EF4-FFF2-40B4-BE49-F238E27FC236}">
                <a16:creationId xmlns:a16="http://schemas.microsoft.com/office/drawing/2014/main" id="{9149B015-38E8-404A-B39A-ABE16762FD4F}"/>
              </a:ext>
            </a:extLst>
          </p:cNvPr>
          <p:cNvSpPr txBox="1"/>
          <p:nvPr/>
        </p:nvSpPr>
        <p:spPr>
          <a:xfrm>
            <a:off x="1210496" y="2416362"/>
            <a:ext cx="3213100" cy="830997"/>
          </a:xfrm>
          <a:prstGeom prst="rect">
            <a:avLst/>
          </a:prstGeom>
          <a:noFill/>
          <a:ln>
            <a:noFill/>
          </a:ln>
          <a:effectLst/>
        </p:spPr>
        <p:txBody>
          <a:bodyPr wrap="square" rtlCol="0">
            <a:spAutoFit/>
          </a:bodyPr>
          <a:lstStyle/>
          <a:p>
            <a:pPr algn="ctr"/>
            <a:r>
              <a:rPr lang="en-GB" b="1" dirty="0"/>
              <a:t>Shared Services</a:t>
            </a:r>
          </a:p>
          <a:p>
            <a:pPr algn="ctr"/>
            <a:r>
              <a:rPr lang="en-GB" sz="1500" dirty="0"/>
              <a:t>Centralised service group that deals with routine HR functions</a:t>
            </a:r>
          </a:p>
        </p:txBody>
      </p:sp>
      <p:sp>
        <p:nvSpPr>
          <p:cNvPr id="7" name="TextBox 6">
            <a:extLst>
              <a:ext uri="{FF2B5EF4-FFF2-40B4-BE49-F238E27FC236}">
                <a16:creationId xmlns:a16="http://schemas.microsoft.com/office/drawing/2014/main" id="{CB4A0EE1-A6BF-4132-812D-0E2D0170D2AC}"/>
              </a:ext>
            </a:extLst>
          </p:cNvPr>
          <p:cNvSpPr txBox="1"/>
          <p:nvPr/>
        </p:nvSpPr>
        <p:spPr>
          <a:xfrm>
            <a:off x="7942580" y="2367171"/>
            <a:ext cx="3213100" cy="1061829"/>
          </a:xfrm>
          <a:prstGeom prst="rect">
            <a:avLst/>
          </a:prstGeom>
          <a:noFill/>
          <a:ln>
            <a:noFill/>
          </a:ln>
        </p:spPr>
        <p:txBody>
          <a:bodyPr wrap="square" rtlCol="0">
            <a:spAutoFit/>
          </a:bodyPr>
          <a:lstStyle/>
          <a:p>
            <a:pPr algn="ctr"/>
            <a:r>
              <a:rPr lang="en-GB" b="1" dirty="0"/>
              <a:t>HR Business Partners</a:t>
            </a:r>
          </a:p>
          <a:p>
            <a:pPr marL="87313" algn="ctr"/>
            <a:r>
              <a:rPr lang="en-GB" sz="1500" dirty="0"/>
              <a:t>A Senior HR Professional that works closely with Managers to influence strategy</a:t>
            </a:r>
            <a:endParaRPr lang="en-GB" dirty="0"/>
          </a:p>
        </p:txBody>
      </p:sp>
      <p:sp>
        <p:nvSpPr>
          <p:cNvPr id="8" name="TextBox 7">
            <a:extLst>
              <a:ext uri="{FF2B5EF4-FFF2-40B4-BE49-F238E27FC236}">
                <a16:creationId xmlns:a16="http://schemas.microsoft.com/office/drawing/2014/main" id="{CB4A0EE1-A6BF-4132-812D-0E2D0170D2AC}"/>
              </a:ext>
            </a:extLst>
          </p:cNvPr>
          <p:cNvSpPr txBox="1"/>
          <p:nvPr/>
        </p:nvSpPr>
        <p:spPr>
          <a:xfrm>
            <a:off x="4252869" y="4756505"/>
            <a:ext cx="3860437" cy="600164"/>
          </a:xfrm>
          <a:prstGeom prst="rect">
            <a:avLst/>
          </a:prstGeom>
          <a:noFill/>
          <a:ln>
            <a:noFill/>
          </a:ln>
        </p:spPr>
        <p:txBody>
          <a:bodyPr wrap="square" rtlCol="0">
            <a:spAutoFit/>
          </a:bodyPr>
          <a:lstStyle/>
          <a:p>
            <a:pPr algn="ctr"/>
            <a:r>
              <a:rPr lang="en-GB" b="1" dirty="0"/>
              <a:t>Centres of Excellence</a:t>
            </a:r>
          </a:p>
          <a:p>
            <a:r>
              <a:rPr lang="en-GB" sz="1500" dirty="0"/>
              <a:t>Small teams of experts in the field of HR</a:t>
            </a:r>
            <a:endParaRPr lang="en-GB" dirty="0"/>
          </a:p>
        </p:txBody>
      </p:sp>
    </p:spTree>
    <p:extLst>
      <p:ext uri="{BB962C8B-B14F-4D97-AF65-F5344CB8AC3E}">
        <p14:creationId xmlns:p14="http://schemas.microsoft.com/office/powerpoint/2010/main" val="28463749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8166A-B94C-49A3-BF36-5B14D3E63F3A}"/>
              </a:ext>
            </a:extLst>
          </p:cNvPr>
          <p:cNvSpPr>
            <a:spLocks noGrp="1"/>
          </p:cNvSpPr>
          <p:nvPr>
            <p:ph type="title"/>
          </p:nvPr>
        </p:nvSpPr>
        <p:spPr/>
        <p:txBody>
          <a:bodyPr/>
          <a:lstStyle/>
          <a:p>
            <a:pPr algn="ctr"/>
            <a:r>
              <a:rPr lang="en-GB" dirty="0"/>
              <a:t>How can HR Work with Line Managers?</a:t>
            </a:r>
          </a:p>
        </p:txBody>
      </p:sp>
      <p:sp>
        <p:nvSpPr>
          <p:cNvPr id="3" name="Content Placeholder 2">
            <a:extLst>
              <a:ext uri="{FF2B5EF4-FFF2-40B4-BE49-F238E27FC236}">
                <a16:creationId xmlns:a16="http://schemas.microsoft.com/office/drawing/2014/main" id="{366820DE-50CE-4FE5-B072-6B88610A7520}"/>
              </a:ext>
            </a:extLst>
          </p:cNvPr>
          <p:cNvSpPr>
            <a:spLocks noGrp="1"/>
          </p:cNvSpPr>
          <p:nvPr>
            <p:ph idx="1"/>
          </p:nvPr>
        </p:nvSpPr>
        <p:spPr/>
        <p:txBody>
          <a:bodyPr>
            <a:normAutofit/>
          </a:bodyPr>
          <a:lstStyle/>
          <a:p>
            <a:pPr marL="0" indent="0">
              <a:buNone/>
            </a:pPr>
            <a:endParaRPr lang="en-GB" sz="1800" dirty="0"/>
          </a:p>
          <a:p>
            <a:pPr marL="0" indent="0">
              <a:buNone/>
            </a:pPr>
            <a:r>
              <a:rPr lang="en-GB" sz="1800" dirty="0"/>
              <a:t>It is essential that the </a:t>
            </a:r>
            <a:r>
              <a:rPr lang="en-GB" sz="1800" b="1" i="1" dirty="0"/>
              <a:t>“HR department and line managers work together to manage people issues effectively and consistently.” </a:t>
            </a:r>
            <a:r>
              <a:rPr lang="en-GB" sz="1800" i="1" dirty="0"/>
              <a:t>(Taylor &amp; Woodhams, 2016, p. 26)</a:t>
            </a:r>
          </a:p>
          <a:p>
            <a:pPr marL="0" indent="0">
              <a:buNone/>
            </a:pPr>
            <a:endParaRPr lang="en-GB" sz="1800" i="1" dirty="0"/>
          </a:p>
          <a:p>
            <a:pPr>
              <a:buFont typeface="Courier New" panose="02070309020205020404" pitchFamily="49" charset="0"/>
              <a:buChar char="o"/>
            </a:pPr>
            <a:r>
              <a:rPr lang="en-GB" dirty="0"/>
              <a:t> Business partnering</a:t>
            </a:r>
          </a:p>
          <a:p>
            <a:pPr>
              <a:buFont typeface="Courier New" panose="02070309020205020404" pitchFamily="49" charset="0"/>
              <a:buChar char="o"/>
            </a:pPr>
            <a:r>
              <a:rPr lang="en-GB" dirty="0"/>
              <a:t> Building line-manager capabilities</a:t>
            </a:r>
          </a:p>
          <a:p>
            <a:pPr>
              <a:buFont typeface="Courier New" panose="02070309020205020404" pitchFamily="49" charset="0"/>
              <a:buChar char="o"/>
            </a:pPr>
            <a:r>
              <a:rPr lang="en-GB" dirty="0"/>
              <a:t> Advice and direct support</a:t>
            </a:r>
          </a:p>
          <a:p>
            <a:pPr marL="201168" lvl="1" indent="0">
              <a:buNone/>
            </a:pPr>
            <a:br>
              <a:rPr lang="en-GB" dirty="0"/>
            </a:br>
            <a:endParaRPr lang="en-GB" dirty="0"/>
          </a:p>
        </p:txBody>
      </p:sp>
    </p:spTree>
    <p:extLst>
      <p:ext uri="{BB962C8B-B14F-4D97-AF65-F5344CB8AC3E}">
        <p14:creationId xmlns:p14="http://schemas.microsoft.com/office/powerpoint/2010/main" val="27955334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8E2205A-E403-47A8-A4CA-F3BAF7E90DF7}"/>
              </a:ext>
            </a:extLst>
          </p:cNvPr>
          <p:cNvSpPr>
            <a:spLocks noGrp="1"/>
          </p:cNvSpPr>
          <p:nvPr>
            <p:ph type="title"/>
          </p:nvPr>
        </p:nvSpPr>
        <p:spPr/>
        <p:txBody>
          <a:bodyPr/>
          <a:lstStyle/>
          <a:p>
            <a:pPr algn="ctr"/>
            <a:r>
              <a:rPr lang="en-GB" dirty="0"/>
              <a:t>Ethics in HR</a:t>
            </a:r>
          </a:p>
        </p:txBody>
      </p:sp>
      <p:sp>
        <p:nvSpPr>
          <p:cNvPr id="4" name="Content Placeholder 3">
            <a:extLst>
              <a:ext uri="{FF2B5EF4-FFF2-40B4-BE49-F238E27FC236}">
                <a16:creationId xmlns:a16="http://schemas.microsoft.com/office/drawing/2014/main" id="{10408858-D116-4A62-8E39-7F15D3ACB3B0}"/>
              </a:ext>
            </a:extLst>
          </p:cNvPr>
          <p:cNvSpPr>
            <a:spLocks noGrp="1"/>
          </p:cNvSpPr>
          <p:nvPr>
            <p:ph idx="1"/>
          </p:nvPr>
        </p:nvSpPr>
        <p:spPr/>
        <p:txBody>
          <a:bodyPr>
            <a:normAutofit/>
          </a:bodyPr>
          <a:lstStyle/>
          <a:p>
            <a:pPr marL="0" indent="0">
              <a:buNone/>
            </a:pPr>
            <a:endParaRPr lang="en-GB" sz="1800" b="1" dirty="0"/>
          </a:p>
          <a:p>
            <a:pPr marL="0" indent="0">
              <a:buNone/>
            </a:pPr>
            <a:endParaRPr lang="en-GB" sz="1800" b="1" dirty="0"/>
          </a:p>
          <a:p>
            <a:pPr marL="0" indent="0">
              <a:buNone/>
            </a:pPr>
            <a:r>
              <a:rPr lang="en-GB" sz="1800" b="1" dirty="0"/>
              <a:t>“Sometimes, the HR function is regarded as the conscience of employers, there to ensure that the pursuit of more productive and efficient work does not ignore the human function.” </a:t>
            </a:r>
            <a:r>
              <a:rPr lang="en-GB" sz="1800" dirty="0"/>
              <a:t>(Marchington et al., 2016, p. 141)</a:t>
            </a:r>
          </a:p>
          <a:p>
            <a:pPr marL="0" indent="0">
              <a:buNone/>
            </a:pPr>
            <a:endParaRPr lang="en-GB" sz="1800" dirty="0"/>
          </a:p>
          <a:p>
            <a:pPr marL="0" indent="0" algn="r">
              <a:buNone/>
            </a:pPr>
            <a:endParaRPr lang="en-GB" sz="1800" dirty="0"/>
          </a:p>
          <a:p>
            <a:pPr marL="0" indent="0" algn="r">
              <a:buNone/>
            </a:pPr>
            <a:endParaRPr lang="en-GB" sz="1800" dirty="0"/>
          </a:p>
          <a:p>
            <a:endParaRPr lang="en-GB" dirty="0"/>
          </a:p>
        </p:txBody>
      </p:sp>
    </p:spTree>
    <p:extLst>
      <p:ext uri="{BB962C8B-B14F-4D97-AF65-F5344CB8AC3E}">
        <p14:creationId xmlns:p14="http://schemas.microsoft.com/office/powerpoint/2010/main" val="31503749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497D6932-541E-4F6B-BCD7-6AAE3101C10F}"/>
              </a:ext>
            </a:extLst>
          </p:cNvPr>
          <p:cNvSpPr>
            <a:spLocks noGrp="1"/>
          </p:cNvSpPr>
          <p:nvPr>
            <p:ph type="title"/>
          </p:nvPr>
        </p:nvSpPr>
        <p:spPr/>
        <p:txBody>
          <a:bodyPr/>
          <a:lstStyle/>
          <a:p>
            <a:pPr algn="ctr"/>
            <a:r>
              <a:rPr lang="en-GB" dirty="0"/>
              <a:t>Ethical Practice</a:t>
            </a:r>
          </a:p>
        </p:txBody>
      </p:sp>
      <p:pic>
        <p:nvPicPr>
          <p:cNvPr id="9" name="Content Placeholder 8">
            <a:extLst>
              <a:ext uri="{FF2B5EF4-FFF2-40B4-BE49-F238E27FC236}">
                <a16:creationId xmlns:a16="http://schemas.microsoft.com/office/drawing/2014/main" id="{CA2244EA-6B33-4538-8F72-EFB1C65F4D8A}"/>
              </a:ext>
            </a:extLst>
          </p:cNvPr>
          <p:cNvPicPr>
            <a:picLocks noGrp="1" noChangeAspect="1"/>
          </p:cNvPicPr>
          <p:nvPr>
            <p:ph idx="1"/>
          </p:nvPr>
        </p:nvPicPr>
        <p:blipFill>
          <a:blip r:embed="rId3"/>
          <a:stretch>
            <a:fillRect/>
          </a:stretch>
        </p:blipFill>
        <p:spPr>
          <a:xfrm>
            <a:off x="2687725" y="1846263"/>
            <a:ext cx="6876876" cy="4022725"/>
          </a:xfrm>
          <a:prstGeom prst="rect">
            <a:avLst/>
          </a:prstGeom>
        </p:spPr>
      </p:pic>
    </p:spTree>
    <p:extLst>
      <p:ext uri="{BB962C8B-B14F-4D97-AF65-F5344CB8AC3E}">
        <p14:creationId xmlns:p14="http://schemas.microsoft.com/office/powerpoint/2010/main" val="41173702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F2F4F-4698-4337-BCF5-51636676DE24}"/>
              </a:ext>
            </a:extLst>
          </p:cNvPr>
          <p:cNvSpPr>
            <a:spLocks noGrp="1"/>
          </p:cNvSpPr>
          <p:nvPr>
            <p:ph type="title"/>
          </p:nvPr>
        </p:nvSpPr>
        <p:spPr/>
        <p:txBody>
          <a:bodyPr/>
          <a:lstStyle/>
          <a:p>
            <a:pPr algn="ctr"/>
            <a:r>
              <a:rPr lang="en-GB" dirty="0"/>
              <a:t>Equality Act 2010</a:t>
            </a:r>
          </a:p>
        </p:txBody>
      </p:sp>
      <p:sp>
        <p:nvSpPr>
          <p:cNvPr id="3" name="Content Placeholder 2">
            <a:extLst>
              <a:ext uri="{FF2B5EF4-FFF2-40B4-BE49-F238E27FC236}">
                <a16:creationId xmlns:a16="http://schemas.microsoft.com/office/drawing/2014/main" id="{52EB9302-98E4-4C16-8142-3E0FB8C5DEEB}"/>
              </a:ext>
            </a:extLst>
          </p:cNvPr>
          <p:cNvSpPr>
            <a:spLocks noGrp="1"/>
          </p:cNvSpPr>
          <p:nvPr>
            <p:ph idx="1"/>
          </p:nvPr>
        </p:nvSpPr>
        <p:spPr/>
        <p:txBody>
          <a:bodyPr numCol="2"/>
          <a:lstStyle/>
          <a:p>
            <a:r>
              <a:rPr lang="en-GB" dirty="0"/>
              <a:t>Gender Pay Gap Regulations (2017)</a:t>
            </a:r>
          </a:p>
          <a:p>
            <a:r>
              <a:rPr lang="en-GB" dirty="0"/>
              <a:t>The law on equal pay is set out in the ‘equality of terms’ provisions of the Equality Act 2010 (the Act).</a:t>
            </a:r>
          </a:p>
          <a:p>
            <a:r>
              <a:rPr lang="en-GB" dirty="0"/>
              <a:t>To ensure pay transparency, companies with 250+ employees have a duty to  publish average annual pay information for their male and female employees.  </a:t>
            </a:r>
          </a:p>
          <a:p>
            <a:r>
              <a:rPr lang="en-GB" dirty="0"/>
              <a:t>It is a legal requirement - failing to do so is unlawful.</a:t>
            </a:r>
          </a:p>
          <a:p>
            <a:endParaRPr lang="en-GB" dirty="0"/>
          </a:p>
          <a:p>
            <a:endParaRPr lang="en-GB" dirty="0"/>
          </a:p>
        </p:txBody>
      </p:sp>
      <p:pic>
        <p:nvPicPr>
          <p:cNvPr id="4" name="Picture 3"/>
          <p:cNvPicPr>
            <a:picLocks noChangeAspect="1"/>
          </p:cNvPicPr>
          <p:nvPr/>
        </p:nvPicPr>
        <p:blipFill>
          <a:blip r:embed="rId3"/>
          <a:stretch>
            <a:fillRect/>
          </a:stretch>
        </p:blipFill>
        <p:spPr>
          <a:xfrm>
            <a:off x="6564799" y="2237414"/>
            <a:ext cx="4590881" cy="3240000"/>
          </a:xfrm>
          <a:prstGeom prst="rect">
            <a:avLst/>
          </a:prstGeom>
        </p:spPr>
      </p:pic>
    </p:spTree>
    <p:extLst>
      <p:ext uri="{BB962C8B-B14F-4D97-AF65-F5344CB8AC3E}">
        <p14:creationId xmlns:p14="http://schemas.microsoft.com/office/powerpoint/2010/main" val="20822189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8900A40-48C4-43CB-9495-3D2CCC54E3FD}"/>
              </a:ext>
            </a:extLst>
          </p:cNvPr>
          <p:cNvSpPr>
            <a:spLocks noGrp="1"/>
          </p:cNvSpPr>
          <p:nvPr>
            <p:ph type="title"/>
          </p:nvPr>
        </p:nvSpPr>
        <p:spPr/>
        <p:txBody>
          <a:bodyPr/>
          <a:lstStyle/>
          <a:p>
            <a:pPr algn="ctr"/>
            <a:r>
              <a:rPr lang="en-GB" dirty="0"/>
              <a:t>Corporate Social Responsibility</a:t>
            </a:r>
          </a:p>
        </p:txBody>
      </p:sp>
      <p:sp>
        <p:nvSpPr>
          <p:cNvPr id="8" name="Content Placeholder 7">
            <a:extLst>
              <a:ext uri="{FF2B5EF4-FFF2-40B4-BE49-F238E27FC236}">
                <a16:creationId xmlns:a16="http://schemas.microsoft.com/office/drawing/2014/main" id="{1E80B0E2-760F-46D9-B175-AA71B42B18F8}"/>
              </a:ext>
            </a:extLst>
          </p:cNvPr>
          <p:cNvSpPr>
            <a:spLocks noGrp="1"/>
          </p:cNvSpPr>
          <p:nvPr>
            <p:ph idx="1"/>
          </p:nvPr>
        </p:nvSpPr>
        <p:spPr/>
        <p:txBody>
          <a:bodyPr numCol="1">
            <a:normAutofit/>
          </a:bodyPr>
          <a:lstStyle/>
          <a:p>
            <a:pPr marL="0" indent="0">
              <a:buNone/>
            </a:pPr>
            <a:r>
              <a:rPr lang="en-GB" dirty="0"/>
              <a:t>Corporate Social Responsibility (CSR) is </a:t>
            </a:r>
            <a:r>
              <a:rPr lang="en-GB" b="1" dirty="0"/>
              <a:t>“the way in which an organisation expresses its values in behaviour towards stakeholders.” (Kew &amp; </a:t>
            </a:r>
            <a:r>
              <a:rPr lang="en-GB" b="1" dirty="0" err="1"/>
              <a:t>Stredwick</a:t>
            </a:r>
            <a:r>
              <a:rPr lang="en-GB" b="1" dirty="0"/>
              <a:t>, 2016, p. 398). </a:t>
            </a:r>
          </a:p>
          <a:p>
            <a:pPr marL="0" indent="0">
              <a:buNone/>
            </a:pPr>
            <a:r>
              <a:rPr lang="en-GB" b="1" dirty="0"/>
              <a:t> </a:t>
            </a:r>
          </a:p>
          <a:p>
            <a:pPr marL="200025" lvl="1" indent="0" fontAlgn="base">
              <a:buNone/>
            </a:pPr>
            <a:r>
              <a:rPr lang="en-GB" b="1" dirty="0"/>
              <a:t>		Work Place</a:t>
            </a:r>
          </a:p>
          <a:p>
            <a:pPr marL="200025" lvl="1" indent="0" fontAlgn="base">
              <a:buNone/>
            </a:pPr>
            <a:endParaRPr lang="en-GB" dirty="0"/>
          </a:p>
          <a:p>
            <a:pPr marL="200025" lvl="1" indent="0" fontAlgn="base">
              <a:buNone/>
            </a:pPr>
            <a:r>
              <a:rPr lang="en-GB" b="1" dirty="0"/>
              <a:t>		Market Place</a:t>
            </a:r>
          </a:p>
          <a:p>
            <a:pPr marL="200025" lvl="1" indent="0" fontAlgn="base">
              <a:buNone/>
            </a:pPr>
            <a:endParaRPr lang="en-GB" b="1" dirty="0"/>
          </a:p>
          <a:p>
            <a:pPr marL="200025" lvl="1" indent="0" fontAlgn="base">
              <a:buNone/>
            </a:pPr>
            <a:r>
              <a:rPr lang="en-GB" b="1" dirty="0"/>
              <a:t>		Environment</a:t>
            </a:r>
          </a:p>
          <a:p>
            <a:pPr marL="200025" lvl="1" indent="0" fontAlgn="base">
              <a:buNone/>
            </a:pPr>
            <a:endParaRPr lang="en-GB" b="1" dirty="0"/>
          </a:p>
          <a:p>
            <a:pPr marL="200025" lvl="1" indent="0" fontAlgn="base">
              <a:buNone/>
            </a:pPr>
            <a:r>
              <a:rPr lang="en-GB" b="1" dirty="0"/>
              <a:t>		Community</a:t>
            </a:r>
            <a:endParaRPr lang="en-GB" dirty="0"/>
          </a:p>
        </p:txBody>
      </p:sp>
      <p:pic>
        <p:nvPicPr>
          <p:cNvPr id="2" name="Picture 1"/>
          <p:cNvPicPr>
            <a:picLocks noChangeAspect="1"/>
          </p:cNvPicPr>
          <p:nvPr/>
        </p:nvPicPr>
        <p:blipFill>
          <a:blip r:embed="rId3"/>
          <a:stretch>
            <a:fillRect/>
          </a:stretch>
        </p:blipFill>
        <p:spPr>
          <a:xfrm>
            <a:off x="6138870" y="2495744"/>
            <a:ext cx="3306382" cy="3240000"/>
          </a:xfrm>
          <a:prstGeom prst="rect">
            <a:avLst/>
          </a:prstGeom>
        </p:spPr>
      </p:pic>
      <p:cxnSp>
        <p:nvCxnSpPr>
          <p:cNvPr id="4" name="Straight Connector 3"/>
          <p:cNvCxnSpPr/>
          <p:nvPr/>
        </p:nvCxnSpPr>
        <p:spPr>
          <a:xfrm>
            <a:off x="4229100" y="3073400"/>
            <a:ext cx="1897380" cy="532879"/>
          </a:xfrm>
          <a:prstGeom prst="line">
            <a:avLst/>
          </a:prstGeom>
          <a:ln w="25400">
            <a:solidFill>
              <a:schemeClr val="accent5">
                <a:lumMod val="60000"/>
                <a:lumOff val="40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4397312" y="3714653"/>
            <a:ext cx="1729168" cy="254097"/>
          </a:xfrm>
          <a:prstGeom prst="line">
            <a:avLst/>
          </a:prstGeom>
          <a:ln w="25400">
            <a:solidFill>
              <a:schemeClr val="accent5">
                <a:lumMod val="60000"/>
                <a:lumOff val="40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V="1">
            <a:off x="4397312" y="4224338"/>
            <a:ext cx="1729168" cy="176212"/>
          </a:xfrm>
          <a:prstGeom prst="line">
            <a:avLst/>
          </a:prstGeom>
          <a:ln w="25400">
            <a:solidFill>
              <a:schemeClr val="accent5">
                <a:lumMod val="60000"/>
                <a:lumOff val="40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V="1">
            <a:off x="4229100" y="4551949"/>
            <a:ext cx="1897380" cy="458202"/>
          </a:xfrm>
          <a:prstGeom prst="line">
            <a:avLst/>
          </a:prstGeom>
          <a:ln w="25400">
            <a:solidFill>
              <a:schemeClr val="accent5">
                <a:lumMod val="60000"/>
                <a:lumOff val="40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70200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7D2AE-F94A-420B-8CD7-F8B112F3A356}"/>
              </a:ext>
            </a:extLst>
          </p:cNvPr>
          <p:cNvSpPr>
            <a:spLocks noGrp="1"/>
          </p:cNvSpPr>
          <p:nvPr>
            <p:ph type="title"/>
          </p:nvPr>
        </p:nvSpPr>
        <p:spPr/>
        <p:txBody>
          <a:bodyPr/>
          <a:lstStyle/>
          <a:p>
            <a:pPr algn="ctr"/>
            <a:r>
              <a:rPr lang="en-GB" dirty="0"/>
              <a:t>How can HR Services be Evaluated?</a:t>
            </a:r>
          </a:p>
        </p:txBody>
      </p:sp>
      <p:sp>
        <p:nvSpPr>
          <p:cNvPr id="3" name="Content Placeholder 2">
            <a:extLst>
              <a:ext uri="{FF2B5EF4-FFF2-40B4-BE49-F238E27FC236}">
                <a16:creationId xmlns:a16="http://schemas.microsoft.com/office/drawing/2014/main" id="{7DB2D39B-B527-4F52-BBD4-5AD810A8FE20}"/>
              </a:ext>
            </a:extLst>
          </p:cNvPr>
          <p:cNvSpPr>
            <a:spLocks noGrp="1"/>
          </p:cNvSpPr>
          <p:nvPr>
            <p:ph idx="1"/>
          </p:nvPr>
        </p:nvSpPr>
        <p:spPr/>
        <p:txBody>
          <a:bodyPr/>
          <a:lstStyle/>
          <a:p>
            <a:endParaRPr lang="en-GB" dirty="0"/>
          </a:p>
          <a:p>
            <a:r>
              <a:rPr lang="en-GB" dirty="0"/>
              <a:t>Service Level Agreements (SLA’s)</a:t>
            </a:r>
          </a:p>
          <a:p>
            <a:r>
              <a:rPr lang="en-GB" dirty="0"/>
              <a:t>Key performance indicators (KPI’s)</a:t>
            </a:r>
          </a:p>
          <a:p>
            <a:r>
              <a:rPr lang="en-GB" dirty="0"/>
              <a:t>Benchmarking </a:t>
            </a:r>
          </a:p>
          <a:p>
            <a:r>
              <a:rPr lang="en-GB" dirty="0"/>
              <a:t>Balanced scorecards</a:t>
            </a:r>
          </a:p>
          <a:p>
            <a:r>
              <a:rPr lang="en-GB" dirty="0"/>
              <a:t>Objective setting</a:t>
            </a:r>
          </a:p>
          <a:p>
            <a:r>
              <a:rPr lang="en-GB" dirty="0"/>
              <a:t>Staff satisfaction surveys </a:t>
            </a:r>
          </a:p>
        </p:txBody>
      </p:sp>
      <p:pic>
        <p:nvPicPr>
          <p:cNvPr id="4" name="Picture 3"/>
          <p:cNvPicPr>
            <a:picLocks noChangeAspect="1"/>
          </p:cNvPicPr>
          <p:nvPr/>
        </p:nvPicPr>
        <p:blipFill>
          <a:blip r:embed="rId3"/>
          <a:stretch>
            <a:fillRect/>
          </a:stretch>
        </p:blipFill>
        <p:spPr>
          <a:xfrm>
            <a:off x="6238575" y="1845734"/>
            <a:ext cx="4917105" cy="3240000"/>
          </a:xfrm>
          <a:prstGeom prst="rect">
            <a:avLst/>
          </a:prstGeom>
        </p:spPr>
      </p:pic>
    </p:spTree>
    <p:extLst>
      <p:ext uri="{BB962C8B-B14F-4D97-AF65-F5344CB8AC3E}">
        <p14:creationId xmlns:p14="http://schemas.microsoft.com/office/powerpoint/2010/main" val="34326336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0B6DB-58F2-408F-AB30-B050F36545BF}"/>
              </a:ext>
            </a:extLst>
          </p:cNvPr>
          <p:cNvSpPr>
            <a:spLocks noGrp="1"/>
          </p:cNvSpPr>
          <p:nvPr>
            <p:ph type="title"/>
          </p:nvPr>
        </p:nvSpPr>
        <p:spPr/>
        <p:txBody>
          <a:bodyPr/>
          <a:lstStyle/>
          <a:p>
            <a:pPr algn="ctr"/>
            <a:r>
              <a:rPr lang="en-GB" dirty="0"/>
              <a:t>References</a:t>
            </a:r>
          </a:p>
        </p:txBody>
      </p:sp>
      <p:sp>
        <p:nvSpPr>
          <p:cNvPr id="4" name="Rectangle 1">
            <a:extLst>
              <a:ext uri="{FF2B5EF4-FFF2-40B4-BE49-F238E27FC236}">
                <a16:creationId xmlns:a16="http://schemas.microsoft.com/office/drawing/2014/main" id="{492C5A01-38D0-4807-99E4-8D8AAFE792AF}"/>
              </a:ext>
            </a:extLst>
          </p:cNvPr>
          <p:cNvSpPr>
            <a:spLocks noGrp="1" noChangeArrowheads="1"/>
          </p:cNvSpPr>
          <p:nvPr>
            <p:ph idx="1"/>
          </p:nvPr>
        </p:nvSpPr>
        <p:spPr bwMode="auto">
          <a:xfrm>
            <a:off x="1219200" y="1630144"/>
            <a:ext cx="9936480" cy="43088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BBC, 2018. </a:t>
            </a:r>
            <a:r>
              <a:rPr kumimoji="0" lang="en-US" altLang="en-US" sz="1500" b="0" i="1"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Six male BBC presenters agree to pay cuts. </a:t>
            </a:r>
            <a:r>
              <a:rPr kumimoji="0" lang="en-US" altLang="en-US" sz="15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[Online] </a:t>
            </a:r>
            <a:br>
              <a:rPr kumimoji="0" lang="en-US" altLang="en-US" sz="15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br>
            <a:r>
              <a:rPr kumimoji="0" lang="en-US" altLang="en-US" sz="15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Available at: </a:t>
            </a:r>
            <a:r>
              <a:rPr kumimoji="0" lang="en-US" altLang="en-US" sz="1500" b="0" i="0" u="sng"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https://www.bbc.co.uk/news/uk-42827333</a:t>
            </a:r>
            <a:br>
              <a:rPr kumimoji="0" lang="en-US" altLang="en-US" sz="15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br>
            <a:r>
              <a:rPr kumimoji="0" lang="en-US" altLang="en-US" sz="15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[Accessed 12 2 2020].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500" b="0" i="0" u="none" strike="noStrike" cap="none" normalizeH="0" baseline="0" dirty="0">
              <a:ln>
                <a:noFill/>
              </a:ln>
              <a:solidFill>
                <a:schemeClr val="tx1"/>
              </a:solidFill>
              <a:effectLst/>
              <a:latin typeface="+mj-lt"/>
            </a:endParaRPr>
          </a:p>
          <a:p>
            <a:pPr marL="0" indent="0" eaLnBrk="0" fontAlgn="base" hangingPunct="0">
              <a:lnSpc>
                <a:spcPct val="100000"/>
              </a:lnSpc>
              <a:spcBef>
                <a:spcPct val="0"/>
              </a:spcBef>
              <a:spcAft>
                <a:spcPct val="0"/>
              </a:spcAft>
              <a:buClrTx/>
              <a:buSzTx/>
              <a:buNone/>
            </a:pPr>
            <a:r>
              <a:rPr lang="en-US" sz="1500" dirty="0">
                <a:solidFill>
                  <a:schemeClr val="tx1"/>
                </a:solidFill>
                <a:latin typeface="+mj-lt"/>
              </a:rPr>
              <a:t>CIPD, 2019. </a:t>
            </a:r>
            <a:r>
              <a:rPr lang="en-US" sz="1500" i="1" dirty="0">
                <a:solidFill>
                  <a:schemeClr val="tx1"/>
                </a:solidFill>
                <a:latin typeface="+mj-lt"/>
              </a:rPr>
              <a:t>CIPD Profession Map. </a:t>
            </a:r>
            <a:r>
              <a:rPr lang="en-US" sz="1500" dirty="0">
                <a:solidFill>
                  <a:schemeClr val="tx1"/>
                </a:solidFill>
                <a:latin typeface="+mj-lt"/>
              </a:rPr>
              <a:t>[Online] </a:t>
            </a:r>
            <a:br>
              <a:rPr lang="en-US" sz="1500" dirty="0">
                <a:solidFill>
                  <a:schemeClr val="tx1"/>
                </a:solidFill>
                <a:latin typeface="+mj-lt"/>
              </a:rPr>
            </a:br>
            <a:r>
              <a:rPr lang="en-US" sz="1500" dirty="0">
                <a:solidFill>
                  <a:schemeClr val="tx1"/>
                </a:solidFill>
                <a:latin typeface="+mj-lt"/>
              </a:rPr>
              <a:t>Available at: </a:t>
            </a:r>
            <a:r>
              <a:rPr lang="en-US" sz="1500" u="sng" dirty="0">
                <a:solidFill>
                  <a:schemeClr val="tx1"/>
                </a:solidFill>
                <a:latin typeface="+mj-lt"/>
              </a:rPr>
              <a:t>https://www.cipd.co.uk/learn/profession-map</a:t>
            </a:r>
            <a:br>
              <a:rPr lang="en-US" sz="1500" dirty="0">
                <a:solidFill>
                  <a:schemeClr val="tx1"/>
                </a:solidFill>
                <a:latin typeface="+mj-lt"/>
              </a:rPr>
            </a:br>
            <a:r>
              <a:rPr lang="en-US" sz="1500" dirty="0">
                <a:solidFill>
                  <a:schemeClr val="tx1"/>
                </a:solidFill>
                <a:latin typeface="+mj-lt"/>
              </a:rPr>
              <a:t>[Accessed 19 12 2019].</a:t>
            </a:r>
            <a:endParaRPr lang="en-GB" sz="1500" dirty="0">
              <a:solidFill>
                <a:schemeClr val="tx1"/>
              </a:solidFill>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5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Kew, J. &amp; </a:t>
            </a:r>
            <a:r>
              <a:rPr kumimoji="0" lang="en-US" altLang="en-US" sz="1500" b="0" i="0" u="none" strike="noStrike" cap="none" normalizeH="0" baseline="0" dirty="0" err="1">
                <a:ln>
                  <a:noFill/>
                </a:ln>
                <a:solidFill>
                  <a:schemeClr val="tx1"/>
                </a:solidFill>
                <a:effectLst/>
                <a:latin typeface="+mj-lt"/>
                <a:ea typeface="Calibri" panose="020F0502020204030204" pitchFamily="34" charset="0"/>
                <a:cs typeface="Times New Roman" panose="02020603050405020304" pitchFamily="18" charset="0"/>
              </a:rPr>
              <a:t>Stredwick</a:t>
            </a:r>
            <a:r>
              <a:rPr kumimoji="0" lang="en-US" altLang="en-US" sz="15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 J., 2016. </a:t>
            </a:r>
            <a:r>
              <a:rPr kumimoji="0" lang="en-US" altLang="en-US" sz="1500" b="0" i="1"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Human Resource Management in a Business Context. </a:t>
            </a:r>
            <a:r>
              <a:rPr kumimoji="0" lang="en-US" altLang="en-US" sz="15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3rd ed. London: CIPD.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5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Marchington, M., Wilkinson, A., Donnelly, R. &amp; </a:t>
            </a:r>
            <a:r>
              <a:rPr kumimoji="0" lang="en-US" altLang="en-US" sz="1500" b="0" i="0" u="none" strike="noStrike" cap="none" normalizeH="0" baseline="0" dirty="0" err="1">
                <a:ln>
                  <a:noFill/>
                </a:ln>
                <a:solidFill>
                  <a:schemeClr val="tx1"/>
                </a:solidFill>
                <a:effectLst/>
                <a:latin typeface="+mj-lt"/>
                <a:ea typeface="Calibri" panose="020F0502020204030204" pitchFamily="34" charset="0"/>
                <a:cs typeface="Times New Roman" panose="02020603050405020304" pitchFamily="18" charset="0"/>
              </a:rPr>
              <a:t>Kynighou</a:t>
            </a:r>
            <a:r>
              <a:rPr kumimoji="0" lang="en-US" altLang="en-US" sz="15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 A., 2016. </a:t>
            </a:r>
            <a:r>
              <a:rPr kumimoji="0" lang="en-US" altLang="en-US" sz="1500" b="0" i="1"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Human Resource Management at Work. </a:t>
            </a:r>
            <a:r>
              <a:rPr kumimoji="0" lang="en-US" altLang="en-US" sz="15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6th ed. London: CIPD.</a:t>
            </a:r>
            <a:endParaRPr kumimoji="0" lang="en-GB" altLang="en-US" sz="150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endParaRPr>
          </a:p>
          <a:p>
            <a:pPr marL="0" indent="0" eaLnBrk="0" fontAlgn="base" hangingPunct="0">
              <a:lnSpc>
                <a:spcPct val="100000"/>
              </a:lnSpc>
              <a:spcBef>
                <a:spcPct val="0"/>
              </a:spcBef>
              <a:spcAft>
                <a:spcPct val="0"/>
              </a:spcAft>
              <a:buClrTx/>
              <a:buSzTx/>
              <a:buNone/>
            </a:pPr>
            <a:r>
              <a:rPr lang="en-US" sz="1500" dirty="0">
                <a:solidFill>
                  <a:schemeClr val="tx1"/>
                </a:solidFill>
                <a:latin typeface="+mj-lt"/>
              </a:rPr>
              <a:t>O'Halloran, G. &amp; Haden, S., 2019. </a:t>
            </a:r>
            <a:r>
              <a:rPr lang="en-US" sz="1500" i="1" dirty="0">
                <a:solidFill>
                  <a:schemeClr val="tx1"/>
                </a:solidFill>
                <a:latin typeface="+mj-lt"/>
              </a:rPr>
              <a:t>HR business partnering. </a:t>
            </a:r>
            <a:r>
              <a:rPr lang="en-US" sz="1500" dirty="0">
                <a:solidFill>
                  <a:schemeClr val="tx1"/>
                </a:solidFill>
                <a:latin typeface="+mj-lt"/>
              </a:rPr>
              <a:t>[Online] </a:t>
            </a:r>
            <a:br>
              <a:rPr lang="en-US" sz="1500" dirty="0">
                <a:solidFill>
                  <a:schemeClr val="tx1"/>
                </a:solidFill>
                <a:latin typeface="+mj-lt"/>
              </a:rPr>
            </a:br>
            <a:r>
              <a:rPr lang="en-US" sz="1500" dirty="0">
                <a:solidFill>
                  <a:schemeClr val="tx1"/>
                </a:solidFill>
                <a:latin typeface="+mj-lt"/>
              </a:rPr>
              <a:t>Available at: </a:t>
            </a:r>
            <a:r>
              <a:rPr lang="en-US" sz="1500" u="sng" dirty="0">
                <a:solidFill>
                  <a:schemeClr val="tx1"/>
                </a:solidFill>
                <a:latin typeface="+mj-lt"/>
              </a:rPr>
              <a:t>https://www.cipd.co.uk/knowledge/fundamentals/people/hr/business-partnering-factsheet</a:t>
            </a:r>
            <a:br>
              <a:rPr lang="en-US" sz="1500" dirty="0">
                <a:solidFill>
                  <a:schemeClr val="tx1"/>
                </a:solidFill>
                <a:latin typeface="+mj-lt"/>
              </a:rPr>
            </a:br>
            <a:r>
              <a:rPr lang="en-US" sz="1500" dirty="0">
                <a:solidFill>
                  <a:schemeClr val="tx1"/>
                </a:solidFill>
                <a:latin typeface="+mj-lt"/>
              </a:rPr>
              <a:t>[Accessed 7 February 2020].</a:t>
            </a:r>
            <a:endParaRPr lang="en-GB" sz="1500" dirty="0">
              <a:solidFill>
                <a:schemeClr val="tx1"/>
              </a:solidFill>
              <a:latin typeface="+mj-l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5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5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Taylor, S. &amp; Woodhams, C., 2016. </a:t>
            </a:r>
            <a:r>
              <a:rPr kumimoji="0" lang="en-US" altLang="en-US" sz="1500" b="0" i="1"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Studying Human Resource Management. </a:t>
            </a:r>
            <a:r>
              <a:rPr kumimoji="0" lang="en-US" altLang="en-US" sz="1500" b="0" i="0" u="none" strike="noStrike" cap="none" normalizeH="0" baseline="0" dirty="0">
                <a:ln>
                  <a:noFill/>
                </a:ln>
                <a:solidFill>
                  <a:schemeClr val="tx1"/>
                </a:solidFill>
                <a:effectLst/>
                <a:latin typeface="+mj-lt"/>
                <a:ea typeface="Calibri" panose="020F0502020204030204" pitchFamily="34" charset="0"/>
                <a:cs typeface="Times New Roman" panose="02020603050405020304" pitchFamily="18" charset="0"/>
              </a:rPr>
              <a:t>2nd ed. London: CIPD.</a:t>
            </a:r>
            <a:endParaRPr kumimoji="0" lang="en-GB" altLang="en-US" sz="1500" b="0" i="0" u="none" strike="noStrike" cap="none" normalizeH="0" baseline="0" dirty="0">
              <a:ln>
                <a:noFill/>
              </a:ln>
              <a:solidFill>
                <a:schemeClr val="tx1"/>
              </a:solidFill>
              <a:effectLst/>
              <a:latin typeface="+mj-lt"/>
            </a:endParaRPr>
          </a:p>
        </p:txBody>
      </p:sp>
    </p:spTree>
    <p:extLst>
      <p:ext uri="{BB962C8B-B14F-4D97-AF65-F5344CB8AC3E}">
        <p14:creationId xmlns:p14="http://schemas.microsoft.com/office/powerpoint/2010/main" val="22344856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82159-067F-46E2-9802-7A691D7414C9}"/>
              </a:ext>
            </a:extLst>
          </p:cNvPr>
          <p:cNvSpPr>
            <a:spLocks noGrp="1"/>
          </p:cNvSpPr>
          <p:nvPr>
            <p:ph type="title"/>
          </p:nvPr>
        </p:nvSpPr>
        <p:spPr/>
        <p:txBody>
          <a:bodyPr/>
          <a:lstStyle/>
          <a:p>
            <a:pPr algn="ctr"/>
            <a:r>
              <a:rPr lang="en-GB" dirty="0"/>
              <a:t>Bibliography</a:t>
            </a:r>
          </a:p>
        </p:txBody>
      </p:sp>
      <p:sp>
        <p:nvSpPr>
          <p:cNvPr id="4" name="Rectangle 1">
            <a:extLst>
              <a:ext uri="{FF2B5EF4-FFF2-40B4-BE49-F238E27FC236}">
                <a16:creationId xmlns:a16="http://schemas.microsoft.com/office/drawing/2014/main" id="{30FD6CE1-6823-481D-A808-C34246C1F2E4}"/>
              </a:ext>
            </a:extLst>
          </p:cNvPr>
          <p:cNvSpPr>
            <a:spLocks noGrp="1" noChangeArrowheads="1"/>
          </p:cNvSpPr>
          <p:nvPr>
            <p:ph idx="1"/>
          </p:nvPr>
        </p:nvSpPr>
        <p:spPr bwMode="auto">
          <a:xfrm>
            <a:off x="1206500" y="1746083"/>
            <a:ext cx="9949180" cy="43242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George, S., 2018.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HR outsourcing.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https://www.cipd.co.uk/knowledge/fundamentals/people/hr/outsourcing-factsheet</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[Accessed 8 February 2020].</a:t>
            </a:r>
            <a:endParaRPr kumimoji="0" lang="en-GB"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George, S., 2018.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HR shared services.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https://www.cipd.co.uk/knowledge/fundamentals/people/hr/shared-services-factsheet</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[Accessed 6 February 2020].</a:t>
            </a:r>
            <a:endParaRPr kumimoji="0" lang="en-GB"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George, S., 2019.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Change management.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https://www.cipd.co.uk/knowledge/strategy/change/management-factsheet</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[Accessed 8 February 2020].</a:t>
            </a:r>
            <a:endParaRPr kumimoji="0" lang="en-GB"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George, S. &amp; Hayden, D., 2019.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Line managers' role in supporting the people profession.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https://www.cipd.co.uk/knowledge/fundamentals/people/hr/line-managers-factsheet</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[Accessed 7 2 2020].</a:t>
            </a:r>
            <a:endParaRPr kumimoji="0" lang="en-GB"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Gifford &amp; J, 2007.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The changing HR function,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London: CIPD.</a:t>
            </a:r>
            <a:endParaRPr kumimoji="0" lang="en-GB"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Jha, S. K. M., 2014.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www.linkedin.com.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https://www.linkedin.com/pulse/20140920090209-55121793-moving-from-transactional-to-transformational-hr</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[Accessed 8 February 2020].</a:t>
            </a:r>
            <a:endParaRPr kumimoji="0" lang="en-GB"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PersonnelToday</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 2019.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HR outsourcing (HRO): an in-depth guide.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https://www.personneltoday.com/hr/hr-outsourcing-hro-an-in-depth-guide/</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[Accessed 7 February 2020].</a:t>
            </a:r>
            <a:endParaRPr kumimoji="0" lang="en-GB"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Schooley, S., 2019.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What Is Corporate Social Responsibility?.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https://www.businessnewsdaily.com/4679-corporate-social-responsibility.html</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[Accessed 1 February 2020].</a:t>
            </a:r>
            <a:endParaRPr kumimoji="0" lang="en-GB" altLang="en-US" sz="1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Team, M. T. C., 2016. </a:t>
            </a:r>
            <a:r>
              <a:rPr kumimoji="0" lang="en-US" altLang="en-US" sz="11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Lewin's Change Management Model. </a:t>
            </a: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https://www.mindtools.com/pages/article/newPPM_94.htm</a:t>
            </a:r>
            <a:b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Times New Roman" panose="02020603050405020304" pitchFamily="18" charset="0"/>
              </a:rPr>
              <a:t>[Accessed 31 1 2020].</a:t>
            </a:r>
            <a:endParaRPr kumimoji="0" lang="en-GB" altLang="en-US" sz="11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87291542"/>
      </p:ext>
    </p:extLst>
  </p:cSld>
  <p:clrMapOvr>
    <a:masterClrMapping/>
  </p:clrMapOvr>
</p:sld>
</file>

<file path=ppt/theme/theme1.xml><?xml version="1.0" encoding="utf-8"?>
<a:theme xmlns:a="http://schemas.openxmlformats.org/drawingml/2006/main" name="Retrospec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3069</TotalTime>
  <Words>4276</Words>
  <Application>Microsoft Office PowerPoint</Application>
  <PresentationFormat>Widescreen</PresentationFormat>
  <Paragraphs>380</Paragraphs>
  <Slides>25</Slides>
  <Notes>25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Courier New</vt:lpstr>
      <vt:lpstr>Retrospect</vt:lpstr>
      <vt:lpstr>PowerPoint Presentation</vt:lpstr>
      <vt:lpstr>The Function of HR</vt:lpstr>
      <vt:lpstr>Aims and Objectives</vt:lpstr>
      <vt:lpstr>The HR Function</vt:lpstr>
      <vt:lpstr>Key Objectives of the HR Function</vt:lpstr>
      <vt:lpstr>HR Profession Map</vt:lpstr>
      <vt:lpstr>How HR is Evolving</vt:lpstr>
      <vt:lpstr>Personnel v Human Resources</vt:lpstr>
      <vt:lpstr>Transactional v Transformational</vt:lpstr>
      <vt:lpstr>Change Management</vt:lpstr>
      <vt:lpstr>Effective Change Management - How HR can Contribute?</vt:lpstr>
      <vt:lpstr>DREC Simplified Model of Change</vt:lpstr>
      <vt:lpstr>The 3-stage Model of Change - Lewin (1950 )  Unfreezing – Changing – Refreezing </vt:lpstr>
      <vt:lpstr>Different Models of HR Service Delivery</vt:lpstr>
      <vt:lpstr>Shared Services</vt:lpstr>
      <vt:lpstr>Outsourcing HR</vt:lpstr>
      <vt:lpstr>The ‘three-legged stool’ model – David Ulrich </vt:lpstr>
      <vt:lpstr>How can HR Work with Line Managers?</vt:lpstr>
      <vt:lpstr>Ethics in HR</vt:lpstr>
      <vt:lpstr>Ethical Practice</vt:lpstr>
      <vt:lpstr>Equality Act 2010</vt:lpstr>
      <vt:lpstr>Corporate Social Responsibility</vt:lpstr>
      <vt:lpstr>How can HR Services be Evaluated?</vt:lpstr>
      <vt:lpstr>References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Function of HR</dc:title>
  <dc:creator>Melanie Gough</dc:creator>
  <cp:lastModifiedBy>Melanie Gough</cp:lastModifiedBy>
  <cp:revision>170</cp:revision>
  <cp:lastPrinted>2020-02-16T11:48:28Z</cp:lastPrinted>
  <dcterms:created xsi:type="dcterms:W3CDTF">2019-12-06T09:51:32Z</dcterms:created>
  <dcterms:modified xsi:type="dcterms:W3CDTF">2020-02-17T23:59:01Z</dcterms:modified>
</cp:coreProperties>
</file>