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2.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3.xml" ContentType="application/vnd.openxmlformats-officedocument.drawingml.chart+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5"/>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Opening" id="{BEB9E85F-2977-6774-58C6-EBDB9242AAAE}">
          <p14:sldIdLst>
            <p14:sldId id="256"/>
            <p14:sldId id="257"/>
          </p14:sldIdLst>
        </p14:section>
        <p14:section name="Context and needs" id="{EDCBB252-CCEB-9B3F-0E47-92E76D05AFA7}">
          <p14:sldIdLst>
            <p14:sldId id="258"/>
            <p14:sldId id="259"/>
            <p14:sldId id="260"/>
          </p14:sldIdLst>
        </p14:section>
        <p14:section name="Theory and policy" id="{292EA18C-F551-0249-7CF1-C34F259EE39B}">
          <p14:sldIdLst>
            <p14:sldId id="261"/>
            <p14:sldId id="262"/>
          </p14:sldIdLst>
        </p14:section>
        <p14:section name="Services" id="{624F3ACA-EEFF-56F3-7259-B737F2BE4EC2}">
          <p14:sldIdLst>
            <p14:sldId id="263"/>
            <p14:sldId id="264"/>
            <p14:sldId id="265"/>
            <p14:sldId id="266"/>
          </p14:sldIdLst>
        </p14:section>
        <p14:section name="Digital innovation" id="{7B3E56E8-082E-7A80-740F-7E91D97031B9}">
          <p14:sldIdLst>
            <p14:sldId id="267"/>
            <p14:sldId id="268"/>
            <p14:sldId id="269"/>
          </p14:sldIdLst>
        </p14:section>
        <p14:section name="Case study" id="{98E5787E-1223-FDA6-0A73-241609B21A48}">
          <p14:sldIdLst>
            <p14:sldId id="270"/>
            <p14:sldId id="271"/>
          </p14:sldIdLst>
        </p14:section>
        <p14:section name="Ethics and recommendations" id="{DD834AFB-C6D6-9294-4104-38B8EAC52C78}">
          <p14:sldIdLst>
            <p14:sldId id="272"/>
            <p14:sldId id="273"/>
            <p14:sldId id="274"/>
          </p14:sldIdLst>
        </p14:section>
        <p14:section name="References" id="{9CB01EBD-EEDC-4460-8DC0-8F00DEC7DFDC}">
          <p14:sldIdLst>
            <p14:sldId id="275"/>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B87E98-8421-41DA-BF1E-2B9F6C0B710F}" v="19" dt="2026-10-24T22:16:27.2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nit Yunis (2311847)" userId="9d695af1-a2ec-4f77-90f2-edf1f032d4ed" providerId="ADAL" clId="{57A346CB-FD2B-41F6-B80D-263DCA52213F}"/>
    <pc:docChg chg="undo custSel delSld modSld modSection">
      <pc:chgData name="Zenit Yunis (2311847)" userId="9d695af1-a2ec-4f77-90f2-edf1f032d4ed" providerId="ADAL" clId="{57A346CB-FD2B-41F6-B80D-263DCA52213F}" dt="2026-10-24T22:16:27.229" v="79" actId="1076"/>
      <pc:docMkLst>
        <pc:docMk/>
      </pc:docMkLst>
      <pc:sldChg chg="addSp delSp modSp mod modTransition">
        <pc:chgData name="Zenit Yunis (2311847)" userId="9d695af1-a2ec-4f77-90f2-edf1f032d4ed" providerId="ADAL" clId="{57A346CB-FD2B-41F6-B80D-263DCA52213F}" dt="2026-10-24T21:43:34.231" v="38" actId="478"/>
        <pc:sldMkLst>
          <pc:docMk/>
          <pc:sldMk cId="0" sldId="256"/>
        </pc:sldMkLst>
        <pc:spChg chg="del mod">
          <ac:chgData name="Zenit Yunis (2311847)" userId="9d695af1-a2ec-4f77-90f2-edf1f032d4ed" providerId="ADAL" clId="{57A346CB-FD2B-41F6-B80D-263DCA52213F}" dt="2026-10-24T21:43:34.231" v="38" actId="478"/>
          <ac:spMkLst>
            <pc:docMk/>
            <pc:sldMk cId="0" sldId="256"/>
            <ac:spMk id="2" creationId="{00000000-0000-0000-0000-000000000000}"/>
          </ac:spMkLst>
        </pc:spChg>
        <pc:spChg chg="add del mod">
          <ac:chgData name="Zenit Yunis (2311847)" userId="9d695af1-a2ec-4f77-90f2-edf1f032d4ed" providerId="ADAL" clId="{57A346CB-FD2B-41F6-B80D-263DCA52213F}" dt="2026-10-24T20:58:05.235" v="2"/>
          <ac:spMkLst>
            <pc:docMk/>
            <pc:sldMk cId="0" sldId="256"/>
            <ac:spMk id="12" creationId="{8302BBFE-A618-7FC6-93C2-EF5D27737C60}"/>
          </ac:spMkLst>
        </pc:spChg>
      </pc:sldChg>
      <pc:sldChg chg="addSp delSp modSp mod modTransition">
        <pc:chgData name="Zenit Yunis (2311847)" userId="9d695af1-a2ec-4f77-90f2-edf1f032d4ed" providerId="ADAL" clId="{57A346CB-FD2B-41F6-B80D-263DCA52213F}" dt="2026-10-24T21:44:04.005" v="50"/>
        <pc:sldMkLst>
          <pc:docMk/>
          <pc:sldMk cId="0" sldId="257"/>
        </pc:sldMkLst>
        <pc:spChg chg="add del mod">
          <ac:chgData name="Zenit Yunis (2311847)" userId="9d695af1-a2ec-4f77-90f2-edf1f032d4ed" providerId="ADAL" clId="{57A346CB-FD2B-41F6-B80D-263DCA52213F}" dt="2026-10-24T21:43:44.561" v="41"/>
          <ac:spMkLst>
            <pc:docMk/>
            <pc:sldMk cId="0" sldId="257"/>
            <ac:spMk id="12" creationId="{1FDE108C-99F3-6E93-D9B5-4594FA991677}"/>
          </ac:spMkLst>
        </pc:spChg>
        <pc:spChg chg="add del mod">
          <ac:chgData name="Zenit Yunis (2311847)" userId="9d695af1-a2ec-4f77-90f2-edf1f032d4ed" providerId="ADAL" clId="{57A346CB-FD2B-41F6-B80D-263DCA52213F}" dt="2026-10-24T21:43:47.487" v="44"/>
          <ac:spMkLst>
            <pc:docMk/>
            <pc:sldMk cId="0" sldId="257"/>
            <ac:spMk id="13" creationId="{372CD016-A707-154D-CF5F-43BBCC09B2F1}"/>
          </ac:spMkLst>
        </pc:spChg>
        <pc:spChg chg="add del mod">
          <ac:chgData name="Zenit Yunis (2311847)" userId="9d695af1-a2ec-4f77-90f2-edf1f032d4ed" providerId="ADAL" clId="{57A346CB-FD2B-41F6-B80D-263DCA52213F}" dt="2026-10-24T21:43:52.122" v="47" actId="478"/>
          <ac:spMkLst>
            <pc:docMk/>
            <pc:sldMk cId="0" sldId="257"/>
            <ac:spMk id="14" creationId="{BF836CBB-BCBB-A2A1-5F32-82C5A4987198}"/>
          </ac:spMkLst>
        </pc:spChg>
        <pc:spChg chg="add del mod">
          <ac:chgData name="Zenit Yunis (2311847)" userId="9d695af1-a2ec-4f77-90f2-edf1f032d4ed" providerId="ADAL" clId="{57A346CB-FD2B-41F6-B80D-263DCA52213F}" dt="2026-10-24T21:44:04.005" v="50"/>
          <ac:spMkLst>
            <pc:docMk/>
            <pc:sldMk cId="0" sldId="257"/>
            <ac:spMk id="15" creationId="{CE6D0237-B7E8-7F85-CB95-8890877C7B3E}"/>
          </ac:spMkLst>
        </pc:spChg>
      </pc:sldChg>
      <pc:sldChg chg="modTransition">
        <pc:chgData name="Zenit Yunis (2311847)" userId="9d695af1-a2ec-4f77-90f2-edf1f032d4ed" providerId="ADAL" clId="{57A346CB-FD2B-41F6-B80D-263DCA52213F}" dt="2026-10-24T21:04:47.066" v="4"/>
        <pc:sldMkLst>
          <pc:docMk/>
          <pc:sldMk cId="0" sldId="258"/>
        </pc:sldMkLst>
      </pc:sldChg>
      <pc:sldChg chg="modTransition">
        <pc:chgData name="Zenit Yunis (2311847)" userId="9d695af1-a2ec-4f77-90f2-edf1f032d4ed" providerId="ADAL" clId="{57A346CB-FD2B-41F6-B80D-263DCA52213F}" dt="2026-10-24T21:04:47.066" v="4"/>
        <pc:sldMkLst>
          <pc:docMk/>
          <pc:sldMk cId="0" sldId="259"/>
        </pc:sldMkLst>
      </pc:sldChg>
      <pc:sldChg chg="modTransition">
        <pc:chgData name="Zenit Yunis (2311847)" userId="9d695af1-a2ec-4f77-90f2-edf1f032d4ed" providerId="ADAL" clId="{57A346CB-FD2B-41F6-B80D-263DCA52213F}" dt="2026-10-24T21:04:47.066" v="4"/>
        <pc:sldMkLst>
          <pc:docMk/>
          <pc:sldMk cId="0" sldId="260"/>
        </pc:sldMkLst>
      </pc:sldChg>
      <pc:sldChg chg="modTransition">
        <pc:chgData name="Zenit Yunis (2311847)" userId="9d695af1-a2ec-4f77-90f2-edf1f032d4ed" providerId="ADAL" clId="{57A346CB-FD2B-41F6-B80D-263DCA52213F}" dt="2026-10-24T21:04:47.066" v="4"/>
        <pc:sldMkLst>
          <pc:docMk/>
          <pc:sldMk cId="0" sldId="261"/>
        </pc:sldMkLst>
      </pc:sldChg>
      <pc:sldChg chg="modTransition">
        <pc:chgData name="Zenit Yunis (2311847)" userId="9d695af1-a2ec-4f77-90f2-edf1f032d4ed" providerId="ADAL" clId="{57A346CB-FD2B-41F6-B80D-263DCA52213F}" dt="2026-10-24T21:04:47.066" v="4"/>
        <pc:sldMkLst>
          <pc:docMk/>
          <pc:sldMk cId="0" sldId="262"/>
        </pc:sldMkLst>
      </pc:sldChg>
      <pc:sldChg chg="modTransition">
        <pc:chgData name="Zenit Yunis (2311847)" userId="9d695af1-a2ec-4f77-90f2-edf1f032d4ed" providerId="ADAL" clId="{57A346CB-FD2B-41F6-B80D-263DCA52213F}" dt="2026-10-24T21:04:47.066" v="4"/>
        <pc:sldMkLst>
          <pc:docMk/>
          <pc:sldMk cId="0" sldId="263"/>
        </pc:sldMkLst>
      </pc:sldChg>
      <pc:sldChg chg="modTransition">
        <pc:chgData name="Zenit Yunis (2311847)" userId="9d695af1-a2ec-4f77-90f2-edf1f032d4ed" providerId="ADAL" clId="{57A346CB-FD2B-41F6-B80D-263DCA52213F}" dt="2026-10-24T21:04:47.066" v="4"/>
        <pc:sldMkLst>
          <pc:docMk/>
          <pc:sldMk cId="0" sldId="264"/>
        </pc:sldMkLst>
      </pc:sldChg>
      <pc:sldChg chg="modTransition">
        <pc:chgData name="Zenit Yunis (2311847)" userId="9d695af1-a2ec-4f77-90f2-edf1f032d4ed" providerId="ADAL" clId="{57A346CB-FD2B-41F6-B80D-263DCA52213F}" dt="2026-10-24T21:04:47.066" v="4"/>
        <pc:sldMkLst>
          <pc:docMk/>
          <pc:sldMk cId="0" sldId="265"/>
        </pc:sldMkLst>
      </pc:sldChg>
      <pc:sldChg chg="modTransition">
        <pc:chgData name="Zenit Yunis (2311847)" userId="9d695af1-a2ec-4f77-90f2-edf1f032d4ed" providerId="ADAL" clId="{57A346CB-FD2B-41F6-B80D-263DCA52213F}" dt="2026-10-24T21:04:47.066" v="4"/>
        <pc:sldMkLst>
          <pc:docMk/>
          <pc:sldMk cId="0" sldId="266"/>
        </pc:sldMkLst>
      </pc:sldChg>
      <pc:sldChg chg="modTransition">
        <pc:chgData name="Zenit Yunis (2311847)" userId="9d695af1-a2ec-4f77-90f2-edf1f032d4ed" providerId="ADAL" clId="{57A346CB-FD2B-41F6-B80D-263DCA52213F}" dt="2026-10-24T21:04:47.066" v="4"/>
        <pc:sldMkLst>
          <pc:docMk/>
          <pc:sldMk cId="0" sldId="267"/>
        </pc:sldMkLst>
      </pc:sldChg>
      <pc:sldChg chg="modTransition">
        <pc:chgData name="Zenit Yunis (2311847)" userId="9d695af1-a2ec-4f77-90f2-edf1f032d4ed" providerId="ADAL" clId="{57A346CB-FD2B-41F6-B80D-263DCA52213F}" dt="2026-10-24T21:04:47.066" v="4"/>
        <pc:sldMkLst>
          <pc:docMk/>
          <pc:sldMk cId="0" sldId="268"/>
        </pc:sldMkLst>
      </pc:sldChg>
      <pc:sldChg chg="modTransition">
        <pc:chgData name="Zenit Yunis (2311847)" userId="9d695af1-a2ec-4f77-90f2-edf1f032d4ed" providerId="ADAL" clId="{57A346CB-FD2B-41F6-B80D-263DCA52213F}" dt="2026-10-24T21:04:47.066" v="4"/>
        <pc:sldMkLst>
          <pc:docMk/>
          <pc:sldMk cId="0" sldId="269"/>
        </pc:sldMkLst>
      </pc:sldChg>
      <pc:sldChg chg="modTransition">
        <pc:chgData name="Zenit Yunis (2311847)" userId="9d695af1-a2ec-4f77-90f2-edf1f032d4ed" providerId="ADAL" clId="{57A346CB-FD2B-41F6-B80D-263DCA52213F}" dt="2026-10-24T21:04:47.066" v="4"/>
        <pc:sldMkLst>
          <pc:docMk/>
          <pc:sldMk cId="0" sldId="270"/>
        </pc:sldMkLst>
      </pc:sldChg>
      <pc:sldChg chg="modTransition">
        <pc:chgData name="Zenit Yunis (2311847)" userId="9d695af1-a2ec-4f77-90f2-edf1f032d4ed" providerId="ADAL" clId="{57A346CB-FD2B-41F6-B80D-263DCA52213F}" dt="2026-10-24T21:04:47.066" v="4"/>
        <pc:sldMkLst>
          <pc:docMk/>
          <pc:sldMk cId="0" sldId="271"/>
        </pc:sldMkLst>
      </pc:sldChg>
      <pc:sldChg chg="modTransition">
        <pc:chgData name="Zenit Yunis (2311847)" userId="9d695af1-a2ec-4f77-90f2-edf1f032d4ed" providerId="ADAL" clId="{57A346CB-FD2B-41F6-B80D-263DCA52213F}" dt="2026-10-24T21:04:47.066" v="4"/>
        <pc:sldMkLst>
          <pc:docMk/>
          <pc:sldMk cId="0" sldId="272"/>
        </pc:sldMkLst>
      </pc:sldChg>
      <pc:sldChg chg="modTransition">
        <pc:chgData name="Zenit Yunis (2311847)" userId="9d695af1-a2ec-4f77-90f2-edf1f032d4ed" providerId="ADAL" clId="{57A346CB-FD2B-41F6-B80D-263DCA52213F}" dt="2026-10-24T21:04:47.066" v="4"/>
        <pc:sldMkLst>
          <pc:docMk/>
          <pc:sldMk cId="0" sldId="273"/>
        </pc:sldMkLst>
      </pc:sldChg>
      <pc:sldChg chg="modTransition">
        <pc:chgData name="Zenit Yunis (2311847)" userId="9d695af1-a2ec-4f77-90f2-edf1f032d4ed" providerId="ADAL" clId="{57A346CB-FD2B-41F6-B80D-263DCA52213F}" dt="2026-10-24T21:04:47.066" v="4"/>
        <pc:sldMkLst>
          <pc:docMk/>
          <pc:sldMk cId="0" sldId="274"/>
        </pc:sldMkLst>
      </pc:sldChg>
      <pc:sldChg chg="addSp delSp modSp mod modTransition delAnim modAnim">
        <pc:chgData name="Zenit Yunis (2311847)" userId="9d695af1-a2ec-4f77-90f2-edf1f032d4ed" providerId="ADAL" clId="{57A346CB-FD2B-41F6-B80D-263DCA52213F}" dt="2026-10-24T22:16:27.229" v="79" actId="1076"/>
        <pc:sldMkLst>
          <pc:docMk/>
          <pc:sldMk cId="0" sldId="275"/>
        </pc:sldMkLst>
        <pc:spChg chg="mod">
          <ac:chgData name="Zenit Yunis (2311847)" userId="9d695af1-a2ec-4f77-90f2-edf1f032d4ed" providerId="ADAL" clId="{57A346CB-FD2B-41F6-B80D-263DCA52213F}" dt="2026-10-24T21:50:27.508" v="67" actId="1076"/>
          <ac:spMkLst>
            <pc:docMk/>
            <pc:sldMk cId="0" sldId="275"/>
            <ac:spMk id="3" creationId="{00000000-0000-0000-0000-000000000000}"/>
          </ac:spMkLst>
        </pc:spChg>
        <pc:spChg chg="mod">
          <ac:chgData name="Zenit Yunis (2311847)" userId="9d695af1-a2ec-4f77-90f2-edf1f032d4ed" providerId="ADAL" clId="{57A346CB-FD2B-41F6-B80D-263DCA52213F}" dt="2026-10-24T21:51:09.555" v="73" actId="14100"/>
          <ac:spMkLst>
            <pc:docMk/>
            <pc:sldMk cId="0" sldId="275"/>
            <ac:spMk id="4" creationId="{00000000-0000-0000-0000-000000000000}"/>
          </ac:spMkLst>
        </pc:spChg>
        <pc:picChg chg="add del mod">
          <ac:chgData name="Zenit Yunis (2311847)" userId="9d695af1-a2ec-4f77-90f2-edf1f032d4ed" providerId="ADAL" clId="{57A346CB-FD2B-41F6-B80D-263DCA52213F}" dt="2026-10-24T22:05:02.996" v="75" actId="478"/>
          <ac:picMkLst>
            <pc:docMk/>
            <pc:sldMk cId="0" sldId="275"/>
            <ac:picMk id="6" creationId="{23963EC9-01DE-AC99-F114-3D0F219A265D}"/>
          </ac:picMkLst>
        </pc:picChg>
        <pc:picChg chg="add mod">
          <ac:chgData name="Zenit Yunis (2311847)" userId="9d695af1-a2ec-4f77-90f2-edf1f032d4ed" providerId="ADAL" clId="{57A346CB-FD2B-41F6-B80D-263DCA52213F}" dt="2026-10-24T22:16:27.229" v="79" actId="1076"/>
          <ac:picMkLst>
            <pc:docMk/>
            <pc:sldMk cId="0" sldId="275"/>
            <ac:picMk id="14" creationId="{CF118E2D-ABB6-B6D9-44AF-7D6A76719CD2}"/>
          </ac:picMkLst>
        </pc:picChg>
      </pc:sldChg>
      <pc:sldChg chg="addSp delSp modSp del mod modTransition modAnim">
        <pc:chgData name="Zenit Yunis (2311847)" userId="9d695af1-a2ec-4f77-90f2-edf1f032d4ed" providerId="ADAL" clId="{57A346CB-FD2B-41F6-B80D-263DCA52213F}" dt="2026-10-24T21:51:14.834" v="74" actId="47"/>
        <pc:sldMkLst>
          <pc:docMk/>
          <pc:sldMk cId="208328328" sldId="276"/>
        </pc:sldMkLst>
        <pc:spChg chg="add del">
          <ac:chgData name="Zenit Yunis (2311847)" userId="9d695af1-a2ec-4f77-90f2-edf1f032d4ed" providerId="ADAL" clId="{57A346CB-FD2B-41F6-B80D-263DCA52213F}" dt="2026-10-24T21:33:47.603" v="18" actId="11529"/>
          <ac:spMkLst>
            <pc:docMk/>
            <pc:sldMk cId="208328328" sldId="276"/>
            <ac:spMk id="8" creationId="{E8E555A6-9341-EE0D-FF00-E0CE965AC62E}"/>
          </ac:spMkLst>
        </pc:spChg>
        <pc:spChg chg="add del mod ord">
          <ac:chgData name="Zenit Yunis (2311847)" userId="9d695af1-a2ec-4f77-90f2-edf1f032d4ed" providerId="ADAL" clId="{57A346CB-FD2B-41F6-B80D-263DCA52213F}" dt="2026-10-24T21:44:34.932" v="52" actId="478"/>
          <ac:spMkLst>
            <pc:docMk/>
            <pc:sldMk cId="208328328" sldId="276"/>
            <ac:spMk id="9" creationId="{5916A37A-C54A-A363-7D04-E361261AFCE0}"/>
          </ac:spMkLst>
        </pc:spChg>
        <pc:picChg chg="add mod">
          <ac:chgData name="Zenit Yunis (2311847)" userId="9d695af1-a2ec-4f77-90f2-edf1f032d4ed" providerId="ADAL" clId="{57A346CB-FD2B-41F6-B80D-263DCA52213F}" dt="2026-10-24T21:45:20.919" v="63" actId="1076"/>
          <ac:picMkLst>
            <pc:docMk/>
            <pc:sldMk cId="208328328" sldId="276"/>
            <ac:picMk id="4" creationId="{066CA6F8-D04E-D539-65E3-D41725E48278}"/>
          </ac:picMkLst>
        </pc:picChg>
        <pc:picChg chg="add del mod">
          <ac:chgData name="Zenit Yunis (2311847)" userId="9d695af1-a2ec-4f77-90f2-edf1f032d4ed" providerId="ADAL" clId="{57A346CB-FD2B-41F6-B80D-263DCA52213F}" dt="2026-10-24T21:04:47.066" v="4"/>
          <ac:picMkLst>
            <pc:docMk/>
            <pc:sldMk cId="208328328" sldId="276"/>
            <ac:picMk id="7" creationId="{651F080F-07F1-285D-8AC9-8CDD5F132BA7}"/>
          </ac:picMkLst>
        </pc:picChg>
        <pc:picChg chg="add mod">
          <ac:chgData name="Zenit Yunis (2311847)" userId="9d695af1-a2ec-4f77-90f2-edf1f032d4ed" providerId="ADAL" clId="{57A346CB-FD2B-41F6-B80D-263DCA52213F}" dt="2026-10-24T21:05:41.969" v="6"/>
          <ac:picMkLst>
            <pc:docMk/>
            <pc:sldMk cId="208328328" sldId="276"/>
            <ac:picMk id="15" creationId="{E39BF1FA-F58A-2700-0B87-924A096DE518}"/>
          </ac:picMkLst>
        </pc:pic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_102_0.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_109_0.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_10D_0.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People aged 85 and over</c:v>
                </c:pt>
              </c:strCache>
            </c:strRef>
          </c:tx>
          <c:spPr>
            <a:solidFill>
              <a:srgbClr val="3E7C7B"/>
            </a:solidFill>
            <a:effectLst/>
          </c:spPr>
          <c:invertIfNegative val="0"/>
          <c:dLbls>
            <c:numFmt formatCode="0.0&quot; m&quot;" sourceLinked="0"/>
            <c:spPr>
              <a:noFill/>
              <a:ln>
                <a:noFill/>
              </a:ln>
              <a:effectLst/>
            </c:spPr>
            <c:txPr>
              <a:bodyPr/>
              <a:lstStyle/>
              <a:p>
                <a:pPr>
                  <a:defRPr sz="1050" b="0" i="0" u="none" strike="noStrike">
                    <a:solidFill>
                      <a:srgbClr val="152A45"/>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Mid-2022</c:v>
                </c:pt>
                <c:pt idx="1">
                  <c:v>Mid-2047 (projected)</c:v>
                </c:pt>
              </c:strCache>
            </c:strRef>
          </c:cat>
          <c:val>
            <c:numRef>
              <c:f>Sheet1!$B$2:$B$3</c:f>
              <c:numCache>
                <c:formatCode>General</c:formatCode>
                <c:ptCount val="2"/>
                <c:pt idx="0">
                  <c:v>1.7</c:v>
                </c:pt>
                <c:pt idx="1">
                  <c:v>3.3</c:v>
                </c:pt>
              </c:numCache>
            </c:numRef>
          </c:val>
          <c:extLst>
            <c:ext xmlns:c16="http://schemas.microsoft.com/office/drawing/2014/chart" uri="{C3380CC4-5D6E-409C-BE32-E72D297353CC}">
              <c16:uniqueId val="{00000000-FDAC-4179-9F90-FB2AAB86C8C1}"/>
            </c:ext>
          </c:extLst>
        </c:ser>
        <c:dLbls>
          <c:showLegendKey val="0"/>
          <c:showVal val="1"/>
          <c:showCatName val="0"/>
          <c:showSerName val="0"/>
          <c:showPercent val="0"/>
          <c:showBubbleSize val="0"/>
        </c:dLbls>
        <c:gapWidth val="7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5E6B7E"/>
                </a:solidFill>
                <a:latin typeface="+mn-lt"/>
              </a:defRPr>
            </a:pPr>
            <a:endParaRPr lang="en-US"/>
          </a:p>
        </c:txPr>
        <c:crossAx val="2094734552"/>
        <c:crosses val="autoZero"/>
        <c:auto val="1"/>
        <c:lblAlgn val="ctr"/>
        <c:lblOffset val="100"/>
        <c:noMultiLvlLbl val="1"/>
      </c:catAx>
      <c:valAx>
        <c:axId val="2094734552"/>
        <c:scaling>
          <c:orientation val="minMax"/>
          <c:max val="4"/>
        </c:scaling>
        <c:delete val="0"/>
        <c:axPos val="l"/>
        <c:majorGridlines>
          <c:spPr>
            <a:ln w="6350" cap="flat">
              <a:solidFill>
                <a:srgbClr val="E6E2D8"/>
              </a:solidFill>
              <a:prstDash val="solid"/>
              <a:round/>
            </a:ln>
          </c:spPr>
        </c:majorGridlines>
        <c:numFmt formatCode="0&quot; m&quot;"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5E6B7E"/>
                </a:solidFill>
                <a:latin typeface="+mn-lt"/>
              </a:defRPr>
            </a:pPr>
            <a:endParaRPr lang="en-US"/>
          </a:p>
        </c:txPr>
        <c:crossAx val="2094734554"/>
        <c:crosses val="autoZero"/>
        <c:crossBetween val="between"/>
        <c:majorUnit val="1"/>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doughnutChart>
        <c:varyColors val="1"/>
        <c:ser>
          <c:idx val="0"/>
          <c:order val="0"/>
          <c:tx>
            <c:strRef>
              <c:f>Sheet1!$B$1</c:f>
              <c:strCache>
                <c:ptCount val="1"/>
                <c:pt idx="0">
                  <c:v>Adult hospice funding</c:v>
                </c:pt>
              </c:strCache>
            </c:strRef>
          </c:tx>
          <c:spPr>
            <a:solidFill>
              <a:schemeClr val="accent1"/>
            </a:solidFill>
            <a:ln w="9525" cap="flat">
              <a:solidFill>
                <a:srgbClr val="F9F9F9"/>
              </a:solidFill>
              <a:prstDash val="solid"/>
              <a:round/>
            </a:ln>
            <a:effectLst/>
          </c:spPr>
          <c:dPt>
            <c:idx val="0"/>
            <c:bubble3D val="0"/>
            <c:spPr>
              <a:solidFill>
                <a:srgbClr val="3E7C7B"/>
              </a:solidFill>
              <a:effectLst/>
            </c:spPr>
            <c:extLst>
              <c:ext xmlns:c16="http://schemas.microsoft.com/office/drawing/2014/chart" uri="{C3380CC4-5D6E-409C-BE32-E72D297353CC}">
                <c16:uniqueId val="{00000001-8E06-4C5F-BCFB-B5D6ECE4F678}"/>
              </c:ext>
            </c:extLst>
          </c:dPt>
          <c:dPt>
            <c:idx val="1"/>
            <c:bubble3D val="0"/>
            <c:spPr>
              <a:solidFill>
                <a:srgbClr val="152A45"/>
              </a:solidFill>
              <a:effectLst/>
            </c:spPr>
            <c:extLst>
              <c:ext xmlns:c16="http://schemas.microsoft.com/office/drawing/2014/chart" uri="{C3380CC4-5D6E-409C-BE32-E72D297353CC}">
                <c16:uniqueId val="{00000003-8E06-4C5F-BCFB-B5D6ECE4F678}"/>
              </c:ext>
            </c:extLst>
          </c:dPt>
          <c:dLbls>
            <c:dLbl>
              <c:idx val="0"/>
              <c:numFmt formatCode="0%" sourceLinked="0"/>
              <c:spPr/>
              <c:txPr>
                <a:bodyPr/>
                <a:lstStyle/>
                <a:p>
                  <a:pPr>
                    <a:defRPr sz="1200" b="0" i="0" u="none" strike="noStrike">
                      <a:solidFill>
                        <a:srgbClr val="FFFFFF"/>
                      </a:solidFill>
                      <a:latin typeface="+mn-lt"/>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8E06-4C5F-BCFB-B5D6ECE4F678}"/>
                </c:ext>
              </c:extLst>
            </c:dLbl>
            <c:dLbl>
              <c:idx val="1"/>
              <c:numFmt formatCode="0%" sourceLinked="0"/>
              <c:spPr/>
              <c:txPr>
                <a:bodyPr/>
                <a:lstStyle/>
                <a:p>
                  <a:pPr>
                    <a:defRPr sz="1200" b="0" i="0" u="none" strike="noStrike">
                      <a:solidFill>
                        <a:srgbClr val="FFFFFF"/>
                      </a:solidFill>
                      <a:latin typeface="+mn-lt"/>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8E06-4C5F-BCFB-B5D6ECE4F678}"/>
                </c:ext>
              </c:extLst>
            </c:dLbl>
            <c:numFmt formatCode="0%" sourceLinked="0"/>
            <c:spPr>
              <a:noFill/>
              <a:ln>
                <a:noFill/>
              </a:ln>
              <a:effectLst/>
            </c:spPr>
            <c:txPr>
              <a:bodyPr/>
              <a:lstStyle/>
              <a:p>
                <a:pPr>
                  <a:defRPr sz="1800" b="0" i="0" u="none" strike="noStrike">
                    <a:solidFill>
                      <a:srgbClr val="000000"/>
                    </a:solidFill>
                    <a:latin typeface="Arial"/>
                  </a:defRPr>
                </a:pPr>
                <a:endParaRPr lang="en-US"/>
              </a:p>
            </c:txPr>
            <c:showLegendKey val="0"/>
            <c:showVal val="0"/>
            <c:showCatName val="1"/>
            <c:showSerName val="0"/>
            <c:showPercent val="1"/>
            <c:showBubbleSize val="0"/>
            <c:showLeaderLines val="0"/>
            <c:extLst>
              <c:ext xmlns:c15="http://schemas.microsoft.com/office/drawing/2012/chart" uri="{CE6537A1-D6FC-4f65-9D91-7224C49458BB}"/>
            </c:extLst>
          </c:dLbls>
          <c:cat>
            <c:strRef>
              <c:f>Sheet1!$A$2:$A$3</c:f>
              <c:strCache>
                <c:ptCount val="2"/>
                <c:pt idx="0">
                  <c:v>Charitable income</c:v>
                </c:pt>
                <c:pt idx="1">
                  <c:v>NHS and statutory funding</c:v>
                </c:pt>
              </c:strCache>
            </c:strRef>
          </c:cat>
          <c:val>
            <c:numRef>
              <c:f>Sheet1!$B$2:$B$3</c:f>
              <c:numCache>
                <c:formatCode>General</c:formatCode>
                <c:ptCount val="2"/>
                <c:pt idx="0">
                  <c:v>67</c:v>
                </c:pt>
                <c:pt idx="1">
                  <c:v>33</c:v>
                </c:pt>
              </c:numCache>
            </c:numRef>
          </c:val>
          <c:extLst>
            <c:ext xmlns:c16="http://schemas.microsoft.com/office/drawing/2014/chart" uri="{C3380CC4-5D6E-409C-BE32-E72D297353CC}">
              <c16:uniqueId val="{00000004-8E06-4C5F-BCFB-B5D6ECE4F678}"/>
            </c:ext>
          </c:extLst>
        </c:ser>
        <c:dLbls>
          <c:showLegendKey val="0"/>
          <c:showVal val="0"/>
          <c:showCatName val="0"/>
          <c:showSerName val="0"/>
          <c:showPercent val="0"/>
          <c:showBubbleSize val="0"/>
          <c:showLeaderLines val="0"/>
        </c:dLbls>
        <c:firstSliceAng val="0"/>
        <c:holeSize val="58"/>
      </c:doughnutChart>
      <c:spPr>
        <a:noFill/>
        <a:ln>
          <a:noFill/>
        </a:ln>
        <a:effectLst/>
      </c:spPr>
    </c:plotArea>
    <c:legend>
      <c:legendPos val="b"/>
      <c:overlay val="0"/>
      <c:txPr>
        <a:bodyPr/>
        <a:lstStyle/>
        <a:p>
          <a:pPr>
            <a:defRPr sz="1050">
              <a:solidFill>
                <a:srgbClr val="5E6B7E"/>
              </a:solidFill>
              <a:latin typeface="+mn-lt"/>
              <a:cs typeface="+mn-lt"/>
            </a:defRPr>
          </a:pPr>
          <a:endParaRPr lang="en-US"/>
        </a:p>
      </c:txPr>
    </c:legend>
    <c:plotVisOnly val="1"/>
    <c:dispBlanksAs val="span"/>
    <c:showDLblsOverMax val="1"/>
  </c:chart>
  <c:spPr>
    <a:no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Unable to complete eight basic online tasks</c:v>
                </c:pt>
              </c:strCache>
            </c:strRef>
          </c:tx>
          <c:spPr>
            <a:solidFill>
              <a:srgbClr val="152A45"/>
            </a:solidFill>
            <a:effectLst/>
          </c:spPr>
          <c:invertIfNegative val="0"/>
          <c:dLbls>
            <c:numFmt formatCode="0&quot;%&quot;" sourceLinked="0"/>
            <c:spPr>
              <a:noFill/>
              <a:ln>
                <a:noFill/>
              </a:ln>
              <a:effectLst/>
            </c:spPr>
            <c:txPr>
              <a:bodyPr/>
              <a:lstStyle/>
              <a:p>
                <a:pPr>
                  <a:defRPr sz="1050" b="0" i="0" u="none" strike="noStrike">
                    <a:solidFill>
                      <a:srgbClr val="152A45"/>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Aged 65 to 74</c:v>
                </c:pt>
                <c:pt idx="1">
                  <c:v>Aged 75 and over</c:v>
                </c:pt>
              </c:strCache>
            </c:strRef>
          </c:cat>
          <c:val>
            <c:numRef>
              <c:f>Sheet1!$B$2:$B$3</c:f>
              <c:numCache>
                <c:formatCode>General</c:formatCode>
                <c:ptCount val="2"/>
                <c:pt idx="0">
                  <c:v>30</c:v>
                </c:pt>
                <c:pt idx="1">
                  <c:v>69</c:v>
                </c:pt>
              </c:numCache>
            </c:numRef>
          </c:val>
          <c:extLst>
            <c:ext xmlns:c16="http://schemas.microsoft.com/office/drawing/2014/chart" uri="{C3380CC4-5D6E-409C-BE32-E72D297353CC}">
              <c16:uniqueId val="{00000000-AE82-45AD-9F0A-6A1E49EA694E}"/>
            </c:ext>
          </c:extLst>
        </c:ser>
        <c:dLbls>
          <c:showLegendKey val="0"/>
          <c:showVal val="1"/>
          <c:showCatName val="0"/>
          <c:showSerName val="0"/>
          <c:showPercent val="0"/>
          <c:showBubbleSize val="0"/>
        </c:dLbls>
        <c:gapWidth val="7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5E6B7E"/>
                </a:solidFill>
                <a:latin typeface="+mn-lt"/>
              </a:defRPr>
            </a:pPr>
            <a:endParaRPr lang="en-US"/>
          </a:p>
        </c:txPr>
        <c:crossAx val="2094734552"/>
        <c:crosses val="autoZero"/>
        <c:auto val="1"/>
        <c:lblAlgn val="ctr"/>
        <c:lblOffset val="100"/>
        <c:noMultiLvlLbl val="1"/>
      </c:catAx>
      <c:valAx>
        <c:axId val="2094734552"/>
        <c:scaling>
          <c:orientation val="minMax"/>
          <c:max val="80"/>
        </c:scaling>
        <c:delete val="0"/>
        <c:axPos val="l"/>
        <c:majorGridlines>
          <c:spPr>
            <a:ln w="6350" cap="flat">
              <a:solidFill>
                <a:srgbClr val="E6E2D8"/>
              </a:solidFill>
              <a:prstDash val="solid"/>
              <a:round/>
            </a:ln>
          </c:spPr>
        </c:majorGridlines>
        <c:numFmt formatCode="0&quot;%&quot;"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5E6B7E"/>
                </a:solidFill>
                <a:latin typeface="+mn-lt"/>
              </a:defRPr>
            </a:pPr>
            <a:endParaRPr lang="en-US"/>
          </a:p>
        </c:txPr>
        <c:crossAx val="2094734554"/>
        <c:crosses val="autoZero"/>
        <c:crossBetween val="between"/>
        <c:majorUnit val="20"/>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847022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Hello, my name is [insert your name]. Today, I will be giving a presentation on empowering older people through person-centred palliative care, with a critical evaluation of dignity, advance care planning and digital innovation in England.</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begin, this presentation explores how older people living with serious, life-limiting conditions can be empowered through person-centred palliative care. According to the World Health Organization, palliative care aims to improve quality of life by addressing physical, psychological, social and spiritual needs. Empowerment here means supporting people to make informed choices and keep a genuine sense of control over their care. It is also important to say that ageing itself does not mean someone is approaching the end of life, so I will distinguish the general needs of older adults from specific palliative care needs. I will examine dignity, advance care planning and digital innovation in England.</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Looking first at the demographic picture, the Office for National Statistics projects that the number of people aged eighty-five and over in the UK will nearly double by 2047, reaching around 3.3 million. Research led by Etkind and colleagues suggests that, if current trends continue, around 160,000 more people in England and Wales may need palliative care each year by 2040, with dementia a major driver of that growth. Marie Curie has similarly warned that need is rising steadily. However, we should be careful not to equate longer lives with poor health, because many older people continue to live well and independently with the right support.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Moving on to needs, older people with serious illness often experience several types of need at the same time. Physically, pain, breathlessness and fatigue are common, and Marie Curie's Time to Care report found that more than one in three people were severely affected by pain or breathlessness in their final week. Psychologically, anxiety, low mood and fear of becoming dependent can be just as distressing. Social needs include loneliness, carer strain and money worries, while spiritual questions about meaning become more prominent. National guidance therefore recommends holistic assessment, so these connected needs are identified and addressed together rather than separately.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slide turns to dignity and planning ahead. Chochinov describes dignity-conserving care using the A, B, C and D of attitude, behaviour, compassion and dialogue, which keeps the person at the centre of every interaction. Advance care planning gives people the chance to record their preferences, appoint someone they trust and refuse specific treatments while they still have capacity. A well-known randomised trial by Detering and colleagues found that advance care planning improved the chance that wishes were followed and reduced distress for bereaved families. However, review evidence suggests the benefits vary, so ongoing conversations and follow-through matter more than simply completing paperwork.</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Turning to theory, I have selected two perspectives that differ from those commonly used. The first is Selective Optimisation with Compensation, developed by Baltes and Baltes, which suggests people adapt to age-related losses by focusing on the goals that matter most and using supports to compensate. This helps explain why equipment, carers and responsive services can protect independence. The second is Tornstam's gerotranscendence theory, which proposes that later life may bring a shift towards reflection, meaning and acceptance. Both perspectives are useful in palliative care, but they can understate structural barriers such as poverty, which also shape what choices are realistic.</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Another important area is the legal and policy framework. The Mental Capacity Act 2005 starts from a presumption of capacity and requires best-interests decisions to reflect the person's known wishes. More recently, the Health and Care Act 2022 gave integrated care boards an explicit duty to commission palliative care, supported by statutory guidance from NHS England. NICE guidance recommends early identification, holistic assessment and coordinated multidisciplinary care, and the national Ambitions framework sets shared priorities such as fair access and maximising comfort. On paper this framework strongly supports choice, although in practice implementation still appears inconsistent across different parts of England.</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Moving on to community provision, most palliative care in England is actually delivered outside hospitals and hospices, by GPs, district nurses and specialist community teams, often alongside hospice-at-home services. This matters because research reviewed by Gomes and colleagues shows most people would prefer to be cared for, and often to die, at home. The table shows how different services contribute, from everyday symptom management to specialist advice and overnight nursing support. Coordination between these services really matters, particularly during evenings, weekends and moments of crisis, because that is when families most often struggle to get timely help from the system.</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Looking more critically at community services, Marie Curie's Time to Care report found that one in five people who died had no contact with their GP in the last three months of life. This may suggest that palliative needs are often recognised late, narrowing the window for planning and good symptom control. The same research found families frequently coordinated care themselves and felt unprepared, while out-of-hours support was fragile. Funding and workforce pressures reported by Hospice UK may make this worse. That said, around half of those who died did receive specialist palliative care, so good practice clearly exists but is unevenly spread.</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Turning to hospices, Hospice UK reports that hospices supported around 300,000 people across the UK in a single year, through inpatient beds, day services, care at home and bereavement support. This holistic, multidisciplinary model is widely associated with good symptom control and attention to what matters to each person. However, roughly two thirds of adult hospice funding comes from charitable donations, which leaves services exposed to local fundraising conditions, and the sector has reported serious cost pressures in recent years. Capacity also remains limited compared with overall need, so hospice care still reaches only a minority of the people dying each year.</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Another important issue is inequality. The Care Quality Commission's review, A Different Ending, identified poorer access to end-of-life care for several groups, including older people and people with dementia. Hospice UK similarly reports that people with frailty or non-cancer conditions are less likely to receive hospice care than people with cancer. Deprivation may compound the problem, because areas with greater need can attract less charitable income. Marie Curie estimates that around one in four people in the UK currently die without the care and support they need. For some groups, then, meaningful choice at the end of life remains out of reach.</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Turning to technology, digital innovation is increasingly seen as one way to extend support to people at home. Telehealth, meaning telephone and video contact with professionals, is growing in palliative home care, and a scoping review by Steindal and colleagues suggests it can improve access for people who struggle to travel. Electronic palliative care coordination systems allow a person's advance care plan to be shared between the GP, ambulance staff and out-of-hours services. Virtual consultations also expanded considerably during the pandemic. For older people with limited mobility, these tools could support empowerment by bringing specialist advice directly into the home.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Looking more closely at the evidence, patients in telehealth studies describe the technology as easy to use and say it increases feelings of safety, with video contact helping to build genuine relationships with professionals. Remote symptom monitoring may allow problems to be picked up earlier, before they become emergencies. For shared records, the review by Leniz and colleagues found that people with an electronic record were often more likely to die in their preferred place, although the studies were observational, so we cannot be certain about cause and effect. Clinicians also report that data entry and unreliable IT systems can undermine these benefits.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However, technology brings significant risks for this population. Age UK's analysis shows that around one in five people aged sixty-five and over do not use the internet at all, and among those aged seventy-five and over, nearly seven in ten cannot complete basic online tasks. Digital-first services could therefore widen inequalities rather than reduce them. There is also a research gap, because telehealth studies tend to involve younger cancer patients, so findings may not generalise to the oldest old or to people with dementia. Finally, if virtual contact replaces rather than supplements human presence, care may feel less personal at a very vulnerable time.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case study offers a published, real-world example from English practice, taken from the Social Care Institute for Excellence. Mr and Mrs S, both in their nineties, had been married for seventy years, and Mrs S lived with dementia, depending heavily on her husband. After a fall she was admitted to respite care, and when Mr S asked to take her home he was refused, because safeguarding concerns had been raised about his refusal of support services. The care home granted itself an urgent Deprivation of Liberty Safeguards authorisation, and staff initially felt she could never go home. The assessment that followed weighed her liberty and the couple's family life.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Based on these findings, the case can be read through Selective Optimisation with Compensation, because the care package compensated for Mrs S's lost capacity and enabled the couple's most valued goal, living together at home, where she spent nine more happy months. Naming Mr S as her representative, with advocacy support, restored dignity and voice in the way Chochinov describes. Critically, though, the good outcome only followed a challenge to an initial breach of the couple's rights, so safeguards sometimes correct rather than prevent disempowerment. Earlier, shared advance care planning might have recorded their wishes and avoided some of this conflict.</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Safeguarding and ethics run through all of this. The Care Act 2014 sets out six safeguarding principles, starting with empowerment, and these align closely with person-centred palliative care. In practice, ethical tensions can arise when respecting someone's autonomy seems to conflict with protecting them, particularly when capacity fluctuates near the end of life, and the Mental Capacity Act provides the framework for those decisions. Family carers deserve attention too, because Marie Curie found many felt unprepared and unsupported despite providing most day-to-day care. Digital records and remote monitoring add further questions about consent, privacy and data sharing that services must govern carefully.</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Based on the problems identified, I suggest four evidence-based improvements. First, earlier identification of palliative need in primary care would create more time for advance care planning, in line with NICE guidance. Second, more sustainable funding for hospice and community services could reduce geographic variation, although fiscal pressures mean change may be gradual. Third, digital services should be co-designed with older people and always offer non-digital alternatives, given the exclusion Age UK has documented. Finally, shared electronic records deserve wider but properly evaluated rollout, with the usability problems clinicians report addressed first. Each recommendation balances potential benefit against feasibility.</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conclude, empowering older people in palliative care appears to rest on three things: dignity-conserving relationships, early and honest planning, and services that people can genuinely reach. Advance care planning and digital innovation both show real promise, but the evidence suggests their benefits depend on implementation, funding and inclusive design rather than on the tools themselves. Persistent inequalities mean choice at the end of life is not yet shared equally across conditions, places and communities. With need projected to rise substantially by 2040, strengthening person-centred community provision looks increasingly urgent. Thank you for listening, and I welcome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_DARK">
    <p:bg>
      <p:bgPr>
        <a:solidFill>
          <a:srgbClr val="152A45"/>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rtlCol="0"/>
          <a:lstStyle>
            <a:lvl1pPr marL="0" indent="0" algn="l">
              <a:buNone/>
              <a:defRPr lang="en-US" sz="2600" b="1" dirty="0">
                <a:solidFill>
                  <a:srgbClr val="152A45"/>
                </a:solidFill>
              </a:defRPr>
            </a:lvl1pPr>
          </a:lstStyle>
          <a:p>
            <a:pPr marL="0" indent="0" algn="l">
              <a:buNone/>
            </a:pPr>
            <a:endParaRPr lang="en-US" sz="2600"/>
          </a:p>
        </p:txBody>
      </p:sp>
      <p:sp>
        <p:nvSpPr>
          <p:cNvPr id="3" name="Text 0"/>
          <p:cNvSpPr/>
          <p:nvPr/>
        </p:nvSpPr>
        <p:spPr>
          <a:xfrm>
            <a:off x="548640" y="6492240"/>
            <a:ext cx="5943600" cy="256032"/>
          </a:xfrm>
          <a:prstGeom prst="rect">
            <a:avLst/>
          </a:prstGeom>
          <a:noFill/>
          <a:ln/>
        </p:spPr>
        <p:txBody>
          <a:bodyPr wrap="square" lIns="0" tIns="0" rIns="0" bIns="0" rtlCol="0" anchor="ctr"/>
          <a:lstStyle/>
          <a:p>
            <a:pPr marL="0" indent="0">
              <a:buNone/>
            </a:pPr>
            <a:r>
              <a:rPr lang="en-US" sz="900">
                <a:solidFill>
                  <a:srgbClr val="8A94A3"/>
                </a:solidFill>
              </a:rPr>
              <a:t>BMHP6027  ·  Empowering the Older Person</a:t>
            </a:r>
            <a:endParaRPr lang="en-US" sz="90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DARK_CLOSE">
    <p:bg>
      <p:bgPr>
        <a:solidFill>
          <a:srgbClr val="152A45"/>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rtlCol="0"/>
          <a:lstStyle>
            <a:lvl1pPr marL="0" indent="0" algn="l">
              <a:buNone/>
              <a:defRPr lang="en-US" sz="2600" b="1" dirty="0">
                <a:solidFill>
                  <a:srgbClr val="FFFFFF"/>
                </a:solidFill>
              </a:defRPr>
            </a:lvl1pPr>
          </a:lstStyle>
          <a:p>
            <a:pPr marL="0" indent="0" algn="l">
              <a:buNone/>
            </a:pPr>
            <a:endParaRPr lang="en-US" sz="2600"/>
          </a:p>
        </p:txBody>
      </p:sp>
      <p:sp>
        <p:nvSpPr>
          <p:cNvPr id="3" name="Text 0"/>
          <p:cNvSpPr/>
          <p:nvPr/>
        </p:nvSpPr>
        <p:spPr>
          <a:xfrm>
            <a:off x="548640" y="6492240"/>
            <a:ext cx="5943600" cy="256032"/>
          </a:xfrm>
          <a:prstGeom prst="rect">
            <a:avLst/>
          </a:prstGeom>
          <a:noFill/>
          <a:ln/>
        </p:spPr>
        <p:txBody>
          <a:bodyPr wrap="square" lIns="0" tIns="0" rIns="0" bIns="0" rtlCol="0" anchor="ctr"/>
          <a:lstStyle/>
          <a:p>
            <a:pPr marL="0" indent="0">
              <a:buNone/>
            </a:pPr>
            <a:r>
              <a:rPr lang="en-US" sz="900">
                <a:solidFill>
                  <a:srgbClr val="6E7F97"/>
                </a:solidFill>
              </a:rPr>
              <a:t>BMHP6027  ·  Empowering the Older Person</a:t>
            </a:r>
            <a:endParaRPr lang="en-US" sz="90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6E7F97"/>
                </a:solidFill>
              </a:defRPr>
            </a:lvl1pPr>
          </a:lstStyle>
          <a:p>
            <a:pPr algn="l"/>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3" name="Text 1"/>
          <p:cNvSpPr txBox="1"/>
          <p:nvPr/>
        </p:nvSpPr>
        <p:spPr>
          <a:xfrm>
            <a:off x="822960" y="1417320"/>
            <a:ext cx="10607040" cy="1187335"/>
          </a:xfrm>
          <a:prstGeom prst="rect">
            <a:avLst/>
          </a:prstGeom>
          <a:noFill/>
          <a:ln/>
        </p:spPr>
        <p:txBody>
          <a:bodyPr wrap="square" lIns="0" tIns="0" rIns="0" bIns="0" rtlCol="0" anchor="t"/>
          <a:lstStyle/>
          <a:p>
            <a:pPr marL="0" indent="0">
              <a:lnSpc>
                <a:spcPct val="103000"/>
              </a:lnSpc>
              <a:buNone/>
            </a:pPr>
            <a:r>
              <a:rPr lang="en-US" sz="3800" b="1">
                <a:solidFill>
                  <a:srgbClr val="FFFFFF"/>
                </a:solidFill>
              </a:rPr>
              <a:t>Empowering Older People Through Person-Centred Palliative Care</a:t>
            </a:r>
            <a:endParaRPr lang="en-US" sz="3800"/>
          </a:p>
        </p:txBody>
      </p:sp>
      <p:sp>
        <p:nvSpPr>
          <p:cNvPr id="4" name="Text 2"/>
          <p:cNvSpPr txBox="1"/>
          <p:nvPr/>
        </p:nvSpPr>
        <p:spPr>
          <a:xfrm>
            <a:off x="731520" y="3460311"/>
            <a:ext cx="10058400" cy="256032"/>
          </a:xfrm>
          <a:prstGeom prst="rect">
            <a:avLst/>
          </a:prstGeom>
          <a:noFill/>
          <a:ln/>
        </p:spPr>
        <p:txBody>
          <a:bodyPr wrap="square" lIns="0" tIns="0" rIns="0" bIns="0" rtlCol="0" anchor="ctr"/>
          <a:lstStyle/>
          <a:p>
            <a:pPr marL="0" indent="0">
              <a:lnSpc>
                <a:spcPct val="110000"/>
              </a:lnSpc>
              <a:buNone/>
            </a:pPr>
            <a:r>
              <a:rPr lang="en-US" sz="1800">
                <a:solidFill>
                  <a:srgbClr val="CFE0DE"/>
                </a:solidFill>
              </a:rPr>
              <a:t>A Critical Evaluation of Dignity, Advance Care Planning and Digital Innovation in England</a:t>
            </a:r>
            <a:endParaRPr lang="en-US" sz="1800"/>
          </a:p>
        </p:txBody>
      </p:sp>
      <p:sp>
        <p:nvSpPr>
          <p:cNvPr id="5" name="Pill"/>
          <p:cNvSpPr/>
          <p:nvPr/>
        </p:nvSpPr>
        <p:spPr>
          <a:xfrm>
            <a:off x="822960" y="4572000"/>
            <a:ext cx="1508760" cy="475488"/>
          </a:xfrm>
          <a:prstGeom prst="roundRect">
            <a:avLst>
              <a:gd name="adj" fmla="val 50000"/>
            </a:avLst>
          </a:prstGeom>
          <a:solidFill>
            <a:srgbClr val="3E7C7B"/>
          </a:solidFill>
          <a:ln w="12700">
            <a:solidFill>
              <a:srgbClr val="3E7C7B"/>
            </a:solidFill>
            <a:prstDash val="solid"/>
          </a:ln>
        </p:spPr>
        <p:txBody>
          <a:bodyPr/>
          <a:lstStyle/>
          <a:p>
            <a:endParaRPr lang="en-GB"/>
          </a:p>
        </p:txBody>
      </p:sp>
      <p:sp>
        <p:nvSpPr>
          <p:cNvPr id="6" name="Pill label"/>
          <p:cNvSpPr txBox="1"/>
          <p:nvPr/>
        </p:nvSpPr>
        <p:spPr>
          <a:xfrm>
            <a:off x="822960" y="4572000"/>
            <a:ext cx="1508760" cy="475488"/>
          </a:xfrm>
          <a:prstGeom prst="rect">
            <a:avLst/>
          </a:prstGeom>
          <a:noFill/>
          <a:ln/>
        </p:spPr>
        <p:txBody>
          <a:bodyPr wrap="square" lIns="0" tIns="0" rIns="0" bIns="0" rtlCol="0" anchor="ctr"/>
          <a:lstStyle/>
          <a:p>
            <a:pPr marL="0" indent="0" algn="ctr">
              <a:buNone/>
            </a:pPr>
            <a:r>
              <a:rPr lang="en-US" sz="1200" b="1">
                <a:solidFill>
                  <a:srgbClr val="FFFFFF"/>
                </a:solidFill>
              </a:rPr>
              <a:t>Dignity</a:t>
            </a:r>
            <a:endParaRPr lang="en-US" sz="1200"/>
          </a:p>
        </p:txBody>
      </p:sp>
      <p:sp>
        <p:nvSpPr>
          <p:cNvPr id="7" name="Pill"/>
          <p:cNvSpPr/>
          <p:nvPr/>
        </p:nvSpPr>
        <p:spPr>
          <a:xfrm>
            <a:off x="2560320" y="4572000"/>
            <a:ext cx="2743200" cy="475488"/>
          </a:xfrm>
          <a:prstGeom prst="roundRect">
            <a:avLst>
              <a:gd name="adj" fmla="val 50000"/>
            </a:avLst>
          </a:prstGeom>
          <a:solidFill>
            <a:srgbClr val="3E7C7B"/>
          </a:solidFill>
          <a:ln w="12700">
            <a:solidFill>
              <a:srgbClr val="3E7C7B"/>
            </a:solidFill>
            <a:prstDash val="solid"/>
          </a:ln>
        </p:spPr>
        <p:txBody>
          <a:bodyPr/>
          <a:lstStyle/>
          <a:p>
            <a:endParaRPr lang="en-GB"/>
          </a:p>
        </p:txBody>
      </p:sp>
      <p:sp>
        <p:nvSpPr>
          <p:cNvPr id="8" name="Pill label"/>
          <p:cNvSpPr txBox="1"/>
          <p:nvPr/>
        </p:nvSpPr>
        <p:spPr>
          <a:xfrm>
            <a:off x="2560320" y="4572000"/>
            <a:ext cx="2743200" cy="475488"/>
          </a:xfrm>
          <a:prstGeom prst="rect">
            <a:avLst/>
          </a:prstGeom>
          <a:noFill/>
          <a:ln/>
        </p:spPr>
        <p:txBody>
          <a:bodyPr wrap="square" lIns="0" tIns="0" rIns="0" bIns="0" rtlCol="0" anchor="ctr"/>
          <a:lstStyle/>
          <a:p>
            <a:pPr marL="0" indent="0" algn="ctr">
              <a:buNone/>
            </a:pPr>
            <a:r>
              <a:rPr lang="en-US" sz="1200" b="1">
                <a:solidFill>
                  <a:srgbClr val="FFFFFF"/>
                </a:solidFill>
              </a:rPr>
              <a:t>Advance care planning</a:t>
            </a:r>
            <a:endParaRPr lang="en-US" sz="1200"/>
          </a:p>
        </p:txBody>
      </p:sp>
      <p:sp>
        <p:nvSpPr>
          <p:cNvPr id="9" name="Pill"/>
          <p:cNvSpPr/>
          <p:nvPr/>
        </p:nvSpPr>
        <p:spPr>
          <a:xfrm>
            <a:off x="5532120" y="4572000"/>
            <a:ext cx="2286000" cy="475488"/>
          </a:xfrm>
          <a:prstGeom prst="roundRect">
            <a:avLst>
              <a:gd name="adj" fmla="val 50000"/>
            </a:avLst>
          </a:prstGeom>
          <a:solidFill>
            <a:srgbClr val="3E7C7B"/>
          </a:solidFill>
          <a:ln w="12700">
            <a:solidFill>
              <a:srgbClr val="3E7C7B"/>
            </a:solidFill>
            <a:prstDash val="solid"/>
          </a:ln>
        </p:spPr>
        <p:txBody>
          <a:bodyPr/>
          <a:lstStyle/>
          <a:p>
            <a:endParaRPr lang="en-GB"/>
          </a:p>
        </p:txBody>
      </p:sp>
      <p:sp>
        <p:nvSpPr>
          <p:cNvPr id="10" name="Pill label"/>
          <p:cNvSpPr txBox="1"/>
          <p:nvPr/>
        </p:nvSpPr>
        <p:spPr>
          <a:xfrm>
            <a:off x="5532120" y="4572000"/>
            <a:ext cx="2286000" cy="475488"/>
          </a:xfrm>
          <a:prstGeom prst="rect">
            <a:avLst/>
          </a:prstGeom>
          <a:noFill/>
          <a:ln/>
        </p:spPr>
        <p:txBody>
          <a:bodyPr wrap="square" lIns="0" tIns="0" rIns="0" bIns="0" rtlCol="0" anchor="ctr"/>
          <a:lstStyle/>
          <a:p>
            <a:pPr marL="0" indent="0" algn="ctr">
              <a:buNone/>
            </a:pPr>
            <a:r>
              <a:rPr lang="en-US" sz="1200" b="1">
                <a:solidFill>
                  <a:srgbClr val="FFFFFF"/>
                </a:solidFill>
              </a:rPr>
              <a:t>Digital innovation</a:t>
            </a:r>
            <a:endParaRPr lang="en-US" sz="1200"/>
          </a:p>
        </p:txBody>
      </p:sp>
      <p:sp>
        <p:nvSpPr>
          <p:cNvPr id="11" name="Text 9"/>
          <p:cNvSpPr txBox="1"/>
          <p:nvPr/>
        </p:nvSpPr>
        <p:spPr>
          <a:xfrm>
            <a:off x="960120" y="5965490"/>
            <a:ext cx="9601200" cy="365760"/>
          </a:xfrm>
          <a:prstGeom prst="rect">
            <a:avLst/>
          </a:prstGeom>
          <a:noFill/>
          <a:ln/>
        </p:spPr>
        <p:txBody>
          <a:bodyPr wrap="square" lIns="0" tIns="0" rIns="0" bIns="0" rtlCol="0" anchor="ctr"/>
          <a:lstStyle/>
          <a:p>
            <a:pPr marL="0" indent="0">
              <a:buNone/>
            </a:pPr>
            <a:r>
              <a:rPr lang="en-US" sz="2400" b="1">
                <a:solidFill>
                  <a:srgbClr val="FFFFFF"/>
                </a:solidFill>
              </a:rPr>
              <a:t>[Student Name : Zenit Yunis  2311847]</a:t>
            </a:r>
            <a:r>
              <a:rPr lang="en-US" sz="2400">
                <a:solidFill>
                  <a:srgbClr val="B7C4D6"/>
                </a:solidFill>
              </a:rPr>
              <a:t>  </a:t>
            </a:r>
          </a:p>
          <a:p>
            <a:pPr marL="0" indent="0">
              <a:buNone/>
            </a:pPr>
            <a:endParaRPr lang="en-US" sz="24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152A45"/>
                </a:solidFill>
              </a:rPr>
              <a:t>Introduction: Empowerment and Person-Centred Care</a:t>
            </a:r>
            <a:endParaRPr lang="en-US" sz="2600"/>
          </a:p>
        </p:txBody>
      </p:sp>
      <p:sp>
        <p:nvSpPr>
          <p:cNvPr id="3" name="Bullet points"/>
          <p:cNvSpPr txBox="1"/>
          <p:nvPr/>
        </p:nvSpPr>
        <p:spPr>
          <a:xfrm>
            <a:off x="548640" y="1508760"/>
            <a:ext cx="7406640" cy="4480560"/>
          </a:xfrm>
          <a:prstGeom prst="rect">
            <a:avLst/>
          </a:prstGeom>
          <a:noFill/>
          <a:ln/>
        </p:spPr>
        <p:txBody>
          <a:bodyPr wrap="square" lIns="0" tIns="0" rIns="0" bIns="0" rtlCol="0" anchor="t"/>
          <a:lstStyle/>
          <a:p>
            <a:pPr marL="152400" indent="-152400" algn="l">
              <a:lnSpc>
                <a:spcPct val="112000"/>
              </a:lnSpc>
              <a:spcAft>
                <a:spcPts val="1600"/>
              </a:spcAft>
              <a:buSzPct val="100000"/>
              <a:buChar char="•"/>
            </a:pPr>
            <a:r>
              <a:rPr lang="en-US" sz="1400">
                <a:solidFill>
                  <a:srgbClr val="2A3442"/>
                </a:solidFill>
              </a:rPr>
              <a:t>Palliative care aims to improve quality of life for people with life-limiting illness across physical, psychological, social and spiritual dimensions (WHO, 2020).</a:t>
            </a:r>
            <a:endParaRPr lang="en-US" sz="1400"/>
          </a:p>
          <a:p>
            <a:pPr marL="152400" indent="-152400" algn="l">
              <a:lnSpc>
                <a:spcPct val="112000"/>
              </a:lnSpc>
              <a:spcAft>
                <a:spcPts val="1600"/>
              </a:spcAft>
              <a:buSzPct val="100000"/>
              <a:buChar char="•"/>
            </a:pPr>
            <a:r>
              <a:rPr lang="en-US" sz="1400">
                <a:solidFill>
                  <a:srgbClr val="2A3442"/>
                </a:solidFill>
              </a:rPr>
              <a:t>Empowerment in this context means supporting older people to make informed decisions and retain meaningful control over their own care (Chochinov, 2007).</a:t>
            </a:r>
            <a:endParaRPr lang="en-US" sz="1400"/>
          </a:p>
          <a:p>
            <a:pPr marL="152400" indent="-152400" algn="l">
              <a:lnSpc>
                <a:spcPct val="112000"/>
              </a:lnSpc>
              <a:spcAft>
                <a:spcPts val="1600"/>
              </a:spcAft>
              <a:buSzPct val="100000"/>
              <a:buChar char="•"/>
            </a:pPr>
            <a:r>
              <a:rPr lang="en-US" sz="1400">
                <a:solidFill>
                  <a:srgbClr val="2A3442"/>
                </a:solidFill>
              </a:rPr>
              <a:t>Ageing itself does not signal approaching death, so the general needs of older adults must be distinguished from specific palliative care needs.</a:t>
            </a:r>
            <a:endParaRPr lang="en-US" sz="1400"/>
          </a:p>
          <a:p>
            <a:pPr marL="152400" indent="-152400" algn="l">
              <a:lnSpc>
                <a:spcPct val="112000"/>
              </a:lnSpc>
              <a:spcAft>
                <a:spcPts val="1600"/>
              </a:spcAft>
              <a:buSzPct val="100000"/>
              <a:buChar char="•"/>
            </a:pPr>
            <a:r>
              <a:rPr lang="en-US" sz="1400">
                <a:solidFill>
                  <a:srgbClr val="2A3442"/>
                </a:solidFill>
              </a:rPr>
              <a:t>This presentation critically evaluates dignity, advance care planning and digital innovation within person-centred palliative care for older people in England.</a:t>
            </a:r>
            <a:endParaRPr lang="en-US" sz="1400"/>
          </a:p>
        </p:txBody>
      </p:sp>
      <p:sp>
        <p:nvSpPr>
          <p:cNvPr id="4" name="Focus header"/>
          <p:cNvSpPr/>
          <p:nvPr/>
        </p:nvSpPr>
        <p:spPr>
          <a:xfrm>
            <a:off x="8275320" y="1508760"/>
            <a:ext cx="3364992" cy="566928"/>
          </a:xfrm>
          <a:prstGeom prst="roundRect">
            <a:avLst>
              <a:gd name="adj" fmla="val 11290"/>
            </a:avLst>
          </a:prstGeom>
          <a:solidFill>
            <a:srgbClr val="152A45"/>
          </a:solidFill>
          <a:ln w="12700">
            <a:solidFill>
              <a:srgbClr val="152A45"/>
            </a:solidFill>
            <a:prstDash val="solid"/>
          </a:ln>
        </p:spPr>
        <p:txBody>
          <a:bodyPr/>
          <a:lstStyle/>
          <a:p>
            <a:endParaRPr lang="en-GB"/>
          </a:p>
        </p:txBody>
      </p:sp>
      <p:sp>
        <p:nvSpPr>
          <p:cNvPr id="5" name="Focus header text"/>
          <p:cNvSpPr txBox="1"/>
          <p:nvPr/>
        </p:nvSpPr>
        <p:spPr>
          <a:xfrm>
            <a:off x="8421624" y="1508760"/>
            <a:ext cx="3072384" cy="566928"/>
          </a:xfrm>
          <a:prstGeom prst="rect">
            <a:avLst/>
          </a:prstGeom>
          <a:noFill/>
          <a:ln/>
        </p:spPr>
        <p:txBody>
          <a:bodyPr wrap="square" lIns="0" tIns="0" rIns="0" bIns="0" rtlCol="0" anchor="ctr"/>
          <a:lstStyle/>
          <a:p>
            <a:pPr marL="0" indent="0" algn="ctr">
              <a:lnSpc>
                <a:spcPct val="105000"/>
              </a:lnSpc>
              <a:buNone/>
            </a:pPr>
            <a:r>
              <a:rPr lang="en-US" sz="1300" b="1">
                <a:solidFill>
                  <a:srgbClr val="FFFFFF"/>
                </a:solidFill>
              </a:rPr>
              <a:t>Focus of this evaluation</a:t>
            </a:r>
            <a:endParaRPr lang="en-US" sz="1300"/>
          </a:p>
        </p:txBody>
      </p:sp>
      <p:sp>
        <p:nvSpPr>
          <p:cNvPr id="6" name="Focus 1"/>
          <p:cNvSpPr/>
          <p:nvPr/>
        </p:nvSpPr>
        <p:spPr>
          <a:xfrm>
            <a:off x="8275320" y="2240280"/>
            <a:ext cx="3364992" cy="1024128"/>
          </a:xfrm>
          <a:prstGeom prst="roundRect">
            <a:avLst>
              <a:gd name="adj" fmla="val 6250"/>
            </a:avLst>
          </a:prstGeom>
          <a:solidFill>
            <a:srgbClr val="E4EEED"/>
          </a:solidFill>
          <a:ln w="12700">
            <a:solidFill>
              <a:srgbClr val="E4EEED"/>
            </a:solidFill>
            <a:prstDash val="solid"/>
          </a:ln>
        </p:spPr>
        <p:txBody>
          <a:bodyPr/>
          <a:lstStyle/>
          <a:p>
            <a:endParaRPr lang="en-GB"/>
          </a:p>
        </p:txBody>
      </p:sp>
      <p:sp>
        <p:nvSpPr>
          <p:cNvPr id="7" name="Focus 1 text"/>
          <p:cNvSpPr txBox="1"/>
          <p:nvPr/>
        </p:nvSpPr>
        <p:spPr>
          <a:xfrm>
            <a:off x="8421624" y="2240280"/>
            <a:ext cx="3072384" cy="1024128"/>
          </a:xfrm>
          <a:prstGeom prst="rect">
            <a:avLst/>
          </a:prstGeom>
          <a:noFill/>
          <a:ln/>
        </p:spPr>
        <p:txBody>
          <a:bodyPr wrap="square" lIns="0" tIns="0" rIns="0" bIns="0" rtlCol="0" anchor="ctr"/>
          <a:lstStyle/>
          <a:p>
            <a:pPr marL="0" indent="0" algn="l">
              <a:lnSpc>
                <a:spcPct val="105000"/>
              </a:lnSpc>
              <a:buNone/>
            </a:pPr>
            <a:r>
              <a:rPr lang="en-US" sz="1250" b="1">
                <a:solidFill>
                  <a:srgbClr val="152A45"/>
                </a:solidFill>
              </a:rPr>
              <a:t>Dignity</a:t>
            </a:r>
            <a:endParaRPr lang="en-US" sz="1250"/>
          </a:p>
          <a:p>
            <a:pPr marL="0" indent="0" algn="l">
              <a:lnSpc>
                <a:spcPct val="105000"/>
              </a:lnSpc>
              <a:spcBef>
                <a:spcPts val="300"/>
              </a:spcBef>
              <a:buNone/>
            </a:pPr>
            <a:r>
              <a:rPr lang="en-US" sz="1050">
                <a:solidFill>
                  <a:srgbClr val="5E6B7E"/>
                </a:solidFill>
              </a:rPr>
              <a:t>Respecting identity, worth and voice</a:t>
            </a:r>
            <a:endParaRPr lang="en-US" sz="1250"/>
          </a:p>
        </p:txBody>
      </p:sp>
      <p:sp>
        <p:nvSpPr>
          <p:cNvPr id="8" name="Focus 2"/>
          <p:cNvSpPr/>
          <p:nvPr/>
        </p:nvSpPr>
        <p:spPr>
          <a:xfrm>
            <a:off x="8275320" y="3429000"/>
            <a:ext cx="3364992" cy="1024128"/>
          </a:xfrm>
          <a:prstGeom prst="roundRect">
            <a:avLst>
              <a:gd name="adj" fmla="val 6250"/>
            </a:avLst>
          </a:prstGeom>
          <a:solidFill>
            <a:srgbClr val="EAF0E7"/>
          </a:solidFill>
          <a:ln w="12700">
            <a:solidFill>
              <a:srgbClr val="EAF0E7"/>
            </a:solidFill>
            <a:prstDash val="solid"/>
          </a:ln>
        </p:spPr>
        <p:txBody>
          <a:bodyPr/>
          <a:lstStyle/>
          <a:p>
            <a:endParaRPr lang="en-GB"/>
          </a:p>
        </p:txBody>
      </p:sp>
      <p:sp>
        <p:nvSpPr>
          <p:cNvPr id="9" name="Focus 2 text"/>
          <p:cNvSpPr txBox="1"/>
          <p:nvPr/>
        </p:nvSpPr>
        <p:spPr>
          <a:xfrm>
            <a:off x="8421624" y="3429000"/>
            <a:ext cx="3072384" cy="1024128"/>
          </a:xfrm>
          <a:prstGeom prst="rect">
            <a:avLst/>
          </a:prstGeom>
          <a:noFill/>
          <a:ln/>
        </p:spPr>
        <p:txBody>
          <a:bodyPr wrap="square" lIns="0" tIns="0" rIns="0" bIns="0" rtlCol="0" anchor="ctr"/>
          <a:lstStyle/>
          <a:p>
            <a:pPr marL="0" indent="0" algn="l">
              <a:lnSpc>
                <a:spcPct val="105000"/>
              </a:lnSpc>
              <a:buNone/>
            </a:pPr>
            <a:r>
              <a:rPr lang="en-US" sz="1250" b="1">
                <a:solidFill>
                  <a:srgbClr val="152A45"/>
                </a:solidFill>
              </a:rPr>
              <a:t>Advance care planning</a:t>
            </a:r>
            <a:endParaRPr lang="en-US" sz="1250"/>
          </a:p>
          <a:p>
            <a:pPr marL="0" indent="0" algn="l">
              <a:lnSpc>
                <a:spcPct val="105000"/>
              </a:lnSpc>
              <a:spcBef>
                <a:spcPts val="300"/>
              </a:spcBef>
              <a:buNone/>
            </a:pPr>
            <a:r>
              <a:rPr lang="en-US" sz="1050">
                <a:solidFill>
                  <a:srgbClr val="5E6B7E"/>
                </a:solidFill>
              </a:rPr>
              <a:t>Informed choices made in good time</a:t>
            </a:r>
            <a:endParaRPr lang="en-US" sz="1250"/>
          </a:p>
        </p:txBody>
      </p:sp>
      <p:sp>
        <p:nvSpPr>
          <p:cNvPr id="10" name="Focus 3"/>
          <p:cNvSpPr/>
          <p:nvPr/>
        </p:nvSpPr>
        <p:spPr>
          <a:xfrm>
            <a:off x="8275320" y="4617720"/>
            <a:ext cx="3364992" cy="1024128"/>
          </a:xfrm>
          <a:prstGeom prst="roundRect">
            <a:avLst>
              <a:gd name="adj" fmla="val 6250"/>
            </a:avLst>
          </a:prstGeom>
          <a:solidFill>
            <a:srgbClr val="F7F4EC"/>
          </a:solidFill>
          <a:ln w="12700">
            <a:solidFill>
              <a:srgbClr val="F7F4EC"/>
            </a:solidFill>
            <a:prstDash val="solid"/>
          </a:ln>
        </p:spPr>
        <p:txBody>
          <a:bodyPr/>
          <a:lstStyle/>
          <a:p>
            <a:endParaRPr lang="en-GB"/>
          </a:p>
        </p:txBody>
      </p:sp>
      <p:sp>
        <p:nvSpPr>
          <p:cNvPr id="11" name="Focus 3 text"/>
          <p:cNvSpPr txBox="1"/>
          <p:nvPr/>
        </p:nvSpPr>
        <p:spPr>
          <a:xfrm>
            <a:off x="8421624" y="4617720"/>
            <a:ext cx="3072384" cy="1024128"/>
          </a:xfrm>
          <a:prstGeom prst="rect">
            <a:avLst/>
          </a:prstGeom>
          <a:noFill/>
          <a:ln/>
        </p:spPr>
        <p:txBody>
          <a:bodyPr wrap="square" lIns="0" tIns="0" rIns="0" bIns="0" rtlCol="0" anchor="ctr"/>
          <a:lstStyle/>
          <a:p>
            <a:pPr marL="0" indent="0" algn="l">
              <a:lnSpc>
                <a:spcPct val="105000"/>
              </a:lnSpc>
              <a:buNone/>
            </a:pPr>
            <a:r>
              <a:rPr lang="en-US" sz="1250" b="1">
                <a:solidFill>
                  <a:srgbClr val="152A45"/>
                </a:solidFill>
              </a:rPr>
              <a:t>Digital innovation</a:t>
            </a:r>
            <a:endParaRPr lang="en-US" sz="1250"/>
          </a:p>
          <a:p>
            <a:pPr marL="0" indent="0" algn="l">
              <a:lnSpc>
                <a:spcPct val="105000"/>
              </a:lnSpc>
              <a:spcBef>
                <a:spcPts val="300"/>
              </a:spcBef>
              <a:buNone/>
            </a:pPr>
            <a:r>
              <a:rPr lang="en-US" sz="1050">
                <a:solidFill>
                  <a:srgbClr val="5E6B7E"/>
                </a:solidFill>
              </a:rPr>
              <a:t>Technology that supports, not replaces, care</a:t>
            </a:r>
            <a:endParaRPr lang="en-US" sz="125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2</a:t>
            </a:fld>
            <a:endParaRPr lang="en-US"/>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152A45"/>
                </a:solidFill>
              </a:rPr>
              <a:t>Ageing Population and Changing Support Needs</a:t>
            </a:r>
            <a:endParaRPr lang="en-US" sz="2600"/>
          </a:p>
        </p:txBody>
      </p:sp>
      <p:sp>
        <p:nvSpPr>
          <p:cNvPr id="3" name="Bullet points"/>
          <p:cNvSpPr txBox="1"/>
          <p:nvPr/>
        </p:nvSpPr>
        <p:spPr>
          <a:xfrm>
            <a:off x="548640" y="1508760"/>
            <a:ext cx="6172200" cy="4480560"/>
          </a:xfrm>
          <a:prstGeom prst="rect">
            <a:avLst/>
          </a:prstGeom>
          <a:noFill/>
          <a:ln/>
        </p:spPr>
        <p:txBody>
          <a:bodyPr wrap="square" lIns="0" tIns="0" rIns="0" bIns="0" rtlCol="0" anchor="t"/>
          <a:lstStyle/>
          <a:p>
            <a:pPr marL="152400" indent="-152400" algn="l">
              <a:lnSpc>
                <a:spcPct val="112000"/>
              </a:lnSpc>
              <a:spcAft>
                <a:spcPts val="1500"/>
              </a:spcAft>
              <a:buSzPct val="100000"/>
              <a:buChar char="•"/>
            </a:pPr>
            <a:r>
              <a:rPr lang="en-US" sz="1400">
                <a:solidFill>
                  <a:srgbClr val="2A3442"/>
                </a:solidFill>
              </a:rPr>
              <a:t>The UK population aged 85 and over is projected to nearly double, from 1.7 million to 3.3 million, by 2047 (ONS, 2025).</a:t>
            </a:r>
            <a:endParaRPr lang="en-US" sz="1400"/>
          </a:p>
          <a:p>
            <a:pPr marL="152400" indent="-152400" algn="l">
              <a:lnSpc>
                <a:spcPct val="112000"/>
              </a:lnSpc>
              <a:spcAft>
                <a:spcPts val="1500"/>
              </a:spcAft>
              <a:buSzPct val="100000"/>
              <a:buChar char="•"/>
            </a:pPr>
            <a:r>
              <a:rPr lang="en-US" sz="1400">
                <a:solidFill>
                  <a:srgbClr val="2A3442"/>
                </a:solidFill>
              </a:rPr>
              <a:t>If current trends continue, around 160,000 more people in England and Wales may need palliative care each year by 2040 (Etkind et al., 2017).</a:t>
            </a:r>
            <a:endParaRPr lang="en-US" sz="1400"/>
          </a:p>
          <a:p>
            <a:pPr marL="152400" indent="-152400" algn="l">
              <a:lnSpc>
                <a:spcPct val="112000"/>
              </a:lnSpc>
              <a:spcAft>
                <a:spcPts val="1500"/>
              </a:spcAft>
              <a:buSzPct val="100000"/>
              <a:buChar char="•"/>
            </a:pPr>
            <a:r>
              <a:rPr lang="en-US" sz="1400">
                <a:solidFill>
                  <a:srgbClr val="2A3442"/>
                </a:solidFill>
              </a:rPr>
              <a:t>Dementia is expected to become a leading driver of this need, adding complexity to assessment, communication and future care planning.</a:t>
            </a:r>
            <a:endParaRPr lang="en-US" sz="1400"/>
          </a:p>
          <a:p>
            <a:pPr marL="152400" indent="-152400" algn="l">
              <a:lnSpc>
                <a:spcPct val="112000"/>
              </a:lnSpc>
              <a:spcAft>
                <a:spcPts val="1500"/>
              </a:spcAft>
              <a:buSzPct val="100000"/>
              <a:buChar char="•"/>
            </a:pPr>
            <a:r>
              <a:rPr lang="en-US" sz="1400">
                <a:solidFill>
                  <a:srgbClr val="2A3442"/>
                </a:solidFill>
              </a:rPr>
              <a:t>Marie Curie (2023) estimates that need is rising steadily, suggesting demand could outpace capacity unless services are reformed and resourced.</a:t>
            </a:r>
            <a:endParaRPr lang="en-US" sz="1400"/>
          </a:p>
        </p:txBody>
      </p:sp>
      <p:graphicFrame>
        <p:nvGraphicFramePr>
          <p:cNvPr id="4" name="Chart 0"/>
          <p:cNvGraphicFramePr/>
          <p:nvPr/>
        </p:nvGraphicFramePr>
        <p:xfrm>
          <a:off x="7086600" y="1463040"/>
          <a:ext cx="4526280" cy="3977640"/>
        </p:xfrm>
        <a:graphic>
          <a:graphicData uri="http://schemas.openxmlformats.org/drawingml/2006/chart">
            <c:chart xmlns:c="http://schemas.openxmlformats.org/drawingml/2006/chart" xmlns:r="http://schemas.openxmlformats.org/officeDocument/2006/relationships" r:id="rId3"/>
          </a:graphicData>
        </a:graphic>
      </p:graphicFrame>
      <p:sp>
        <p:nvSpPr>
          <p:cNvPr id="5" name="Figure caption"/>
          <p:cNvSpPr txBox="1"/>
          <p:nvPr/>
        </p:nvSpPr>
        <p:spPr>
          <a:xfrm>
            <a:off x="7086600" y="5577840"/>
            <a:ext cx="4526280" cy="502920"/>
          </a:xfrm>
          <a:prstGeom prst="rect">
            <a:avLst/>
          </a:prstGeom>
          <a:noFill/>
          <a:ln/>
        </p:spPr>
        <p:txBody>
          <a:bodyPr wrap="square" lIns="0" tIns="0" rIns="0" bIns="0" rtlCol="0" anchor="t"/>
          <a:lstStyle/>
          <a:p>
            <a:pPr marL="0" indent="0">
              <a:lnSpc>
                <a:spcPct val="105000"/>
              </a:lnSpc>
              <a:buNone/>
            </a:pPr>
            <a:r>
              <a:rPr lang="en-US" sz="1000" i="1">
                <a:solidFill>
                  <a:srgbClr val="5E6B7E"/>
                </a:solidFill>
              </a:rPr>
              <a:t>Figure 1. Projected UK population aged 85 and over, mid-2022 to mid-2047. Source: ONS (2025).</a:t>
            </a:r>
            <a:endParaRPr lang="en-US" sz="100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152A45"/>
                </a:solidFill>
              </a:rPr>
              <a:t>Holistic Needs of Older People with Serious Illness</a:t>
            </a:r>
            <a:endParaRPr lang="en-US" sz="2600"/>
          </a:p>
        </p:txBody>
      </p:sp>
      <p:sp>
        <p:nvSpPr>
          <p:cNvPr id="3" name="Bullet points"/>
          <p:cNvSpPr txBox="1"/>
          <p:nvPr/>
        </p:nvSpPr>
        <p:spPr>
          <a:xfrm>
            <a:off x="548640" y="1508760"/>
            <a:ext cx="6172200" cy="4480560"/>
          </a:xfrm>
          <a:prstGeom prst="rect">
            <a:avLst/>
          </a:prstGeom>
          <a:noFill/>
          <a:ln/>
        </p:spPr>
        <p:txBody>
          <a:bodyPr wrap="square" lIns="0" tIns="0" rIns="0" bIns="0" rtlCol="0" anchor="t"/>
          <a:lstStyle/>
          <a:p>
            <a:pPr marL="152400" indent="-152400" algn="l">
              <a:lnSpc>
                <a:spcPct val="112000"/>
              </a:lnSpc>
              <a:spcAft>
                <a:spcPts val="1500"/>
              </a:spcAft>
              <a:buSzPct val="100000"/>
              <a:buChar char="•"/>
            </a:pPr>
            <a:r>
              <a:rPr lang="en-US" sz="1400">
                <a:solidFill>
                  <a:srgbClr val="2A3442"/>
                </a:solidFill>
              </a:rPr>
              <a:t>Physical symptoms such as pain and breathlessness severely affected more than one in three people during their final week (Marie Curie, 2024).</a:t>
            </a:r>
            <a:endParaRPr lang="en-US" sz="1400"/>
          </a:p>
          <a:p>
            <a:pPr marL="152400" indent="-152400" algn="l">
              <a:lnSpc>
                <a:spcPct val="112000"/>
              </a:lnSpc>
              <a:spcAft>
                <a:spcPts val="1500"/>
              </a:spcAft>
              <a:buSzPct val="100000"/>
              <a:buChar char="•"/>
            </a:pPr>
            <a:r>
              <a:rPr lang="en-US" sz="1400">
                <a:solidFill>
                  <a:srgbClr val="2A3442"/>
                </a:solidFill>
              </a:rPr>
              <a:t>Psychological and emotional needs, including anxiety and fear of dependency, may be overlooked where services concentrate mainly on physical symptoms.</a:t>
            </a:r>
            <a:endParaRPr lang="en-US" sz="1400"/>
          </a:p>
          <a:p>
            <a:pPr marL="152400" indent="-152400" algn="l">
              <a:lnSpc>
                <a:spcPct val="112000"/>
              </a:lnSpc>
              <a:spcAft>
                <a:spcPts val="1500"/>
              </a:spcAft>
              <a:buSzPct val="100000"/>
              <a:buChar char="•"/>
            </a:pPr>
            <a:r>
              <a:rPr lang="en-US" sz="1400">
                <a:solidFill>
                  <a:srgbClr val="2A3442"/>
                </a:solidFill>
              </a:rPr>
              <a:t>Social needs such as loneliness, carer strain and financial pressure can interact with illness to undermine independence and wellbeing.</a:t>
            </a:r>
            <a:endParaRPr lang="en-US" sz="1400"/>
          </a:p>
          <a:p>
            <a:pPr marL="152400" indent="-152400" algn="l">
              <a:lnSpc>
                <a:spcPct val="112000"/>
              </a:lnSpc>
              <a:spcAft>
                <a:spcPts val="1500"/>
              </a:spcAft>
              <a:buSzPct val="100000"/>
              <a:buChar char="•"/>
            </a:pPr>
            <a:r>
              <a:rPr lang="en-US" sz="1400">
                <a:solidFill>
                  <a:srgbClr val="2A3442"/>
                </a:solidFill>
              </a:rPr>
              <a:t>Holistic assessment is therefore recommended so that spiritual and existential concerns are identified alongside clinical symptoms (NICE, 2019).</a:t>
            </a:r>
            <a:endParaRPr lang="en-US" sz="1400"/>
          </a:p>
        </p:txBody>
      </p:sp>
      <p:sp>
        <p:nvSpPr>
          <p:cNvPr id="4" name="Quadrant physical"/>
          <p:cNvSpPr/>
          <p:nvPr/>
        </p:nvSpPr>
        <p:spPr>
          <a:xfrm>
            <a:off x="7086600" y="1417320"/>
            <a:ext cx="2194560" cy="1938528"/>
          </a:xfrm>
          <a:prstGeom prst="roundRect">
            <a:avLst>
              <a:gd name="adj" fmla="val 3302"/>
            </a:avLst>
          </a:prstGeom>
          <a:solidFill>
            <a:srgbClr val="E4EEED"/>
          </a:solidFill>
          <a:ln w="12700">
            <a:solidFill>
              <a:srgbClr val="E4EEED"/>
            </a:solidFill>
            <a:prstDash val="solid"/>
          </a:ln>
        </p:spPr>
        <p:txBody>
          <a:bodyPr/>
          <a:lstStyle/>
          <a:p>
            <a:endParaRPr lang="en-GB"/>
          </a:p>
        </p:txBody>
      </p:sp>
      <p:sp>
        <p:nvSpPr>
          <p:cNvPr id="5" name="Quadrant physical text"/>
          <p:cNvSpPr txBox="1"/>
          <p:nvPr/>
        </p:nvSpPr>
        <p:spPr>
          <a:xfrm>
            <a:off x="7232904" y="1417320"/>
            <a:ext cx="1901952" cy="1938528"/>
          </a:xfrm>
          <a:prstGeom prst="rect">
            <a:avLst/>
          </a:prstGeom>
          <a:noFill/>
          <a:ln/>
        </p:spPr>
        <p:txBody>
          <a:bodyPr wrap="square" lIns="0" tIns="0" rIns="0" bIns="0" rtlCol="0" anchor="ctr"/>
          <a:lstStyle/>
          <a:p>
            <a:pPr marL="0" indent="0" algn="l">
              <a:lnSpc>
                <a:spcPct val="105000"/>
              </a:lnSpc>
              <a:buNone/>
            </a:pPr>
            <a:r>
              <a:rPr lang="en-US" sz="1250" b="1">
                <a:solidFill>
                  <a:srgbClr val="152A45"/>
                </a:solidFill>
              </a:rPr>
              <a:t>Physical</a:t>
            </a:r>
            <a:endParaRPr lang="en-US" sz="1250"/>
          </a:p>
          <a:p>
            <a:pPr marL="0" indent="0" algn="l">
              <a:lnSpc>
                <a:spcPct val="105000"/>
              </a:lnSpc>
              <a:spcBef>
                <a:spcPts val="300"/>
              </a:spcBef>
              <a:buNone/>
            </a:pPr>
            <a:r>
              <a:rPr lang="en-US" sz="1050">
                <a:solidFill>
                  <a:srgbClr val="5E6B7E"/>
                </a:solidFill>
              </a:rPr>
              <a:t>Pain, breathlessness, fatigue, frailty</a:t>
            </a:r>
            <a:endParaRPr lang="en-US" sz="1250"/>
          </a:p>
        </p:txBody>
      </p:sp>
      <p:sp>
        <p:nvSpPr>
          <p:cNvPr id="6" name="Quadrant psychological"/>
          <p:cNvSpPr/>
          <p:nvPr/>
        </p:nvSpPr>
        <p:spPr>
          <a:xfrm>
            <a:off x="9418320" y="1417320"/>
            <a:ext cx="2194560" cy="1938528"/>
          </a:xfrm>
          <a:prstGeom prst="roundRect">
            <a:avLst>
              <a:gd name="adj" fmla="val 3302"/>
            </a:avLst>
          </a:prstGeom>
          <a:solidFill>
            <a:srgbClr val="EAF0E7"/>
          </a:solidFill>
          <a:ln w="12700">
            <a:solidFill>
              <a:srgbClr val="EAF0E7"/>
            </a:solidFill>
            <a:prstDash val="solid"/>
          </a:ln>
        </p:spPr>
        <p:txBody>
          <a:bodyPr/>
          <a:lstStyle/>
          <a:p>
            <a:endParaRPr lang="en-GB"/>
          </a:p>
        </p:txBody>
      </p:sp>
      <p:sp>
        <p:nvSpPr>
          <p:cNvPr id="7" name="Quadrant psychological text"/>
          <p:cNvSpPr txBox="1"/>
          <p:nvPr/>
        </p:nvSpPr>
        <p:spPr>
          <a:xfrm>
            <a:off x="9564624" y="1417320"/>
            <a:ext cx="1901952" cy="1938528"/>
          </a:xfrm>
          <a:prstGeom prst="rect">
            <a:avLst/>
          </a:prstGeom>
          <a:noFill/>
          <a:ln/>
        </p:spPr>
        <p:txBody>
          <a:bodyPr wrap="square" lIns="0" tIns="0" rIns="0" bIns="0" rtlCol="0" anchor="ctr"/>
          <a:lstStyle/>
          <a:p>
            <a:pPr marL="0" indent="0" algn="l">
              <a:lnSpc>
                <a:spcPct val="105000"/>
              </a:lnSpc>
              <a:buNone/>
            </a:pPr>
            <a:r>
              <a:rPr lang="en-US" sz="1250" b="1">
                <a:solidFill>
                  <a:srgbClr val="152A45"/>
                </a:solidFill>
              </a:rPr>
              <a:t>Psychological</a:t>
            </a:r>
            <a:endParaRPr lang="en-US" sz="1250"/>
          </a:p>
          <a:p>
            <a:pPr marL="0" indent="0" algn="l">
              <a:lnSpc>
                <a:spcPct val="105000"/>
              </a:lnSpc>
              <a:spcBef>
                <a:spcPts val="300"/>
              </a:spcBef>
              <a:buNone/>
            </a:pPr>
            <a:r>
              <a:rPr lang="en-US" sz="1050">
                <a:solidFill>
                  <a:srgbClr val="5E6B7E"/>
                </a:solidFill>
              </a:rPr>
              <a:t>Anxiety, low mood, fear of dependency</a:t>
            </a:r>
            <a:endParaRPr lang="en-US" sz="1250"/>
          </a:p>
        </p:txBody>
      </p:sp>
      <p:sp>
        <p:nvSpPr>
          <p:cNvPr id="8" name="Quadrant social"/>
          <p:cNvSpPr/>
          <p:nvPr/>
        </p:nvSpPr>
        <p:spPr>
          <a:xfrm>
            <a:off x="7086600" y="3493008"/>
            <a:ext cx="2194560" cy="1938528"/>
          </a:xfrm>
          <a:prstGeom prst="roundRect">
            <a:avLst>
              <a:gd name="adj" fmla="val 3302"/>
            </a:avLst>
          </a:prstGeom>
          <a:solidFill>
            <a:srgbClr val="EAF0E7"/>
          </a:solidFill>
          <a:ln w="12700">
            <a:solidFill>
              <a:srgbClr val="EAF0E7"/>
            </a:solidFill>
            <a:prstDash val="solid"/>
          </a:ln>
        </p:spPr>
        <p:txBody>
          <a:bodyPr/>
          <a:lstStyle/>
          <a:p>
            <a:endParaRPr lang="en-GB"/>
          </a:p>
        </p:txBody>
      </p:sp>
      <p:sp>
        <p:nvSpPr>
          <p:cNvPr id="9" name="Quadrant social text"/>
          <p:cNvSpPr txBox="1"/>
          <p:nvPr/>
        </p:nvSpPr>
        <p:spPr>
          <a:xfrm>
            <a:off x="7232904" y="3493008"/>
            <a:ext cx="1901952" cy="1938528"/>
          </a:xfrm>
          <a:prstGeom prst="rect">
            <a:avLst/>
          </a:prstGeom>
          <a:noFill/>
          <a:ln/>
        </p:spPr>
        <p:txBody>
          <a:bodyPr wrap="square" lIns="0" tIns="0" rIns="0" bIns="0" rtlCol="0" anchor="ctr"/>
          <a:lstStyle/>
          <a:p>
            <a:pPr marL="0" indent="0" algn="l">
              <a:lnSpc>
                <a:spcPct val="105000"/>
              </a:lnSpc>
              <a:buNone/>
            </a:pPr>
            <a:r>
              <a:rPr lang="en-US" sz="1250" b="1">
                <a:solidFill>
                  <a:srgbClr val="152A45"/>
                </a:solidFill>
              </a:rPr>
              <a:t>Social</a:t>
            </a:r>
            <a:endParaRPr lang="en-US" sz="1250"/>
          </a:p>
          <a:p>
            <a:pPr marL="0" indent="0" algn="l">
              <a:lnSpc>
                <a:spcPct val="105000"/>
              </a:lnSpc>
              <a:spcBef>
                <a:spcPts val="300"/>
              </a:spcBef>
              <a:buNone/>
            </a:pPr>
            <a:r>
              <a:rPr lang="en-US" sz="1050">
                <a:solidFill>
                  <a:srgbClr val="5E6B7E"/>
                </a:solidFill>
              </a:rPr>
              <a:t>Loneliness, carer strain, finances</a:t>
            </a:r>
            <a:endParaRPr lang="en-US" sz="1250"/>
          </a:p>
        </p:txBody>
      </p:sp>
      <p:sp>
        <p:nvSpPr>
          <p:cNvPr id="10" name="Quadrant spiritual"/>
          <p:cNvSpPr/>
          <p:nvPr/>
        </p:nvSpPr>
        <p:spPr>
          <a:xfrm>
            <a:off x="9418320" y="3493008"/>
            <a:ext cx="2194560" cy="1938528"/>
          </a:xfrm>
          <a:prstGeom prst="roundRect">
            <a:avLst>
              <a:gd name="adj" fmla="val 3302"/>
            </a:avLst>
          </a:prstGeom>
          <a:solidFill>
            <a:srgbClr val="E4EEED"/>
          </a:solidFill>
          <a:ln w="12700">
            <a:solidFill>
              <a:srgbClr val="E4EEED"/>
            </a:solidFill>
            <a:prstDash val="solid"/>
          </a:ln>
        </p:spPr>
        <p:txBody>
          <a:bodyPr/>
          <a:lstStyle/>
          <a:p>
            <a:endParaRPr lang="en-GB"/>
          </a:p>
        </p:txBody>
      </p:sp>
      <p:sp>
        <p:nvSpPr>
          <p:cNvPr id="11" name="Quadrant spiritual text"/>
          <p:cNvSpPr txBox="1"/>
          <p:nvPr/>
        </p:nvSpPr>
        <p:spPr>
          <a:xfrm>
            <a:off x="9564624" y="3493008"/>
            <a:ext cx="1901952" cy="1938528"/>
          </a:xfrm>
          <a:prstGeom prst="rect">
            <a:avLst/>
          </a:prstGeom>
          <a:noFill/>
          <a:ln/>
        </p:spPr>
        <p:txBody>
          <a:bodyPr wrap="square" lIns="0" tIns="0" rIns="0" bIns="0" rtlCol="0" anchor="ctr"/>
          <a:lstStyle/>
          <a:p>
            <a:pPr marL="0" indent="0" algn="l">
              <a:lnSpc>
                <a:spcPct val="105000"/>
              </a:lnSpc>
              <a:buNone/>
            </a:pPr>
            <a:r>
              <a:rPr lang="en-US" sz="1250" b="1">
                <a:solidFill>
                  <a:srgbClr val="152A45"/>
                </a:solidFill>
              </a:rPr>
              <a:t>Spiritual</a:t>
            </a:r>
            <a:endParaRPr lang="en-US" sz="1250"/>
          </a:p>
          <a:p>
            <a:pPr marL="0" indent="0" algn="l">
              <a:lnSpc>
                <a:spcPct val="105000"/>
              </a:lnSpc>
              <a:spcBef>
                <a:spcPts val="300"/>
              </a:spcBef>
              <a:buNone/>
            </a:pPr>
            <a:r>
              <a:rPr lang="en-US" sz="1050">
                <a:solidFill>
                  <a:srgbClr val="5E6B7E"/>
                </a:solidFill>
              </a:rPr>
              <a:t>Meaning, legacy, beliefs and hopes</a:t>
            </a:r>
            <a:endParaRPr lang="en-US" sz="1250"/>
          </a:p>
        </p:txBody>
      </p:sp>
      <p:sp>
        <p:nvSpPr>
          <p:cNvPr id="12" name="Centre circle"/>
          <p:cNvSpPr/>
          <p:nvPr/>
        </p:nvSpPr>
        <p:spPr>
          <a:xfrm>
            <a:off x="8659368" y="2761488"/>
            <a:ext cx="1389888" cy="914400"/>
          </a:xfrm>
          <a:prstGeom prst="ellipse">
            <a:avLst/>
          </a:prstGeom>
          <a:solidFill>
            <a:srgbClr val="152A45"/>
          </a:solidFill>
          <a:ln w="25400">
            <a:solidFill>
              <a:srgbClr val="FFFFFF"/>
            </a:solidFill>
            <a:prstDash val="solid"/>
          </a:ln>
        </p:spPr>
        <p:txBody>
          <a:bodyPr/>
          <a:lstStyle/>
          <a:p>
            <a:endParaRPr lang="en-GB"/>
          </a:p>
        </p:txBody>
      </p:sp>
      <p:sp>
        <p:nvSpPr>
          <p:cNvPr id="13" name="Text 11"/>
          <p:cNvSpPr txBox="1"/>
          <p:nvPr/>
        </p:nvSpPr>
        <p:spPr>
          <a:xfrm>
            <a:off x="8659368" y="2761488"/>
            <a:ext cx="1389888" cy="914400"/>
          </a:xfrm>
          <a:prstGeom prst="rect">
            <a:avLst/>
          </a:prstGeom>
          <a:noFill/>
          <a:ln/>
        </p:spPr>
        <p:txBody>
          <a:bodyPr wrap="square" lIns="0" tIns="0" rIns="0" bIns="0" rtlCol="0" anchor="ctr"/>
          <a:lstStyle/>
          <a:p>
            <a:pPr marL="0" indent="0" algn="ctr">
              <a:buNone/>
            </a:pPr>
            <a:r>
              <a:rPr lang="en-US" sz="1150" b="1">
                <a:solidFill>
                  <a:srgbClr val="FFFFFF"/>
                </a:solidFill>
              </a:rPr>
              <a:t>The person</a:t>
            </a:r>
            <a:endParaRPr lang="en-US" sz="1150"/>
          </a:p>
        </p:txBody>
      </p:sp>
      <p:sp>
        <p:nvSpPr>
          <p:cNvPr id="14" name="Figure caption"/>
          <p:cNvSpPr txBox="1"/>
          <p:nvPr/>
        </p:nvSpPr>
        <p:spPr>
          <a:xfrm>
            <a:off x="7086600" y="5623560"/>
            <a:ext cx="4526280" cy="502920"/>
          </a:xfrm>
          <a:prstGeom prst="rect">
            <a:avLst/>
          </a:prstGeom>
          <a:noFill/>
          <a:ln/>
        </p:spPr>
        <p:txBody>
          <a:bodyPr wrap="square" lIns="0" tIns="0" rIns="0" bIns="0" rtlCol="0" anchor="t"/>
          <a:lstStyle/>
          <a:p>
            <a:pPr marL="0" indent="0">
              <a:lnSpc>
                <a:spcPct val="105000"/>
              </a:lnSpc>
              <a:buNone/>
            </a:pPr>
            <a:r>
              <a:rPr lang="en-US" sz="1000" i="1">
                <a:solidFill>
                  <a:srgbClr val="5E6B7E"/>
                </a:solidFill>
              </a:rPr>
              <a:t>Figure 2. Holistic dimensions of need in palliative care. Adapted from WHO (2020).</a:t>
            </a:r>
            <a:endParaRPr lang="en-US" sz="100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152A45"/>
                </a:solidFill>
              </a:rPr>
              <a:t>Dignity, Independence and Advance Care Planning</a:t>
            </a:r>
            <a:endParaRPr lang="en-US" sz="2600"/>
          </a:p>
        </p:txBody>
      </p:sp>
      <p:sp>
        <p:nvSpPr>
          <p:cNvPr id="3" name="Bullet points"/>
          <p:cNvSpPr txBox="1"/>
          <p:nvPr/>
        </p:nvSpPr>
        <p:spPr>
          <a:xfrm>
            <a:off x="548640" y="1508760"/>
            <a:ext cx="6172200" cy="4480560"/>
          </a:xfrm>
          <a:prstGeom prst="rect">
            <a:avLst/>
          </a:prstGeom>
          <a:noFill/>
          <a:ln/>
        </p:spPr>
        <p:txBody>
          <a:bodyPr wrap="square" lIns="0" tIns="0" rIns="0" bIns="0" rtlCol="0" anchor="t"/>
          <a:lstStyle/>
          <a:p>
            <a:pPr marL="152400" indent="-152400" algn="l">
              <a:lnSpc>
                <a:spcPct val="112000"/>
              </a:lnSpc>
              <a:spcAft>
                <a:spcPts val="1500"/>
              </a:spcAft>
              <a:buSzPct val="100000"/>
              <a:buChar char="•"/>
            </a:pPr>
            <a:r>
              <a:rPr lang="en-US" sz="1400">
                <a:solidFill>
                  <a:srgbClr val="2A3442"/>
                </a:solidFill>
              </a:rPr>
              <a:t>Chochinov (2007) argues dignity-conserving care rests on attitude, behaviour, compassion and dialogue, keeping the person rather than the illness central.</a:t>
            </a:r>
            <a:endParaRPr lang="en-US" sz="1400"/>
          </a:p>
          <a:p>
            <a:pPr marL="152400" indent="-152400" algn="l">
              <a:lnSpc>
                <a:spcPct val="112000"/>
              </a:lnSpc>
              <a:spcAft>
                <a:spcPts val="1500"/>
              </a:spcAft>
              <a:buSzPct val="100000"/>
              <a:buChar char="•"/>
            </a:pPr>
            <a:r>
              <a:rPr lang="en-US" sz="1400">
                <a:solidFill>
                  <a:srgbClr val="2A3442"/>
                </a:solidFill>
              </a:rPr>
              <a:t>Advance care planning lets people record preferences, appoint trusted proxies and refuse specific treatments while they retain capacity (NHS England, 2022a).</a:t>
            </a:r>
            <a:endParaRPr lang="en-US" sz="1400"/>
          </a:p>
          <a:p>
            <a:pPr marL="152400" indent="-152400" algn="l">
              <a:lnSpc>
                <a:spcPct val="112000"/>
              </a:lnSpc>
              <a:spcAft>
                <a:spcPts val="1500"/>
              </a:spcAft>
              <a:buSzPct val="100000"/>
              <a:buChar char="•"/>
            </a:pPr>
            <a:r>
              <a:rPr lang="en-US" sz="1400">
                <a:solidFill>
                  <a:srgbClr val="2A3442"/>
                </a:solidFill>
              </a:rPr>
              <a:t>One randomised trial found advance care planning improved compliance with patients' wishes and reduced distress among bereaved relatives (Detering et al., 2010).</a:t>
            </a:r>
            <a:endParaRPr lang="en-US" sz="1400"/>
          </a:p>
          <a:p>
            <a:pPr marL="152400" indent="-152400" algn="l">
              <a:lnSpc>
                <a:spcPct val="112000"/>
              </a:lnSpc>
              <a:spcAft>
                <a:spcPts val="1500"/>
              </a:spcAft>
              <a:buSzPct val="100000"/>
              <a:buChar char="•"/>
            </a:pPr>
            <a:r>
              <a:rPr lang="en-US" sz="1400">
                <a:solidFill>
                  <a:srgbClr val="2A3442"/>
                </a:solidFill>
              </a:rPr>
              <a:t>However, review evidence indicates effects vary across settings, and completed documents alone may not guarantee goal-concordant care (Brinkman-Stoppelenburg et al., 2014).</a:t>
            </a:r>
            <a:endParaRPr lang="en-US" sz="1400"/>
          </a:p>
        </p:txBody>
      </p:sp>
      <p:sp>
        <p:nvSpPr>
          <p:cNvPr id="4" name="ACP step 1"/>
          <p:cNvSpPr/>
          <p:nvPr/>
        </p:nvSpPr>
        <p:spPr>
          <a:xfrm>
            <a:off x="7086600" y="1417320"/>
            <a:ext cx="4526280" cy="841248"/>
          </a:xfrm>
          <a:prstGeom prst="roundRect">
            <a:avLst>
              <a:gd name="adj" fmla="val 7609"/>
            </a:avLst>
          </a:prstGeom>
          <a:solidFill>
            <a:srgbClr val="E4EEED"/>
          </a:solidFill>
          <a:ln w="12700">
            <a:solidFill>
              <a:srgbClr val="E4EEED"/>
            </a:solidFill>
            <a:prstDash val="solid"/>
          </a:ln>
        </p:spPr>
        <p:txBody>
          <a:bodyPr/>
          <a:lstStyle/>
          <a:p>
            <a:endParaRPr lang="en-GB"/>
          </a:p>
        </p:txBody>
      </p:sp>
      <p:sp>
        <p:nvSpPr>
          <p:cNvPr id="5" name="ACP step 1 text"/>
          <p:cNvSpPr txBox="1"/>
          <p:nvPr/>
        </p:nvSpPr>
        <p:spPr>
          <a:xfrm>
            <a:off x="7232904" y="1417320"/>
            <a:ext cx="4233672" cy="841248"/>
          </a:xfrm>
          <a:prstGeom prst="rect">
            <a:avLst/>
          </a:prstGeom>
          <a:noFill/>
          <a:ln/>
        </p:spPr>
        <p:txBody>
          <a:bodyPr wrap="square" lIns="0" tIns="0" rIns="0" bIns="0" rtlCol="0" anchor="ctr"/>
          <a:lstStyle/>
          <a:p>
            <a:pPr marL="0" indent="0" algn="l">
              <a:lnSpc>
                <a:spcPct val="105000"/>
              </a:lnSpc>
              <a:buNone/>
            </a:pPr>
            <a:r>
              <a:rPr lang="en-US" sz="1250" b="1">
                <a:solidFill>
                  <a:srgbClr val="152A45"/>
                </a:solidFill>
              </a:rPr>
              <a:t>1.  Timely conversations</a:t>
            </a:r>
            <a:endParaRPr lang="en-US" sz="1250"/>
          </a:p>
          <a:p>
            <a:pPr marL="0" indent="0" algn="l">
              <a:lnSpc>
                <a:spcPct val="105000"/>
              </a:lnSpc>
              <a:spcBef>
                <a:spcPts val="300"/>
              </a:spcBef>
              <a:buNone/>
            </a:pPr>
            <a:r>
              <a:rPr lang="en-US" sz="1050">
                <a:solidFill>
                  <a:srgbClr val="5E6B7E"/>
                </a:solidFill>
              </a:rPr>
              <a:t>Values, priorities and what matters most</a:t>
            </a:r>
            <a:endParaRPr lang="en-US" sz="1250"/>
          </a:p>
        </p:txBody>
      </p:sp>
      <p:sp>
        <p:nvSpPr>
          <p:cNvPr id="6" name="Flow arrow"/>
          <p:cNvSpPr/>
          <p:nvPr/>
        </p:nvSpPr>
        <p:spPr>
          <a:xfrm flipV="1">
            <a:off x="9189720" y="2290572"/>
            <a:ext cx="237744" cy="155448"/>
          </a:xfrm>
          <a:prstGeom prst="triangle">
            <a:avLst/>
          </a:prstGeom>
          <a:solidFill>
            <a:srgbClr val="A9BFA4"/>
          </a:solidFill>
          <a:ln w="12700">
            <a:solidFill>
              <a:srgbClr val="A9BFA4"/>
            </a:solidFill>
            <a:prstDash val="solid"/>
          </a:ln>
        </p:spPr>
        <p:txBody>
          <a:bodyPr/>
          <a:lstStyle/>
          <a:p>
            <a:endParaRPr lang="en-GB"/>
          </a:p>
        </p:txBody>
      </p:sp>
      <p:sp>
        <p:nvSpPr>
          <p:cNvPr id="7" name="ACP step 2"/>
          <p:cNvSpPr/>
          <p:nvPr/>
        </p:nvSpPr>
        <p:spPr>
          <a:xfrm>
            <a:off x="7086600" y="2487168"/>
            <a:ext cx="4526280" cy="841248"/>
          </a:xfrm>
          <a:prstGeom prst="roundRect">
            <a:avLst>
              <a:gd name="adj" fmla="val 7609"/>
            </a:avLst>
          </a:prstGeom>
          <a:solidFill>
            <a:srgbClr val="EAF0E7"/>
          </a:solidFill>
          <a:ln w="12700">
            <a:solidFill>
              <a:srgbClr val="EAF0E7"/>
            </a:solidFill>
            <a:prstDash val="solid"/>
          </a:ln>
        </p:spPr>
        <p:txBody>
          <a:bodyPr/>
          <a:lstStyle/>
          <a:p>
            <a:endParaRPr lang="en-GB"/>
          </a:p>
        </p:txBody>
      </p:sp>
      <p:sp>
        <p:nvSpPr>
          <p:cNvPr id="8" name="ACP step 2 text"/>
          <p:cNvSpPr txBox="1"/>
          <p:nvPr/>
        </p:nvSpPr>
        <p:spPr>
          <a:xfrm>
            <a:off x="7232904" y="2487168"/>
            <a:ext cx="4233672" cy="841248"/>
          </a:xfrm>
          <a:prstGeom prst="rect">
            <a:avLst/>
          </a:prstGeom>
          <a:noFill/>
          <a:ln/>
        </p:spPr>
        <p:txBody>
          <a:bodyPr wrap="square" lIns="0" tIns="0" rIns="0" bIns="0" rtlCol="0" anchor="ctr"/>
          <a:lstStyle/>
          <a:p>
            <a:pPr marL="0" indent="0" algn="l">
              <a:lnSpc>
                <a:spcPct val="105000"/>
              </a:lnSpc>
              <a:buNone/>
            </a:pPr>
            <a:r>
              <a:rPr lang="en-US" sz="1250" b="1">
                <a:solidFill>
                  <a:srgbClr val="152A45"/>
                </a:solidFill>
              </a:rPr>
              <a:t>2.  Documented plan</a:t>
            </a:r>
            <a:endParaRPr lang="en-US" sz="1250"/>
          </a:p>
          <a:p>
            <a:pPr marL="0" indent="0" algn="l">
              <a:lnSpc>
                <a:spcPct val="105000"/>
              </a:lnSpc>
              <a:spcBef>
                <a:spcPts val="300"/>
              </a:spcBef>
              <a:buNone/>
            </a:pPr>
            <a:r>
              <a:rPr lang="en-US" sz="1050">
                <a:solidFill>
                  <a:srgbClr val="5E6B7E"/>
                </a:solidFill>
              </a:rPr>
              <a:t>Wishes recorded, including any ADRT or LPA</a:t>
            </a:r>
            <a:endParaRPr lang="en-US" sz="1250"/>
          </a:p>
        </p:txBody>
      </p:sp>
      <p:sp>
        <p:nvSpPr>
          <p:cNvPr id="9" name="Flow arrow"/>
          <p:cNvSpPr/>
          <p:nvPr/>
        </p:nvSpPr>
        <p:spPr>
          <a:xfrm flipV="1">
            <a:off x="9189720" y="3360420"/>
            <a:ext cx="237744" cy="155448"/>
          </a:xfrm>
          <a:prstGeom prst="triangle">
            <a:avLst/>
          </a:prstGeom>
          <a:solidFill>
            <a:srgbClr val="A9BFA4"/>
          </a:solidFill>
          <a:ln w="12700">
            <a:solidFill>
              <a:srgbClr val="A9BFA4"/>
            </a:solidFill>
            <a:prstDash val="solid"/>
          </a:ln>
        </p:spPr>
        <p:txBody>
          <a:bodyPr/>
          <a:lstStyle/>
          <a:p>
            <a:endParaRPr lang="en-GB"/>
          </a:p>
        </p:txBody>
      </p:sp>
      <p:sp>
        <p:nvSpPr>
          <p:cNvPr id="10" name="ACP step 3"/>
          <p:cNvSpPr/>
          <p:nvPr/>
        </p:nvSpPr>
        <p:spPr>
          <a:xfrm>
            <a:off x="7086600" y="3557016"/>
            <a:ext cx="4526280" cy="841248"/>
          </a:xfrm>
          <a:prstGeom prst="roundRect">
            <a:avLst>
              <a:gd name="adj" fmla="val 7609"/>
            </a:avLst>
          </a:prstGeom>
          <a:solidFill>
            <a:srgbClr val="E4EEED"/>
          </a:solidFill>
          <a:ln w="12700">
            <a:solidFill>
              <a:srgbClr val="E4EEED"/>
            </a:solidFill>
            <a:prstDash val="solid"/>
          </a:ln>
        </p:spPr>
        <p:txBody>
          <a:bodyPr/>
          <a:lstStyle/>
          <a:p>
            <a:endParaRPr lang="en-GB"/>
          </a:p>
        </p:txBody>
      </p:sp>
      <p:sp>
        <p:nvSpPr>
          <p:cNvPr id="11" name="ACP step 3 text"/>
          <p:cNvSpPr txBox="1"/>
          <p:nvPr/>
        </p:nvSpPr>
        <p:spPr>
          <a:xfrm>
            <a:off x="7232904" y="3557016"/>
            <a:ext cx="4233672" cy="841248"/>
          </a:xfrm>
          <a:prstGeom prst="rect">
            <a:avLst/>
          </a:prstGeom>
          <a:noFill/>
          <a:ln/>
        </p:spPr>
        <p:txBody>
          <a:bodyPr wrap="square" lIns="0" tIns="0" rIns="0" bIns="0" rtlCol="0" anchor="ctr"/>
          <a:lstStyle/>
          <a:p>
            <a:pPr marL="0" indent="0" algn="l">
              <a:lnSpc>
                <a:spcPct val="105000"/>
              </a:lnSpc>
              <a:buNone/>
            </a:pPr>
            <a:r>
              <a:rPr lang="en-US" sz="1250" b="1">
                <a:solidFill>
                  <a:srgbClr val="152A45"/>
                </a:solidFill>
              </a:rPr>
              <a:t>3.  Shared with services</a:t>
            </a:r>
            <a:endParaRPr lang="en-US" sz="1250"/>
          </a:p>
          <a:p>
            <a:pPr marL="0" indent="0" algn="l">
              <a:lnSpc>
                <a:spcPct val="105000"/>
              </a:lnSpc>
              <a:spcBef>
                <a:spcPts val="300"/>
              </a:spcBef>
              <a:buNone/>
            </a:pPr>
            <a:r>
              <a:rPr lang="en-US" sz="1050">
                <a:solidFill>
                  <a:srgbClr val="5E6B7E"/>
                </a:solidFill>
              </a:rPr>
              <a:t>Visible to GP, ambulance and out-of-hours teams</a:t>
            </a:r>
            <a:endParaRPr lang="en-US" sz="1250"/>
          </a:p>
        </p:txBody>
      </p:sp>
      <p:sp>
        <p:nvSpPr>
          <p:cNvPr id="12" name="Flow arrow"/>
          <p:cNvSpPr/>
          <p:nvPr/>
        </p:nvSpPr>
        <p:spPr>
          <a:xfrm flipV="1">
            <a:off x="9189720" y="4430268"/>
            <a:ext cx="237744" cy="155448"/>
          </a:xfrm>
          <a:prstGeom prst="triangle">
            <a:avLst/>
          </a:prstGeom>
          <a:solidFill>
            <a:srgbClr val="A9BFA4"/>
          </a:solidFill>
          <a:ln w="12700">
            <a:solidFill>
              <a:srgbClr val="A9BFA4"/>
            </a:solidFill>
            <a:prstDash val="solid"/>
          </a:ln>
        </p:spPr>
        <p:txBody>
          <a:bodyPr/>
          <a:lstStyle/>
          <a:p>
            <a:endParaRPr lang="en-GB"/>
          </a:p>
        </p:txBody>
      </p:sp>
      <p:sp>
        <p:nvSpPr>
          <p:cNvPr id="13" name="ACP step 4"/>
          <p:cNvSpPr/>
          <p:nvPr/>
        </p:nvSpPr>
        <p:spPr>
          <a:xfrm>
            <a:off x="7086600" y="4626864"/>
            <a:ext cx="4526280" cy="841248"/>
          </a:xfrm>
          <a:prstGeom prst="roundRect">
            <a:avLst>
              <a:gd name="adj" fmla="val 7609"/>
            </a:avLst>
          </a:prstGeom>
          <a:solidFill>
            <a:srgbClr val="EAF0E7"/>
          </a:solidFill>
          <a:ln w="12700">
            <a:solidFill>
              <a:srgbClr val="EAF0E7"/>
            </a:solidFill>
            <a:prstDash val="solid"/>
          </a:ln>
        </p:spPr>
        <p:txBody>
          <a:bodyPr/>
          <a:lstStyle/>
          <a:p>
            <a:endParaRPr lang="en-GB"/>
          </a:p>
        </p:txBody>
      </p:sp>
      <p:sp>
        <p:nvSpPr>
          <p:cNvPr id="14" name="ACP step 4 text"/>
          <p:cNvSpPr txBox="1"/>
          <p:nvPr/>
        </p:nvSpPr>
        <p:spPr>
          <a:xfrm>
            <a:off x="7232904" y="4626864"/>
            <a:ext cx="4233672" cy="841248"/>
          </a:xfrm>
          <a:prstGeom prst="rect">
            <a:avLst/>
          </a:prstGeom>
          <a:noFill/>
          <a:ln/>
        </p:spPr>
        <p:txBody>
          <a:bodyPr wrap="square" lIns="0" tIns="0" rIns="0" bIns="0" rtlCol="0" anchor="ctr"/>
          <a:lstStyle/>
          <a:p>
            <a:pPr marL="0" indent="0" algn="l">
              <a:lnSpc>
                <a:spcPct val="105000"/>
              </a:lnSpc>
              <a:buNone/>
            </a:pPr>
            <a:r>
              <a:rPr lang="en-US" sz="1250" b="1">
                <a:solidFill>
                  <a:srgbClr val="152A45"/>
                </a:solidFill>
              </a:rPr>
              <a:t>4.  Reviewed regularly</a:t>
            </a:r>
            <a:endParaRPr lang="en-US" sz="1250"/>
          </a:p>
          <a:p>
            <a:pPr marL="0" indent="0" algn="l">
              <a:lnSpc>
                <a:spcPct val="105000"/>
              </a:lnSpc>
              <a:spcBef>
                <a:spcPts val="300"/>
              </a:spcBef>
              <a:buNone/>
            </a:pPr>
            <a:r>
              <a:rPr lang="en-US" sz="1050">
                <a:solidFill>
                  <a:srgbClr val="5E6B7E"/>
                </a:solidFill>
              </a:rPr>
              <a:t>Updated as health and preferences change</a:t>
            </a:r>
            <a:endParaRPr lang="en-US" sz="1250"/>
          </a:p>
        </p:txBody>
      </p:sp>
      <p:sp>
        <p:nvSpPr>
          <p:cNvPr id="15" name="Figure caption"/>
          <p:cNvSpPr txBox="1"/>
          <p:nvPr/>
        </p:nvSpPr>
        <p:spPr>
          <a:xfrm>
            <a:off x="7086600" y="5806440"/>
            <a:ext cx="4526280" cy="502920"/>
          </a:xfrm>
          <a:prstGeom prst="rect">
            <a:avLst/>
          </a:prstGeom>
          <a:noFill/>
          <a:ln/>
        </p:spPr>
        <p:txBody>
          <a:bodyPr wrap="square" lIns="0" tIns="0" rIns="0" bIns="0" rtlCol="0" anchor="t"/>
          <a:lstStyle/>
          <a:p>
            <a:pPr marL="0" indent="0">
              <a:lnSpc>
                <a:spcPct val="105000"/>
              </a:lnSpc>
              <a:buNone/>
            </a:pPr>
            <a:r>
              <a:rPr lang="en-US" sz="1000" i="1">
                <a:solidFill>
                  <a:srgbClr val="5E6B7E"/>
                </a:solidFill>
              </a:rPr>
              <a:t>Figure 3. The advance care planning cycle. Adapted from NHS England (2022a).</a:t>
            </a:r>
            <a:endParaRPr lang="en-US" sz="100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152A45"/>
                </a:solidFill>
              </a:rPr>
              <a:t>Relevant Theories of Ageing and Care</a:t>
            </a:r>
            <a:endParaRPr lang="en-US" sz="2600"/>
          </a:p>
        </p:txBody>
      </p:sp>
      <p:sp>
        <p:nvSpPr>
          <p:cNvPr id="3" name="Bullet points"/>
          <p:cNvSpPr txBox="1"/>
          <p:nvPr/>
        </p:nvSpPr>
        <p:spPr>
          <a:xfrm>
            <a:off x="548640" y="1508760"/>
            <a:ext cx="7406640" cy="4480560"/>
          </a:xfrm>
          <a:prstGeom prst="rect">
            <a:avLst/>
          </a:prstGeom>
          <a:noFill/>
          <a:ln/>
        </p:spPr>
        <p:txBody>
          <a:bodyPr wrap="square" lIns="0" tIns="0" rIns="0" bIns="0" rtlCol="0" anchor="t"/>
          <a:lstStyle/>
          <a:p>
            <a:pPr marL="152400" indent="-152400" algn="l">
              <a:lnSpc>
                <a:spcPct val="112000"/>
              </a:lnSpc>
              <a:spcAft>
                <a:spcPts val="1600"/>
              </a:spcAft>
              <a:buSzPct val="100000"/>
              <a:buChar char="•"/>
            </a:pPr>
            <a:r>
              <a:rPr lang="en-US" sz="1400">
                <a:solidFill>
                  <a:srgbClr val="2A3442"/>
                </a:solidFill>
              </a:rPr>
              <a:t>Selective Optimisation with Compensation proposes that people adapt to loss by prioritising valued goals and using external supports (Baltes and Baltes, 1990).</a:t>
            </a:r>
            <a:endParaRPr lang="en-US" sz="1400"/>
          </a:p>
          <a:p>
            <a:pPr marL="152400" indent="-152400" algn="l">
              <a:lnSpc>
                <a:spcPct val="112000"/>
              </a:lnSpc>
              <a:spcAft>
                <a:spcPts val="1600"/>
              </a:spcAft>
              <a:buSzPct val="100000"/>
              <a:buChar char="•"/>
            </a:pPr>
            <a:r>
              <a:rPr lang="en-US" sz="1400">
                <a:solidFill>
                  <a:srgbClr val="2A3442"/>
                </a:solidFill>
              </a:rPr>
              <a:t>This model may explain why flexible services, equipment and carer support can preserve independence even as physical capacity declines.</a:t>
            </a:r>
            <a:endParaRPr lang="en-US" sz="1400"/>
          </a:p>
          <a:p>
            <a:pPr marL="152400" indent="-152400" algn="l">
              <a:lnSpc>
                <a:spcPct val="112000"/>
              </a:lnSpc>
              <a:spcAft>
                <a:spcPts val="1600"/>
              </a:spcAft>
              <a:buSzPct val="100000"/>
              <a:buChar char="•"/>
            </a:pPr>
            <a:r>
              <a:rPr lang="en-US" sz="1400">
                <a:solidFill>
                  <a:srgbClr val="2A3442"/>
                </a:solidFill>
              </a:rPr>
              <a:t>Gerotranscendence theory suggests later life can involve a shift towards reflection, meaning and acceptance rather than continued activity (Tornstam, 2005).</a:t>
            </a:r>
            <a:endParaRPr lang="en-US" sz="1400"/>
          </a:p>
          <a:p>
            <a:pPr marL="152400" indent="-152400" algn="l">
              <a:lnSpc>
                <a:spcPct val="112000"/>
              </a:lnSpc>
              <a:spcAft>
                <a:spcPts val="1600"/>
              </a:spcAft>
              <a:buSzPct val="100000"/>
              <a:buChar char="•"/>
            </a:pPr>
            <a:r>
              <a:rPr lang="en-US" sz="1400">
                <a:solidFill>
                  <a:srgbClr val="2A3442"/>
                </a:solidFill>
              </a:rPr>
              <a:t>Both theories risk understating structural barriers, such as poverty and unequal service access, which also shape older people's realistic choices.</a:t>
            </a:r>
            <a:endParaRPr lang="en-US" sz="1400"/>
          </a:p>
        </p:txBody>
      </p:sp>
      <p:sp>
        <p:nvSpPr>
          <p:cNvPr id="4" name="Theory card 1"/>
          <p:cNvSpPr/>
          <p:nvPr/>
        </p:nvSpPr>
        <p:spPr>
          <a:xfrm>
            <a:off x="8275320" y="1508760"/>
            <a:ext cx="3364992" cy="1965960"/>
          </a:xfrm>
          <a:prstGeom prst="roundRect">
            <a:avLst>
              <a:gd name="adj" fmla="val 3256"/>
            </a:avLst>
          </a:prstGeom>
          <a:solidFill>
            <a:srgbClr val="E4EEED"/>
          </a:solidFill>
          <a:ln w="12700">
            <a:solidFill>
              <a:srgbClr val="E4EEED"/>
            </a:solidFill>
            <a:prstDash val="solid"/>
          </a:ln>
        </p:spPr>
        <p:txBody>
          <a:bodyPr/>
          <a:lstStyle/>
          <a:p>
            <a:endParaRPr lang="en-GB"/>
          </a:p>
        </p:txBody>
      </p:sp>
      <p:sp>
        <p:nvSpPr>
          <p:cNvPr id="5" name="Theory card 1 text"/>
          <p:cNvSpPr txBox="1"/>
          <p:nvPr/>
        </p:nvSpPr>
        <p:spPr>
          <a:xfrm>
            <a:off x="8421624" y="1508760"/>
            <a:ext cx="3072384" cy="1965960"/>
          </a:xfrm>
          <a:prstGeom prst="rect">
            <a:avLst/>
          </a:prstGeom>
          <a:noFill/>
          <a:ln/>
        </p:spPr>
        <p:txBody>
          <a:bodyPr wrap="square" lIns="0" tIns="0" rIns="0" bIns="0" rtlCol="0" anchor="ctr"/>
          <a:lstStyle/>
          <a:p>
            <a:pPr marL="0" indent="0" algn="l">
              <a:lnSpc>
                <a:spcPct val="105000"/>
              </a:lnSpc>
              <a:buNone/>
            </a:pPr>
            <a:r>
              <a:rPr lang="en-US" sz="1250" b="1">
                <a:solidFill>
                  <a:srgbClr val="152A45"/>
                </a:solidFill>
              </a:rPr>
              <a:t>Selective Optimisation with Compensation</a:t>
            </a:r>
            <a:endParaRPr lang="en-US" sz="1250"/>
          </a:p>
          <a:p>
            <a:pPr marL="0" indent="0" algn="l">
              <a:lnSpc>
                <a:spcPct val="105000"/>
              </a:lnSpc>
              <a:spcBef>
                <a:spcPts val="300"/>
              </a:spcBef>
              <a:buNone/>
            </a:pPr>
            <a:r>
              <a:rPr lang="en-US" sz="1050">
                <a:solidFill>
                  <a:srgbClr val="5E6B7E"/>
                </a:solidFill>
              </a:rPr>
              <a:t>Select what matters, optimise remaining strengths, compensate for losses (Baltes and Baltes, 1990)</a:t>
            </a:r>
            <a:endParaRPr lang="en-US" sz="1250"/>
          </a:p>
        </p:txBody>
      </p:sp>
      <p:sp>
        <p:nvSpPr>
          <p:cNvPr id="6" name="Theory card 2"/>
          <p:cNvSpPr/>
          <p:nvPr/>
        </p:nvSpPr>
        <p:spPr>
          <a:xfrm>
            <a:off x="8275320" y="3657600"/>
            <a:ext cx="3364992" cy="1965960"/>
          </a:xfrm>
          <a:prstGeom prst="roundRect">
            <a:avLst>
              <a:gd name="adj" fmla="val 3256"/>
            </a:avLst>
          </a:prstGeom>
          <a:solidFill>
            <a:srgbClr val="EAF0E7"/>
          </a:solidFill>
          <a:ln w="12700">
            <a:solidFill>
              <a:srgbClr val="EAF0E7"/>
            </a:solidFill>
            <a:prstDash val="solid"/>
          </a:ln>
        </p:spPr>
        <p:txBody>
          <a:bodyPr/>
          <a:lstStyle/>
          <a:p>
            <a:endParaRPr lang="en-GB"/>
          </a:p>
        </p:txBody>
      </p:sp>
      <p:sp>
        <p:nvSpPr>
          <p:cNvPr id="7" name="Theory card 2 text"/>
          <p:cNvSpPr txBox="1"/>
          <p:nvPr/>
        </p:nvSpPr>
        <p:spPr>
          <a:xfrm>
            <a:off x="8421624" y="3657600"/>
            <a:ext cx="3072384" cy="1965960"/>
          </a:xfrm>
          <a:prstGeom prst="rect">
            <a:avLst/>
          </a:prstGeom>
          <a:noFill/>
          <a:ln/>
        </p:spPr>
        <p:txBody>
          <a:bodyPr wrap="square" lIns="0" tIns="0" rIns="0" bIns="0" rtlCol="0" anchor="ctr"/>
          <a:lstStyle/>
          <a:p>
            <a:pPr marL="0" indent="0" algn="l">
              <a:lnSpc>
                <a:spcPct val="105000"/>
              </a:lnSpc>
              <a:buNone/>
            </a:pPr>
            <a:r>
              <a:rPr lang="en-US" sz="1250" b="1">
                <a:solidFill>
                  <a:srgbClr val="152A45"/>
                </a:solidFill>
              </a:rPr>
              <a:t>Gerotranscendence</a:t>
            </a:r>
            <a:endParaRPr lang="en-US" sz="1250"/>
          </a:p>
          <a:p>
            <a:pPr marL="0" indent="0" algn="l">
              <a:lnSpc>
                <a:spcPct val="105000"/>
              </a:lnSpc>
              <a:spcBef>
                <a:spcPts val="300"/>
              </a:spcBef>
              <a:buNone/>
            </a:pPr>
            <a:r>
              <a:rPr lang="en-US" sz="1050">
                <a:solidFill>
                  <a:srgbClr val="5E6B7E"/>
                </a:solidFill>
              </a:rPr>
              <a:t>A possible late-life turn towards meaning, connection and acceptance (Tornstam, 2005)</a:t>
            </a:r>
            <a:endParaRPr lang="en-US" sz="125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152A45"/>
                </a:solidFill>
              </a:rPr>
              <a:t>Legal and Policy Frameworks Supporting Choice</a:t>
            </a:r>
            <a:endParaRPr lang="en-US" sz="2600"/>
          </a:p>
        </p:txBody>
      </p:sp>
      <p:sp>
        <p:nvSpPr>
          <p:cNvPr id="3" name="Bullet points"/>
          <p:cNvSpPr txBox="1"/>
          <p:nvPr/>
        </p:nvSpPr>
        <p:spPr>
          <a:xfrm>
            <a:off x="548640" y="1417320"/>
            <a:ext cx="10881360" cy="3063240"/>
          </a:xfrm>
          <a:prstGeom prst="rect">
            <a:avLst/>
          </a:prstGeom>
          <a:noFill/>
          <a:ln/>
        </p:spPr>
        <p:txBody>
          <a:bodyPr wrap="square" lIns="0" tIns="0" rIns="0" bIns="0" rtlCol="0" anchor="t"/>
          <a:lstStyle/>
          <a:p>
            <a:pPr marL="152400" indent="-152400" algn="l">
              <a:lnSpc>
                <a:spcPct val="112000"/>
              </a:lnSpc>
              <a:spcAft>
                <a:spcPts val="1300"/>
              </a:spcAft>
              <a:buSzPct val="100000"/>
              <a:buChar char="•"/>
            </a:pPr>
            <a:r>
              <a:rPr lang="en-US" sz="1400">
                <a:solidFill>
                  <a:srgbClr val="2A3442"/>
                </a:solidFill>
              </a:rPr>
              <a:t>The Mental Capacity Act 2005 presumes capacity and requires best-interests decisions that reflect the person's known wishes, values and beliefs.</a:t>
            </a:r>
            <a:endParaRPr lang="en-US" sz="1400"/>
          </a:p>
          <a:p>
            <a:pPr marL="152400" indent="-152400" algn="l">
              <a:lnSpc>
                <a:spcPct val="112000"/>
              </a:lnSpc>
              <a:spcAft>
                <a:spcPts val="1300"/>
              </a:spcAft>
              <a:buSzPct val="100000"/>
              <a:buChar char="•"/>
            </a:pPr>
            <a:r>
              <a:rPr lang="en-US" sz="1400">
                <a:solidFill>
                  <a:srgbClr val="2A3442"/>
                </a:solidFill>
              </a:rPr>
              <a:t>Integrated care boards now hold an explicit statutory duty to commission palliative care under the Health and Care Act 2022 (NHS England, 2022b).</a:t>
            </a:r>
            <a:endParaRPr lang="en-US" sz="1400"/>
          </a:p>
          <a:p>
            <a:pPr marL="152400" indent="-152400" algn="l">
              <a:lnSpc>
                <a:spcPct val="112000"/>
              </a:lnSpc>
              <a:spcAft>
                <a:spcPts val="1300"/>
              </a:spcAft>
              <a:buSzPct val="100000"/>
              <a:buChar char="•"/>
            </a:pPr>
            <a:r>
              <a:rPr lang="en-US" sz="1400">
                <a:solidFill>
                  <a:srgbClr val="2A3442"/>
                </a:solidFill>
              </a:rPr>
              <a:t>National guidance recommends early identification, holistic assessment and coordinated multidisciplinary care for adults approaching the end of life (NICE, 2019).</a:t>
            </a:r>
            <a:endParaRPr lang="en-US" sz="1400"/>
          </a:p>
          <a:p>
            <a:pPr marL="152400" indent="-152400" algn="l">
              <a:lnSpc>
                <a:spcPct val="112000"/>
              </a:lnSpc>
              <a:spcAft>
                <a:spcPts val="1300"/>
              </a:spcAft>
              <a:buSzPct val="100000"/>
              <a:buChar char="•"/>
            </a:pPr>
            <a:r>
              <a:rPr lang="en-US" sz="1400">
                <a:solidFill>
                  <a:srgbClr val="2A3442"/>
                </a:solidFill>
              </a:rPr>
              <a:t>The Ambitions framework sets shared priorities, including fair access, although implementation appears inconsistent across England (National Palliative and End of Life Care Partnership, 2021).</a:t>
            </a:r>
            <a:endParaRPr lang="en-US" sz="1400"/>
          </a:p>
        </p:txBody>
      </p:sp>
      <p:sp>
        <p:nvSpPr>
          <p:cNvPr id="4" name="Timeline line"/>
          <p:cNvSpPr/>
          <p:nvPr/>
        </p:nvSpPr>
        <p:spPr>
          <a:xfrm>
            <a:off x="1005840" y="5138928"/>
            <a:ext cx="10149840" cy="0"/>
          </a:xfrm>
          <a:prstGeom prst="line">
            <a:avLst/>
          </a:prstGeom>
          <a:noFill/>
          <a:ln w="28575">
            <a:solidFill>
              <a:srgbClr val="A9BFA4"/>
            </a:solidFill>
            <a:prstDash val="solid"/>
          </a:ln>
        </p:spPr>
        <p:txBody>
          <a:bodyPr/>
          <a:lstStyle/>
          <a:p>
            <a:endParaRPr lang="en-GB"/>
          </a:p>
        </p:txBody>
      </p:sp>
      <p:sp>
        <p:nvSpPr>
          <p:cNvPr id="5" name="Timeline node"/>
          <p:cNvSpPr/>
          <p:nvPr/>
        </p:nvSpPr>
        <p:spPr>
          <a:xfrm>
            <a:off x="905256" y="5038344"/>
            <a:ext cx="201168" cy="201168"/>
          </a:xfrm>
          <a:prstGeom prst="ellipse">
            <a:avLst/>
          </a:prstGeom>
          <a:solidFill>
            <a:srgbClr val="152A45"/>
          </a:solidFill>
          <a:ln w="19050">
            <a:solidFill>
              <a:srgbClr val="FFFFFF"/>
            </a:solidFill>
            <a:prstDash val="solid"/>
          </a:ln>
        </p:spPr>
        <p:txBody>
          <a:bodyPr/>
          <a:lstStyle/>
          <a:p>
            <a:endParaRPr lang="en-GB"/>
          </a:p>
        </p:txBody>
      </p:sp>
      <p:sp>
        <p:nvSpPr>
          <p:cNvPr id="6" name="Text 4"/>
          <p:cNvSpPr txBox="1"/>
          <p:nvPr/>
        </p:nvSpPr>
        <p:spPr>
          <a:xfrm>
            <a:off x="228600" y="4590288"/>
            <a:ext cx="1554480" cy="320040"/>
          </a:xfrm>
          <a:prstGeom prst="rect">
            <a:avLst/>
          </a:prstGeom>
          <a:noFill/>
          <a:ln/>
        </p:spPr>
        <p:txBody>
          <a:bodyPr wrap="square" lIns="0" tIns="0" rIns="0" bIns="0" rtlCol="0" anchor="ctr"/>
          <a:lstStyle/>
          <a:p>
            <a:pPr marL="0" indent="0" algn="ctr">
              <a:buNone/>
            </a:pPr>
            <a:r>
              <a:rPr lang="en-US" sz="1300" b="1">
                <a:solidFill>
                  <a:srgbClr val="152A45"/>
                </a:solidFill>
              </a:rPr>
              <a:t>2005</a:t>
            </a:r>
            <a:endParaRPr lang="en-US" sz="1300"/>
          </a:p>
        </p:txBody>
      </p:sp>
      <p:sp>
        <p:nvSpPr>
          <p:cNvPr id="7" name="Text 5"/>
          <p:cNvSpPr txBox="1"/>
          <p:nvPr/>
        </p:nvSpPr>
        <p:spPr>
          <a:xfrm>
            <a:off x="-137160" y="5358384"/>
            <a:ext cx="2286000" cy="640080"/>
          </a:xfrm>
          <a:prstGeom prst="rect">
            <a:avLst/>
          </a:prstGeom>
          <a:noFill/>
          <a:ln/>
        </p:spPr>
        <p:txBody>
          <a:bodyPr wrap="square" lIns="0" tIns="0" rIns="0" bIns="0" rtlCol="0" anchor="t"/>
          <a:lstStyle/>
          <a:p>
            <a:pPr marL="0" indent="0" algn="ctr">
              <a:lnSpc>
                <a:spcPct val="100000"/>
              </a:lnSpc>
              <a:buNone/>
            </a:pPr>
            <a:r>
              <a:rPr lang="en-US" sz="1000">
                <a:solidFill>
                  <a:srgbClr val="5E6B7E"/>
                </a:solidFill>
              </a:rPr>
              <a:t>Mental Capacity Act</a:t>
            </a:r>
            <a:endParaRPr lang="en-US" sz="1000"/>
          </a:p>
        </p:txBody>
      </p:sp>
      <p:sp>
        <p:nvSpPr>
          <p:cNvPr id="8" name="Timeline node"/>
          <p:cNvSpPr/>
          <p:nvPr/>
        </p:nvSpPr>
        <p:spPr>
          <a:xfrm>
            <a:off x="4032504" y="5038344"/>
            <a:ext cx="201168" cy="201168"/>
          </a:xfrm>
          <a:prstGeom prst="ellipse">
            <a:avLst/>
          </a:prstGeom>
          <a:solidFill>
            <a:srgbClr val="152A45"/>
          </a:solidFill>
          <a:ln w="19050">
            <a:solidFill>
              <a:srgbClr val="FFFFFF"/>
            </a:solidFill>
            <a:prstDash val="solid"/>
          </a:ln>
        </p:spPr>
        <p:txBody>
          <a:bodyPr/>
          <a:lstStyle/>
          <a:p>
            <a:endParaRPr lang="en-GB"/>
          </a:p>
        </p:txBody>
      </p:sp>
      <p:sp>
        <p:nvSpPr>
          <p:cNvPr id="9" name="Text 7"/>
          <p:cNvSpPr txBox="1"/>
          <p:nvPr/>
        </p:nvSpPr>
        <p:spPr>
          <a:xfrm>
            <a:off x="3355848" y="4590288"/>
            <a:ext cx="1554480" cy="320040"/>
          </a:xfrm>
          <a:prstGeom prst="rect">
            <a:avLst/>
          </a:prstGeom>
          <a:noFill/>
          <a:ln/>
        </p:spPr>
        <p:txBody>
          <a:bodyPr wrap="square" lIns="0" tIns="0" rIns="0" bIns="0" rtlCol="0" anchor="ctr"/>
          <a:lstStyle/>
          <a:p>
            <a:pPr marL="0" indent="0" algn="ctr">
              <a:buNone/>
            </a:pPr>
            <a:r>
              <a:rPr lang="en-US" sz="1300" b="1">
                <a:solidFill>
                  <a:srgbClr val="152A45"/>
                </a:solidFill>
              </a:rPr>
              <a:t>2019</a:t>
            </a:r>
            <a:endParaRPr lang="en-US" sz="1300"/>
          </a:p>
        </p:txBody>
      </p:sp>
      <p:sp>
        <p:nvSpPr>
          <p:cNvPr id="10" name="Text 8"/>
          <p:cNvSpPr txBox="1"/>
          <p:nvPr/>
        </p:nvSpPr>
        <p:spPr>
          <a:xfrm>
            <a:off x="2990088" y="5358384"/>
            <a:ext cx="2286000" cy="640080"/>
          </a:xfrm>
          <a:prstGeom prst="rect">
            <a:avLst/>
          </a:prstGeom>
          <a:noFill/>
          <a:ln/>
        </p:spPr>
        <p:txBody>
          <a:bodyPr wrap="square" lIns="0" tIns="0" rIns="0" bIns="0" rtlCol="0" anchor="t"/>
          <a:lstStyle/>
          <a:p>
            <a:pPr marL="0" indent="0" algn="ctr">
              <a:lnSpc>
                <a:spcPct val="100000"/>
              </a:lnSpc>
              <a:buNone/>
            </a:pPr>
            <a:r>
              <a:rPr lang="en-US" sz="1000">
                <a:solidFill>
                  <a:srgbClr val="5E6B7E"/>
                </a:solidFill>
              </a:rPr>
              <a:t>NICE guideline NG142</a:t>
            </a:r>
            <a:endParaRPr lang="en-US" sz="1000"/>
          </a:p>
        </p:txBody>
      </p:sp>
      <p:sp>
        <p:nvSpPr>
          <p:cNvPr id="11" name="Timeline node"/>
          <p:cNvSpPr/>
          <p:nvPr/>
        </p:nvSpPr>
        <p:spPr>
          <a:xfrm>
            <a:off x="7159752" y="5038344"/>
            <a:ext cx="201168" cy="201168"/>
          </a:xfrm>
          <a:prstGeom prst="ellipse">
            <a:avLst/>
          </a:prstGeom>
          <a:solidFill>
            <a:srgbClr val="152A45"/>
          </a:solidFill>
          <a:ln w="19050">
            <a:solidFill>
              <a:srgbClr val="FFFFFF"/>
            </a:solidFill>
            <a:prstDash val="solid"/>
          </a:ln>
        </p:spPr>
        <p:txBody>
          <a:bodyPr/>
          <a:lstStyle/>
          <a:p>
            <a:endParaRPr lang="en-GB"/>
          </a:p>
        </p:txBody>
      </p:sp>
      <p:sp>
        <p:nvSpPr>
          <p:cNvPr id="12" name="Text 10"/>
          <p:cNvSpPr txBox="1"/>
          <p:nvPr/>
        </p:nvSpPr>
        <p:spPr>
          <a:xfrm>
            <a:off x="6483096" y="4590288"/>
            <a:ext cx="1554480" cy="320040"/>
          </a:xfrm>
          <a:prstGeom prst="rect">
            <a:avLst/>
          </a:prstGeom>
          <a:noFill/>
          <a:ln/>
        </p:spPr>
        <p:txBody>
          <a:bodyPr wrap="square" lIns="0" tIns="0" rIns="0" bIns="0" rtlCol="0" anchor="ctr"/>
          <a:lstStyle/>
          <a:p>
            <a:pPr marL="0" indent="0" algn="ctr">
              <a:buNone/>
            </a:pPr>
            <a:r>
              <a:rPr lang="en-US" sz="1300" b="1">
                <a:solidFill>
                  <a:srgbClr val="152A45"/>
                </a:solidFill>
              </a:rPr>
              <a:t>2021</a:t>
            </a:r>
            <a:endParaRPr lang="en-US" sz="1300"/>
          </a:p>
        </p:txBody>
      </p:sp>
      <p:sp>
        <p:nvSpPr>
          <p:cNvPr id="13" name="Text 11"/>
          <p:cNvSpPr txBox="1"/>
          <p:nvPr/>
        </p:nvSpPr>
        <p:spPr>
          <a:xfrm>
            <a:off x="6117336" y="5358384"/>
            <a:ext cx="2286000" cy="640080"/>
          </a:xfrm>
          <a:prstGeom prst="rect">
            <a:avLst/>
          </a:prstGeom>
          <a:noFill/>
          <a:ln/>
        </p:spPr>
        <p:txBody>
          <a:bodyPr wrap="square" lIns="0" tIns="0" rIns="0" bIns="0" rtlCol="0" anchor="t"/>
          <a:lstStyle/>
          <a:p>
            <a:pPr marL="0" indent="0" algn="ctr">
              <a:lnSpc>
                <a:spcPct val="100000"/>
              </a:lnSpc>
              <a:buNone/>
            </a:pPr>
            <a:r>
              <a:rPr lang="en-US" sz="1000">
                <a:solidFill>
                  <a:srgbClr val="5E6B7E"/>
                </a:solidFill>
              </a:rPr>
              <a:t>Ambitions framework 2021–2026</a:t>
            </a:r>
            <a:endParaRPr lang="en-US" sz="1000"/>
          </a:p>
        </p:txBody>
      </p:sp>
      <p:sp>
        <p:nvSpPr>
          <p:cNvPr id="14" name="Timeline node"/>
          <p:cNvSpPr/>
          <p:nvPr/>
        </p:nvSpPr>
        <p:spPr>
          <a:xfrm>
            <a:off x="10287000" y="5038344"/>
            <a:ext cx="201168" cy="201168"/>
          </a:xfrm>
          <a:prstGeom prst="ellipse">
            <a:avLst/>
          </a:prstGeom>
          <a:solidFill>
            <a:srgbClr val="3E7C7B"/>
          </a:solidFill>
          <a:ln w="19050">
            <a:solidFill>
              <a:srgbClr val="FFFFFF"/>
            </a:solidFill>
            <a:prstDash val="solid"/>
          </a:ln>
        </p:spPr>
        <p:txBody>
          <a:bodyPr/>
          <a:lstStyle/>
          <a:p>
            <a:endParaRPr lang="en-GB"/>
          </a:p>
        </p:txBody>
      </p:sp>
      <p:sp>
        <p:nvSpPr>
          <p:cNvPr id="15" name="Text 13"/>
          <p:cNvSpPr txBox="1"/>
          <p:nvPr/>
        </p:nvSpPr>
        <p:spPr>
          <a:xfrm>
            <a:off x="9610344" y="4590288"/>
            <a:ext cx="1554480" cy="320040"/>
          </a:xfrm>
          <a:prstGeom prst="rect">
            <a:avLst/>
          </a:prstGeom>
          <a:noFill/>
          <a:ln/>
        </p:spPr>
        <p:txBody>
          <a:bodyPr wrap="square" lIns="0" tIns="0" rIns="0" bIns="0" rtlCol="0" anchor="ctr"/>
          <a:lstStyle/>
          <a:p>
            <a:pPr marL="0" indent="0" algn="ctr">
              <a:buNone/>
            </a:pPr>
            <a:r>
              <a:rPr lang="en-US" sz="1300" b="1">
                <a:solidFill>
                  <a:srgbClr val="3E7C7B"/>
                </a:solidFill>
              </a:rPr>
              <a:t>2022</a:t>
            </a:r>
            <a:endParaRPr lang="en-US" sz="1300"/>
          </a:p>
        </p:txBody>
      </p:sp>
      <p:sp>
        <p:nvSpPr>
          <p:cNvPr id="16" name="Text 14"/>
          <p:cNvSpPr txBox="1"/>
          <p:nvPr/>
        </p:nvSpPr>
        <p:spPr>
          <a:xfrm>
            <a:off x="9244584" y="5358384"/>
            <a:ext cx="2286000" cy="640080"/>
          </a:xfrm>
          <a:prstGeom prst="rect">
            <a:avLst/>
          </a:prstGeom>
          <a:noFill/>
          <a:ln/>
        </p:spPr>
        <p:txBody>
          <a:bodyPr wrap="square" lIns="0" tIns="0" rIns="0" bIns="0" rtlCol="0" anchor="t"/>
          <a:lstStyle/>
          <a:p>
            <a:pPr marL="0" indent="0" algn="ctr">
              <a:lnSpc>
                <a:spcPct val="100000"/>
              </a:lnSpc>
              <a:buNone/>
            </a:pPr>
            <a:r>
              <a:rPr lang="en-US" sz="1000">
                <a:solidFill>
                  <a:srgbClr val="5E6B7E"/>
                </a:solidFill>
              </a:rPr>
              <a:t>Health and Care Act and statutory guidance</a:t>
            </a:r>
            <a:endParaRPr lang="en-US" sz="1000"/>
          </a:p>
        </p:txBody>
      </p:sp>
      <p:sp>
        <p:nvSpPr>
          <p:cNvPr id="17" name="Figure caption"/>
          <p:cNvSpPr txBox="1"/>
          <p:nvPr/>
        </p:nvSpPr>
        <p:spPr>
          <a:xfrm>
            <a:off x="1005840" y="6053328"/>
            <a:ext cx="10149840" cy="502920"/>
          </a:xfrm>
          <a:prstGeom prst="rect">
            <a:avLst/>
          </a:prstGeom>
          <a:noFill/>
          <a:ln/>
        </p:spPr>
        <p:txBody>
          <a:bodyPr wrap="square" lIns="0" tIns="0" rIns="0" bIns="0" rtlCol="0" anchor="t"/>
          <a:lstStyle/>
          <a:p>
            <a:pPr marL="0" indent="0">
              <a:lnSpc>
                <a:spcPct val="105000"/>
              </a:lnSpc>
              <a:buNone/>
            </a:pPr>
            <a:r>
              <a:rPr lang="en-US" sz="1000" i="1">
                <a:solidFill>
                  <a:srgbClr val="5E6B7E"/>
                </a:solidFill>
              </a:rPr>
              <a:t>Figure 4. Key legal and policy milestones supporting choice in England. Compiled by the author from the sources cited.</a:t>
            </a:r>
            <a:endParaRPr lang="en-US" sz="100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152A45"/>
                </a:solidFill>
              </a:rPr>
              <a:t>Community Palliative and Supportive Care</a:t>
            </a:r>
            <a:endParaRPr lang="en-US" sz="2600"/>
          </a:p>
        </p:txBody>
      </p:sp>
      <p:sp>
        <p:nvSpPr>
          <p:cNvPr id="3" name="Bullet points"/>
          <p:cNvSpPr txBox="1"/>
          <p:nvPr/>
        </p:nvSpPr>
        <p:spPr>
          <a:xfrm>
            <a:off x="548640" y="1508760"/>
            <a:ext cx="6172200" cy="4480560"/>
          </a:xfrm>
          <a:prstGeom prst="rect">
            <a:avLst/>
          </a:prstGeom>
          <a:noFill/>
          <a:ln/>
        </p:spPr>
        <p:txBody>
          <a:bodyPr wrap="square" lIns="0" tIns="0" rIns="0" bIns="0" rtlCol="0" anchor="t"/>
          <a:lstStyle/>
          <a:p>
            <a:pPr marL="152400" indent="-152400" algn="l">
              <a:lnSpc>
                <a:spcPct val="112000"/>
              </a:lnSpc>
              <a:spcAft>
                <a:spcPts val="1500"/>
              </a:spcAft>
              <a:buSzPct val="100000"/>
              <a:buChar char="•"/>
            </a:pPr>
            <a:r>
              <a:rPr lang="en-US" sz="1400">
                <a:solidFill>
                  <a:srgbClr val="2A3442"/>
                </a:solidFill>
              </a:rPr>
              <a:t>Most palliative care in England is delivered in the community by general practitioners, district nurses and specialist palliative teams (NHS England, 2022b).</a:t>
            </a:r>
            <a:endParaRPr lang="en-US" sz="1400"/>
          </a:p>
          <a:p>
            <a:pPr marL="152400" indent="-152400" algn="l">
              <a:lnSpc>
                <a:spcPct val="112000"/>
              </a:lnSpc>
              <a:spcAft>
                <a:spcPts val="1500"/>
              </a:spcAft>
              <a:buSzPct val="100000"/>
              <a:buChar char="•"/>
            </a:pPr>
            <a:r>
              <a:rPr lang="en-US" sz="1400">
                <a:solidFill>
                  <a:srgbClr val="2A3442"/>
                </a:solidFill>
              </a:rPr>
              <a:t>Systematic review evidence indicates that most people would prefer to be cared for, and often to die, at home (Gomes et al., 2013).</a:t>
            </a:r>
            <a:endParaRPr lang="en-US" sz="1400"/>
          </a:p>
          <a:p>
            <a:pPr marL="152400" indent="-152400" algn="l">
              <a:lnSpc>
                <a:spcPct val="112000"/>
              </a:lnSpc>
              <a:spcAft>
                <a:spcPts val="1500"/>
              </a:spcAft>
              <a:buSzPct val="100000"/>
              <a:buChar char="•"/>
            </a:pPr>
            <a:r>
              <a:rPr lang="en-US" sz="1400">
                <a:solidFill>
                  <a:srgbClr val="2A3442"/>
                </a:solidFill>
              </a:rPr>
              <a:t>Hospice at home and overnight nursing services can support this preference by bringing specialist expertise into a person's usual residence.</a:t>
            </a:r>
            <a:endParaRPr lang="en-US" sz="1400"/>
          </a:p>
          <a:p>
            <a:pPr marL="152400" indent="-152400" algn="l">
              <a:lnSpc>
                <a:spcPct val="112000"/>
              </a:lnSpc>
              <a:spcAft>
                <a:spcPts val="1500"/>
              </a:spcAft>
              <a:buSzPct val="100000"/>
              <a:buChar char="•"/>
            </a:pPr>
            <a:r>
              <a:rPr lang="en-US" sz="1400">
                <a:solidFill>
                  <a:srgbClr val="2A3442"/>
                </a:solidFill>
              </a:rPr>
              <a:t>Coordination between these services appears central to safe community care, particularly during evenings, weekends and periods of sudden deterioration.</a:t>
            </a:r>
            <a:endParaRPr lang="en-US" sz="1400"/>
          </a:p>
        </p:txBody>
      </p:sp>
      <p:graphicFrame>
        <p:nvGraphicFramePr>
          <p:cNvPr id="9" name="Services table"/>
          <p:cNvGraphicFramePr>
            <a:graphicFrameLocks noGrp="1"/>
          </p:cNvGraphicFramePr>
          <p:nvPr>
            <p:extLst>
              <p:ext uri="{D42A27DB-BD31-4B8C-83A1-F6EECF244321}">
                <p14:modId xmlns:p14="http://schemas.microsoft.com/office/powerpoint/2010/main" val="1579011935"/>
              </p:ext>
            </p:extLst>
          </p:nvPr>
        </p:nvGraphicFramePr>
        <p:xfrm>
          <a:off x="7086600" y="1554480"/>
          <a:ext cx="4526280" cy="3410712"/>
        </p:xfrm>
        <a:graphic>
          <a:graphicData uri="http://schemas.openxmlformats.org/drawingml/2006/table">
            <a:tbl>
              <a:tblPr/>
              <a:tblGrid>
                <a:gridCol w="178308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tblGrid>
              <a:tr h="411480">
                <a:tc>
                  <a:txBody>
                    <a:bodyPr/>
                    <a:lstStyle/>
                    <a:p>
                      <a:pPr marL="0" indent="0" algn="l">
                        <a:buNone/>
                      </a:pPr>
                      <a:r>
                        <a:rPr lang="en-US" sz="1050" b="1">
                          <a:solidFill>
                            <a:srgbClr val="FFFFFF"/>
                          </a:solidFill>
                        </a:rPr>
                        <a:t>Service</a:t>
                      </a:r>
                      <a:endParaRPr lang="en-US" sz="1050"/>
                    </a:p>
                  </a:txBody>
                  <a:tcPr marL="73152" marR="73152" marT="36576" marB="36576" anchor="ctr">
                    <a:lnL w="9525" cap="flat" cmpd="sng" algn="ctr">
                      <a:solidFill>
                        <a:srgbClr val="E6E2D8"/>
                      </a:solidFill>
                      <a:prstDash val="solid"/>
                      <a:round/>
                      <a:headEnd type="none" w="med" len="med"/>
                      <a:tailEnd type="none" w="med" len="med"/>
                    </a:lnL>
                    <a:lnR w="9525" cap="flat" cmpd="sng" algn="ctr">
                      <a:solidFill>
                        <a:srgbClr val="E6E2D8"/>
                      </a:solidFill>
                      <a:prstDash val="solid"/>
                      <a:round/>
                      <a:headEnd type="none" w="med" len="med"/>
                      <a:tailEnd type="none" w="med" len="med"/>
                    </a:lnR>
                    <a:lnT w="9525" cap="flat" cmpd="sng" algn="ctr">
                      <a:solidFill>
                        <a:srgbClr val="E6E2D8"/>
                      </a:solidFill>
                      <a:prstDash val="solid"/>
                      <a:round/>
                      <a:headEnd type="none" w="med" len="med"/>
                      <a:tailEnd type="none" w="med" len="med"/>
                    </a:lnT>
                    <a:lnB w="9525" cap="flat" cmpd="sng" algn="ctr">
                      <a:solidFill>
                        <a:srgbClr val="E6E2D8"/>
                      </a:solidFill>
                      <a:prstDash val="solid"/>
                      <a:round/>
                      <a:headEnd type="none" w="med" len="med"/>
                      <a:tailEnd type="none" w="med" len="med"/>
                    </a:lnB>
                    <a:solidFill>
                      <a:srgbClr val="152A45"/>
                    </a:solidFill>
                  </a:tcPr>
                </a:tc>
                <a:tc>
                  <a:txBody>
                    <a:bodyPr/>
                    <a:lstStyle/>
                    <a:p>
                      <a:pPr marL="0" indent="0" algn="l">
                        <a:buNone/>
                      </a:pPr>
                      <a:r>
                        <a:rPr lang="en-US" sz="1050" b="1">
                          <a:solidFill>
                            <a:srgbClr val="FFFFFF"/>
                          </a:solidFill>
                        </a:rPr>
                        <a:t>Main contribution</a:t>
                      </a:r>
                      <a:endParaRPr lang="en-US" sz="1050"/>
                    </a:p>
                  </a:txBody>
                  <a:tcPr marL="73152" marR="73152" marT="36576" marB="36576" anchor="ctr">
                    <a:lnL w="9525" cap="flat" cmpd="sng" algn="ctr">
                      <a:solidFill>
                        <a:srgbClr val="E6E2D8"/>
                      </a:solidFill>
                      <a:prstDash val="solid"/>
                      <a:round/>
                      <a:headEnd type="none" w="med" len="med"/>
                      <a:tailEnd type="none" w="med" len="med"/>
                    </a:lnL>
                    <a:lnR w="9525" cap="flat" cmpd="sng" algn="ctr">
                      <a:solidFill>
                        <a:srgbClr val="E6E2D8"/>
                      </a:solidFill>
                      <a:prstDash val="solid"/>
                      <a:round/>
                      <a:headEnd type="none" w="med" len="med"/>
                      <a:tailEnd type="none" w="med" len="med"/>
                    </a:lnR>
                    <a:lnT w="9525" cap="flat" cmpd="sng" algn="ctr">
                      <a:solidFill>
                        <a:srgbClr val="E6E2D8"/>
                      </a:solidFill>
                      <a:prstDash val="solid"/>
                      <a:round/>
                      <a:headEnd type="none" w="med" len="med"/>
                      <a:tailEnd type="none" w="med" len="med"/>
                    </a:lnT>
                    <a:lnB w="9525" cap="flat" cmpd="sng" algn="ctr">
                      <a:solidFill>
                        <a:srgbClr val="E6E2D8"/>
                      </a:solidFill>
                      <a:prstDash val="solid"/>
                      <a:round/>
                      <a:headEnd type="none" w="med" len="med"/>
                      <a:tailEnd type="none" w="med" len="med"/>
                    </a:lnB>
                    <a:solidFill>
                      <a:srgbClr val="152A45"/>
                    </a:solidFill>
                  </a:tcPr>
                </a:tc>
                <a:extLst>
                  <a:ext uri="{0D108BD9-81ED-4DB2-BD59-A6C34878D82A}">
                    <a16:rowId xmlns:a16="http://schemas.microsoft.com/office/drawing/2014/main" val="10000"/>
                  </a:ext>
                </a:extLst>
              </a:tr>
              <a:tr h="749808">
                <a:tc>
                  <a:txBody>
                    <a:bodyPr/>
                    <a:lstStyle/>
                    <a:p>
                      <a:pPr marL="0" indent="0" algn="l">
                        <a:buNone/>
                      </a:pPr>
                      <a:r>
                        <a:rPr lang="en-US" sz="1000" b="1">
                          <a:solidFill>
                            <a:srgbClr val="2A3442"/>
                          </a:solidFill>
                        </a:rPr>
                        <a:t>GPs and district nurses</a:t>
                      </a:r>
                      <a:endParaRPr lang="en-US" sz="1000"/>
                    </a:p>
                  </a:txBody>
                  <a:tcPr marL="73152" marR="73152" marT="36576" marB="36576" anchor="ctr">
                    <a:lnL w="9525" cap="flat" cmpd="sng" algn="ctr">
                      <a:solidFill>
                        <a:srgbClr val="E6E2D8"/>
                      </a:solidFill>
                      <a:prstDash val="solid"/>
                      <a:round/>
                      <a:headEnd type="none" w="med" len="med"/>
                      <a:tailEnd type="none" w="med" len="med"/>
                    </a:lnL>
                    <a:lnR w="9525" cap="flat" cmpd="sng" algn="ctr">
                      <a:solidFill>
                        <a:srgbClr val="E6E2D8"/>
                      </a:solidFill>
                      <a:prstDash val="solid"/>
                      <a:round/>
                      <a:headEnd type="none" w="med" len="med"/>
                      <a:tailEnd type="none" w="med" len="med"/>
                    </a:lnR>
                    <a:lnT w="9525" cap="flat" cmpd="sng" algn="ctr">
                      <a:solidFill>
                        <a:srgbClr val="E6E2D8"/>
                      </a:solidFill>
                      <a:prstDash val="solid"/>
                      <a:round/>
                      <a:headEnd type="none" w="med" len="med"/>
                      <a:tailEnd type="none" w="med" len="med"/>
                    </a:lnT>
                    <a:lnB w="9525" cap="flat" cmpd="sng" algn="ctr">
                      <a:solidFill>
                        <a:srgbClr val="E6E2D8"/>
                      </a:solidFill>
                      <a:prstDash val="solid"/>
                      <a:round/>
                      <a:headEnd type="none" w="med" len="med"/>
                      <a:tailEnd type="none" w="med" len="med"/>
                    </a:lnB>
                    <a:solidFill>
                      <a:srgbClr val="FFFFFF"/>
                    </a:solidFill>
                  </a:tcPr>
                </a:tc>
                <a:tc>
                  <a:txBody>
                    <a:bodyPr/>
                    <a:lstStyle/>
                    <a:p>
                      <a:pPr marL="0" indent="0" algn="l">
                        <a:buNone/>
                      </a:pPr>
                      <a:r>
                        <a:rPr lang="en-US" sz="1000">
                          <a:solidFill>
                            <a:srgbClr val="5E6B7E"/>
                          </a:solidFill>
                        </a:rPr>
                        <a:t>Day-to-day symptom management and continuity</a:t>
                      </a:r>
                      <a:endParaRPr lang="en-US" sz="1000"/>
                    </a:p>
                  </a:txBody>
                  <a:tcPr marL="73152" marR="73152" marT="36576" marB="36576" anchor="ctr">
                    <a:lnL w="9525" cap="flat" cmpd="sng" algn="ctr">
                      <a:solidFill>
                        <a:srgbClr val="E6E2D8"/>
                      </a:solidFill>
                      <a:prstDash val="solid"/>
                      <a:round/>
                      <a:headEnd type="none" w="med" len="med"/>
                      <a:tailEnd type="none" w="med" len="med"/>
                    </a:lnL>
                    <a:lnR w="9525" cap="flat" cmpd="sng" algn="ctr">
                      <a:solidFill>
                        <a:srgbClr val="E6E2D8"/>
                      </a:solidFill>
                      <a:prstDash val="solid"/>
                      <a:round/>
                      <a:headEnd type="none" w="med" len="med"/>
                      <a:tailEnd type="none" w="med" len="med"/>
                    </a:lnR>
                    <a:lnT w="9525" cap="flat" cmpd="sng" algn="ctr">
                      <a:solidFill>
                        <a:srgbClr val="E6E2D8"/>
                      </a:solidFill>
                      <a:prstDash val="solid"/>
                      <a:round/>
                      <a:headEnd type="none" w="med" len="med"/>
                      <a:tailEnd type="none" w="med" len="med"/>
                    </a:lnT>
                    <a:lnB w="9525" cap="flat" cmpd="sng" algn="ctr">
                      <a:solidFill>
                        <a:srgbClr val="E6E2D8"/>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749808">
                <a:tc>
                  <a:txBody>
                    <a:bodyPr/>
                    <a:lstStyle/>
                    <a:p>
                      <a:pPr marL="0" indent="0" algn="l">
                        <a:buNone/>
                      </a:pPr>
                      <a:r>
                        <a:rPr lang="en-US" sz="1000" b="1">
                          <a:solidFill>
                            <a:srgbClr val="2A3442"/>
                          </a:solidFill>
                        </a:rPr>
                        <a:t>Specialist palliative care teams</a:t>
                      </a:r>
                      <a:endParaRPr lang="en-US" sz="1000"/>
                    </a:p>
                  </a:txBody>
                  <a:tcPr marL="73152" marR="73152" marT="36576" marB="36576" anchor="ctr">
                    <a:lnL w="9525" cap="flat" cmpd="sng" algn="ctr">
                      <a:solidFill>
                        <a:srgbClr val="E6E2D8"/>
                      </a:solidFill>
                      <a:prstDash val="solid"/>
                      <a:round/>
                      <a:headEnd type="none" w="med" len="med"/>
                      <a:tailEnd type="none" w="med" len="med"/>
                    </a:lnL>
                    <a:lnR w="9525" cap="flat" cmpd="sng" algn="ctr">
                      <a:solidFill>
                        <a:srgbClr val="E6E2D8"/>
                      </a:solidFill>
                      <a:prstDash val="solid"/>
                      <a:round/>
                      <a:headEnd type="none" w="med" len="med"/>
                      <a:tailEnd type="none" w="med" len="med"/>
                    </a:lnR>
                    <a:lnT w="9525" cap="flat" cmpd="sng" algn="ctr">
                      <a:solidFill>
                        <a:srgbClr val="E6E2D8"/>
                      </a:solidFill>
                      <a:prstDash val="solid"/>
                      <a:round/>
                      <a:headEnd type="none" w="med" len="med"/>
                      <a:tailEnd type="none" w="med" len="med"/>
                    </a:lnT>
                    <a:lnB w="9525" cap="flat" cmpd="sng" algn="ctr">
                      <a:solidFill>
                        <a:srgbClr val="E6E2D8"/>
                      </a:solidFill>
                      <a:prstDash val="solid"/>
                      <a:round/>
                      <a:headEnd type="none" w="med" len="med"/>
                      <a:tailEnd type="none" w="med" len="med"/>
                    </a:lnB>
                    <a:solidFill>
                      <a:srgbClr val="FFFFFF"/>
                    </a:solidFill>
                  </a:tcPr>
                </a:tc>
                <a:tc>
                  <a:txBody>
                    <a:bodyPr/>
                    <a:lstStyle/>
                    <a:p>
                      <a:pPr marL="0" indent="0" algn="l">
                        <a:buNone/>
                      </a:pPr>
                      <a:r>
                        <a:rPr lang="en-US" sz="1000">
                          <a:solidFill>
                            <a:srgbClr val="5E6B7E"/>
                          </a:solidFill>
                        </a:rPr>
                        <a:t>Advice on complex symptoms and psychosocial support</a:t>
                      </a:r>
                      <a:endParaRPr lang="en-US" sz="1000"/>
                    </a:p>
                  </a:txBody>
                  <a:tcPr marL="73152" marR="73152" marT="36576" marB="36576" anchor="ctr">
                    <a:lnL w="9525" cap="flat" cmpd="sng" algn="ctr">
                      <a:solidFill>
                        <a:srgbClr val="E6E2D8"/>
                      </a:solidFill>
                      <a:prstDash val="solid"/>
                      <a:round/>
                      <a:headEnd type="none" w="med" len="med"/>
                      <a:tailEnd type="none" w="med" len="med"/>
                    </a:lnL>
                    <a:lnR w="9525" cap="flat" cmpd="sng" algn="ctr">
                      <a:solidFill>
                        <a:srgbClr val="E6E2D8"/>
                      </a:solidFill>
                      <a:prstDash val="solid"/>
                      <a:round/>
                      <a:headEnd type="none" w="med" len="med"/>
                      <a:tailEnd type="none" w="med" len="med"/>
                    </a:lnR>
                    <a:lnT w="9525" cap="flat" cmpd="sng" algn="ctr">
                      <a:solidFill>
                        <a:srgbClr val="E6E2D8"/>
                      </a:solidFill>
                      <a:prstDash val="solid"/>
                      <a:round/>
                      <a:headEnd type="none" w="med" len="med"/>
                      <a:tailEnd type="none" w="med" len="med"/>
                    </a:lnT>
                    <a:lnB w="9525" cap="flat" cmpd="sng" algn="ctr">
                      <a:solidFill>
                        <a:srgbClr val="E6E2D8"/>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749808">
                <a:tc>
                  <a:txBody>
                    <a:bodyPr/>
                    <a:lstStyle/>
                    <a:p>
                      <a:pPr marL="0" indent="0" algn="l">
                        <a:buNone/>
                      </a:pPr>
                      <a:r>
                        <a:rPr lang="en-US" sz="1000" b="1">
                          <a:solidFill>
                            <a:srgbClr val="2A3442"/>
                          </a:solidFill>
                        </a:rPr>
                        <a:t>Hospice at home</a:t>
                      </a:r>
                      <a:endParaRPr lang="en-US" sz="1000"/>
                    </a:p>
                  </a:txBody>
                  <a:tcPr marL="73152" marR="73152" marT="36576" marB="36576" anchor="ctr">
                    <a:lnL w="9525" cap="flat" cmpd="sng" algn="ctr">
                      <a:solidFill>
                        <a:srgbClr val="E6E2D8"/>
                      </a:solidFill>
                      <a:prstDash val="solid"/>
                      <a:round/>
                      <a:headEnd type="none" w="med" len="med"/>
                      <a:tailEnd type="none" w="med" len="med"/>
                    </a:lnL>
                    <a:lnR w="9525" cap="flat" cmpd="sng" algn="ctr">
                      <a:solidFill>
                        <a:srgbClr val="E6E2D8"/>
                      </a:solidFill>
                      <a:prstDash val="solid"/>
                      <a:round/>
                      <a:headEnd type="none" w="med" len="med"/>
                      <a:tailEnd type="none" w="med" len="med"/>
                    </a:lnR>
                    <a:lnT w="9525" cap="flat" cmpd="sng" algn="ctr">
                      <a:solidFill>
                        <a:srgbClr val="E6E2D8"/>
                      </a:solidFill>
                      <a:prstDash val="solid"/>
                      <a:round/>
                      <a:headEnd type="none" w="med" len="med"/>
                      <a:tailEnd type="none" w="med" len="med"/>
                    </a:lnT>
                    <a:lnB w="9525" cap="flat" cmpd="sng" algn="ctr">
                      <a:solidFill>
                        <a:srgbClr val="E6E2D8"/>
                      </a:solidFill>
                      <a:prstDash val="solid"/>
                      <a:round/>
                      <a:headEnd type="none" w="med" len="med"/>
                      <a:tailEnd type="none" w="med" len="med"/>
                    </a:lnB>
                    <a:solidFill>
                      <a:srgbClr val="FFFFFF"/>
                    </a:solidFill>
                  </a:tcPr>
                </a:tc>
                <a:tc>
                  <a:txBody>
                    <a:bodyPr/>
                    <a:lstStyle/>
                    <a:p>
                      <a:pPr marL="0" indent="0" algn="l">
                        <a:buNone/>
                      </a:pPr>
                      <a:r>
                        <a:rPr lang="en-US" sz="1000">
                          <a:solidFill>
                            <a:srgbClr val="5E6B7E"/>
                          </a:solidFill>
                        </a:rPr>
                        <a:t>Specialist hands-on care in the person's own residence</a:t>
                      </a:r>
                      <a:endParaRPr lang="en-US" sz="1000"/>
                    </a:p>
                  </a:txBody>
                  <a:tcPr marL="73152" marR="73152" marT="36576" marB="36576" anchor="ctr">
                    <a:lnL w="9525" cap="flat" cmpd="sng" algn="ctr">
                      <a:solidFill>
                        <a:srgbClr val="E6E2D8"/>
                      </a:solidFill>
                      <a:prstDash val="solid"/>
                      <a:round/>
                      <a:headEnd type="none" w="med" len="med"/>
                      <a:tailEnd type="none" w="med" len="med"/>
                    </a:lnL>
                    <a:lnR w="9525" cap="flat" cmpd="sng" algn="ctr">
                      <a:solidFill>
                        <a:srgbClr val="E6E2D8"/>
                      </a:solidFill>
                      <a:prstDash val="solid"/>
                      <a:round/>
                      <a:headEnd type="none" w="med" len="med"/>
                      <a:tailEnd type="none" w="med" len="med"/>
                    </a:lnR>
                    <a:lnT w="9525" cap="flat" cmpd="sng" algn="ctr">
                      <a:solidFill>
                        <a:srgbClr val="E6E2D8"/>
                      </a:solidFill>
                      <a:prstDash val="solid"/>
                      <a:round/>
                      <a:headEnd type="none" w="med" len="med"/>
                      <a:tailEnd type="none" w="med" len="med"/>
                    </a:lnT>
                    <a:lnB w="9525" cap="flat" cmpd="sng" algn="ctr">
                      <a:solidFill>
                        <a:srgbClr val="E6E2D8"/>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749808">
                <a:tc>
                  <a:txBody>
                    <a:bodyPr/>
                    <a:lstStyle/>
                    <a:p>
                      <a:pPr marL="0" indent="0" algn="l">
                        <a:buNone/>
                      </a:pPr>
                      <a:r>
                        <a:rPr lang="en-US" sz="1000" b="1">
                          <a:solidFill>
                            <a:srgbClr val="2A3442"/>
                          </a:solidFill>
                        </a:rPr>
                        <a:t>Out-of-hours and urgent services</a:t>
                      </a:r>
                      <a:endParaRPr lang="en-US" sz="1000"/>
                    </a:p>
                  </a:txBody>
                  <a:tcPr marL="73152" marR="73152" marT="36576" marB="36576" anchor="ctr">
                    <a:lnL w="9525" cap="flat" cmpd="sng" algn="ctr">
                      <a:solidFill>
                        <a:srgbClr val="E6E2D8"/>
                      </a:solidFill>
                      <a:prstDash val="solid"/>
                      <a:round/>
                      <a:headEnd type="none" w="med" len="med"/>
                      <a:tailEnd type="none" w="med" len="med"/>
                    </a:lnL>
                    <a:lnR w="9525" cap="flat" cmpd="sng" algn="ctr">
                      <a:solidFill>
                        <a:srgbClr val="E6E2D8"/>
                      </a:solidFill>
                      <a:prstDash val="solid"/>
                      <a:round/>
                      <a:headEnd type="none" w="med" len="med"/>
                      <a:tailEnd type="none" w="med" len="med"/>
                    </a:lnR>
                    <a:lnT w="9525" cap="flat" cmpd="sng" algn="ctr">
                      <a:solidFill>
                        <a:srgbClr val="E6E2D8"/>
                      </a:solidFill>
                      <a:prstDash val="solid"/>
                      <a:round/>
                      <a:headEnd type="none" w="med" len="med"/>
                      <a:tailEnd type="none" w="med" len="med"/>
                    </a:lnT>
                    <a:lnB w="9525" cap="flat" cmpd="sng" algn="ctr">
                      <a:solidFill>
                        <a:srgbClr val="E6E2D8"/>
                      </a:solidFill>
                      <a:prstDash val="solid"/>
                      <a:round/>
                      <a:headEnd type="none" w="med" len="med"/>
                      <a:tailEnd type="none" w="med" len="med"/>
                    </a:lnB>
                    <a:solidFill>
                      <a:srgbClr val="FFFFFF"/>
                    </a:solidFill>
                  </a:tcPr>
                </a:tc>
                <a:tc>
                  <a:txBody>
                    <a:bodyPr/>
                    <a:lstStyle/>
                    <a:p>
                      <a:pPr marL="0" indent="0" algn="l">
                        <a:buNone/>
                      </a:pPr>
                      <a:r>
                        <a:rPr lang="en-US" sz="1000">
                          <a:solidFill>
                            <a:srgbClr val="5E6B7E"/>
                          </a:solidFill>
                        </a:rPr>
                        <a:t>Overnight, weekend and crisis response</a:t>
                      </a:r>
                      <a:endParaRPr lang="en-US" sz="1000"/>
                    </a:p>
                  </a:txBody>
                  <a:tcPr marL="73152" marR="73152" marT="36576" marB="36576" anchor="ctr">
                    <a:lnL w="9525" cap="flat" cmpd="sng" algn="ctr">
                      <a:solidFill>
                        <a:srgbClr val="E6E2D8"/>
                      </a:solidFill>
                      <a:prstDash val="solid"/>
                      <a:round/>
                      <a:headEnd type="none" w="med" len="med"/>
                      <a:tailEnd type="none" w="med" len="med"/>
                    </a:lnL>
                    <a:lnR w="9525" cap="flat" cmpd="sng" algn="ctr">
                      <a:solidFill>
                        <a:srgbClr val="E6E2D8"/>
                      </a:solidFill>
                      <a:prstDash val="solid"/>
                      <a:round/>
                      <a:headEnd type="none" w="med" len="med"/>
                      <a:tailEnd type="none" w="med" len="med"/>
                    </a:lnR>
                    <a:lnT w="9525" cap="flat" cmpd="sng" algn="ctr">
                      <a:solidFill>
                        <a:srgbClr val="E6E2D8"/>
                      </a:solidFill>
                      <a:prstDash val="solid"/>
                      <a:round/>
                      <a:headEnd type="none" w="med" len="med"/>
                      <a:tailEnd type="none" w="med" len="med"/>
                    </a:lnT>
                    <a:lnB w="9525" cap="flat" cmpd="sng" algn="ctr">
                      <a:solidFill>
                        <a:srgbClr val="E6E2D8"/>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5" name="Figure caption"/>
          <p:cNvSpPr txBox="1"/>
          <p:nvPr/>
        </p:nvSpPr>
        <p:spPr>
          <a:xfrm>
            <a:off x="7086600" y="5349240"/>
            <a:ext cx="4526280" cy="502920"/>
          </a:xfrm>
          <a:prstGeom prst="rect">
            <a:avLst/>
          </a:prstGeom>
          <a:noFill/>
          <a:ln/>
        </p:spPr>
        <p:txBody>
          <a:bodyPr wrap="square" lIns="0" tIns="0" rIns="0" bIns="0" rtlCol="0" anchor="t"/>
          <a:lstStyle/>
          <a:p>
            <a:pPr marL="0" indent="0">
              <a:lnSpc>
                <a:spcPct val="105000"/>
              </a:lnSpc>
              <a:buNone/>
            </a:pPr>
            <a:r>
              <a:rPr lang="en-US" sz="1000" i="1">
                <a:solidFill>
                  <a:srgbClr val="5E6B7E"/>
                </a:solidFill>
              </a:rPr>
              <a:t>Table 1. Main community palliative care services in England. Compiled from NHS England (2022b) and Hospice UK (2024).</a:t>
            </a:r>
            <a:endParaRPr lang="en-US" sz="100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152A45"/>
                </a:solidFill>
              </a:rPr>
              <a:t>Critical Evaluation of Community Palliative Services</a:t>
            </a:r>
            <a:endParaRPr lang="en-US" sz="2600"/>
          </a:p>
        </p:txBody>
      </p:sp>
      <p:sp>
        <p:nvSpPr>
          <p:cNvPr id="3" name="Bullet points"/>
          <p:cNvSpPr txBox="1"/>
          <p:nvPr/>
        </p:nvSpPr>
        <p:spPr>
          <a:xfrm>
            <a:off x="548640" y="1508760"/>
            <a:ext cx="7406640" cy="4480560"/>
          </a:xfrm>
          <a:prstGeom prst="rect">
            <a:avLst/>
          </a:prstGeom>
          <a:noFill/>
          <a:ln/>
        </p:spPr>
        <p:txBody>
          <a:bodyPr wrap="square" lIns="0" tIns="0" rIns="0" bIns="0" rtlCol="0" anchor="t"/>
          <a:lstStyle/>
          <a:p>
            <a:pPr marL="152400" indent="-152400" algn="l">
              <a:lnSpc>
                <a:spcPct val="112000"/>
              </a:lnSpc>
              <a:spcAft>
                <a:spcPts val="1600"/>
              </a:spcAft>
              <a:buSzPct val="100000"/>
              <a:buChar char="•"/>
            </a:pPr>
            <a:r>
              <a:rPr lang="en-US" sz="1400">
                <a:solidFill>
                  <a:srgbClr val="2A3442"/>
                </a:solidFill>
              </a:rPr>
              <a:t>Marie Curie (2024) found that one in five people who died had no general practitioner contact during their final three months.</a:t>
            </a:r>
            <a:endParaRPr lang="en-US" sz="1400"/>
          </a:p>
          <a:p>
            <a:pPr marL="152400" indent="-152400" algn="l">
              <a:lnSpc>
                <a:spcPct val="112000"/>
              </a:lnSpc>
              <a:spcAft>
                <a:spcPts val="1600"/>
              </a:spcAft>
              <a:buSzPct val="100000"/>
              <a:buChar char="•"/>
            </a:pPr>
            <a:r>
              <a:rPr lang="en-US" sz="1400">
                <a:solidFill>
                  <a:srgbClr val="2A3442"/>
                </a:solidFill>
              </a:rPr>
              <a:t>Such findings may indicate late recognition of palliative need, narrowing opportunities for planning, symptom control and informed choice.</a:t>
            </a:r>
            <a:endParaRPr lang="en-US" sz="1400"/>
          </a:p>
          <a:p>
            <a:pPr marL="152400" indent="-152400" algn="l">
              <a:lnSpc>
                <a:spcPct val="112000"/>
              </a:lnSpc>
              <a:spcAft>
                <a:spcPts val="1600"/>
              </a:spcAft>
              <a:buSzPct val="100000"/>
              <a:buChar char="•"/>
            </a:pPr>
            <a:r>
              <a:rPr lang="en-US" sz="1400">
                <a:solidFill>
                  <a:srgbClr val="2A3442"/>
                </a:solidFill>
              </a:rPr>
              <a:t>Funding and workforce pressures reported across the sector may further constrain capacity, contributing to variable quality between areas (Hospice UK, 2024).</a:t>
            </a:r>
            <a:endParaRPr lang="en-US" sz="1400"/>
          </a:p>
          <a:p>
            <a:pPr marL="152400" indent="-152400" algn="l">
              <a:lnSpc>
                <a:spcPct val="112000"/>
              </a:lnSpc>
              <a:spcAft>
                <a:spcPts val="1600"/>
              </a:spcAft>
              <a:buSzPct val="100000"/>
              <a:buChar char="•"/>
            </a:pPr>
            <a:r>
              <a:rPr lang="en-US" sz="1400">
                <a:solidFill>
                  <a:srgbClr val="2A3442"/>
                </a:solidFill>
              </a:rPr>
              <a:t>Nevertheless, around half of those who died had specialist palliative care contact, so good practice exists but appears unevenly spread (Marie Curie, 2024).</a:t>
            </a:r>
            <a:endParaRPr lang="en-US" sz="1400"/>
          </a:p>
        </p:txBody>
      </p:sp>
      <p:sp>
        <p:nvSpPr>
          <p:cNvPr id="4" name="Stat panel"/>
          <p:cNvSpPr/>
          <p:nvPr/>
        </p:nvSpPr>
        <p:spPr>
          <a:xfrm>
            <a:off x="8275320" y="1645920"/>
            <a:ext cx="3364992" cy="4023360"/>
          </a:xfrm>
          <a:prstGeom prst="roundRect">
            <a:avLst>
              <a:gd name="adj" fmla="val 1902"/>
            </a:avLst>
          </a:prstGeom>
          <a:solidFill>
            <a:srgbClr val="F7F4EC"/>
          </a:solidFill>
          <a:ln w="12700">
            <a:solidFill>
              <a:srgbClr val="F7F4EC"/>
            </a:solidFill>
            <a:prstDash val="solid"/>
          </a:ln>
        </p:spPr>
        <p:txBody>
          <a:bodyPr/>
          <a:lstStyle/>
          <a:p>
            <a:endParaRPr lang="en-GB"/>
          </a:p>
        </p:txBody>
      </p:sp>
      <p:sp>
        <p:nvSpPr>
          <p:cNvPr id="5" name="Text 3"/>
          <p:cNvSpPr txBox="1"/>
          <p:nvPr/>
        </p:nvSpPr>
        <p:spPr>
          <a:xfrm>
            <a:off x="8275320" y="1965960"/>
            <a:ext cx="3364992" cy="1051560"/>
          </a:xfrm>
          <a:prstGeom prst="rect">
            <a:avLst/>
          </a:prstGeom>
          <a:noFill/>
          <a:ln/>
        </p:spPr>
        <p:txBody>
          <a:bodyPr wrap="square" lIns="0" tIns="0" rIns="0" bIns="0" rtlCol="0" anchor="ctr"/>
          <a:lstStyle/>
          <a:p>
            <a:pPr marL="0" indent="0" algn="ctr">
              <a:buNone/>
            </a:pPr>
            <a:r>
              <a:rPr lang="en-US" sz="6000" b="1">
                <a:solidFill>
                  <a:srgbClr val="3E7C7B"/>
                </a:solidFill>
              </a:rPr>
              <a:t>1 in 5</a:t>
            </a:r>
            <a:endParaRPr lang="en-US" sz="6000"/>
          </a:p>
        </p:txBody>
      </p:sp>
      <p:sp>
        <p:nvSpPr>
          <p:cNvPr id="6" name="Text 4"/>
          <p:cNvSpPr txBox="1"/>
          <p:nvPr/>
        </p:nvSpPr>
        <p:spPr>
          <a:xfrm>
            <a:off x="8549640" y="3200400"/>
            <a:ext cx="2816352" cy="1280160"/>
          </a:xfrm>
          <a:prstGeom prst="rect">
            <a:avLst/>
          </a:prstGeom>
          <a:noFill/>
          <a:ln/>
        </p:spPr>
        <p:txBody>
          <a:bodyPr wrap="square" lIns="0" tIns="0" rIns="0" bIns="0" rtlCol="0" anchor="t"/>
          <a:lstStyle/>
          <a:p>
            <a:pPr marL="0" indent="0" algn="ctr">
              <a:lnSpc>
                <a:spcPct val="115000"/>
              </a:lnSpc>
              <a:buNone/>
            </a:pPr>
            <a:r>
              <a:rPr lang="en-US" sz="1300">
                <a:solidFill>
                  <a:srgbClr val="2A3442"/>
                </a:solidFill>
              </a:rPr>
              <a:t>people who died had no GP contact in their last three months of life</a:t>
            </a:r>
            <a:endParaRPr lang="en-US" sz="1300"/>
          </a:p>
        </p:txBody>
      </p:sp>
      <p:sp>
        <p:nvSpPr>
          <p:cNvPr id="7" name="Text 5"/>
          <p:cNvSpPr txBox="1"/>
          <p:nvPr/>
        </p:nvSpPr>
        <p:spPr>
          <a:xfrm>
            <a:off x="8549640" y="4892040"/>
            <a:ext cx="2816352" cy="365760"/>
          </a:xfrm>
          <a:prstGeom prst="rect">
            <a:avLst/>
          </a:prstGeom>
          <a:noFill/>
          <a:ln/>
        </p:spPr>
        <p:txBody>
          <a:bodyPr wrap="square" lIns="0" tIns="0" rIns="0" bIns="0" rtlCol="0" anchor="ctr"/>
          <a:lstStyle/>
          <a:p>
            <a:pPr marL="0" indent="0" algn="ctr">
              <a:buNone/>
            </a:pPr>
            <a:r>
              <a:rPr lang="en-US" sz="1050" i="1">
                <a:solidFill>
                  <a:srgbClr val="5E6B7E"/>
                </a:solidFill>
              </a:rPr>
              <a:t>(Marie Curie, 2024)</a:t>
            </a:r>
            <a:endParaRPr lang="en-US" sz="105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152A45"/>
                </a:solidFill>
              </a:rPr>
              <a:t>Hospice Care and Quality of Life</a:t>
            </a:r>
            <a:endParaRPr lang="en-US" sz="2600"/>
          </a:p>
        </p:txBody>
      </p:sp>
      <p:sp>
        <p:nvSpPr>
          <p:cNvPr id="3" name="Bullet points"/>
          <p:cNvSpPr txBox="1"/>
          <p:nvPr/>
        </p:nvSpPr>
        <p:spPr>
          <a:xfrm>
            <a:off x="548640" y="1508760"/>
            <a:ext cx="6172200" cy="4480560"/>
          </a:xfrm>
          <a:prstGeom prst="rect">
            <a:avLst/>
          </a:prstGeom>
          <a:noFill/>
          <a:ln/>
        </p:spPr>
        <p:txBody>
          <a:bodyPr wrap="square" lIns="0" tIns="0" rIns="0" bIns="0" rtlCol="0" anchor="t"/>
          <a:lstStyle/>
          <a:p>
            <a:pPr marL="152400" indent="-152400" algn="l">
              <a:lnSpc>
                <a:spcPct val="112000"/>
              </a:lnSpc>
              <a:spcAft>
                <a:spcPts val="1500"/>
              </a:spcAft>
              <a:buSzPct val="100000"/>
              <a:buChar char="•"/>
            </a:pPr>
            <a:r>
              <a:rPr lang="en-US" sz="1400">
                <a:solidFill>
                  <a:srgbClr val="2A3442"/>
                </a:solidFill>
              </a:rPr>
              <a:t>Hospices across the UK supported around 300,000 people in 2022 to 2023 through inpatient, home-based and bereavement services (Hospice UK, 2024).</a:t>
            </a:r>
            <a:endParaRPr lang="en-US" sz="1400"/>
          </a:p>
          <a:p>
            <a:pPr marL="152400" indent="-152400" algn="l">
              <a:lnSpc>
                <a:spcPct val="112000"/>
              </a:lnSpc>
              <a:spcAft>
                <a:spcPts val="1500"/>
              </a:spcAft>
              <a:buSzPct val="100000"/>
              <a:buChar char="•"/>
            </a:pPr>
            <a:r>
              <a:rPr lang="en-US" sz="1400">
                <a:solidFill>
                  <a:srgbClr val="2A3442"/>
                </a:solidFill>
              </a:rPr>
              <a:t>This multidisciplinary, holistic model is widely associated with effective symptom management and careful attention to what matters most to individuals.</a:t>
            </a:r>
            <a:endParaRPr lang="en-US" sz="1400"/>
          </a:p>
          <a:p>
            <a:pPr marL="152400" indent="-152400" algn="l">
              <a:lnSpc>
                <a:spcPct val="112000"/>
              </a:lnSpc>
              <a:spcAft>
                <a:spcPts val="1500"/>
              </a:spcAft>
              <a:buSzPct val="100000"/>
              <a:buChar char="•"/>
            </a:pPr>
            <a:r>
              <a:rPr lang="en-US" sz="1400">
                <a:solidFill>
                  <a:srgbClr val="2A3442"/>
                </a:solidFill>
              </a:rPr>
              <a:t>However, roughly two thirds of adult hospice funding is charitable, leaving provision vulnerable to local fundraising conditions (Hospice UK, 2024).</a:t>
            </a:r>
            <a:endParaRPr lang="en-US" sz="1400"/>
          </a:p>
          <a:p>
            <a:pPr marL="152400" indent="-152400" algn="l">
              <a:lnSpc>
                <a:spcPct val="112000"/>
              </a:lnSpc>
              <a:spcAft>
                <a:spcPts val="1500"/>
              </a:spcAft>
              <a:buSzPct val="100000"/>
              <a:buChar char="•"/>
            </a:pPr>
            <a:r>
              <a:rPr lang="en-US" sz="1400">
                <a:solidFill>
                  <a:srgbClr val="2A3442"/>
                </a:solidFill>
              </a:rPr>
              <a:t>Capacity also remains limited relative to population need, so hospice care currently reaches a minority of people dying each year.</a:t>
            </a:r>
            <a:endParaRPr lang="en-US" sz="1400"/>
          </a:p>
        </p:txBody>
      </p:sp>
      <p:graphicFrame>
        <p:nvGraphicFramePr>
          <p:cNvPr id="4" name="Chart 0"/>
          <p:cNvGraphicFramePr/>
          <p:nvPr/>
        </p:nvGraphicFramePr>
        <p:xfrm>
          <a:off x="7269480" y="1463040"/>
          <a:ext cx="4160520" cy="3931920"/>
        </p:xfrm>
        <a:graphic>
          <a:graphicData uri="http://schemas.openxmlformats.org/drawingml/2006/chart">
            <c:chart xmlns:c="http://schemas.openxmlformats.org/drawingml/2006/chart" xmlns:r="http://schemas.openxmlformats.org/officeDocument/2006/relationships" r:id="rId3"/>
          </a:graphicData>
        </a:graphic>
      </p:graphicFrame>
      <p:sp>
        <p:nvSpPr>
          <p:cNvPr id="5" name="Figure caption"/>
          <p:cNvSpPr txBox="1"/>
          <p:nvPr/>
        </p:nvSpPr>
        <p:spPr>
          <a:xfrm>
            <a:off x="7086600" y="5577840"/>
            <a:ext cx="4526280" cy="502920"/>
          </a:xfrm>
          <a:prstGeom prst="rect">
            <a:avLst/>
          </a:prstGeom>
          <a:noFill/>
          <a:ln/>
        </p:spPr>
        <p:txBody>
          <a:bodyPr wrap="square" lIns="0" tIns="0" rIns="0" bIns="0" rtlCol="0" anchor="t"/>
          <a:lstStyle/>
          <a:p>
            <a:pPr marL="0" indent="0">
              <a:lnSpc>
                <a:spcPct val="105000"/>
              </a:lnSpc>
              <a:buNone/>
            </a:pPr>
            <a:r>
              <a:rPr lang="en-US" sz="1000" i="1">
                <a:solidFill>
                  <a:srgbClr val="5E6B7E"/>
                </a:solidFill>
              </a:rPr>
              <a:t>Figure 5. Approximate funding mix for adult hospice services in the UK. Source: Hospice UK (2024).</a:t>
            </a:r>
            <a:endParaRPr lang="en-US" sz="100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152A45"/>
                </a:solidFill>
              </a:rPr>
              <a:t>Inequalities and Barriers in Accessing Support</a:t>
            </a:r>
            <a:endParaRPr lang="en-US" sz="2600"/>
          </a:p>
        </p:txBody>
      </p:sp>
      <p:sp>
        <p:nvSpPr>
          <p:cNvPr id="3" name="Bullet points"/>
          <p:cNvSpPr txBox="1"/>
          <p:nvPr/>
        </p:nvSpPr>
        <p:spPr>
          <a:xfrm>
            <a:off x="548640" y="1508760"/>
            <a:ext cx="7406640" cy="4480560"/>
          </a:xfrm>
          <a:prstGeom prst="rect">
            <a:avLst/>
          </a:prstGeom>
          <a:noFill/>
          <a:ln/>
        </p:spPr>
        <p:txBody>
          <a:bodyPr wrap="square" lIns="0" tIns="0" rIns="0" bIns="0" rtlCol="0" anchor="t"/>
          <a:lstStyle/>
          <a:p>
            <a:pPr marL="152400" indent="-152400" algn="l">
              <a:lnSpc>
                <a:spcPct val="112000"/>
              </a:lnSpc>
              <a:spcAft>
                <a:spcPts val="1600"/>
              </a:spcAft>
              <a:buSzPct val="100000"/>
              <a:buChar char="•"/>
            </a:pPr>
            <a:r>
              <a:rPr lang="en-US" sz="1400">
                <a:solidFill>
                  <a:srgbClr val="2A3442"/>
                </a:solidFill>
              </a:rPr>
              <a:t>The Care Quality Commission (2016) identified poorer access to end of life care for older people, people with dementia and other groups.</a:t>
            </a:r>
            <a:endParaRPr lang="en-US" sz="1400"/>
          </a:p>
          <a:p>
            <a:pPr marL="152400" indent="-152400" algn="l">
              <a:lnSpc>
                <a:spcPct val="112000"/>
              </a:lnSpc>
              <a:spcAft>
                <a:spcPts val="1600"/>
              </a:spcAft>
              <a:buSzPct val="100000"/>
              <a:buChar char="•"/>
            </a:pPr>
            <a:r>
              <a:rPr lang="en-US" sz="1400">
                <a:solidFill>
                  <a:srgbClr val="2A3442"/>
                </a:solidFill>
              </a:rPr>
              <a:t>People with frailty or non-cancer conditions appear less likely to receive hospice care than people with cancer (Hospice UK, 2024).</a:t>
            </a:r>
            <a:endParaRPr lang="en-US" sz="1400"/>
          </a:p>
          <a:p>
            <a:pPr marL="152400" indent="-152400" algn="l">
              <a:lnSpc>
                <a:spcPct val="112000"/>
              </a:lnSpc>
              <a:spcAft>
                <a:spcPts val="1600"/>
              </a:spcAft>
              <a:buSzPct val="100000"/>
              <a:buChar char="•"/>
            </a:pPr>
            <a:r>
              <a:rPr lang="en-US" sz="1400">
                <a:solidFill>
                  <a:srgbClr val="2A3442"/>
                </a:solidFill>
              </a:rPr>
              <a:t>Deprivation may compound disadvantage, since areas with greater need can attract less charitable income to sustain local services.</a:t>
            </a:r>
            <a:endParaRPr lang="en-US" sz="1400"/>
          </a:p>
          <a:p>
            <a:pPr marL="152400" indent="-152400" algn="l">
              <a:lnSpc>
                <a:spcPct val="112000"/>
              </a:lnSpc>
              <a:spcAft>
                <a:spcPts val="1600"/>
              </a:spcAft>
              <a:buSzPct val="100000"/>
              <a:buChar char="•"/>
            </a:pPr>
            <a:r>
              <a:rPr lang="en-US" sz="1400">
                <a:solidFill>
                  <a:srgbClr val="2A3442"/>
                </a:solidFill>
              </a:rPr>
              <a:t>These patterns suggest meaningful choice at the end of life remains unrealistic for groups facing structural barriers to basic provision.</a:t>
            </a:r>
            <a:endParaRPr lang="en-US" sz="1400"/>
          </a:p>
        </p:txBody>
      </p:sp>
      <p:sp>
        <p:nvSpPr>
          <p:cNvPr id="4" name="Stat panel"/>
          <p:cNvSpPr/>
          <p:nvPr/>
        </p:nvSpPr>
        <p:spPr>
          <a:xfrm>
            <a:off x="8275320" y="1645920"/>
            <a:ext cx="3364992" cy="4023360"/>
          </a:xfrm>
          <a:prstGeom prst="roundRect">
            <a:avLst>
              <a:gd name="adj" fmla="val 1902"/>
            </a:avLst>
          </a:prstGeom>
          <a:solidFill>
            <a:srgbClr val="E4EEED"/>
          </a:solidFill>
          <a:ln w="12700">
            <a:solidFill>
              <a:srgbClr val="E4EEED"/>
            </a:solidFill>
            <a:prstDash val="solid"/>
          </a:ln>
        </p:spPr>
        <p:txBody>
          <a:bodyPr/>
          <a:lstStyle/>
          <a:p>
            <a:endParaRPr lang="en-GB"/>
          </a:p>
        </p:txBody>
      </p:sp>
      <p:sp>
        <p:nvSpPr>
          <p:cNvPr id="5" name="Text 3"/>
          <p:cNvSpPr txBox="1"/>
          <p:nvPr/>
        </p:nvSpPr>
        <p:spPr>
          <a:xfrm>
            <a:off x="8275320" y="1965960"/>
            <a:ext cx="3364992" cy="1051560"/>
          </a:xfrm>
          <a:prstGeom prst="rect">
            <a:avLst/>
          </a:prstGeom>
          <a:noFill/>
          <a:ln/>
        </p:spPr>
        <p:txBody>
          <a:bodyPr wrap="square" lIns="0" tIns="0" rIns="0" bIns="0" rtlCol="0" anchor="ctr"/>
          <a:lstStyle/>
          <a:p>
            <a:pPr marL="0" indent="0" algn="ctr">
              <a:buNone/>
            </a:pPr>
            <a:r>
              <a:rPr lang="en-US" sz="6000" b="1">
                <a:solidFill>
                  <a:srgbClr val="152A45"/>
                </a:solidFill>
              </a:rPr>
              <a:t>1 in 4</a:t>
            </a:r>
            <a:endParaRPr lang="en-US" sz="6000"/>
          </a:p>
        </p:txBody>
      </p:sp>
      <p:sp>
        <p:nvSpPr>
          <p:cNvPr id="6" name="Text 4"/>
          <p:cNvSpPr txBox="1"/>
          <p:nvPr/>
        </p:nvSpPr>
        <p:spPr>
          <a:xfrm>
            <a:off x="8549640" y="3200400"/>
            <a:ext cx="2816352" cy="1280160"/>
          </a:xfrm>
          <a:prstGeom prst="rect">
            <a:avLst/>
          </a:prstGeom>
          <a:noFill/>
          <a:ln/>
        </p:spPr>
        <p:txBody>
          <a:bodyPr wrap="square" lIns="0" tIns="0" rIns="0" bIns="0" rtlCol="0" anchor="t"/>
          <a:lstStyle/>
          <a:p>
            <a:pPr marL="0" indent="0" algn="ctr">
              <a:lnSpc>
                <a:spcPct val="115000"/>
              </a:lnSpc>
              <a:buNone/>
            </a:pPr>
            <a:r>
              <a:rPr lang="en-US" sz="1300">
                <a:solidFill>
                  <a:srgbClr val="2A3442"/>
                </a:solidFill>
              </a:rPr>
              <a:t>people in the UK die without the care and support they need</a:t>
            </a:r>
            <a:endParaRPr lang="en-US" sz="1300"/>
          </a:p>
        </p:txBody>
      </p:sp>
      <p:sp>
        <p:nvSpPr>
          <p:cNvPr id="7" name="Text 5"/>
          <p:cNvSpPr txBox="1"/>
          <p:nvPr/>
        </p:nvSpPr>
        <p:spPr>
          <a:xfrm>
            <a:off x="8549640" y="4892040"/>
            <a:ext cx="2816352" cy="365760"/>
          </a:xfrm>
          <a:prstGeom prst="rect">
            <a:avLst/>
          </a:prstGeom>
          <a:noFill/>
          <a:ln/>
        </p:spPr>
        <p:txBody>
          <a:bodyPr wrap="square" lIns="0" tIns="0" rIns="0" bIns="0" rtlCol="0" anchor="ctr"/>
          <a:lstStyle/>
          <a:p>
            <a:pPr marL="0" indent="0" algn="ctr">
              <a:buNone/>
            </a:pPr>
            <a:r>
              <a:rPr lang="en-US" sz="1050" i="1">
                <a:solidFill>
                  <a:srgbClr val="5E6B7E"/>
                </a:solidFill>
              </a:rPr>
              <a:t>(Marie Curie, 2023)</a:t>
            </a:r>
            <a:endParaRPr lang="en-US" sz="105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152A45"/>
                </a:solidFill>
              </a:rPr>
              <a:t>Digital Innovation in Palliative and Supportive Care</a:t>
            </a:r>
            <a:endParaRPr lang="en-US" sz="2600"/>
          </a:p>
        </p:txBody>
      </p:sp>
      <p:sp>
        <p:nvSpPr>
          <p:cNvPr id="3" name="Bullet points"/>
          <p:cNvSpPr txBox="1"/>
          <p:nvPr/>
        </p:nvSpPr>
        <p:spPr>
          <a:xfrm>
            <a:off x="548640" y="1508760"/>
            <a:ext cx="6172200" cy="4480560"/>
          </a:xfrm>
          <a:prstGeom prst="rect">
            <a:avLst/>
          </a:prstGeom>
          <a:noFill/>
          <a:ln/>
        </p:spPr>
        <p:txBody>
          <a:bodyPr wrap="square" lIns="0" tIns="0" rIns="0" bIns="0" rtlCol="0" anchor="t"/>
          <a:lstStyle/>
          <a:p>
            <a:pPr marL="152400" indent="-152400" algn="l">
              <a:lnSpc>
                <a:spcPct val="112000"/>
              </a:lnSpc>
              <a:spcAft>
                <a:spcPts val="1500"/>
              </a:spcAft>
              <a:buSzPct val="100000"/>
              <a:buChar char="•"/>
            </a:pPr>
            <a:r>
              <a:rPr lang="en-US" sz="1400">
                <a:solidFill>
                  <a:srgbClr val="2A3442"/>
                </a:solidFill>
              </a:rPr>
              <a:t>Telehealth is increasingly used in palliative home care and may improve access to professionals for people unable to travel (Steindal et al., 2020).</a:t>
            </a:r>
            <a:endParaRPr lang="en-US" sz="1400"/>
          </a:p>
          <a:p>
            <a:pPr marL="152400" indent="-152400" algn="l">
              <a:lnSpc>
                <a:spcPct val="112000"/>
              </a:lnSpc>
              <a:spcAft>
                <a:spcPts val="1500"/>
              </a:spcAft>
              <a:buSzPct val="100000"/>
              <a:buChar char="•"/>
            </a:pPr>
            <a:r>
              <a:rPr lang="en-US" sz="1400">
                <a:solidFill>
                  <a:srgbClr val="2A3442"/>
                </a:solidFill>
              </a:rPr>
              <a:t>Electronic palliative care coordination systems share advance care plans between general practice, ambulance crews and out-of-hours services (Leniz et al., 2020).</a:t>
            </a:r>
            <a:endParaRPr lang="en-US" sz="1400"/>
          </a:p>
          <a:p>
            <a:pPr marL="152400" indent="-152400" algn="l">
              <a:lnSpc>
                <a:spcPct val="112000"/>
              </a:lnSpc>
              <a:spcAft>
                <a:spcPts val="1500"/>
              </a:spcAft>
              <a:buSzPct val="100000"/>
              <a:buChar char="•"/>
            </a:pPr>
            <a:r>
              <a:rPr lang="en-US" sz="1400">
                <a:solidFill>
                  <a:srgbClr val="2A3442"/>
                </a:solidFill>
              </a:rPr>
              <a:t>Virtual consultations expanded considerably during the COVID-19 pandemic, and some older people appear to value reduced travel and quicker contact.</a:t>
            </a:r>
            <a:endParaRPr lang="en-US" sz="1400"/>
          </a:p>
          <a:p>
            <a:pPr marL="152400" indent="-152400" algn="l">
              <a:lnSpc>
                <a:spcPct val="112000"/>
              </a:lnSpc>
              <a:spcAft>
                <a:spcPts val="1500"/>
              </a:spcAft>
              <a:buSzPct val="100000"/>
              <a:buChar char="•"/>
            </a:pPr>
            <a:r>
              <a:rPr lang="en-US" sz="1400">
                <a:solidFill>
                  <a:srgbClr val="2A3442"/>
                </a:solidFill>
              </a:rPr>
              <a:t>For older people with limited mobility, such innovations could support empowerment by bringing specialist advice directly into the home.</a:t>
            </a:r>
            <a:endParaRPr lang="en-US" sz="1400"/>
          </a:p>
        </p:txBody>
      </p:sp>
      <p:sp>
        <p:nvSpPr>
          <p:cNvPr id="4" name="Strand number"/>
          <p:cNvSpPr/>
          <p:nvPr/>
        </p:nvSpPr>
        <p:spPr>
          <a:xfrm>
            <a:off x="7132320" y="1847088"/>
            <a:ext cx="512064" cy="512064"/>
          </a:xfrm>
          <a:prstGeom prst="ellipse">
            <a:avLst/>
          </a:prstGeom>
          <a:solidFill>
            <a:srgbClr val="3E7C7B"/>
          </a:solidFill>
          <a:ln w="12700">
            <a:solidFill>
              <a:srgbClr val="FFFFFF"/>
            </a:solidFill>
            <a:prstDash val="solid"/>
          </a:ln>
        </p:spPr>
        <p:txBody>
          <a:bodyPr/>
          <a:lstStyle/>
          <a:p>
            <a:endParaRPr lang="en-GB"/>
          </a:p>
        </p:txBody>
      </p:sp>
      <p:sp>
        <p:nvSpPr>
          <p:cNvPr id="5" name="Text 3"/>
          <p:cNvSpPr txBox="1"/>
          <p:nvPr/>
        </p:nvSpPr>
        <p:spPr>
          <a:xfrm>
            <a:off x="7132320" y="1847088"/>
            <a:ext cx="512064" cy="512064"/>
          </a:xfrm>
          <a:prstGeom prst="rect">
            <a:avLst/>
          </a:prstGeom>
          <a:noFill/>
          <a:ln/>
        </p:spPr>
        <p:txBody>
          <a:bodyPr wrap="square" lIns="0" tIns="0" rIns="0" bIns="0" rtlCol="0" anchor="ctr"/>
          <a:lstStyle/>
          <a:p>
            <a:pPr marL="0" indent="0" algn="ctr">
              <a:buNone/>
            </a:pPr>
            <a:r>
              <a:rPr lang="en-US" sz="1600" b="1">
                <a:solidFill>
                  <a:srgbClr val="FFFFFF"/>
                </a:solidFill>
              </a:rPr>
              <a:t>1</a:t>
            </a:r>
            <a:endParaRPr lang="en-US" sz="1600"/>
          </a:p>
        </p:txBody>
      </p:sp>
      <p:sp>
        <p:nvSpPr>
          <p:cNvPr id="6" name="Strand 1"/>
          <p:cNvSpPr/>
          <p:nvPr/>
        </p:nvSpPr>
        <p:spPr>
          <a:xfrm>
            <a:off x="7818120" y="1554480"/>
            <a:ext cx="3794760" cy="1097280"/>
          </a:xfrm>
          <a:prstGeom prst="roundRect">
            <a:avLst>
              <a:gd name="adj" fmla="val 5833"/>
            </a:avLst>
          </a:prstGeom>
          <a:solidFill>
            <a:srgbClr val="E4EEED"/>
          </a:solidFill>
          <a:ln w="12700">
            <a:solidFill>
              <a:srgbClr val="E4EEED"/>
            </a:solidFill>
            <a:prstDash val="solid"/>
          </a:ln>
        </p:spPr>
        <p:txBody>
          <a:bodyPr/>
          <a:lstStyle/>
          <a:p>
            <a:endParaRPr lang="en-GB"/>
          </a:p>
        </p:txBody>
      </p:sp>
      <p:sp>
        <p:nvSpPr>
          <p:cNvPr id="7" name="Strand 1 text"/>
          <p:cNvSpPr txBox="1"/>
          <p:nvPr/>
        </p:nvSpPr>
        <p:spPr>
          <a:xfrm>
            <a:off x="7964424" y="1554480"/>
            <a:ext cx="3502152" cy="1097280"/>
          </a:xfrm>
          <a:prstGeom prst="rect">
            <a:avLst/>
          </a:prstGeom>
          <a:noFill/>
          <a:ln/>
        </p:spPr>
        <p:txBody>
          <a:bodyPr wrap="square" lIns="0" tIns="0" rIns="0" bIns="0" rtlCol="0" anchor="ctr"/>
          <a:lstStyle/>
          <a:p>
            <a:pPr marL="0" indent="0" algn="l">
              <a:lnSpc>
                <a:spcPct val="105000"/>
              </a:lnSpc>
              <a:buNone/>
            </a:pPr>
            <a:r>
              <a:rPr lang="en-US" sz="1250" b="1">
                <a:solidFill>
                  <a:srgbClr val="152A45"/>
                </a:solidFill>
              </a:rPr>
              <a:t>Remote symptom monitoring</a:t>
            </a:r>
            <a:endParaRPr lang="en-US" sz="1250"/>
          </a:p>
          <a:p>
            <a:pPr marL="0" indent="0" algn="l">
              <a:lnSpc>
                <a:spcPct val="105000"/>
              </a:lnSpc>
              <a:spcBef>
                <a:spcPts val="300"/>
              </a:spcBef>
              <a:buNone/>
            </a:pPr>
            <a:r>
              <a:rPr lang="en-US" sz="1050">
                <a:solidFill>
                  <a:srgbClr val="5E6B7E"/>
                </a:solidFill>
              </a:rPr>
              <a:t>Symptoms reported from home, prompting earlier review</a:t>
            </a:r>
            <a:endParaRPr lang="en-US" sz="1250"/>
          </a:p>
        </p:txBody>
      </p:sp>
      <p:sp>
        <p:nvSpPr>
          <p:cNvPr id="8" name="Strand number"/>
          <p:cNvSpPr/>
          <p:nvPr/>
        </p:nvSpPr>
        <p:spPr>
          <a:xfrm>
            <a:off x="7132320" y="3218688"/>
            <a:ext cx="512064" cy="512064"/>
          </a:xfrm>
          <a:prstGeom prst="ellipse">
            <a:avLst/>
          </a:prstGeom>
          <a:solidFill>
            <a:srgbClr val="3E7C7B"/>
          </a:solidFill>
          <a:ln w="12700">
            <a:solidFill>
              <a:srgbClr val="FFFFFF"/>
            </a:solidFill>
            <a:prstDash val="solid"/>
          </a:ln>
        </p:spPr>
        <p:txBody>
          <a:bodyPr/>
          <a:lstStyle/>
          <a:p>
            <a:endParaRPr lang="en-GB"/>
          </a:p>
        </p:txBody>
      </p:sp>
      <p:sp>
        <p:nvSpPr>
          <p:cNvPr id="9" name="Text 7"/>
          <p:cNvSpPr txBox="1"/>
          <p:nvPr/>
        </p:nvSpPr>
        <p:spPr>
          <a:xfrm>
            <a:off x="7132320" y="3218688"/>
            <a:ext cx="512064" cy="512064"/>
          </a:xfrm>
          <a:prstGeom prst="rect">
            <a:avLst/>
          </a:prstGeom>
          <a:noFill/>
          <a:ln/>
        </p:spPr>
        <p:txBody>
          <a:bodyPr wrap="square" lIns="0" tIns="0" rIns="0" bIns="0" rtlCol="0" anchor="ctr"/>
          <a:lstStyle/>
          <a:p>
            <a:pPr marL="0" indent="0" algn="ctr">
              <a:buNone/>
            </a:pPr>
            <a:r>
              <a:rPr lang="en-US" sz="1600" b="1">
                <a:solidFill>
                  <a:srgbClr val="FFFFFF"/>
                </a:solidFill>
              </a:rPr>
              <a:t>2</a:t>
            </a:r>
            <a:endParaRPr lang="en-US" sz="1600"/>
          </a:p>
        </p:txBody>
      </p:sp>
      <p:sp>
        <p:nvSpPr>
          <p:cNvPr id="10" name="Strand 2"/>
          <p:cNvSpPr/>
          <p:nvPr/>
        </p:nvSpPr>
        <p:spPr>
          <a:xfrm>
            <a:off x="7818120" y="2926080"/>
            <a:ext cx="3794760" cy="1097280"/>
          </a:xfrm>
          <a:prstGeom prst="roundRect">
            <a:avLst>
              <a:gd name="adj" fmla="val 5833"/>
            </a:avLst>
          </a:prstGeom>
          <a:solidFill>
            <a:srgbClr val="EAF0E7"/>
          </a:solidFill>
          <a:ln w="12700">
            <a:solidFill>
              <a:srgbClr val="EAF0E7"/>
            </a:solidFill>
            <a:prstDash val="solid"/>
          </a:ln>
        </p:spPr>
        <p:txBody>
          <a:bodyPr/>
          <a:lstStyle/>
          <a:p>
            <a:endParaRPr lang="en-GB"/>
          </a:p>
        </p:txBody>
      </p:sp>
      <p:sp>
        <p:nvSpPr>
          <p:cNvPr id="11" name="Strand 2 text"/>
          <p:cNvSpPr txBox="1"/>
          <p:nvPr/>
        </p:nvSpPr>
        <p:spPr>
          <a:xfrm>
            <a:off x="7964424" y="2926080"/>
            <a:ext cx="3502152" cy="1097280"/>
          </a:xfrm>
          <a:prstGeom prst="rect">
            <a:avLst/>
          </a:prstGeom>
          <a:noFill/>
          <a:ln/>
        </p:spPr>
        <p:txBody>
          <a:bodyPr wrap="square" lIns="0" tIns="0" rIns="0" bIns="0" rtlCol="0" anchor="ctr"/>
          <a:lstStyle/>
          <a:p>
            <a:pPr marL="0" indent="0" algn="l">
              <a:lnSpc>
                <a:spcPct val="105000"/>
              </a:lnSpc>
              <a:buNone/>
            </a:pPr>
            <a:r>
              <a:rPr lang="en-US" sz="1250" b="1">
                <a:solidFill>
                  <a:srgbClr val="152A45"/>
                </a:solidFill>
              </a:rPr>
              <a:t>Virtual consultations</a:t>
            </a:r>
            <a:endParaRPr lang="en-US" sz="1250"/>
          </a:p>
          <a:p>
            <a:pPr marL="0" indent="0" algn="l">
              <a:lnSpc>
                <a:spcPct val="105000"/>
              </a:lnSpc>
              <a:spcBef>
                <a:spcPts val="300"/>
              </a:spcBef>
              <a:buNone/>
            </a:pPr>
            <a:r>
              <a:rPr lang="en-US" sz="1050">
                <a:solidFill>
                  <a:srgbClr val="5E6B7E"/>
                </a:solidFill>
              </a:rPr>
              <a:t>Telephone and video contact with professionals</a:t>
            </a:r>
            <a:endParaRPr lang="en-US" sz="1250"/>
          </a:p>
        </p:txBody>
      </p:sp>
      <p:sp>
        <p:nvSpPr>
          <p:cNvPr id="12" name="Strand number"/>
          <p:cNvSpPr/>
          <p:nvPr/>
        </p:nvSpPr>
        <p:spPr>
          <a:xfrm>
            <a:off x="7132320" y="4590288"/>
            <a:ext cx="512064" cy="512064"/>
          </a:xfrm>
          <a:prstGeom prst="ellipse">
            <a:avLst/>
          </a:prstGeom>
          <a:solidFill>
            <a:srgbClr val="152A45"/>
          </a:solidFill>
          <a:ln w="12700">
            <a:solidFill>
              <a:srgbClr val="FFFFFF"/>
            </a:solidFill>
            <a:prstDash val="solid"/>
          </a:ln>
        </p:spPr>
        <p:txBody>
          <a:bodyPr/>
          <a:lstStyle/>
          <a:p>
            <a:endParaRPr lang="en-GB"/>
          </a:p>
        </p:txBody>
      </p:sp>
      <p:sp>
        <p:nvSpPr>
          <p:cNvPr id="13" name="Text 11"/>
          <p:cNvSpPr txBox="1"/>
          <p:nvPr/>
        </p:nvSpPr>
        <p:spPr>
          <a:xfrm>
            <a:off x="7132320" y="4590288"/>
            <a:ext cx="512064" cy="512064"/>
          </a:xfrm>
          <a:prstGeom prst="rect">
            <a:avLst/>
          </a:prstGeom>
          <a:noFill/>
          <a:ln/>
        </p:spPr>
        <p:txBody>
          <a:bodyPr wrap="square" lIns="0" tIns="0" rIns="0" bIns="0" rtlCol="0" anchor="ctr"/>
          <a:lstStyle/>
          <a:p>
            <a:pPr marL="0" indent="0" algn="ctr">
              <a:buNone/>
            </a:pPr>
            <a:r>
              <a:rPr lang="en-US" sz="1600" b="1">
                <a:solidFill>
                  <a:srgbClr val="FFFFFF"/>
                </a:solidFill>
              </a:rPr>
              <a:t>3</a:t>
            </a:r>
            <a:endParaRPr lang="en-US" sz="1600"/>
          </a:p>
        </p:txBody>
      </p:sp>
      <p:sp>
        <p:nvSpPr>
          <p:cNvPr id="14" name="Strand 3"/>
          <p:cNvSpPr/>
          <p:nvPr/>
        </p:nvSpPr>
        <p:spPr>
          <a:xfrm>
            <a:off x="7818120" y="4297680"/>
            <a:ext cx="3794760" cy="1097280"/>
          </a:xfrm>
          <a:prstGeom prst="roundRect">
            <a:avLst>
              <a:gd name="adj" fmla="val 5833"/>
            </a:avLst>
          </a:prstGeom>
          <a:solidFill>
            <a:srgbClr val="E4EEED"/>
          </a:solidFill>
          <a:ln w="12700">
            <a:solidFill>
              <a:srgbClr val="E4EEED"/>
            </a:solidFill>
            <a:prstDash val="solid"/>
          </a:ln>
        </p:spPr>
        <p:txBody>
          <a:bodyPr/>
          <a:lstStyle/>
          <a:p>
            <a:endParaRPr lang="en-GB"/>
          </a:p>
        </p:txBody>
      </p:sp>
      <p:sp>
        <p:nvSpPr>
          <p:cNvPr id="15" name="Strand 3 text"/>
          <p:cNvSpPr txBox="1"/>
          <p:nvPr/>
        </p:nvSpPr>
        <p:spPr>
          <a:xfrm>
            <a:off x="7964424" y="4297680"/>
            <a:ext cx="3502152" cy="1097280"/>
          </a:xfrm>
          <a:prstGeom prst="rect">
            <a:avLst/>
          </a:prstGeom>
          <a:noFill/>
          <a:ln/>
        </p:spPr>
        <p:txBody>
          <a:bodyPr wrap="square" lIns="0" tIns="0" rIns="0" bIns="0" rtlCol="0" anchor="ctr"/>
          <a:lstStyle/>
          <a:p>
            <a:pPr marL="0" indent="0" algn="l">
              <a:lnSpc>
                <a:spcPct val="105000"/>
              </a:lnSpc>
              <a:buNone/>
            </a:pPr>
            <a:r>
              <a:rPr lang="en-US" sz="1250" b="1">
                <a:solidFill>
                  <a:srgbClr val="152A45"/>
                </a:solidFill>
              </a:rPr>
              <a:t>Shared electronic records</a:t>
            </a:r>
            <a:endParaRPr lang="en-US" sz="1250"/>
          </a:p>
          <a:p>
            <a:pPr marL="0" indent="0" algn="l">
              <a:lnSpc>
                <a:spcPct val="105000"/>
              </a:lnSpc>
              <a:spcBef>
                <a:spcPts val="300"/>
              </a:spcBef>
              <a:buNone/>
            </a:pPr>
            <a:r>
              <a:rPr lang="en-US" sz="1050">
                <a:solidFill>
                  <a:srgbClr val="5E6B7E"/>
                </a:solidFill>
              </a:rPr>
              <a:t>Advance care plans visible across services (EPaCCS)</a:t>
            </a:r>
            <a:endParaRPr lang="en-US" sz="1250"/>
          </a:p>
        </p:txBody>
      </p:sp>
      <p:sp>
        <p:nvSpPr>
          <p:cNvPr id="16" name="Figure caption"/>
          <p:cNvSpPr txBox="1"/>
          <p:nvPr/>
        </p:nvSpPr>
        <p:spPr>
          <a:xfrm>
            <a:off x="7086600" y="5760720"/>
            <a:ext cx="4526280" cy="502920"/>
          </a:xfrm>
          <a:prstGeom prst="rect">
            <a:avLst/>
          </a:prstGeom>
          <a:noFill/>
          <a:ln/>
        </p:spPr>
        <p:txBody>
          <a:bodyPr wrap="square" lIns="0" tIns="0" rIns="0" bIns="0" rtlCol="0" anchor="t"/>
          <a:lstStyle/>
          <a:p>
            <a:pPr marL="0" indent="0">
              <a:lnSpc>
                <a:spcPct val="105000"/>
              </a:lnSpc>
              <a:buNone/>
            </a:pPr>
            <a:r>
              <a:rPr lang="en-US" sz="1000" i="1">
                <a:solidFill>
                  <a:srgbClr val="5E6B7E"/>
                </a:solidFill>
              </a:rPr>
              <a:t>Figure 6. Three strands of digital innovation in palliative care. Compiled from Steindal et al. (2020) and Leniz et al. (2020).</a:t>
            </a:r>
            <a:endParaRPr lang="en-US" sz="100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152A45"/>
                </a:solidFill>
              </a:rPr>
              <a:t>Remote Monitoring, Virtual Consultations and Shared Records</a:t>
            </a:r>
            <a:endParaRPr lang="en-US" sz="2600"/>
          </a:p>
        </p:txBody>
      </p:sp>
      <p:sp>
        <p:nvSpPr>
          <p:cNvPr id="3" name="Bullet points"/>
          <p:cNvSpPr txBox="1"/>
          <p:nvPr/>
        </p:nvSpPr>
        <p:spPr>
          <a:xfrm>
            <a:off x="548640" y="1508760"/>
            <a:ext cx="6172200" cy="4480560"/>
          </a:xfrm>
          <a:prstGeom prst="rect">
            <a:avLst/>
          </a:prstGeom>
          <a:noFill/>
          <a:ln/>
        </p:spPr>
        <p:txBody>
          <a:bodyPr wrap="square" lIns="0" tIns="0" rIns="0" bIns="0" rtlCol="0" anchor="t"/>
          <a:lstStyle/>
          <a:p>
            <a:pPr marL="152400" indent="-152400" algn="l">
              <a:lnSpc>
                <a:spcPct val="112000"/>
              </a:lnSpc>
              <a:spcAft>
                <a:spcPts val="1500"/>
              </a:spcAft>
              <a:buSzPct val="100000"/>
              <a:buChar char="•"/>
            </a:pPr>
            <a:r>
              <a:rPr lang="en-US" sz="1400">
                <a:solidFill>
                  <a:srgbClr val="2A3442"/>
                </a:solidFill>
              </a:rPr>
              <a:t>Remote symptom monitoring allows changes to be reported from home, which may enable earlier intervention before crises require emergency admission.</a:t>
            </a:r>
            <a:endParaRPr lang="en-US" sz="1400"/>
          </a:p>
          <a:p>
            <a:pPr marL="152400" indent="-152400" algn="l">
              <a:lnSpc>
                <a:spcPct val="112000"/>
              </a:lnSpc>
              <a:spcAft>
                <a:spcPts val="1500"/>
              </a:spcAft>
              <a:buSzPct val="100000"/>
              <a:buChar char="•"/>
            </a:pPr>
            <a:r>
              <a:rPr lang="en-US" sz="1400">
                <a:solidFill>
                  <a:srgbClr val="2A3442"/>
                </a:solidFill>
              </a:rPr>
              <a:t>Patients describe telehealth as easy to use and report feeling safer, with video contact supporting genuine therapeutic relationships (Steindal et al., 2020).</a:t>
            </a:r>
            <a:endParaRPr lang="en-US" sz="1400"/>
          </a:p>
          <a:p>
            <a:pPr marL="152400" indent="-152400" algn="l">
              <a:lnSpc>
                <a:spcPct val="112000"/>
              </a:lnSpc>
              <a:spcAft>
                <a:spcPts val="1500"/>
              </a:spcAft>
              <a:buSzPct val="100000"/>
              <a:buChar char="•"/>
            </a:pPr>
            <a:r>
              <a:rPr lang="en-US" sz="1400">
                <a:solidFill>
                  <a:srgbClr val="2A3442"/>
                </a:solidFill>
              </a:rPr>
              <a:t>Shared records have been associated with more people dying in their preferred place, although the evidence remains largely observational (Leniz et al., 2020).</a:t>
            </a:r>
            <a:endParaRPr lang="en-US" sz="1400"/>
          </a:p>
          <a:p>
            <a:pPr marL="152400" indent="-152400" algn="l">
              <a:lnSpc>
                <a:spcPct val="112000"/>
              </a:lnSpc>
              <a:spcAft>
                <a:spcPts val="1500"/>
              </a:spcAft>
              <a:buSzPct val="100000"/>
              <a:buChar char="•"/>
            </a:pPr>
            <a:r>
              <a:rPr lang="en-US" sz="1400">
                <a:solidFill>
                  <a:srgbClr val="2A3442"/>
                </a:solidFill>
              </a:rPr>
              <a:t>Clinicians nonetheless report data entry burdens and unreliable information technology, so benefits may depend on the quality of implementation.</a:t>
            </a:r>
            <a:endParaRPr lang="en-US" sz="1400"/>
          </a:p>
        </p:txBody>
      </p:sp>
      <p:sp>
        <p:nvSpPr>
          <p:cNvPr id="4" name="Connector"/>
          <p:cNvSpPr/>
          <p:nvPr/>
        </p:nvSpPr>
        <p:spPr>
          <a:xfrm>
            <a:off x="8028432" y="1984248"/>
            <a:ext cx="1316736" cy="1513332"/>
          </a:xfrm>
          <a:prstGeom prst="line">
            <a:avLst/>
          </a:prstGeom>
          <a:noFill/>
          <a:ln w="19050">
            <a:solidFill>
              <a:srgbClr val="A9BFA4"/>
            </a:solidFill>
            <a:prstDash val="solid"/>
          </a:ln>
        </p:spPr>
        <p:txBody>
          <a:bodyPr/>
          <a:lstStyle/>
          <a:p>
            <a:endParaRPr lang="en-GB"/>
          </a:p>
        </p:txBody>
      </p:sp>
      <p:sp>
        <p:nvSpPr>
          <p:cNvPr id="5" name="Connector"/>
          <p:cNvSpPr/>
          <p:nvPr/>
        </p:nvSpPr>
        <p:spPr>
          <a:xfrm flipH="1">
            <a:off x="9345168" y="1984248"/>
            <a:ext cx="1261872" cy="1513332"/>
          </a:xfrm>
          <a:prstGeom prst="line">
            <a:avLst/>
          </a:prstGeom>
          <a:noFill/>
          <a:ln w="19050">
            <a:solidFill>
              <a:srgbClr val="A9BFA4"/>
            </a:solidFill>
            <a:prstDash val="solid"/>
          </a:ln>
        </p:spPr>
        <p:txBody>
          <a:bodyPr/>
          <a:lstStyle/>
          <a:p>
            <a:endParaRPr lang="en-GB"/>
          </a:p>
        </p:txBody>
      </p:sp>
      <p:sp>
        <p:nvSpPr>
          <p:cNvPr id="6" name="Connector"/>
          <p:cNvSpPr/>
          <p:nvPr/>
        </p:nvSpPr>
        <p:spPr>
          <a:xfrm flipV="1">
            <a:off x="8028432" y="3497580"/>
            <a:ext cx="1316736" cy="1595628"/>
          </a:xfrm>
          <a:prstGeom prst="line">
            <a:avLst/>
          </a:prstGeom>
          <a:noFill/>
          <a:ln w="19050">
            <a:solidFill>
              <a:srgbClr val="A9BFA4"/>
            </a:solidFill>
            <a:prstDash val="solid"/>
          </a:ln>
        </p:spPr>
        <p:txBody>
          <a:bodyPr/>
          <a:lstStyle/>
          <a:p>
            <a:endParaRPr lang="en-GB"/>
          </a:p>
        </p:txBody>
      </p:sp>
      <p:sp>
        <p:nvSpPr>
          <p:cNvPr id="7" name="Connector"/>
          <p:cNvSpPr/>
          <p:nvPr/>
        </p:nvSpPr>
        <p:spPr>
          <a:xfrm flipH="1" flipV="1">
            <a:off x="9345168" y="3497580"/>
            <a:ext cx="1261872" cy="1595628"/>
          </a:xfrm>
          <a:prstGeom prst="line">
            <a:avLst/>
          </a:prstGeom>
          <a:noFill/>
          <a:ln w="19050">
            <a:solidFill>
              <a:srgbClr val="A9BFA4"/>
            </a:solidFill>
            <a:prstDash val="solid"/>
          </a:ln>
        </p:spPr>
        <p:txBody>
          <a:bodyPr/>
          <a:lstStyle/>
          <a:p>
            <a:endParaRPr lang="en-GB"/>
          </a:p>
        </p:txBody>
      </p:sp>
      <p:sp>
        <p:nvSpPr>
          <p:cNvPr id="8" name="Node 1"/>
          <p:cNvSpPr/>
          <p:nvPr/>
        </p:nvSpPr>
        <p:spPr>
          <a:xfrm>
            <a:off x="7114032" y="1600200"/>
            <a:ext cx="1828800" cy="777240"/>
          </a:xfrm>
          <a:prstGeom prst="roundRect">
            <a:avLst>
              <a:gd name="adj" fmla="val 8235"/>
            </a:avLst>
          </a:prstGeom>
          <a:solidFill>
            <a:srgbClr val="EAF0E7"/>
          </a:solidFill>
          <a:ln w="12700">
            <a:solidFill>
              <a:srgbClr val="EAF0E7"/>
            </a:solidFill>
            <a:prstDash val="solid"/>
          </a:ln>
        </p:spPr>
        <p:txBody>
          <a:bodyPr/>
          <a:lstStyle/>
          <a:p>
            <a:endParaRPr lang="en-GB"/>
          </a:p>
        </p:txBody>
      </p:sp>
      <p:sp>
        <p:nvSpPr>
          <p:cNvPr id="9" name="Node 1 text"/>
          <p:cNvSpPr txBox="1"/>
          <p:nvPr/>
        </p:nvSpPr>
        <p:spPr>
          <a:xfrm>
            <a:off x="7260336" y="1600200"/>
            <a:ext cx="1536192" cy="777240"/>
          </a:xfrm>
          <a:prstGeom prst="rect">
            <a:avLst/>
          </a:prstGeom>
          <a:noFill/>
          <a:ln/>
        </p:spPr>
        <p:txBody>
          <a:bodyPr wrap="square" lIns="0" tIns="0" rIns="0" bIns="0" rtlCol="0" anchor="ctr"/>
          <a:lstStyle/>
          <a:p>
            <a:pPr marL="0" indent="0" algn="ctr">
              <a:lnSpc>
                <a:spcPct val="105000"/>
              </a:lnSpc>
              <a:buNone/>
            </a:pPr>
            <a:r>
              <a:rPr lang="en-US" sz="1050" b="1">
                <a:solidFill>
                  <a:srgbClr val="152A45"/>
                </a:solidFill>
              </a:rPr>
              <a:t>General practice</a:t>
            </a:r>
            <a:endParaRPr lang="en-US" sz="1050"/>
          </a:p>
        </p:txBody>
      </p:sp>
      <p:sp>
        <p:nvSpPr>
          <p:cNvPr id="10" name="Node 2"/>
          <p:cNvSpPr/>
          <p:nvPr/>
        </p:nvSpPr>
        <p:spPr>
          <a:xfrm>
            <a:off x="9692640" y="1600200"/>
            <a:ext cx="1828800" cy="777240"/>
          </a:xfrm>
          <a:prstGeom prst="roundRect">
            <a:avLst>
              <a:gd name="adj" fmla="val 8235"/>
            </a:avLst>
          </a:prstGeom>
          <a:solidFill>
            <a:srgbClr val="EAF0E7"/>
          </a:solidFill>
          <a:ln w="12700">
            <a:solidFill>
              <a:srgbClr val="EAF0E7"/>
            </a:solidFill>
            <a:prstDash val="solid"/>
          </a:ln>
        </p:spPr>
        <p:txBody>
          <a:bodyPr/>
          <a:lstStyle/>
          <a:p>
            <a:endParaRPr lang="en-GB"/>
          </a:p>
        </p:txBody>
      </p:sp>
      <p:sp>
        <p:nvSpPr>
          <p:cNvPr id="11" name="Node 2 text"/>
          <p:cNvSpPr txBox="1"/>
          <p:nvPr/>
        </p:nvSpPr>
        <p:spPr>
          <a:xfrm>
            <a:off x="9838944" y="1600200"/>
            <a:ext cx="1536192" cy="777240"/>
          </a:xfrm>
          <a:prstGeom prst="rect">
            <a:avLst/>
          </a:prstGeom>
          <a:noFill/>
          <a:ln/>
        </p:spPr>
        <p:txBody>
          <a:bodyPr wrap="square" lIns="0" tIns="0" rIns="0" bIns="0" rtlCol="0" anchor="ctr"/>
          <a:lstStyle/>
          <a:p>
            <a:pPr marL="0" indent="0" algn="ctr">
              <a:lnSpc>
                <a:spcPct val="105000"/>
              </a:lnSpc>
              <a:buNone/>
            </a:pPr>
            <a:r>
              <a:rPr lang="en-US" sz="1050" b="1">
                <a:solidFill>
                  <a:srgbClr val="152A45"/>
                </a:solidFill>
              </a:rPr>
              <a:t>Ambulance service</a:t>
            </a:r>
            <a:endParaRPr lang="en-US" sz="1050"/>
          </a:p>
        </p:txBody>
      </p:sp>
      <p:sp>
        <p:nvSpPr>
          <p:cNvPr id="12" name="Node 3"/>
          <p:cNvSpPr/>
          <p:nvPr/>
        </p:nvSpPr>
        <p:spPr>
          <a:xfrm>
            <a:off x="7114032" y="4709160"/>
            <a:ext cx="1828800" cy="777240"/>
          </a:xfrm>
          <a:prstGeom prst="roundRect">
            <a:avLst>
              <a:gd name="adj" fmla="val 8235"/>
            </a:avLst>
          </a:prstGeom>
          <a:solidFill>
            <a:srgbClr val="EAF0E7"/>
          </a:solidFill>
          <a:ln w="12700">
            <a:solidFill>
              <a:srgbClr val="EAF0E7"/>
            </a:solidFill>
            <a:prstDash val="solid"/>
          </a:ln>
        </p:spPr>
        <p:txBody>
          <a:bodyPr/>
          <a:lstStyle/>
          <a:p>
            <a:endParaRPr lang="en-GB"/>
          </a:p>
        </p:txBody>
      </p:sp>
      <p:sp>
        <p:nvSpPr>
          <p:cNvPr id="13" name="Node 3 text"/>
          <p:cNvSpPr txBox="1"/>
          <p:nvPr/>
        </p:nvSpPr>
        <p:spPr>
          <a:xfrm>
            <a:off x="7260336" y="4709160"/>
            <a:ext cx="1536192" cy="777240"/>
          </a:xfrm>
          <a:prstGeom prst="rect">
            <a:avLst/>
          </a:prstGeom>
          <a:noFill/>
          <a:ln/>
        </p:spPr>
        <p:txBody>
          <a:bodyPr wrap="square" lIns="0" tIns="0" rIns="0" bIns="0" rtlCol="0" anchor="ctr"/>
          <a:lstStyle/>
          <a:p>
            <a:pPr marL="0" indent="0" algn="ctr">
              <a:lnSpc>
                <a:spcPct val="105000"/>
              </a:lnSpc>
              <a:buNone/>
            </a:pPr>
            <a:r>
              <a:rPr lang="en-US" sz="1050" b="1">
                <a:solidFill>
                  <a:srgbClr val="152A45"/>
                </a:solidFill>
              </a:rPr>
              <a:t>Out-of-hours teams</a:t>
            </a:r>
            <a:endParaRPr lang="en-US" sz="1050"/>
          </a:p>
        </p:txBody>
      </p:sp>
      <p:sp>
        <p:nvSpPr>
          <p:cNvPr id="14" name="Node 4"/>
          <p:cNvSpPr/>
          <p:nvPr/>
        </p:nvSpPr>
        <p:spPr>
          <a:xfrm>
            <a:off x="9692640" y="4709160"/>
            <a:ext cx="1828800" cy="777240"/>
          </a:xfrm>
          <a:prstGeom prst="roundRect">
            <a:avLst>
              <a:gd name="adj" fmla="val 8235"/>
            </a:avLst>
          </a:prstGeom>
          <a:solidFill>
            <a:srgbClr val="EAF0E7"/>
          </a:solidFill>
          <a:ln w="12700">
            <a:solidFill>
              <a:srgbClr val="EAF0E7"/>
            </a:solidFill>
            <a:prstDash val="solid"/>
          </a:ln>
        </p:spPr>
        <p:txBody>
          <a:bodyPr/>
          <a:lstStyle/>
          <a:p>
            <a:endParaRPr lang="en-GB"/>
          </a:p>
        </p:txBody>
      </p:sp>
      <p:sp>
        <p:nvSpPr>
          <p:cNvPr id="15" name="Node 4 text"/>
          <p:cNvSpPr txBox="1"/>
          <p:nvPr/>
        </p:nvSpPr>
        <p:spPr>
          <a:xfrm>
            <a:off x="9838944" y="4709160"/>
            <a:ext cx="1536192" cy="777240"/>
          </a:xfrm>
          <a:prstGeom prst="rect">
            <a:avLst/>
          </a:prstGeom>
          <a:noFill/>
          <a:ln/>
        </p:spPr>
        <p:txBody>
          <a:bodyPr wrap="square" lIns="0" tIns="0" rIns="0" bIns="0" rtlCol="0" anchor="ctr"/>
          <a:lstStyle/>
          <a:p>
            <a:pPr marL="0" indent="0" algn="ctr">
              <a:lnSpc>
                <a:spcPct val="105000"/>
              </a:lnSpc>
              <a:buNone/>
            </a:pPr>
            <a:r>
              <a:rPr lang="en-US" sz="1050" b="1">
                <a:solidFill>
                  <a:srgbClr val="152A45"/>
                </a:solidFill>
              </a:rPr>
              <a:t>Hospice and specialist teams</a:t>
            </a:r>
            <a:endParaRPr lang="en-US" sz="1050"/>
          </a:p>
        </p:txBody>
      </p:sp>
      <p:sp>
        <p:nvSpPr>
          <p:cNvPr id="16" name="Hub"/>
          <p:cNvSpPr/>
          <p:nvPr/>
        </p:nvSpPr>
        <p:spPr>
          <a:xfrm>
            <a:off x="8385048" y="3017520"/>
            <a:ext cx="1920240" cy="960120"/>
          </a:xfrm>
          <a:prstGeom prst="roundRect">
            <a:avLst>
              <a:gd name="adj" fmla="val 6667"/>
            </a:avLst>
          </a:prstGeom>
          <a:solidFill>
            <a:srgbClr val="152A45"/>
          </a:solidFill>
          <a:ln w="12700">
            <a:solidFill>
              <a:srgbClr val="152A45"/>
            </a:solidFill>
            <a:prstDash val="solid"/>
          </a:ln>
        </p:spPr>
        <p:txBody>
          <a:bodyPr/>
          <a:lstStyle/>
          <a:p>
            <a:endParaRPr lang="en-GB"/>
          </a:p>
        </p:txBody>
      </p:sp>
      <p:sp>
        <p:nvSpPr>
          <p:cNvPr id="17" name="Hub text"/>
          <p:cNvSpPr txBox="1"/>
          <p:nvPr/>
        </p:nvSpPr>
        <p:spPr>
          <a:xfrm>
            <a:off x="8531352" y="3017520"/>
            <a:ext cx="1627632" cy="960120"/>
          </a:xfrm>
          <a:prstGeom prst="rect">
            <a:avLst/>
          </a:prstGeom>
          <a:noFill/>
          <a:ln/>
        </p:spPr>
        <p:txBody>
          <a:bodyPr wrap="square" lIns="0" tIns="0" rIns="0" bIns="0" rtlCol="0" anchor="ctr"/>
          <a:lstStyle/>
          <a:p>
            <a:pPr marL="0" indent="0" algn="ctr">
              <a:lnSpc>
                <a:spcPct val="105000"/>
              </a:lnSpc>
              <a:buNone/>
            </a:pPr>
            <a:r>
              <a:rPr lang="en-US" sz="1100" b="1">
                <a:solidFill>
                  <a:srgbClr val="FFFFFF"/>
                </a:solidFill>
              </a:rPr>
              <a:t>Shared advance care plan (EPaCCS)</a:t>
            </a:r>
            <a:endParaRPr lang="en-US" sz="1100"/>
          </a:p>
        </p:txBody>
      </p:sp>
      <p:sp>
        <p:nvSpPr>
          <p:cNvPr id="18" name="Figure caption"/>
          <p:cNvSpPr txBox="1"/>
          <p:nvPr/>
        </p:nvSpPr>
        <p:spPr>
          <a:xfrm>
            <a:off x="7086600" y="5760720"/>
            <a:ext cx="4526280" cy="502920"/>
          </a:xfrm>
          <a:prstGeom prst="rect">
            <a:avLst/>
          </a:prstGeom>
          <a:noFill/>
          <a:ln/>
        </p:spPr>
        <p:txBody>
          <a:bodyPr wrap="square" lIns="0" tIns="0" rIns="0" bIns="0" rtlCol="0" anchor="t"/>
          <a:lstStyle/>
          <a:p>
            <a:pPr marL="0" indent="0">
              <a:lnSpc>
                <a:spcPct val="105000"/>
              </a:lnSpc>
              <a:buNone/>
            </a:pPr>
            <a:r>
              <a:rPr lang="en-US" sz="1000" i="1">
                <a:solidFill>
                  <a:srgbClr val="5E6B7E"/>
                </a:solidFill>
              </a:rPr>
              <a:t>Figure 7. Information sharing through an electronic palliative care coordination system. Adapted from Leniz et al. (2020).</a:t>
            </a:r>
            <a:endParaRPr lang="en-US" sz="100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152A45"/>
                </a:solidFill>
              </a:rPr>
              <a:t>Critical Evaluation of Technology and Digital Barriers</a:t>
            </a:r>
            <a:endParaRPr lang="en-US" sz="2600"/>
          </a:p>
        </p:txBody>
      </p:sp>
      <p:sp>
        <p:nvSpPr>
          <p:cNvPr id="3" name="Bullet points"/>
          <p:cNvSpPr txBox="1"/>
          <p:nvPr/>
        </p:nvSpPr>
        <p:spPr>
          <a:xfrm>
            <a:off x="548640" y="1508760"/>
            <a:ext cx="6172200" cy="4480560"/>
          </a:xfrm>
          <a:prstGeom prst="rect">
            <a:avLst/>
          </a:prstGeom>
          <a:noFill/>
          <a:ln/>
        </p:spPr>
        <p:txBody>
          <a:bodyPr wrap="square" lIns="0" tIns="0" rIns="0" bIns="0" rtlCol="0" anchor="t"/>
          <a:lstStyle/>
          <a:p>
            <a:pPr marL="152400" indent="-152400" algn="l">
              <a:lnSpc>
                <a:spcPct val="112000"/>
              </a:lnSpc>
              <a:spcAft>
                <a:spcPts val="1500"/>
              </a:spcAft>
              <a:buSzPct val="100000"/>
              <a:buChar char="•"/>
            </a:pPr>
            <a:r>
              <a:rPr lang="en-US" sz="1400">
                <a:solidFill>
                  <a:srgbClr val="2A3442"/>
                </a:solidFill>
              </a:rPr>
              <a:t>Around one in five people aged 65 and over in the UK do not use the internet at all (Age UK, 2023).</a:t>
            </a:r>
            <a:endParaRPr lang="en-US" sz="1400"/>
          </a:p>
          <a:p>
            <a:pPr marL="152400" indent="-152400" algn="l">
              <a:lnSpc>
                <a:spcPct val="112000"/>
              </a:lnSpc>
              <a:spcAft>
                <a:spcPts val="1500"/>
              </a:spcAft>
              <a:buSzPct val="100000"/>
              <a:buChar char="•"/>
            </a:pPr>
            <a:r>
              <a:rPr lang="en-US" sz="1400">
                <a:solidFill>
                  <a:srgbClr val="2A3442"/>
                </a:solidFill>
              </a:rPr>
              <a:t>Digital-first services could therefore widen inequalities, particularly for the oldest old, people with cognitive impairment and those on low incomes.</a:t>
            </a:r>
            <a:endParaRPr lang="en-US" sz="1400"/>
          </a:p>
          <a:p>
            <a:pPr marL="152400" indent="-152400" algn="l">
              <a:lnSpc>
                <a:spcPct val="112000"/>
              </a:lnSpc>
              <a:spcAft>
                <a:spcPts val="1500"/>
              </a:spcAft>
              <a:buSzPct val="100000"/>
              <a:buChar char="•"/>
            </a:pPr>
            <a:r>
              <a:rPr lang="en-US" sz="1400">
                <a:solidFill>
                  <a:srgbClr val="2A3442"/>
                </a:solidFill>
              </a:rPr>
              <a:t>Telehealth research often involves younger cancer patients, so findings may not generalise to people aged 85 and over (Steindal et al., 2020).</a:t>
            </a:r>
            <a:endParaRPr lang="en-US" sz="1400"/>
          </a:p>
          <a:p>
            <a:pPr marL="152400" indent="-152400" algn="l">
              <a:lnSpc>
                <a:spcPct val="112000"/>
              </a:lnSpc>
              <a:spcAft>
                <a:spcPts val="1500"/>
              </a:spcAft>
              <a:buSzPct val="100000"/>
              <a:buChar char="•"/>
            </a:pPr>
            <a:r>
              <a:rPr lang="en-US" sz="1400">
                <a:solidFill>
                  <a:srgbClr val="2A3442"/>
                </a:solidFill>
              </a:rPr>
              <a:t>Technology may also depersonalise care if virtual contact replaces, rather than supplements, hands-on assessment and human presence.</a:t>
            </a:r>
            <a:endParaRPr lang="en-US" sz="1400"/>
          </a:p>
        </p:txBody>
      </p:sp>
      <p:graphicFrame>
        <p:nvGraphicFramePr>
          <p:cNvPr id="4" name="Chart 0"/>
          <p:cNvGraphicFramePr/>
          <p:nvPr/>
        </p:nvGraphicFramePr>
        <p:xfrm>
          <a:off x="7086600" y="1463040"/>
          <a:ext cx="4526280" cy="3749040"/>
        </p:xfrm>
        <a:graphic>
          <a:graphicData uri="http://schemas.openxmlformats.org/drawingml/2006/chart">
            <c:chart xmlns:c="http://schemas.openxmlformats.org/drawingml/2006/chart" xmlns:r="http://schemas.openxmlformats.org/officeDocument/2006/relationships" r:id="rId3"/>
          </a:graphicData>
        </a:graphic>
      </p:graphicFrame>
      <p:sp>
        <p:nvSpPr>
          <p:cNvPr id="5" name="Figure caption"/>
          <p:cNvSpPr txBox="1"/>
          <p:nvPr/>
        </p:nvSpPr>
        <p:spPr>
          <a:xfrm>
            <a:off x="7086600" y="5349240"/>
            <a:ext cx="4526280" cy="502920"/>
          </a:xfrm>
          <a:prstGeom prst="rect">
            <a:avLst/>
          </a:prstGeom>
          <a:noFill/>
          <a:ln/>
        </p:spPr>
        <p:txBody>
          <a:bodyPr wrap="square" lIns="0" tIns="0" rIns="0" bIns="0" rtlCol="0" anchor="t"/>
          <a:lstStyle/>
          <a:p>
            <a:pPr marL="0" indent="0">
              <a:lnSpc>
                <a:spcPct val="105000"/>
              </a:lnSpc>
              <a:buNone/>
            </a:pPr>
            <a:r>
              <a:rPr lang="en-US" sz="1000" i="1">
                <a:solidFill>
                  <a:srgbClr val="5E6B7E"/>
                </a:solidFill>
              </a:rPr>
              <a:t>Figure 8. Proportion of UK adults unable to complete eight basic online tasks, by age group. Source: Age UK (2023).</a:t>
            </a:r>
            <a:endParaRPr lang="en-US" sz="100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152A45"/>
                </a:solidFill>
              </a:rPr>
              <a:t>Published Real-World Case Study: Mr and Mrs S</a:t>
            </a:r>
            <a:endParaRPr lang="en-US" sz="2600"/>
          </a:p>
        </p:txBody>
      </p:sp>
      <p:sp>
        <p:nvSpPr>
          <p:cNvPr id="3" name="Bullet points"/>
          <p:cNvSpPr txBox="1"/>
          <p:nvPr/>
        </p:nvSpPr>
        <p:spPr>
          <a:xfrm>
            <a:off x="548640" y="1508760"/>
            <a:ext cx="6172200" cy="4480560"/>
          </a:xfrm>
          <a:prstGeom prst="rect">
            <a:avLst/>
          </a:prstGeom>
          <a:noFill/>
          <a:ln/>
        </p:spPr>
        <p:txBody>
          <a:bodyPr wrap="square" lIns="0" tIns="0" rIns="0" bIns="0" rtlCol="0" anchor="t"/>
          <a:lstStyle/>
          <a:p>
            <a:pPr marL="152400" indent="-152400" algn="l">
              <a:lnSpc>
                <a:spcPct val="112000"/>
              </a:lnSpc>
              <a:spcAft>
                <a:spcPts val="1500"/>
              </a:spcAft>
              <a:buSzPct val="100000"/>
              <a:buChar char="•"/>
            </a:pPr>
            <a:r>
              <a:rPr lang="en-US" sz="1400">
                <a:solidFill>
                  <a:srgbClr val="2A3442"/>
                </a:solidFill>
              </a:rPr>
              <a:t>SCIE (no date) describes Mr and Mrs S, married for 70 years; Mrs S lives with dementia and depends on her husband's care.</a:t>
            </a:r>
            <a:endParaRPr lang="en-US" sz="1400"/>
          </a:p>
          <a:p>
            <a:pPr marL="152400" indent="-152400" algn="l">
              <a:lnSpc>
                <a:spcPct val="112000"/>
              </a:lnSpc>
              <a:spcAft>
                <a:spcPts val="1500"/>
              </a:spcAft>
              <a:buSzPct val="100000"/>
              <a:buChar char="•"/>
            </a:pPr>
            <a:r>
              <a:rPr lang="en-US" sz="1400">
                <a:solidFill>
                  <a:srgbClr val="2A3442"/>
                </a:solidFill>
              </a:rPr>
              <a:t>Following a fall she entered respite care, and her husband's request to take her home was refused amid safeguarding concerns.</a:t>
            </a:r>
            <a:endParaRPr lang="en-US" sz="1400"/>
          </a:p>
          <a:p>
            <a:pPr marL="152400" indent="-152400" algn="l">
              <a:lnSpc>
                <a:spcPct val="112000"/>
              </a:lnSpc>
              <a:spcAft>
                <a:spcPts val="1500"/>
              </a:spcAft>
              <a:buSzPct val="100000"/>
              <a:buChar char="•"/>
            </a:pPr>
            <a:r>
              <a:rPr lang="en-US" sz="1400">
                <a:solidFill>
                  <a:srgbClr val="2A3442"/>
                </a:solidFill>
              </a:rPr>
              <a:t>The care home granted itself an urgent Deprivation of Liberty Safeguards authorisation, and staff initially believed she could never return home.</a:t>
            </a:r>
            <a:endParaRPr lang="en-US" sz="1400"/>
          </a:p>
          <a:p>
            <a:pPr marL="152400" indent="-152400" algn="l">
              <a:lnSpc>
                <a:spcPct val="112000"/>
              </a:lnSpc>
              <a:spcAft>
                <a:spcPts val="1500"/>
              </a:spcAft>
              <a:buSzPct val="100000"/>
              <a:buChar char="•"/>
            </a:pPr>
            <a:r>
              <a:rPr lang="en-US" sz="1400">
                <a:solidFill>
                  <a:srgbClr val="2A3442"/>
                </a:solidFill>
              </a:rPr>
              <a:t>A best interests assessment weighed her right to liberty against risk, alongside the couple's right to family life (Human Rights Act 1998).</a:t>
            </a:r>
            <a:endParaRPr lang="en-US" sz="1400"/>
          </a:p>
        </p:txBody>
      </p:sp>
      <p:sp>
        <p:nvSpPr>
          <p:cNvPr id="4" name="Case timeline"/>
          <p:cNvSpPr/>
          <p:nvPr/>
        </p:nvSpPr>
        <p:spPr>
          <a:xfrm>
            <a:off x="7342632" y="1783080"/>
            <a:ext cx="0" cy="3291840"/>
          </a:xfrm>
          <a:prstGeom prst="line">
            <a:avLst/>
          </a:prstGeom>
          <a:noFill/>
          <a:ln w="25400">
            <a:solidFill>
              <a:srgbClr val="A9BFA4"/>
            </a:solidFill>
            <a:prstDash val="solid"/>
          </a:ln>
        </p:spPr>
        <p:txBody>
          <a:bodyPr/>
          <a:lstStyle/>
          <a:p>
            <a:endParaRPr lang="en-GB"/>
          </a:p>
        </p:txBody>
      </p:sp>
      <p:sp>
        <p:nvSpPr>
          <p:cNvPr id="5" name="Case node 1"/>
          <p:cNvSpPr/>
          <p:nvPr/>
        </p:nvSpPr>
        <p:spPr>
          <a:xfrm>
            <a:off x="7242048" y="1700784"/>
            <a:ext cx="201168" cy="201168"/>
          </a:xfrm>
          <a:prstGeom prst="ellipse">
            <a:avLst/>
          </a:prstGeom>
          <a:solidFill>
            <a:srgbClr val="152A45"/>
          </a:solidFill>
          <a:ln w="19050">
            <a:solidFill>
              <a:srgbClr val="FFFFFF"/>
            </a:solidFill>
            <a:prstDash val="solid"/>
          </a:ln>
        </p:spPr>
        <p:txBody>
          <a:bodyPr/>
          <a:lstStyle/>
          <a:p>
            <a:endParaRPr lang="en-GB"/>
          </a:p>
        </p:txBody>
      </p:sp>
      <p:sp>
        <p:nvSpPr>
          <p:cNvPr id="6" name="Case step 1"/>
          <p:cNvSpPr txBox="1"/>
          <p:nvPr/>
        </p:nvSpPr>
        <p:spPr>
          <a:xfrm>
            <a:off x="7635240" y="1591056"/>
            <a:ext cx="3977640" cy="1005840"/>
          </a:xfrm>
          <a:prstGeom prst="rect">
            <a:avLst/>
          </a:prstGeom>
          <a:noFill/>
          <a:ln/>
        </p:spPr>
        <p:txBody>
          <a:bodyPr wrap="square" lIns="0" tIns="0" rIns="0" bIns="0" rtlCol="0" anchor="t"/>
          <a:lstStyle/>
          <a:p>
            <a:pPr marL="0" indent="0">
              <a:lnSpc>
                <a:spcPct val="102000"/>
              </a:lnSpc>
              <a:buNone/>
            </a:pPr>
            <a:r>
              <a:rPr lang="en-US" sz="1200" b="1">
                <a:solidFill>
                  <a:srgbClr val="152A45"/>
                </a:solidFill>
              </a:rPr>
              <a:t>Fall and respite admission</a:t>
            </a:r>
            <a:endParaRPr lang="en-US" sz="1200"/>
          </a:p>
          <a:p>
            <a:pPr marL="0" indent="0">
              <a:lnSpc>
                <a:spcPct val="102000"/>
              </a:lnSpc>
              <a:spcBef>
                <a:spcPts val="200"/>
              </a:spcBef>
              <a:buNone/>
            </a:pPr>
            <a:r>
              <a:rPr lang="en-US" sz="1000">
                <a:solidFill>
                  <a:srgbClr val="5E6B7E"/>
                </a:solidFill>
              </a:rPr>
              <a:t>Request to take her home refused amid safeguarding concerns</a:t>
            </a:r>
            <a:endParaRPr lang="en-US" sz="1200"/>
          </a:p>
        </p:txBody>
      </p:sp>
      <p:sp>
        <p:nvSpPr>
          <p:cNvPr id="7" name="Case node 2"/>
          <p:cNvSpPr/>
          <p:nvPr/>
        </p:nvSpPr>
        <p:spPr>
          <a:xfrm>
            <a:off x="7242048" y="2798064"/>
            <a:ext cx="201168" cy="201168"/>
          </a:xfrm>
          <a:prstGeom prst="ellipse">
            <a:avLst/>
          </a:prstGeom>
          <a:solidFill>
            <a:srgbClr val="152A45"/>
          </a:solidFill>
          <a:ln w="19050">
            <a:solidFill>
              <a:srgbClr val="FFFFFF"/>
            </a:solidFill>
            <a:prstDash val="solid"/>
          </a:ln>
        </p:spPr>
        <p:txBody>
          <a:bodyPr/>
          <a:lstStyle/>
          <a:p>
            <a:endParaRPr lang="en-GB"/>
          </a:p>
        </p:txBody>
      </p:sp>
      <p:sp>
        <p:nvSpPr>
          <p:cNvPr id="8" name="Case step 2"/>
          <p:cNvSpPr txBox="1"/>
          <p:nvPr/>
        </p:nvSpPr>
        <p:spPr>
          <a:xfrm>
            <a:off x="7635240" y="2688336"/>
            <a:ext cx="3977640" cy="1005840"/>
          </a:xfrm>
          <a:prstGeom prst="rect">
            <a:avLst/>
          </a:prstGeom>
          <a:noFill/>
          <a:ln/>
        </p:spPr>
        <p:txBody>
          <a:bodyPr wrap="square" lIns="0" tIns="0" rIns="0" bIns="0" rtlCol="0" anchor="t"/>
          <a:lstStyle/>
          <a:p>
            <a:pPr marL="0" indent="0">
              <a:lnSpc>
                <a:spcPct val="102000"/>
              </a:lnSpc>
              <a:buNone/>
            </a:pPr>
            <a:r>
              <a:rPr lang="en-US" sz="1200" b="1">
                <a:solidFill>
                  <a:srgbClr val="152A45"/>
                </a:solidFill>
              </a:rPr>
              <a:t>Urgent DoLS authorisation</a:t>
            </a:r>
            <a:endParaRPr lang="en-US" sz="1200"/>
          </a:p>
          <a:p>
            <a:pPr marL="0" indent="0">
              <a:lnSpc>
                <a:spcPct val="102000"/>
              </a:lnSpc>
              <a:spcBef>
                <a:spcPts val="200"/>
              </a:spcBef>
              <a:buNone/>
            </a:pPr>
            <a:r>
              <a:rPr lang="en-US" sz="1000">
                <a:solidFill>
                  <a:srgbClr val="5E6B7E"/>
                </a:solidFill>
              </a:rPr>
              <a:t>Care home authorises; staff doubt she can ever return home</a:t>
            </a:r>
            <a:endParaRPr lang="en-US" sz="1200"/>
          </a:p>
        </p:txBody>
      </p:sp>
      <p:sp>
        <p:nvSpPr>
          <p:cNvPr id="9" name="Case node 3"/>
          <p:cNvSpPr/>
          <p:nvPr/>
        </p:nvSpPr>
        <p:spPr>
          <a:xfrm>
            <a:off x="7242048" y="3895344"/>
            <a:ext cx="201168" cy="201168"/>
          </a:xfrm>
          <a:prstGeom prst="ellipse">
            <a:avLst/>
          </a:prstGeom>
          <a:solidFill>
            <a:srgbClr val="152A45"/>
          </a:solidFill>
          <a:ln w="19050">
            <a:solidFill>
              <a:srgbClr val="FFFFFF"/>
            </a:solidFill>
            <a:prstDash val="solid"/>
          </a:ln>
        </p:spPr>
        <p:txBody>
          <a:bodyPr/>
          <a:lstStyle/>
          <a:p>
            <a:endParaRPr lang="en-GB"/>
          </a:p>
        </p:txBody>
      </p:sp>
      <p:sp>
        <p:nvSpPr>
          <p:cNvPr id="10" name="Case step 3"/>
          <p:cNvSpPr txBox="1"/>
          <p:nvPr/>
        </p:nvSpPr>
        <p:spPr>
          <a:xfrm>
            <a:off x="7635240" y="3785616"/>
            <a:ext cx="3977640" cy="1005840"/>
          </a:xfrm>
          <a:prstGeom prst="rect">
            <a:avLst/>
          </a:prstGeom>
          <a:noFill/>
          <a:ln/>
        </p:spPr>
        <p:txBody>
          <a:bodyPr wrap="square" lIns="0" tIns="0" rIns="0" bIns="0" rtlCol="0" anchor="t"/>
          <a:lstStyle/>
          <a:p>
            <a:pPr marL="0" indent="0">
              <a:lnSpc>
                <a:spcPct val="102000"/>
              </a:lnSpc>
              <a:buNone/>
            </a:pPr>
            <a:r>
              <a:rPr lang="en-US" sz="1200" b="1">
                <a:solidFill>
                  <a:srgbClr val="152A45"/>
                </a:solidFill>
              </a:rPr>
              <a:t>Best interests assessment</a:t>
            </a:r>
            <a:endParaRPr lang="en-US" sz="1200"/>
          </a:p>
          <a:p>
            <a:pPr marL="0" indent="0">
              <a:lnSpc>
                <a:spcPct val="102000"/>
              </a:lnSpc>
              <a:spcBef>
                <a:spcPts val="200"/>
              </a:spcBef>
              <a:buNone/>
            </a:pPr>
            <a:r>
              <a:rPr lang="en-US" sz="1000">
                <a:solidFill>
                  <a:srgbClr val="5E6B7E"/>
                </a:solidFill>
              </a:rPr>
              <a:t>Rights weighed; husband named representative; IMCA appointed</a:t>
            </a:r>
            <a:endParaRPr lang="en-US" sz="1200"/>
          </a:p>
        </p:txBody>
      </p:sp>
      <p:sp>
        <p:nvSpPr>
          <p:cNvPr id="11" name="Case node 4"/>
          <p:cNvSpPr/>
          <p:nvPr/>
        </p:nvSpPr>
        <p:spPr>
          <a:xfrm>
            <a:off x="7242048" y="4992624"/>
            <a:ext cx="201168" cy="201168"/>
          </a:xfrm>
          <a:prstGeom prst="ellipse">
            <a:avLst/>
          </a:prstGeom>
          <a:solidFill>
            <a:srgbClr val="3E7C7B"/>
          </a:solidFill>
          <a:ln w="19050">
            <a:solidFill>
              <a:srgbClr val="FFFFFF"/>
            </a:solidFill>
            <a:prstDash val="solid"/>
          </a:ln>
        </p:spPr>
        <p:txBody>
          <a:bodyPr/>
          <a:lstStyle/>
          <a:p>
            <a:endParaRPr lang="en-GB"/>
          </a:p>
        </p:txBody>
      </p:sp>
      <p:sp>
        <p:nvSpPr>
          <p:cNvPr id="12" name="Case step 4"/>
          <p:cNvSpPr txBox="1"/>
          <p:nvPr/>
        </p:nvSpPr>
        <p:spPr>
          <a:xfrm>
            <a:off x="7635240" y="4882896"/>
            <a:ext cx="3977640" cy="1005840"/>
          </a:xfrm>
          <a:prstGeom prst="rect">
            <a:avLst/>
          </a:prstGeom>
          <a:noFill/>
          <a:ln/>
        </p:spPr>
        <p:txBody>
          <a:bodyPr wrap="square" lIns="0" tIns="0" rIns="0" bIns="0" rtlCol="0" anchor="t"/>
          <a:lstStyle/>
          <a:p>
            <a:pPr marL="0" indent="0">
              <a:lnSpc>
                <a:spcPct val="102000"/>
              </a:lnSpc>
              <a:buNone/>
            </a:pPr>
            <a:r>
              <a:rPr lang="en-US" sz="1200" b="1">
                <a:solidFill>
                  <a:srgbClr val="3E7C7B"/>
                </a:solidFill>
              </a:rPr>
              <a:t>Return home with support</a:t>
            </a:r>
            <a:endParaRPr lang="en-US" sz="1200"/>
          </a:p>
          <a:p>
            <a:pPr marL="0" indent="0">
              <a:lnSpc>
                <a:spcPct val="102000"/>
              </a:lnSpc>
              <a:spcBef>
                <a:spcPts val="200"/>
              </a:spcBef>
              <a:buNone/>
            </a:pPr>
            <a:r>
              <a:rPr lang="en-US" sz="1000">
                <a:solidFill>
                  <a:srgbClr val="5E6B7E"/>
                </a:solidFill>
              </a:rPr>
              <a:t>Care package accepted; nine further months living at home</a:t>
            </a:r>
            <a:endParaRPr lang="en-US" sz="1200"/>
          </a:p>
        </p:txBody>
      </p:sp>
      <p:sp>
        <p:nvSpPr>
          <p:cNvPr id="13" name="Figure caption"/>
          <p:cNvSpPr txBox="1"/>
          <p:nvPr/>
        </p:nvSpPr>
        <p:spPr>
          <a:xfrm>
            <a:off x="7086600" y="5760720"/>
            <a:ext cx="4526280" cy="502920"/>
          </a:xfrm>
          <a:prstGeom prst="rect">
            <a:avLst/>
          </a:prstGeom>
          <a:noFill/>
          <a:ln/>
        </p:spPr>
        <p:txBody>
          <a:bodyPr wrap="square" lIns="0" tIns="0" rIns="0" bIns="0" rtlCol="0" anchor="t"/>
          <a:lstStyle/>
          <a:p>
            <a:pPr marL="0" indent="0">
              <a:lnSpc>
                <a:spcPct val="105000"/>
              </a:lnSpc>
              <a:buNone/>
            </a:pPr>
            <a:r>
              <a:rPr lang="en-US" sz="1000" i="1">
                <a:solidFill>
                  <a:srgbClr val="5E6B7E"/>
                </a:solidFill>
              </a:rPr>
              <a:t>Figure 9. Pathway of the Mr and Mrs S case. Source: SCIE (no date).</a:t>
            </a:r>
            <a:endParaRPr lang="en-US" sz="100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152A45"/>
                </a:solidFill>
              </a:rPr>
              <a:t>Critical Evaluation and Theoretical Application of the Case</a:t>
            </a:r>
            <a:endParaRPr lang="en-US" sz="2600"/>
          </a:p>
        </p:txBody>
      </p:sp>
      <p:sp>
        <p:nvSpPr>
          <p:cNvPr id="3" name="Bullet points"/>
          <p:cNvSpPr txBox="1"/>
          <p:nvPr/>
        </p:nvSpPr>
        <p:spPr>
          <a:xfrm>
            <a:off x="548640" y="1508760"/>
            <a:ext cx="7406640" cy="4480560"/>
          </a:xfrm>
          <a:prstGeom prst="rect">
            <a:avLst/>
          </a:prstGeom>
          <a:noFill/>
          <a:ln/>
        </p:spPr>
        <p:txBody>
          <a:bodyPr wrap="square" lIns="0" tIns="0" rIns="0" bIns="0" rtlCol="0" anchor="t"/>
          <a:lstStyle/>
          <a:p>
            <a:pPr marL="152400" indent="-152400" algn="l">
              <a:lnSpc>
                <a:spcPct val="112000"/>
              </a:lnSpc>
              <a:spcAft>
                <a:spcPts val="1600"/>
              </a:spcAft>
              <a:buSzPct val="100000"/>
              <a:buChar char="•"/>
            </a:pPr>
            <a:r>
              <a:rPr lang="en-US" sz="1400">
                <a:solidFill>
                  <a:srgbClr val="2A3442"/>
                </a:solidFill>
              </a:rPr>
              <a:t>Viewed through Selective Optimisation with Compensation, the agreed care package compensated for lost capacity, enabling the valued goal of returning home (Baltes and Baltes, 1990).</a:t>
            </a:r>
            <a:endParaRPr lang="en-US" sz="1400"/>
          </a:p>
          <a:p>
            <a:pPr marL="152400" indent="-152400" algn="l">
              <a:lnSpc>
                <a:spcPct val="112000"/>
              </a:lnSpc>
              <a:spcAft>
                <a:spcPts val="1600"/>
              </a:spcAft>
              <a:buSzPct val="100000"/>
              <a:buChar char="•"/>
            </a:pPr>
            <a:r>
              <a:rPr lang="en-US" sz="1400">
                <a:solidFill>
                  <a:srgbClr val="2A3442"/>
                </a:solidFill>
              </a:rPr>
              <a:t>Naming Mr S as his wife's representative, supported by an advocate, restored the couple's voice, reflecting dignity-conserving practice (Chochinov, 2007).</a:t>
            </a:r>
            <a:endParaRPr lang="en-US" sz="1400"/>
          </a:p>
          <a:p>
            <a:pPr marL="152400" indent="-152400" algn="l">
              <a:lnSpc>
                <a:spcPct val="112000"/>
              </a:lnSpc>
              <a:spcAft>
                <a:spcPts val="1600"/>
              </a:spcAft>
              <a:buSzPct val="100000"/>
              <a:buChar char="•"/>
            </a:pPr>
            <a:r>
              <a:rPr lang="en-US" sz="1400">
                <a:solidFill>
                  <a:srgbClr val="2A3442"/>
                </a:solidFill>
              </a:rPr>
              <a:t>However, the positive outcome depended on challenging an initial rights breach, suggesting safeguards may correct rather than prevent disempowering decisions.</a:t>
            </a:r>
            <a:endParaRPr lang="en-US" sz="1400"/>
          </a:p>
          <a:p>
            <a:pPr marL="152400" indent="-152400" algn="l">
              <a:lnSpc>
                <a:spcPct val="112000"/>
              </a:lnSpc>
              <a:spcAft>
                <a:spcPts val="1600"/>
              </a:spcAft>
              <a:buSzPct val="100000"/>
              <a:buChar char="•"/>
            </a:pPr>
            <a:r>
              <a:rPr lang="en-US" sz="1400">
                <a:solidFill>
                  <a:srgbClr val="2A3442"/>
                </a:solidFill>
              </a:rPr>
              <a:t>Earlier advance care planning, shared across services, might have recorded the couple's wishes and reduced conflict around her admission (NHS England, 2022a).</a:t>
            </a:r>
            <a:endParaRPr lang="en-US" sz="1400"/>
          </a:p>
        </p:txBody>
      </p:sp>
      <p:sp>
        <p:nvSpPr>
          <p:cNvPr id="4" name="Strengths header"/>
          <p:cNvSpPr/>
          <p:nvPr/>
        </p:nvSpPr>
        <p:spPr>
          <a:xfrm>
            <a:off x="8275320" y="1508760"/>
            <a:ext cx="3364992" cy="502920"/>
          </a:xfrm>
          <a:prstGeom prst="roundRect">
            <a:avLst>
              <a:gd name="adj" fmla="val 12727"/>
            </a:avLst>
          </a:prstGeom>
          <a:solidFill>
            <a:srgbClr val="3E7C7B"/>
          </a:solidFill>
          <a:ln w="12700">
            <a:solidFill>
              <a:srgbClr val="3E7C7B"/>
            </a:solidFill>
            <a:prstDash val="solid"/>
          </a:ln>
        </p:spPr>
        <p:txBody>
          <a:bodyPr/>
          <a:lstStyle/>
          <a:p>
            <a:endParaRPr lang="en-GB"/>
          </a:p>
        </p:txBody>
      </p:sp>
      <p:sp>
        <p:nvSpPr>
          <p:cNvPr id="5" name="Strengths header text"/>
          <p:cNvSpPr txBox="1"/>
          <p:nvPr/>
        </p:nvSpPr>
        <p:spPr>
          <a:xfrm>
            <a:off x="8421624" y="1508760"/>
            <a:ext cx="3072384" cy="502920"/>
          </a:xfrm>
          <a:prstGeom prst="rect">
            <a:avLst/>
          </a:prstGeom>
          <a:noFill/>
          <a:ln/>
        </p:spPr>
        <p:txBody>
          <a:bodyPr wrap="square" lIns="0" tIns="0" rIns="0" bIns="0" rtlCol="0" anchor="ctr"/>
          <a:lstStyle/>
          <a:p>
            <a:pPr marL="0" indent="0" algn="ctr">
              <a:lnSpc>
                <a:spcPct val="105000"/>
              </a:lnSpc>
              <a:buNone/>
            </a:pPr>
            <a:r>
              <a:rPr lang="en-US" sz="1200" b="1">
                <a:solidFill>
                  <a:srgbClr val="FFFFFF"/>
                </a:solidFill>
              </a:rPr>
              <a:t>Strengths</a:t>
            </a:r>
            <a:endParaRPr lang="en-US" sz="1200"/>
          </a:p>
        </p:txBody>
      </p:sp>
      <p:sp>
        <p:nvSpPr>
          <p:cNvPr id="6" name="Strengths list"/>
          <p:cNvSpPr txBox="1"/>
          <p:nvPr/>
        </p:nvSpPr>
        <p:spPr>
          <a:xfrm>
            <a:off x="8412480" y="2103120"/>
            <a:ext cx="3154680" cy="1371600"/>
          </a:xfrm>
          <a:prstGeom prst="rect">
            <a:avLst/>
          </a:prstGeom>
          <a:noFill/>
          <a:ln/>
        </p:spPr>
        <p:txBody>
          <a:bodyPr wrap="square" lIns="0" tIns="0" rIns="0" bIns="0" rtlCol="0" anchor="t"/>
          <a:lstStyle/>
          <a:p>
            <a:pPr marL="127000" indent="-127000">
              <a:lnSpc>
                <a:spcPct val="105000"/>
              </a:lnSpc>
              <a:spcAft>
                <a:spcPts val="600"/>
              </a:spcAft>
              <a:buSzPct val="100000"/>
              <a:buChar char="•"/>
            </a:pPr>
            <a:r>
              <a:rPr lang="en-US" sz="1100">
                <a:solidFill>
                  <a:srgbClr val="2A3442"/>
                </a:solidFill>
              </a:rPr>
              <a:t>Rights-based, person-centred resolution</a:t>
            </a:r>
            <a:endParaRPr lang="en-US" sz="1100"/>
          </a:p>
          <a:p>
            <a:pPr marL="127000" indent="-127000">
              <a:lnSpc>
                <a:spcPct val="105000"/>
              </a:lnSpc>
              <a:spcAft>
                <a:spcPts val="600"/>
              </a:spcAft>
              <a:buSzPct val="100000"/>
              <a:buChar char="•"/>
            </a:pPr>
            <a:r>
              <a:rPr lang="en-US" sz="1100">
                <a:solidFill>
                  <a:srgbClr val="2A3442"/>
                </a:solidFill>
              </a:rPr>
              <a:t>Family voice restored through representation</a:t>
            </a:r>
            <a:endParaRPr lang="en-US" sz="1100"/>
          </a:p>
          <a:p>
            <a:pPr marL="127000" indent="-127000">
              <a:lnSpc>
                <a:spcPct val="105000"/>
              </a:lnSpc>
              <a:buSzPct val="100000"/>
              <a:buChar char="•"/>
            </a:pPr>
            <a:r>
              <a:rPr lang="en-US" sz="1100">
                <a:solidFill>
                  <a:srgbClr val="2A3442"/>
                </a:solidFill>
              </a:rPr>
              <a:t>Least restrictive option achieved</a:t>
            </a:r>
            <a:endParaRPr lang="en-US" sz="1100"/>
          </a:p>
        </p:txBody>
      </p:sp>
      <p:sp>
        <p:nvSpPr>
          <p:cNvPr id="7" name="Limitations header"/>
          <p:cNvSpPr/>
          <p:nvPr/>
        </p:nvSpPr>
        <p:spPr>
          <a:xfrm>
            <a:off x="8275320" y="3657600"/>
            <a:ext cx="3364992" cy="502920"/>
          </a:xfrm>
          <a:prstGeom prst="roundRect">
            <a:avLst>
              <a:gd name="adj" fmla="val 12727"/>
            </a:avLst>
          </a:prstGeom>
          <a:solidFill>
            <a:srgbClr val="152A45"/>
          </a:solidFill>
          <a:ln w="12700">
            <a:solidFill>
              <a:srgbClr val="152A45"/>
            </a:solidFill>
            <a:prstDash val="solid"/>
          </a:ln>
        </p:spPr>
        <p:txBody>
          <a:bodyPr/>
          <a:lstStyle/>
          <a:p>
            <a:endParaRPr lang="en-GB"/>
          </a:p>
        </p:txBody>
      </p:sp>
      <p:sp>
        <p:nvSpPr>
          <p:cNvPr id="8" name="Limitations header text"/>
          <p:cNvSpPr txBox="1"/>
          <p:nvPr/>
        </p:nvSpPr>
        <p:spPr>
          <a:xfrm>
            <a:off x="8421624" y="3657600"/>
            <a:ext cx="3072384" cy="502920"/>
          </a:xfrm>
          <a:prstGeom prst="rect">
            <a:avLst/>
          </a:prstGeom>
          <a:noFill/>
          <a:ln/>
        </p:spPr>
        <p:txBody>
          <a:bodyPr wrap="square" lIns="0" tIns="0" rIns="0" bIns="0" rtlCol="0" anchor="ctr"/>
          <a:lstStyle/>
          <a:p>
            <a:pPr marL="0" indent="0" algn="ctr">
              <a:lnSpc>
                <a:spcPct val="105000"/>
              </a:lnSpc>
              <a:buNone/>
            </a:pPr>
            <a:r>
              <a:rPr lang="en-US" sz="1200" b="1">
                <a:solidFill>
                  <a:srgbClr val="FFFFFF"/>
                </a:solidFill>
              </a:rPr>
              <a:t>Limitations</a:t>
            </a:r>
            <a:endParaRPr lang="en-US" sz="1200"/>
          </a:p>
        </p:txBody>
      </p:sp>
      <p:sp>
        <p:nvSpPr>
          <p:cNvPr id="9" name="Limitations list"/>
          <p:cNvSpPr txBox="1"/>
          <p:nvPr/>
        </p:nvSpPr>
        <p:spPr>
          <a:xfrm>
            <a:off x="8412480" y="4251960"/>
            <a:ext cx="3154680" cy="1371600"/>
          </a:xfrm>
          <a:prstGeom prst="rect">
            <a:avLst/>
          </a:prstGeom>
          <a:noFill/>
          <a:ln/>
        </p:spPr>
        <p:txBody>
          <a:bodyPr wrap="square" lIns="0" tIns="0" rIns="0" bIns="0" rtlCol="0" anchor="t"/>
          <a:lstStyle/>
          <a:p>
            <a:pPr marL="127000" indent="-127000">
              <a:lnSpc>
                <a:spcPct val="105000"/>
              </a:lnSpc>
              <a:spcAft>
                <a:spcPts val="600"/>
              </a:spcAft>
              <a:buSzPct val="100000"/>
              <a:buChar char="•"/>
            </a:pPr>
            <a:r>
              <a:rPr lang="en-US" sz="1100">
                <a:solidFill>
                  <a:srgbClr val="2A3442"/>
                </a:solidFill>
              </a:rPr>
              <a:t>Single anonymised practice example</a:t>
            </a:r>
            <a:endParaRPr lang="en-US" sz="1100"/>
          </a:p>
          <a:p>
            <a:pPr marL="127000" indent="-127000">
              <a:lnSpc>
                <a:spcPct val="105000"/>
              </a:lnSpc>
              <a:spcAft>
                <a:spcPts val="600"/>
              </a:spcAft>
              <a:buSzPct val="100000"/>
              <a:buChar char="•"/>
            </a:pPr>
            <a:r>
              <a:rPr lang="en-US" sz="1100">
                <a:solidFill>
                  <a:srgbClr val="2A3442"/>
                </a:solidFill>
              </a:rPr>
              <a:t>Outcome hinged on the assessor's challenge</a:t>
            </a:r>
            <a:endParaRPr lang="en-US" sz="1100"/>
          </a:p>
          <a:p>
            <a:pPr marL="127000" indent="-127000">
              <a:lnSpc>
                <a:spcPct val="105000"/>
              </a:lnSpc>
              <a:buSzPct val="100000"/>
              <a:buChar char="•"/>
            </a:pPr>
            <a:r>
              <a:rPr lang="en-US" sz="1100">
                <a:solidFill>
                  <a:srgbClr val="2A3442"/>
                </a:solidFill>
              </a:rPr>
              <a:t>No formal outcome evaluation</a:t>
            </a:r>
            <a:endParaRPr lang="en-US" sz="110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152A45"/>
                </a:solidFill>
              </a:rPr>
              <a:t>Safeguarding, Ethics and Family Involvement</a:t>
            </a:r>
            <a:endParaRPr lang="en-US" sz="2600"/>
          </a:p>
        </p:txBody>
      </p:sp>
      <p:sp>
        <p:nvSpPr>
          <p:cNvPr id="3" name="Bullet points"/>
          <p:cNvSpPr txBox="1"/>
          <p:nvPr/>
        </p:nvSpPr>
        <p:spPr>
          <a:xfrm>
            <a:off x="548640" y="1508760"/>
            <a:ext cx="6172200" cy="4480560"/>
          </a:xfrm>
          <a:prstGeom prst="rect">
            <a:avLst/>
          </a:prstGeom>
          <a:noFill/>
          <a:ln/>
        </p:spPr>
        <p:txBody>
          <a:bodyPr wrap="square" lIns="0" tIns="0" rIns="0" bIns="0" rtlCol="0" anchor="t"/>
          <a:lstStyle/>
          <a:p>
            <a:pPr marL="152400" indent="-152400" algn="l">
              <a:lnSpc>
                <a:spcPct val="112000"/>
              </a:lnSpc>
              <a:spcAft>
                <a:spcPts val="1500"/>
              </a:spcAft>
              <a:buSzPct val="100000"/>
              <a:buChar char="•"/>
            </a:pPr>
            <a:r>
              <a:rPr lang="en-US" sz="1400">
                <a:solidFill>
                  <a:srgbClr val="2A3442"/>
                </a:solidFill>
              </a:rPr>
              <a:t>The Care Act 2014 sets out six safeguarding principles, beginning with empowerment, which align closely with person-centred palliative care.</a:t>
            </a:r>
            <a:endParaRPr lang="en-US" sz="1400"/>
          </a:p>
          <a:p>
            <a:pPr marL="152400" indent="-152400" algn="l">
              <a:lnSpc>
                <a:spcPct val="112000"/>
              </a:lnSpc>
              <a:spcAft>
                <a:spcPts val="1500"/>
              </a:spcAft>
              <a:buSzPct val="100000"/>
              <a:buChar char="•"/>
            </a:pPr>
            <a:r>
              <a:rPr lang="en-US" sz="1400">
                <a:solidFill>
                  <a:srgbClr val="2A3442"/>
                </a:solidFill>
              </a:rPr>
              <a:t>Ethical tensions can arise when respecting autonomy appears to conflict with protection, particularly where capacity fluctuates (Mental Capacity Act 2005).</a:t>
            </a:r>
            <a:endParaRPr lang="en-US" sz="1400"/>
          </a:p>
          <a:p>
            <a:pPr marL="152400" indent="-152400" algn="l">
              <a:lnSpc>
                <a:spcPct val="112000"/>
              </a:lnSpc>
              <a:spcAft>
                <a:spcPts val="1500"/>
              </a:spcAft>
              <a:buSzPct val="100000"/>
              <a:buChar char="•"/>
            </a:pPr>
            <a:r>
              <a:rPr lang="en-US" sz="1400">
                <a:solidFill>
                  <a:srgbClr val="2A3442"/>
                </a:solidFill>
              </a:rPr>
              <a:t>Family carers provide much end of life care yet often feel unprepared, raising questions about shared responsibility (Marie Curie, 2024).</a:t>
            </a:r>
            <a:endParaRPr lang="en-US" sz="1400"/>
          </a:p>
          <a:p>
            <a:pPr marL="152400" indent="-152400" algn="l">
              <a:lnSpc>
                <a:spcPct val="112000"/>
              </a:lnSpc>
              <a:spcAft>
                <a:spcPts val="1500"/>
              </a:spcAft>
              <a:buSzPct val="100000"/>
              <a:buChar char="•"/>
            </a:pPr>
            <a:r>
              <a:rPr lang="en-US" sz="1400">
                <a:solidFill>
                  <a:srgbClr val="2A3442"/>
                </a:solidFill>
              </a:rPr>
              <a:t>Digital records and remote monitoring additionally raise concerns about consent, privacy and data sharing that require careful governance.</a:t>
            </a:r>
            <a:endParaRPr lang="en-US" sz="1400"/>
          </a:p>
        </p:txBody>
      </p:sp>
      <p:sp>
        <p:nvSpPr>
          <p:cNvPr id="4" name="Principle 1"/>
          <p:cNvSpPr/>
          <p:nvPr/>
        </p:nvSpPr>
        <p:spPr>
          <a:xfrm>
            <a:off x="7086600" y="1600200"/>
            <a:ext cx="2194560" cy="1005840"/>
          </a:xfrm>
          <a:prstGeom prst="roundRect">
            <a:avLst>
              <a:gd name="adj" fmla="val 6364"/>
            </a:avLst>
          </a:prstGeom>
          <a:solidFill>
            <a:srgbClr val="3E7C7B"/>
          </a:solidFill>
          <a:ln w="12700">
            <a:solidFill>
              <a:srgbClr val="3E7C7B"/>
            </a:solidFill>
            <a:prstDash val="solid"/>
          </a:ln>
        </p:spPr>
        <p:txBody>
          <a:bodyPr/>
          <a:lstStyle/>
          <a:p>
            <a:endParaRPr lang="en-GB"/>
          </a:p>
        </p:txBody>
      </p:sp>
      <p:sp>
        <p:nvSpPr>
          <p:cNvPr id="5" name="Principle 1 text"/>
          <p:cNvSpPr txBox="1"/>
          <p:nvPr/>
        </p:nvSpPr>
        <p:spPr>
          <a:xfrm>
            <a:off x="7232904" y="1600200"/>
            <a:ext cx="1901952" cy="1005840"/>
          </a:xfrm>
          <a:prstGeom prst="rect">
            <a:avLst/>
          </a:prstGeom>
          <a:noFill/>
          <a:ln/>
        </p:spPr>
        <p:txBody>
          <a:bodyPr wrap="square" lIns="0" tIns="0" rIns="0" bIns="0" rtlCol="0" anchor="ctr"/>
          <a:lstStyle/>
          <a:p>
            <a:pPr marL="0" indent="0" algn="ctr">
              <a:lnSpc>
                <a:spcPct val="105000"/>
              </a:lnSpc>
              <a:buNone/>
            </a:pPr>
            <a:r>
              <a:rPr lang="en-US" sz="1200" b="1">
                <a:solidFill>
                  <a:srgbClr val="FFFFFF"/>
                </a:solidFill>
              </a:rPr>
              <a:t>Empowerment</a:t>
            </a:r>
            <a:endParaRPr lang="en-US" sz="1200"/>
          </a:p>
        </p:txBody>
      </p:sp>
      <p:sp>
        <p:nvSpPr>
          <p:cNvPr id="6" name="Principle 2"/>
          <p:cNvSpPr/>
          <p:nvPr/>
        </p:nvSpPr>
        <p:spPr>
          <a:xfrm>
            <a:off x="9418320" y="1600200"/>
            <a:ext cx="2194560" cy="1005840"/>
          </a:xfrm>
          <a:prstGeom prst="roundRect">
            <a:avLst>
              <a:gd name="adj" fmla="val 6364"/>
            </a:avLst>
          </a:prstGeom>
          <a:solidFill>
            <a:srgbClr val="EAF0E7"/>
          </a:solidFill>
          <a:ln w="12700">
            <a:solidFill>
              <a:srgbClr val="EAF0E7"/>
            </a:solidFill>
            <a:prstDash val="solid"/>
          </a:ln>
        </p:spPr>
        <p:txBody>
          <a:bodyPr/>
          <a:lstStyle/>
          <a:p>
            <a:endParaRPr lang="en-GB"/>
          </a:p>
        </p:txBody>
      </p:sp>
      <p:sp>
        <p:nvSpPr>
          <p:cNvPr id="7" name="Principle 2 text"/>
          <p:cNvSpPr txBox="1"/>
          <p:nvPr/>
        </p:nvSpPr>
        <p:spPr>
          <a:xfrm>
            <a:off x="9564624" y="1600200"/>
            <a:ext cx="1901952" cy="1005840"/>
          </a:xfrm>
          <a:prstGeom prst="rect">
            <a:avLst/>
          </a:prstGeom>
          <a:noFill/>
          <a:ln/>
        </p:spPr>
        <p:txBody>
          <a:bodyPr wrap="square" lIns="0" tIns="0" rIns="0" bIns="0" rtlCol="0" anchor="ctr"/>
          <a:lstStyle/>
          <a:p>
            <a:pPr marL="0" indent="0" algn="ctr">
              <a:lnSpc>
                <a:spcPct val="105000"/>
              </a:lnSpc>
              <a:buNone/>
            </a:pPr>
            <a:r>
              <a:rPr lang="en-US" sz="1200" b="1">
                <a:solidFill>
                  <a:srgbClr val="152A45"/>
                </a:solidFill>
              </a:rPr>
              <a:t>Prevention</a:t>
            </a:r>
            <a:endParaRPr lang="en-US" sz="1200"/>
          </a:p>
        </p:txBody>
      </p:sp>
      <p:sp>
        <p:nvSpPr>
          <p:cNvPr id="8" name="Principle 3"/>
          <p:cNvSpPr/>
          <p:nvPr/>
        </p:nvSpPr>
        <p:spPr>
          <a:xfrm>
            <a:off x="7086600" y="2834640"/>
            <a:ext cx="2194560" cy="1005840"/>
          </a:xfrm>
          <a:prstGeom prst="roundRect">
            <a:avLst>
              <a:gd name="adj" fmla="val 6364"/>
            </a:avLst>
          </a:prstGeom>
          <a:solidFill>
            <a:srgbClr val="EAF0E7"/>
          </a:solidFill>
          <a:ln w="12700">
            <a:solidFill>
              <a:srgbClr val="EAF0E7"/>
            </a:solidFill>
            <a:prstDash val="solid"/>
          </a:ln>
        </p:spPr>
        <p:txBody>
          <a:bodyPr/>
          <a:lstStyle/>
          <a:p>
            <a:endParaRPr lang="en-GB"/>
          </a:p>
        </p:txBody>
      </p:sp>
      <p:sp>
        <p:nvSpPr>
          <p:cNvPr id="9" name="Principle 3 text"/>
          <p:cNvSpPr txBox="1"/>
          <p:nvPr/>
        </p:nvSpPr>
        <p:spPr>
          <a:xfrm>
            <a:off x="7232904" y="2834640"/>
            <a:ext cx="1901952" cy="1005840"/>
          </a:xfrm>
          <a:prstGeom prst="rect">
            <a:avLst/>
          </a:prstGeom>
          <a:noFill/>
          <a:ln/>
        </p:spPr>
        <p:txBody>
          <a:bodyPr wrap="square" lIns="0" tIns="0" rIns="0" bIns="0" rtlCol="0" anchor="ctr"/>
          <a:lstStyle/>
          <a:p>
            <a:pPr marL="0" indent="0" algn="ctr">
              <a:lnSpc>
                <a:spcPct val="105000"/>
              </a:lnSpc>
              <a:buNone/>
            </a:pPr>
            <a:r>
              <a:rPr lang="en-US" sz="1200" b="1">
                <a:solidFill>
                  <a:srgbClr val="152A45"/>
                </a:solidFill>
              </a:rPr>
              <a:t>Proportionality</a:t>
            </a:r>
            <a:endParaRPr lang="en-US" sz="1200"/>
          </a:p>
        </p:txBody>
      </p:sp>
      <p:sp>
        <p:nvSpPr>
          <p:cNvPr id="10" name="Principle 4"/>
          <p:cNvSpPr/>
          <p:nvPr/>
        </p:nvSpPr>
        <p:spPr>
          <a:xfrm>
            <a:off x="9418320" y="2834640"/>
            <a:ext cx="2194560" cy="1005840"/>
          </a:xfrm>
          <a:prstGeom prst="roundRect">
            <a:avLst>
              <a:gd name="adj" fmla="val 6364"/>
            </a:avLst>
          </a:prstGeom>
          <a:solidFill>
            <a:srgbClr val="EAF0E7"/>
          </a:solidFill>
          <a:ln w="12700">
            <a:solidFill>
              <a:srgbClr val="EAF0E7"/>
            </a:solidFill>
            <a:prstDash val="solid"/>
          </a:ln>
        </p:spPr>
        <p:txBody>
          <a:bodyPr/>
          <a:lstStyle/>
          <a:p>
            <a:endParaRPr lang="en-GB"/>
          </a:p>
        </p:txBody>
      </p:sp>
      <p:sp>
        <p:nvSpPr>
          <p:cNvPr id="11" name="Principle 4 text"/>
          <p:cNvSpPr txBox="1"/>
          <p:nvPr/>
        </p:nvSpPr>
        <p:spPr>
          <a:xfrm>
            <a:off x="9564624" y="2834640"/>
            <a:ext cx="1901952" cy="1005840"/>
          </a:xfrm>
          <a:prstGeom prst="rect">
            <a:avLst/>
          </a:prstGeom>
          <a:noFill/>
          <a:ln/>
        </p:spPr>
        <p:txBody>
          <a:bodyPr wrap="square" lIns="0" tIns="0" rIns="0" bIns="0" rtlCol="0" anchor="ctr"/>
          <a:lstStyle/>
          <a:p>
            <a:pPr marL="0" indent="0" algn="ctr">
              <a:lnSpc>
                <a:spcPct val="105000"/>
              </a:lnSpc>
              <a:buNone/>
            </a:pPr>
            <a:r>
              <a:rPr lang="en-US" sz="1200" b="1">
                <a:solidFill>
                  <a:srgbClr val="152A45"/>
                </a:solidFill>
              </a:rPr>
              <a:t>Protection</a:t>
            </a:r>
            <a:endParaRPr lang="en-US" sz="1200"/>
          </a:p>
        </p:txBody>
      </p:sp>
      <p:sp>
        <p:nvSpPr>
          <p:cNvPr id="12" name="Principle 5"/>
          <p:cNvSpPr/>
          <p:nvPr/>
        </p:nvSpPr>
        <p:spPr>
          <a:xfrm>
            <a:off x="7086600" y="4069080"/>
            <a:ext cx="2194560" cy="1005840"/>
          </a:xfrm>
          <a:prstGeom prst="roundRect">
            <a:avLst>
              <a:gd name="adj" fmla="val 6364"/>
            </a:avLst>
          </a:prstGeom>
          <a:solidFill>
            <a:srgbClr val="EAF0E7"/>
          </a:solidFill>
          <a:ln w="12700">
            <a:solidFill>
              <a:srgbClr val="EAF0E7"/>
            </a:solidFill>
            <a:prstDash val="solid"/>
          </a:ln>
        </p:spPr>
        <p:txBody>
          <a:bodyPr/>
          <a:lstStyle/>
          <a:p>
            <a:endParaRPr lang="en-GB"/>
          </a:p>
        </p:txBody>
      </p:sp>
      <p:sp>
        <p:nvSpPr>
          <p:cNvPr id="13" name="Principle 5 text"/>
          <p:cNvSpPr txBox="1"/>
          <p:nvPr/>
        </p:nvSpPr>
        <p:spPr>
          <a:xfrm>
            <a:off x="7232904" y="4069080"/>
            <a:ext cx="1901952" cy="1005840"/>
          </a:xfrm>
          <a:prstGeom prst="rect">
            <a:avLst/>
          </a:prstGeom>
          <a:noFill/>
          <a:ln/>
        </p:spPr>
        <p:txBody>
          <a:bodyPr wrap="square" lIns="0" tIns="0" rIns="0" bIns="0" rtlCol="0" anchor="ctr"/>
          <a:lstStyle/>
          <a:p>
            <a:pPr marL="0" indent="0" algn="ctr">
              <a:lnSpc>
                <a:spcPct val="105000"/>
              </a:lnSpc>
              <a:buNone/>
            </a:pPr>
            <a:r>
              <a:rPr lang="en-US" sz="1200" b="1">
                <a:solidFill>
                  <a:srgbClr val="152A45"/>
                </a:solidFill>
              </a:rPr>
              <a:t>Partnership</a:t>
            </a:r>
            <a:endParaRPr lang="en-US" sz="1200"/>
          </a:p>
        </p:txBody>
      </p:sp>
      <p:sp>
        <p:nvSpPr>
          <p:cNvPr id="14" name="Principle 6"/>
          <p:cNvSpPr/>
          <p:nvPr/>
        </p:nvSpPr>
        <p:spPr>
          <a:xfrm>
            <a:off x="9418320" y="4069080"/>
            <a:ext cx="2194560" cy="1005840"/>
          </a:xfrm>
          <a:prstGeom prst="roundRect">
            <a:avLst>
              <a:gd name="adj" fmla="val 6364"/>
            </a:avLst>
          </a:prstGeom>
          <a:solidFill>
            <a:srgbClr val="EAF0E7"/>
          </a:solidFill>
          <a:ln w="12700">
            <a:solidFill>
              <a:srgbClr val="EAF0E7"/>
            </a:solidFill>
            <a:prstDash val="solid"/>
          </a:ln>
        </p:spPr>
        <p:txBody>
          <a:bodyPr/>
          <a:lstStyle/>
          <a:p>
            <a:endParaRPr lang="en-GB"/>
          </a:p>
        </p:txBody>
      </p:sp>
      <p:sp>
        <p:nvSpPr>
          <p:cNvPr id="15" name="Principle 6 text"/>
          <p:cNvSpPr txBox="1"/>
          <p:nvPr/>
        </p:nvSpPr>
        <p:spPr>
          <a:xfrm>
            <a:off x="9564624" y="4069080"/>
            <a:ext cx="1901952" cy="1005840"/>
          </a:xfrm>
          <a:prstGeom prst="rect">
            <a:avLst/>
          </a:prstGeom>
          <a:noFill/>
          <a:ln/>
        </p:spPr>
        <p:txBody>
          <a:bodyPr wrap="square" lIns="0" tIns="0" rIns="0" bIns="0" rtlCol="0" anchor="ctr"/>
          <a:lstStyle/>
          <a:p>
            <a:pPr marL="0" indent="0" algn="ctr">
              <a:lnSpc>
                <a:spcPct val="105000"/>
              </a:lnSpc>
              <a:buNone/>
            </a:pPr>
            <a:r>
              <a:rPr lang="en-US" sz="1200" b="1">
                <a:solidFill>
                  <a:srgbClr val="152A45"/>
                </a:solidFill>
              </a:rPr>
              <a:t>Accountability</a:t>
            </a:r>
            <a:endParaRPr lang="en-US" sz="1200"/>
          </a:p>
        </p:txBody>
      </p:sp>
      <p:sp>
        <p:nvSpPr>
          <p:cNvPr id="16" name="Figure caption"/>
          <p:cNvSpPr txBox="1"/>
          <p:nvPr/>
        </p:nvSpPr>
        <p:spPr>
          <a:xfrm>
            <a:off x="7086600" y="5486400"/>
            <a:ext cx="4526280" cy="502920"/>
          </a:xfrm>
          <a:prstGeom prst="rect">
            <a:avLst/>
          </a:prstGeom>
          <a:noFill/>
          <a:ln/>
        </p:spPr>
        <p:txBody>
          <a:bodyPr wrap="square" lIns="0" tIns="0" rIns="0" bIns="0" rtlCol="0" anchor="t"/>
          <a:lstStyle/>
          <a:p>
            <a:pPr marL="0" indent="0">
              <a:lnSpc>
                <a:spcPct val="105000"/>
              </a:lnSpc>
              <a:buNone/>
            </a:pPr>
            <a:r>
              <a:rPr lang="en-US" sz="1000" i="1">
                <a:solidFill>
                  <a:srgbClr val="5E6B7E"/>
                </a:solidFill>
              </a:rPr>
              <a:t>Figure 10. The six statutory safeguarding principles. Source: Care Act 2014.</a:t>
            </a:r>
            <a:endParaRPr lang="en-US" sz="100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152A45"/>
                </a:solidFill>
              </a:rPr>
              <a:t>Evidence-Based Recommendations for Improving Services</a:t>
            </a:r>
            <a:endParaRPr lang="en-US" sz="2600"/>
          </a:p>
        </p:txBody>
      </p:sp>
      <p:sp>
        <p:nvSpPr>
          <p:cNvPr id="3" name="Rec number"/>
          <p:cNvSpPr/>
          <p:nvPr/>
        </p:nvSpPr>
        <p:spPr>
          <a:xfrm>
            <a:off x="640080" y="1709928"/>
            <a:ext cx="566928" cy="566928"/>
          </a:xfrm>
          <a:prstGeom prst="ellipse">
            <a:avLst/>
          </a:prstGeom>
          <a:solidFill>
            <a:srgbClr val="3E7C7B"/>
          </a:solidFill>
          <a:ln w="12700">
            <a:solidFill>
              <a:srgbClr val="FFFFFF"/>
            </a:solidFill>
            <a:prstDash val="solid"/>
          </a:ln>
        </p:spPr>
        <p:txBody>
          <a:bodyPr/>
          <a:lstStyle/>
          <a:p>
            <a:endParaRPr lang="en-GB"/>
          </a:p>
        </p:txBody>
      </p:sp>
      <p:sp>
        <p:nvSpPr>
          <p:cNvPr id="4" name="Text 2"/>
          <p:cNvSpPr txBox="1"/>
          <p:nvPr/>
        </p:nvSpPr>
        <p:spPr>
          <a:xfrm>
            <a:off x="640080" y="1709928"/>
            <a:ext cx="566928" cy="566928"/>
          </a:xfrm>
          <a:prstGeom prst="rect">
            <a:avLst/>
          </a:prstGeom>
          <a:noFill/>
          <a:ln/>
        </p:spPr>
        <p:txBody>
          <a:bodyPr wrap="square" lIns="0" tIns="0" rIns="0" bIns="0" rtlCol="0" anchor="ctr"/>
          <a:lstStyle/>
          <a:p>
            <a:pPr marL="0" indent="0" algn="ctr">
              <a:buNone/>
            </a:pPr>
            <a:r>
              <a:rPr lang="en-US" sz="1800" b="1">
                <a:solidFill>
                  <a:srgbClr val="FFFFFF"/>
                </a:solidFill>
              </a:rPr>
              <a:t>1</a:t>
            </a:r>
            <a:endParaRPr lang="en-US" sz="1800"/>
          </a:p>
        </p:txBody>
      </p:sp>
      <p:sp>
        <p:nvSpPr>
          <p:cNvPr id="5" name="Rec card 1"/>
          <p:cNvSpPr/>
          <p:nvPr/>
        </p:nvSpPr>
        <p:spPr>
          <a:xfrm>
            <a:off x="1417320" y="1554480"/>
            <a:ext cx="10241280" cy="877824"/>
          </a:xfrm>
          <a:prstGeom prst="roundRect">
            <a:avLst>
              <a:gd name="adj" fmla="val 7292"/>
            </a:avLst>
          </a:prstGeom>
          <a:solidFill>
            <a:srgbClr val="E4EEED"/>
          </a:solidFill>
          <a:ln w="12700">
            <a:solidFill>
              <a:srgbClr val="E4EEED"/>
            </a:solidFill>
            <a:prstDash val="solid"/>
          </a:ln>
        </p:spPr>
        <p:txBody>
          <a:bodyPr/>
          <a:lstStyle/>
          <a:p>
            <a:endParaRPr lang="en-GB"/>
          </a:p>
        </p:txBody>
      </p:sp>
      <p:sp>
        <p:nvSpPr>
          <p:cNvPr id="6" name="Rec text 1"/>
          <p:cNvSpPr txBox="1"/>
          <p:nvPr/>
        </p:nvSpPr>
        <p:spPr>
          <a:xfrm>
            <a:off x="1645920" y="1554480"/>
            <a:ext cx="9784080" cy="877824"/>
          </a:xfrm>
          <a:prstGeom prst="rect">
            <a:avLst/>
          </a:prstGeom>
          <a:noFill/>
          <a:ln/>
        </p:spPr>
        <p:txBody>
          <a:bodyPr wrap="square" lIns="0" tIns="0" rIns="0" bIns="0" rtlCol="0" anchor="ctr"/>
          <a:lstStyle/>
          <a:p>
            <a:pPr marL="0" indent="0">
              <a:lnSpc>
                <a:spcPct val="108000"/>
              </a:lnSpc>
              <a:buNone/>
            </a:pPr>
            <a:r>
              <a:rPr lang="en-US" sz="1350">
                <a:solidFill>
                  <a:srgbClr val="2A3442"/>
                </a:solidFill>
              </a:rPr>
              <a:t>Earlier identification of palliative need in primary care could extend opportunities for advance care planning, supported by existing guidance (NICE, 2019).</a:t>
            </a:r>
            <a:endParaRPr lang="en-US" sz="1350"/>
          </a:p>
        </p:txBody>
      </p:sp>
      <p:sp>
        <p:nvSpPr>
          <p:cNvPr id="7" name="Rec number"/>
          <p:cNvSpPr/>
          <p:nvPr/>
        </p:nvSpPr>
        <p:spPr>
          <a:xfrm>
            <a:off x="640080" y="2898648"/>
            <a:ext cx="566928" cy="566928"/>
          </a:xfrm>
          <a:prstGeom prst="ellipse">
            <a:avLst/>
          </a:prstGeom>
          <a:solidFill>
            <a:srgbClr val="152A45"/>
          </a:solidFill>
          <a:ln w="12700">
            <a:solidFill>
              <a:srgbClr val="FFFFFF"/>
            </a:solidFill>
            <a:prstDash val="solid"/>
          </a:ln>
        </p:spPr>
        <p:txBody>
          <a:bodyPr/>
          <a:lstStyle/>
          <a:p>
            <a:endParaRPr lang="en-GB"/>
          </a:p>
        </p:txBody>
      </p:sp>
      <p:sp>
        <p:nvSpPr>
          <p:cNvPr id="8" name="Text 6"/>
          <p:cNvSpPr txBox="1"/>
          <p:nvPr/>
        </p:nvSpPr>
        <p:spPr>
          <a:xfrm>
            <a:off x="640080" y="2898648"/>
            <a:ext cx="566928" cy="566928"/>
          </a:xfrm>
          <a:prstGeom prst="rect">
            <a:avLst/>
          </a:prstGeom>
          <a:noFill/>
          <a:ln/>
        </p:spPr>
        <p:txBody>
          <a:bodyPr wrap="square" lIns="0" tIns="0" rIns="0" bIns="0" rtlCol="0" anchor="ctr"/>
          <a:lstStyle/>
          <a:p>
            <a:pPr marL="0" indent="0" algn="ctr">
              <a:buNone/>
            </a:pPr>
            <a:r>
              <a:rPr lang="en-US" sz="1800" b="1">
                <a:solidFill>
                  <a:srgbClr val="FFFFFF"/>
                </a:solidFill>
              </a:rPr>
              <a:t>2</a:t>
            </a:r>
            <a:endParaRPr lang="en-US" sz="1800"/>
          </a:p>
        </p:txBody>
      </p:sp>
      <p:sp>
        <p:nvSpPr>
          <p:cNvPr id="9" name="Rec card 2"/>
          <p:cNvSpPr/>
          <p:nvPr/>
        </p:nvSpPr>
        <p:spPr>
          <a:xfrm>
            <a:off x="1417320" y="2743200"/>
            <a:ext cx="10241280" cy="877824"/>
          </a:xfrm>
          <a:prstGeom prst="roundRect">
            <a:avLst>
              <a:gd name="adj" fmla="val 7292"/>
            </a:avLst>
          </a:prstGeom>
          <a:solidFill>
            <a:srgbClr val="EAF0E7"/>
          </a:solidFill>
          <a:ln w="12700">
            <a:solidFill>
              <a:srgbClr val="EAF0E7"/>
            </a:solidFill>
            <a:prstDash val="solid"/>
          </a:ln>
        </p:spPr>
        <p:txBody>
          <a:bodyPr/>
          <a:lstStyle/>
          <a:p>
            <a:endParaRPr lang="en-GB"/>
          </a:p>
        </p:txBody>
      </p:sp>
      <p:sp>
        <p:nvSpPr>
          <p:cNvPr id="10" name="Rec text 2"/>
          <p:cNvSpPr txBox="1"/>
          <p:nvPr/>
        </p:nvSpPr>
        <p:spPr>
          <a:xfrm>
            <a:off x="1645920" y="2743200"/>
            <a:ext cx="9784080" cy="877824"/>
          </a:xfrm>
          <a:prstGeom prst="rect">
            <a:avLst/>
          </a:prstGeom>
          <a:noFill/>
          <a:ln/>
        </p:spPr>
        <p:txBody>
          <a:bodyPr wrap="square" lIns="0" tIns="0" rIns="0" bIns="0" rtlCol="0" anchor="ctr"/>
          <a:lstStyle/>
          <a:p>
            <a:pPr marL="0" indent="0">
              <a:lnSpc>
                <a:spcPct val="108000"/>
              </a:lnSpc>
              <a:buNone/>
            </a:pPr>
            <a:r>
              <a:rPr lang="en-US" sz="1350">
                <a:solidFill>
                  <a:srgbClr val="2A3442"/>
                </a:solidFill>
              </a:rPr>
              <a:t>More sustainable funding for hospice and community services may reduce geographic variation, although fiscal constraints make rapid change unlikely (Hospice UK, 2024).</a:t>
            </a:r>
            <a:endParaRPr lang="en-US" sz="1350"/>
          </a:p>
        </p:txBody>
      </p:sp>
      <p:sp>
        <p:nvSpPr>
          <p:cNvPr id="11" name="Rec number"/>
          <p:cNvSpPr/>
          <p:nvPr/>
        </p:nvSpPr>
        <p:spPr>
          <a:xfrm>
            <a:off x="640080" y="4087368"/>
            <a:ext cx="566928" cy="566928"/>
          </a:xfrm>
          <a:prstGeom prst="ellipse">
            <a:avLst/>
          </a:prstGeom>
          <a:solidFill>
            <a:srgbClr val="3E7C7B"/>
          </a:solidFill>
          <a:ln w="12700">
            <a:solidFill>
              <a:srgbClr val="FFFFFF"/>
            </a:solidFill>
            <a:prstDash val="solid"/>
          </a:ln>
        </p:spPr>
        <p:txBody>
          <a:bodyPr/>
          <a:lstStyle/>
          <a:p>
            <a:endParaRPr lang="en-GB"/>
          </a:p>
        </p:txBody>
      </p:sp>
      <p:sp>
        <p:nvSpPr>
          <p:cNvPr id="12" name="Text 10"/>
          <p:cNvSpPr txBox="1"/>
          <p:nvPr/>
        </p:nvSpPr>
        <p:spPr>
          <a:xfrm>
            <a:off x="640080" y="4087368"/>
            <a:ext cx="566928" cy="566928"/>
          </a:xfrm>
          <a:prstGeom prst="rect">
            <a:avLst/>
          </a:prstGeom>
          <a:noFill/>
          <a:ln/>
        </p:spPr>
        <p:txBody>
          <a:bodyPr wrap="square" lIns="0" tIns="0" rIns="0" bIns="0" rtlCol="0" anchor="ctr"/>
          <a:lstStyle/>
          <a:p>
            <a:pPr marL="0" indent="0" algn="ctr">
              <a:buNone/>
            </a:pPr>
            <a:r>
              <a:rPr lang="en-US" sz="1800" b="1">
                <a:solidFill>
                  <a:srgbClr val="FFFFFF"/>
                </a:solidFill>
              </a:rPr>
              <a:t>3</a:t>
            </a:r>
            <a:endParaRPr lang="en-US" sz="1800"/>
          </a:p>
        </p:txBody>
      </p:sp>
      <p:sp>
        <p:nvSpPr>
          <p:cNvPr id="13" name="Rec card 3"/>
          <p:cNvSpPr/>
          <p:nvPr/>
        </p:nvSpPr>
        <p:spPr>
          <a:xfrm>
            <a:off x="1417320" y="3931920"/>
            <a:ext cx="10241280" cy="877824"/>
          </a:xfrm>
          <a:prstGeom prst="roundRect">
            <a:avLst>
              <a:gd name="adj" fmla="val 7292"/>
            </a:avLst>
          </a:prstGeom>
          <a:solidFill>
            <a:srgbClr val="E4EEED"/>
          </a:solidFill>
          <a:ln w="12700">
            <a:solidFill>
              <a:srgbClr val="E4EEED"/>
            </a:solidFill>
            <a:prstDash val="solid"/>
          </a:ln>
        </p:spPr>
        <p:txBody>
          <a:bodyPr/>
          <a:lstStyle/>
          <a:p>
            <a:endParaRPr lang="en-GB"/>
          </a:p>
        </p:txBody>
      </p:sp>
      <p:sp>
        <p:nvSpPr>
          <p:cNvPr id="14" name="Rec text 3"/>
          <p:cNvSpPr txBox="1"/>
          <p:nvPr/>
        </p:nvSpPr>
        <p:spPr>
          <a:xfrm>
            <a:off x="1645920" y="3931920"/>
            <a:ext cx="9784080" cy="877824"/>
          </a:xfrm>
          <a:prstGeom prst="rect">
            <a:avLst/>
          </a:prstGeom>
          <a:noFill/>
          <a:ln/>
        </p:spPr>
        <p:txBody>
          <a:bodyPr wrap="square" lIns="0" tIns="0" rIns="0" bIns="0" rtlCol="0" anchor="ctr"/>
          <a:lstStyle/>
          <a:p>
            <a:pPr marL="0" indent="0">
              <a:lnSpc>
                <a:spcPct val="108000"/>
              </a:lnSpc>
              <a:buNone/>
            </a:pPr>
            <a:r>
              <a:rPr lang="en-US" sz="1350">
                <a:solidFill>
                  <a:srgbClr val="2A3442"/>
                </a:solidFill>
              </a:rPr>
              <a:t>Digital services should be co-designed with older people and retain non-digital alternatives, reflecting documented exclusion among the oldest groups (Age UK, 2023).</a:t>
            </a:r>
            <a:endParaRPr lang="en-US" sz="1350"/>
          </a:p>
        </p:txBody>
      </p:sp>
      <p:sp>
        <p:nvSpPr>
          <p:cNvPr id="15" name="Rec number"/>
          <p:cNvSpPr/>
          <p:nvPr/>
        </p:nvSpPr>
        <p:spPr>
          <a:xfrm>
            <a:off x="640080" y="5276088"/>
            <a:ext cx="566928" cy="566928"/>
          </a:xfrm>
          <a:prstGeom prst="ellipse">
            <a:avLst/>
          </a:prstGeom>
          <a:solidFill>
            <a:srgbClr val="152A45"/>
          </a:solidFill>
          <a:ln w="12700">
            <a:solidFill>
              <a:srgbClr val="FFFFFF"/>
            </a:solidFill>
            <a:prstDash val="solid"/>
          </a:ln>
        </p:spPr>
        <p:txBody>
          <a:bodyPr/>
          <a:lstStyle/>
          <a:p>
            <a:endParaRPr lang="en-GB"/>
          </a:p>
        </p:txBody>
      </p:sp>
      <p:sp>
        <p:nvSpPr>
          <p:cNvPr id="16" name="Text 14"/>
          <p:cNvSpPr txBox="1"/>
          <p:nvPr/>
        </p:nvSpPr>
        <p:spPr>
          <a:xfrm>
            <a:off x="640080" y="5276088"/>
            <a:ext cx="566928" cy="566928"/>
          </a:xfrm>
          <a:prstGeom prst="rect">
            <a:avLst/>
          </a:prstGeom>
          <a:noFill/>
          <a:ln/>
        </p:spPr>
        <p:txBody>
          <a:bodyPr wrap="square" lIns="0" tIns="0" rIns="0" bIns="0" rtlCol="0" anchor="ctr"/>
          <a:lstStyle/>
          <a:p>
            <a:pPr marL="0" indent="0" algn="ctr">
              <a:buNone/>
            </a:pPr>
            <a:r>
              <a:rPr lang="en-US" sz="1800" b="1">
                <a:solidFill>
                  <a:srgbClr val="FFFFFF"/>
                </a:solidFill>
              </a:rPr>
              <a:t>4</a:t>
            </a:r>
            <a:endParaRPr lang="en-US" sz="1800"/>
          </a:p>
        </p:txBody>
      </p:sp>
      <p:sp>
        <p:nvSpPr>
          <p:cNvPr id="17" name="Rec card 4"/>
          <p:cNvSpPr/>
          <p:nvPr/>
        </p:nvSpPr>
        <p:spPr>
          <a:xfrm>
            <a:off x="1417320" y="5120640"/>
            <a:ext cx="10241280" cy="877824"/>
          </a:xfrm>
          <a:prstGeom prst="roundRect">
            <a:avLst>
              <a:gd name="adj" fmla="val 7292"/>
            </a:avLst>
          </a:prstGeom>
          <a:solidFill>
            <a:srgbClr val="EAF0E7"/>
          </a:solidFill>
          <a:ln w="12700">
            <a:solidFill>
              <a:srgbClr val="EAF0E7"/>
            </a:solidFill>
            <a:prstDash val="solid"/>
          </a:ln>
        </p:spPr>
        <p:txBody>
          <a:bodyPr/>
          <a:lstStyle/>
          <a:p>
            <a:endParaRPr lang="en-GB"/>
          </a:p>
        </p:txBody>
      </p:sp>
      <p:sp>
        <p:nvSpPr>
          <p:cNvPr id="18" name="Rec text 4"/>
          <p:cNvSpPr txBox="1"/>
          <p:nvPr/>
        </p:nvSpPr>
        <p:spPr>
          <a:xfrm>
            <a:off x="1645920" y="5120640"/>
            <a:ext cx="9784080" cy="877824"/>
          </a:xfrm>
          <a:prstGeom prst="rect">
            <a:avLst/>
          </a:prstGeom>
          <a:noFill/>
          <a:ln/>
        </p:spPr>
        <p:txBody>
          <a:bodyPr wrap="square" lIns="0" tIns="0" rIns="0" bIns="0" rtlCol="0" anchor="ctr"/>
          <a:lstStyle/>
          <a:p>
            <a:pPr marL="0" indent="0">
              <a:lnSpc>
                <a:spcPct val="108000"/>
              </a:lnSpc>
              <a:buNone/>
            </a:pPr>
            <a:r>
              <a:rPr lang="en-US" sz="1350">
                <a:solidFill>
                  <a:srgbClr val="2A3442"/>
                </a:solidFill>
              </a:rPr>
              <a:t>Wider but rigorously evaluated rollout of shared electronic records appears justified, provided reported usability problems are addressed first (Leniz et al., 2020).</a:t>
            </a:r>
            <a:endParaRPr lang="en-US" sz="135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FFFFFF"/>
                </a:solidFill>
              </a:rPr>
              <a:t>Conclusion</a:t>
            </a:r>
            <a:endParaRPr lang="en-US" sz="2600"/>
          </a:p>
        </p:txBody>
      </p:sp>
      <p:sp>
        <p:nvSpPr>
          <p:cNvPr id="3" name="Bullet points"/>
          <p:cNvSpPr txBox="1"/>
          <p:nvPr/>
        </p:nvSpPr>
        <p:spPr>
          <a:xfrm>
            <a:off x="548640" y="1600200"/>
            <a:ext cx="10881360" cy="3566160"/>
          </a:xfrm>
          <a:prstGeom prst="rect">
            <a:avLst/>
          </a:prstGeom>
          <a:noFill/>
          <a:ln/>
        </p:spPr>
        <p:txBody>
          <a:bodyPr wrap="square" lIns="0" tIns="0" rIns="0" bIns="0" rtlCol="0" anchor="t"/>
          <a:lstStyle/>
          <a:p>
            <a:pPr marL="152400" indent="-152400" algn="l">
              <a:lnSpc>
                <a:spcPct val="112000"/>
              </a:lnSpc>
              <a:spcAft>
                <a:spcPts val="1700"/>
              </a:spcAft>
              <a:buSzPct val="100000"/>
              <a:buChar char="•"/>
            </a:pPr>
            <a:r>
              <a:rPr lang="en-US" sz="1500">
                <a:solidFill>
                  <a:srgbClr val="EDF1F0"/>
                </a:solidFill>
              </a:rPr>
              <a:t>Empowering older people in palliative care appears to depend on dignity-conserving relationships, early planning and genuinely accessible services.</a:t>
            </a:r>
            <a:endParaRPr lang="en-US" sz="1500"/>
          </a:p>
          <a:p>
            <a:pPr marL="152400" indent="-152400" algn="l">
              <a:lnSpc>
                <a:spcPct val="112000"/>
              </a:lnSpc>
              <a:spcAft>
                <a:spcPts val="1700"/>
              </a:spcAft>
              <a:buSzPct val="100000"/>
              <a:buChar char="•"/>
            </a:pPr>
            <a:r>
              <a:rPr lang="en-US" sz="1500">
                <a:solidFill>
                  <a:srgbClr val="EDF1F0"/>
                </a:solidFill>
              </a:rPr>
              <a:t>Advance care planning and digital innovation show promise, yet their benefits seem contingent on implementation, funding and inclusive design.</a:t>
            </a:r>
            <a:endParaRPr lang="en-US" sz="1500"/>
          </a:p>
          <a:p>
            <a:pPr marL="152400" indent="-152400" algn="l">
              <a:lnSpc>
                <a:spcPct val="112000"/>
              </a:lnSpc>
              <a:spcAft>
                <a:spcPts val="1700"/>
              </a:spcAft>
              <a:buSzPct val="100000"/>
              <a:buChar char="•"/>
            </a:pPr>
            <a:r>
              <a:rPr lang="en-US" sz="1500">
                <a:solidFill>
                  <a:srgbClr val="EDF1F0"/>
                </a:solidFill>
              </a:rPr>
              <a:t>Persistent inequalities indicate that choice at the end of life is not yet equally available across conditions and communities (CQC, 2016).</a:t>
            </a:r>
            <a:endParaRPr lang="en-US" sz="1500"/>
          </a:p>
          <a:p>
            <a:pPr marL="152400" indent="-152400" algn="l">
              <a:lnSpc>
                <a:spcPct val="112000"/>
              </a:lnSpc>
              <a:spcAft>
                <a:spcPts val="1700"/>
              </a:spcAft>
              <a:buSzPct val="100000"/>
              <a:buChar char="•"/>
            </a:pPr>
            <a:r>
              <a:rPr lang="en-US" sz="1500">
                <a:solidFill>
                  <a:srgbClr val="EDF1F0"/>
                </a:solidFill>
              </a:rPr>
              <a:t>With need projected to rise substantially by 2040, strengthening person-centred community provision appears an increasingly urgent priority (Etkind et al., 2017).</a:t>
            </a:r>
            <a:endParaRPr lang="en-US" sz="1500"/>
          </a:p>
        </p:txBody>
      </p:sp>
      <p:sp>
        <p:nvSpPr>
          <p:cNvPr id="4" name="Pill"/>
          <p:cNvSpPr/>
          <p:nvPr/>
        </p:nvSpPr>
        <p:spPr>
          <a:xfrm>
            <a:off x="548640" y="5486400"/>
            <a:ext cx="1508760" cy="475488"/>
          </a:xfrm>
          <a:prstGeom prst="roundRect">
            <a:avLst>
              <a:gd name="adj" fmla="val 50000"/>
            </a:avLst>
          </a:prstGeom>
          <a:solidFill>
            <a:srgbClr val="3E7C7B"/>
          </a:solidFill>
          <a:ln w="12700">
            <a:solidFill>
              <a:srgbClr val="3E7C7B"/>
            </a:solidFill>
            <a:prstDash val="solid"/>
          </a:ln>
        </p:spPr>
        <p:txBody>
          <a:bodyPr/>
          <a:lstStyle/>
          <a:p>
            <a:endParaRPr lang="en-GB"/>
          </a:p>
        </p:txBody>
      </p:sp>
      <p:sp>
        <p:nvSpPr>
          <p:cNvPr id="5" name="Pill label"/>
          <p:cNvSpPr txBox="1"/>
          <p:nvPr/>
        </p:nvSpPr>
        <p:spPr>
          <a:xfrm>
            <a:off x="548640" y="5486400"/>
            <a:ext cx="1508760" cy="475488"/>
          </a:xfrm>
          <a:prstGeom prst="rect">
            <a:avLst/>
          </a:prstGeom>
          <a:noFill/>
          <a:ln/>
        </p:spPr>
        <p:txBody>
          <a:bodyPr wrap="square" lIns="0" tIns="0" rIns="0" bIns="0" rtlCol="0" anchor="ctr"/>
          <a:lstStyle/>
          <a:p>
            <a:pPr marL="0" indent="0" algn="ctr">
              <a:buNone/>
            </a:pPr>
            <a:r>
              <a:rPr lang="en-US" sz="1200" b="1">
                <a:solidFill>
                  <a:srgbClr val="FFFFFF"/>
                </a:solidFill>
              </a:rPr>
              <a:t>Dignity</a:t>
            </a:r>
            <a:endParaRPr lang="en-US" sz="1200"/>
          </a:p>
        </p:txBody>
      </p:sp>
      <p:sp>
        <p:nvSpPr>
          <p:cNvPr id="6" name="Pill"/>
          <p:cNvSpPr/>
          <p:nvPr/>
        </p:nvSpPr>
        <p:spPr>
          <a:xfrm>
            <a:off x="2286000" y="5486400"/>
            <a:ext cx="2743200" cy="475488"/>
          </a:xfrm>
          <a:prstGeom prst="roundRect">
            <a:avLst>
              <a:gd name="adj" fmla="val 50000"/>
            </a:avLst>
          </a:prstGeom>
          <a:solidFill>
            <a:srgbClr val="3E7C7B"/>
          </a:solidFill>
          <a:ln w="12700">
            <a:solidFill>
              <a:srgbClr val="3E7C7B"/>
            </a:solidFill>
            <a:prstDash val="solid"/>
          </a:ln>
        </p:spPr>
        <p:txBody>
          <a:bodyPr/>
          <a:lstStyle/>
          <a:p>
            <a:endParaRPr lang="en-GB"/>
          </a:p>
        </p:txBody>
      </p:sp>
      <p:sp>
        <p:nvSpPr>
          <p:cNvPr id="7" name="Pill label"/>
          <p:cNvSpPr txBox="1"/>
          <p:nvPr/>
        </p:nvSpPr>
        <p:spPr>
          <a:xfrm>
            <a:off x="2286000" y="5486400"/>
            <a:ext cx="2743200" cy="475488"/>
          </a:xfrm>
          <a:prstGeom prst="rect">
            <a:avLst/>
          </a:prstGeom>
          <a:noFill/>
          <a:ln/>
        </p:spPr>
        <p:txBody>
          <a:bodyPr wrap="square" lIns="0" tIns="0" rIns="0" bIns="0" rtlCol="0" anchor="ctr"/>
          <a:lstStyle/>
          <a:p>
            <a:pPr marL="0" indent="0" algn="ctr">
              <a:buNone/>
            </a:pPr>
            <a:r>
              <a:rPr lang="en-US" sz="1200" b="1">
                <a:solidFill>
                  <a:srgbClr val="FFFFFF"/>
                </a:solidFill>
              </a:rPr>
              <a:t>Advance care planning</a:t>
            </a:r>
            <a:endParaRPr lang="en-US" sz="1200"/>
          </a:p>
        </p:txBody>
      </p:sp>
      <p:sp>
        <p:nvSpPr>
          <p:cNvPr id="8" name="Pill"/>
          <p:cNvSpPr/>
          <p:nvPr/>
        </p:nvSpPr>
        <p:spPr>
          <a:xfrm>
            <a:off x="5257800" y="5486400"/>
            <a:ext cx="2286000" cy="475488"/>
          </a:xfrm>
          <a:prstGeom prst="roundRect">
            <a:avLst>
              <a:gd name="adj" fmla="val 50000"/>
            </a:avLst>
          </a:prstGeom>
          <a:solidFill>
            <a:srgbClr val="3E7C7B"/>
          </a:solidFill>
          <a:ln w="12700">
            <a:solidFill>
              <a:srgbClr val="3E7C7B"/>
            </a:solidFill>
            <a:prstDash val="solid"/>
          </a:ln>
        </p:spPr>
        <p:txBody>
          <a:bodyPr/>
          <a:lstStyle/>
          <a:p>
            <a:endParaRPr lang="en-GB"/>
          </a:p>
        </p:txBody>
      </p:sp>
      <p:sp>
        <p:nvSpPr>
          <p:cNvPr id="9" name="Pill label"/>
          <p:cNvSpPr txBox="1"/>
          <p:nvPr/>
        </p:nvSpPr>
        <p:spPr>
          <a:xfrm>
            <a:off x="5257800" y="5486400"/>
            <a:ext cx="2286000" cy="475488"/>
          </a:xfrm>
          <a:prstGeom prst="rect">
            <a:avLst/>
          </a:prstGeom>
          <a:noFill/>
          <a:ln/>
        </p:spPr>
        <p:txBody>
          <a:bodyPr wrap="square" lIns="0" tIns="0" rIns="0" bIns="0" rtlCol="0" anchor="ctr"/>
          <a:lstStyle/>
          <a:p>
            <a:pPr marL="0" indent="0" algn="ctr">
              <a:buNone/>
            </a:pPr>
            <a:r>
              <a:rPr lang="en-US" sz="1200" b="1">
                <a:solidFill>
                  <a:srgbClr val="FFFFFF"/>
                </a:solidFill>
              </a:rPr>
              <a:t>Digital inclusion</a:t>
            </a:r>
            <a:endParaRPr lang="en-US" sz="120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6E7F97"/>
                </a:solidFill>
              </a:defRPr>
            </a:lvl1pPr>
          </a:lstStyle>
          <a:p>
            <a:pPr algn="l"/>
            <a:fld id="{F7021451-1387-4CA6-816F-3879F97B5CBC}" type="slidenum">
              <a:rPr lang="en-US" b="0"/>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2608"/>
            <a:ext cx="11091672" cy="868680"/>
          </a:xfrm>
          <a:prstGeom prst="rect">
            <a:avLst/>
          </a:prstGeom>
          <a:noFill/>
          <a:ln/>
        </p:spPr>
        <p:txBody>
          <a:bodyPr wrap="square" lIns="0" tIns="0" rIns="0" bIns="0" rtlCol="0" anchor="ctr"/>
          <a:lstStyle/>
          <a:p>
            <a:pPr marL="0" indent="0" algn="l">
              <a:buNone/>
            </a:pPr>
            <a:r>
              <a:rPr lang="en-US" sz="2600" b="1">
                <a:solidFill>
                  <a:srgbClr val="152A45"/>
                </a:solidFill>
              </a:rPr>
              <a:t>References</a:t>
            </a:r>
            <a:endParaRPr lang="en-US" sz="2600"/>
          </a:p>
        </p:txBody>
      </p:sp>
      <p:sp>
        <p:nvSpPr>
          <p:cNvPr id="3" name="References column 1"/>
          <p:cNvSpPr txBox="1"/>
          <p:nvPr/>
        </p:nvSpPr>
        <p:spPr>
          <a:xfrm>
            <a:off x="410095" y="1161288"/>
            <a:ext cx="3164378" cy="5074920"/>
          </a:xfrm>
          <a:prstGeom prst="rect">
            <a:avLst/>
          </a:prstGeom>
          <a:noFill/>
          <a:ln/>
        </p:spPr>
        <p:txBody>
          <a:bodyPr wrap="square" lIns="0" tIns="0" rIns="0" bIns="0" rtlCol="0" anchor="t"/>
          <a:lstStyle/>
          <a:p>
            <a:pPr marL="0" indent="0">
              <a:lnSpc>
                <a:spcPct val="100000"/>
              </a:lnSpc>
              <a:spcAft>
                <a:spcPts val="700"/>
              </a:spcAft>
              <a:buNone/>
            </a:pPr>
            <a:r>
              <a:rPr lang="en-US" sz="700">
                <a:solidFill>
                  <a:srgbClr val="2A3442"/>
                </a:solidFill>
              </a:rPr>
              <a:t>Age UK (2023) Offline and overlooked. London: Age UK. Available at: https://www.ageuk.org.uk/latest-press/articles/2023/age-uk-analysis-reveals-that-almost-6-million-people-5800000-aged-65-are-either-unable-to-use-the-internet-safely-and-successfully-or-arent-online-at-all/</a:t>
            </a:r>
            <a:endParaRPr lang="en-US" sz="700"/>
          </a:p>
          <a:p>
            <a:pPr marL="0" indent="0">
              <a:lnSpc>
                <a:spcPct val="100000"/>
              </a:lnSpc>
              <a:spcAft>
                <a:spcPts val="700"/>
              </a:spcAft>
              <a:buNone/>
            </a:pPr>
            <a:r>
              <a:rPr lang="en-US" sz="700">
                <a:solidFill>
                  <a:srgbClr val="2A3442"/>
                </a:solidFill>
              </a:rPr>
              <a:t>Baltes, P.B. and Baltes, M.M. (1990) ‘Psychological perspectives on successful aging: the model of selective optimization with compensation’, in Baltes, P.B. and Baltes, M.M. (eds.) Successful aging: perspectives from the behavioral sciences. Cambridge: Cambridge University Press, pp. 1–34.</a:t>
            </a:r>
            <a:endParaRPr lang="en-US" sz="700"/>
          </a:p>
          <a:p>
            <a:pPr marL="0" indent="0">
              <a:lnSpc>
                <a:spcPct val="100000"/>
              </a:lnSpc>
              <a:spcAft>
                <a:spcPts val="700"/>
              </a:spcAft>
              <a:buNone/>
            </a:pPr>
            <a:r>
              <a:rPr lang="en-US" sz="700">
                <a:solidFill>
                  <a:srgbClr val="2A3442"/>
                </a:solidFill>
              </a:rPr>
              <a:t>Brinkman-Stoppelenburg, A., Rietjens, J.A.C. and van der Heide, A. (2014) ‘The effects of advance care planning on end-of-life care: a systematic review’, Palliative Medicine, 28(8), pp. 1000–1025. doi: 10.1177/0269216314526272</a:t>
            </a:r>
            <a:endParaRPr lang="en-US" sz="700"/>
          </a:p>
          <a:p>
            <a:pPr marL="0" indent="0">
              <a:lnSpc>
                <a:spcPct val="100000"/>
              </a:lnSpc>
              <a:spcAft>
                <a:spcPts val="700"/>
              </a:spcAft>
              <a:buNone/>
            </a:pPr>
            <a:r>
              <a:rPr lang="en-US" sz="700">
                <a:solidFill>
                  <a:srgbClr val="2A3442"/>
                </a:solidFill>
              </a:rPr>
              <a:t>Care Act 2014, c. 23. Available at: https://www.legislation.gov.uk/ukpga/2014/23</a:t>
            </a:r>
            <a:endParaRPr lang="en-US" sz="700"/>
          </a:p>
          <a:p>
            <a:pPr marL="0" indent="0">
              <a:lnSpc>
                <a:spcPct val="100000"/>
              </a:lnSpc>
              <a:spcAft>
                <a:spcPts val="700"/>
              </a:spcAft>
              <a:buNone/>
            </a:pPr>
            <a:r>
              <a:rPr lang="en-US" sz="700">
                <a:solidFill>
                  <a:srgbClr val="2A3442"/>
                </a:solidFill>
              </a:rPr>
              <a:t>Care Quality Commission (CQC) (2016) A different ending: addressing inequalities in end of life care. Newcastle upon Tyne: Care Quality Commission.</a:t>
            </a:r>
            <a:endParaRPr lang="en-US" sz="700"/>
          </a:p>
          <a:p>
            <a:pPr marL="0" indent="0">
              <a:lnSpc>
                <a:spcPct val="100000"/>
              </a:lnSpc>
              <a:spcAft>
                <a:spcPts val="700"/>
              </a:spcAft>
              <a:buNone/>
            </a:pPr>
            <a:r>
              <a:rPr lang="en-US" sz="700">
                <a:solidFill>
                  <a:srgbClr val="2A3442"/>
                </a:solidFill>
              </a:rPr>
              <a:t>Chochinov, H.M. (2007) ‘Dignity and the essence of medicine: the A, B, C and D of dignity conserving care’, BMJ, 335(7612), pp. 184–187.</a:t>
            </a:r>
            <a:endParaRPr lang="en-US" sz="700"/>
          </a:p>
          <a:p>
            <a:pPr marL="0" indent="0">
              <a:lnSpc>
                <a:spcPct val="100000"/>
              </a:lnSpc>
              <a:spcAft>
                <a:spcPts val="700"/>
              </a:spcAft>
              <a:buNone/>
            </a:pPr>
            <a:r>
              <a:rPr lang="en-US" sz="700">
                <a:solidFill>
                  <a:srgbClr val="2A3442"/>
                </a:solidFill>
              </a:rPr>
              <a:t>Detering, K.M., Hancock, A.D., Reade, M.C. and Silvester, W. (2010) ‘The impact of advance care planning on end of life care in elderly patients: randomised controlled trial’, BMJ, 340, c1345. doi: 10.1136/bmj.c1345</a:t>
            </a:r>
            <a:endParaRPr lang="en-US" sz="700"/>
          </a:p>
          <a:p>
            <a:pPr marL="0" indent="0">
              <a:lnSpc>
                <a:spcPct val="100000"/>
              </a:lnSpc>
              <a:spcAft>
                <a:spcPts val="700"/>
              </a:spcAft>
              <a:buNone/>
            </a:pPr>
            <a:r>
              <a:rPr lang="en-US" sz="700">
                <a:solidFill>
                  <a:srgbClr val="2A3442"/>
                </a:solidFill>
              </a:rPr>
              <a:t>Etkind, S.N., Bone, A.E., Gomes, B., Lovell, N., Evans, C.J., Higginson, I.J. and Murtagh, F.E.M. (2017) ‘How many people will need palliative care in 2040? Past trends, future projections and implications for services’, BMC Medicine, 15(1), 102. doi: 10.1186/s12916-017-0860-2</a:t>
            </a:r>
            <a:endParaRPr lang="en-US" sz="700"/>
          </a:p>
          <a:p>
            <a:pPr marL="0" indent="0">
              <a:lnSpc>
                <a:spcPct val="100000"/>
              </a:lnSpc>
              <a:spcAft>
                <a:spcPts val="700"/>
              </a:spcAft>
              <a:buNone/>
            </a:pPr>
            <a:r>
              <a:rPr lang="en-US" sz="700">
                <a:solidFill>
                  <a:srgbClr val="2A3442"/>
                </a:solidFill>
              </a:rPr>
              <a:t>Gomes, B., Calanzani, N., Gysels, M., Hall, S. and Higginson, I.J. (2013) ‘Heterogeneity and changes in preferences for dying at home: a systematic review’, BMC Palliative Care, 12, 7. doi: 10.1186/1472-684X-12-7</a:t>
            </a:r>
            <a:endParaRPr lang="en-US" sz="700"/>
          </a:p>
          <a:p>
            <a:pPr marL="0" indent="0">
              <a:lnSpc>
                <a:spcPct val="100000"/>
              </a:lnSpc>
              <a:spcAft>
                <a:spcPts val="700"/>
              </a:spcAft>
              <a:buNone/>
            </a:pPr>
            <a:r>
              <a:rPr lang="en-US" sz="700">
                <a:solidFill>
                  <a:srgbClr val="2A3442"/>
                </a:solidFill>
              </a:rPr>
              <a:t>Hospice UK (2024) Key facts about hospice care. London: Hospice UK. Available at: https://hospiceuk.org/about-us/hospice-data</a:t>
            </a:r>
            <a:endParaRPr lang="en-US" sz="700"/>
          </a:p>
          <a:p>
            <a:pPr marL="0" indent="0">
              <a:lnSpc>
                <a:spcPct val="100000"/>
              </a:lnSpc>
              <a:spcAft>
                <a:spcPts val="700"/>
              </a:spcAft>
              <a:buNone/>
            </a:pPr>
            <a:r>
              <a:rPr lang="en-US" sz="700">
                <a:solidFill>
                  <a:srgbClr val="2A3442"/>
                </a:solidFill>
              </a:rPr>
              <a:t>Human Rights Act 1998, c. 42. Available at: https://www.legislation.gov.uk/ukpga/1998/42</a:t>
            </a:r>
            <a:endParaRPr lang="en-US" sz="700"/>
          </a:p>
          <a:p>
            <a:pPr marL="0" indent="0">
              <a:lnSpc>
                <a:spcPct val="100000"/>
              </a:lnSpc>
              <a:spcAft>
                <a:spcPts val="700"/>
              </a:spcAft>
              <a:buNone/>
            </a:pPr>
            <a:r>
              <a:rPr lang="en-US" sz="700">
                <a:solidFill>
                  <a:srgbClr val="2A3442"/>
                </a:solidFill>
              </a:rPr>
              <a:t>Leniz, J., Weil, A., Higginson, I.J. and Sleeman, K.E. (2020) ‘Electronic palliative care coordination systems (EPaCCS): a systematic review’, BMJ Supportive &amp; Palliative Care, 10(1), pp. 68–78. Available at: https://spcare.bmj.com/content/10/1/68</a:t>
            </a:r>
            <a:endParaRPr lang="en-US" sz="700"/>
          </a:p>
        </p:txBody>
      </p:sp>
      <p:sp>
        <p:nvSpPr>
          <p:cNvPr id="4" name="References column 2"/>
          <p:cNvSpPr txBox="1"/>
          <p:nvPr/>
        </p:nvSpPr>
        <p:spPr>
          <a:xfrm>
            <a:off x="3713018" y="292608"/>
            <a:ext cx="4045527" cy="5074920"/>
          </a:xfrm>
          <a:prstGeom prst="rect">
            <a:avLst/>
          </a:prstGeom>
          <a:noFill/>
          <a:ln/>
        </p:spPr>
        <p:txBody>
          <a:bodyPr wrap="square" lIns="0" tIns="0" rIns="0" bIns="0" rtlCol="0" anchor="t"/>
          <a:lstStyle/>
          <a:p>
            <a:pPr marL="0" indent="0">
              <a:lnSpc>
                <a:spcPct val="100000"/>
              </a:lnSpc>
              <a:spcAft>
                <a:spcPts val="700"/>
              </a:spcAft>
              <a:buNone/>
            </a:pPr>
            <a:r>
              <a:rPr lang="en-US" sz="900">
                <a:solidFill>
                  <a:srgbClr val="2A3442"/>
                </a:solidFill>
              </a:rPr>
              <a:t>Marie Curie (2023) How many people need palliative care? London: Marie Curie.</a:t>
            </a:r>
            <a:endParaRPr lang="en-US" sz="900"/>
          </a:p>
          <a:p>
            <a:pPr marL="0" indent="0">
              <a:lnSpc>
                <a:spcPct val="100000"/>
              </a:lnSpc>
              <a:spcAft>
                <a:spcPts val="700"/>
              </a:spcAft>
              <a:buNone/>
            </a:pPr>
            <a:r>
              <a:rPr lang="en-US" sz="900">
                <a:solidFill>
                  <a:srgbClr val="2A3442"/>
                </a:solidFill>
              </a:rPr>
              <a:t>Marie Curie (2024) Time to care: final report of the Marie Curie Better End of Life programme. London: Marie Curie.</a:t>
            </a:r>
            <a:endParaRPr lang="en-US" sz="900"/>
          </a:p>
          <a:p>
            <a:pPr marL="0" indent="0">
              <a:lnSpc>
                <a:spcPct val="100000"/>
              </a:lnSpc>
              <a:spcAft>
                <a:spcPts val="700"/>
              </a:spcAft>
              <a:buNone/>
            </a:pPr>
            <a:r>
              <a:rPr lang="en-US" sz="900">
                <a:solidFill>
                  <a:srgbClr val="2A3442"/>
                </a:solidFill>
              </a:rPr>
              <a:t>Mental Capacity Act 2005, c. 9. Available at: https://www.legislation.gov.uk/ukpga/2005/9</a:t>
            </a:r>
            <a:endParaRPr lang="en-US" sz="900"/>
          </a:p>
          <a:p>
            <a:pPr marL="0" indent="0">
              <a:lnSpc>
                <a:spcPct val="100000"/>
              </a:lnSpc>
              <a:spcAft>
                <a:spcPts val="700"/>
              </a:spcAft>
              <a:buNone/>
            </a:pPr>
            <a:r>
              <a:rPr lang="en-US" sz="900">
                <a:solidFill>
                  <a:srgbClr val="2A3442"/>
                </a:solidFill>
              </a:rPr>
              <a:t>National Institute for Health and Care Excellence (NICE) (2019) End of life care for adults: service delivery. NICE guideline NG142. London: NICE. Available at: https://www.nice.org.uk/guidance/ng142</a:t>
            </a:r>
            <a:endParaRPr lang="en-US" sz="900"/>
          </a:p>
          <a:p>
            <a:pPr marL="0" indent="0">
              <a:lnSpc>
                <a:spcPct val="100000"/>
              </a:lnSpc>
              <a:spcAft>
                <a:spcPts val="700"/>
              </a:spcAft>
              <a:buNone/>
            </a:pPr>
            <a:r>
              <a:rPr lang="en-US" sz="900">
                <a:solidFill>
                  <a:srgbClr val="2A3442"/>
                </a:solidFill>
              </a:rPr>
              <a:t>National Palliative and End of Life Care Partnership (2021) Ambitions for palliative and end of life care: a national framework for local action 2021–2026. London: NHS England.</a:t>
            </a:r>
            <a:endParaRPr lang="en-US" sz="900"/>
          </a:p>
          <a:p>
            <a:pPr marL="0" indent="0">
              <a:lnSpc>
                <a:spcPct val="100000"/>
              </a:lnSpc>
              <a:spcAft>
                <a:spcPts val="700"/>
              </a:spcAft>
              <a:buNone/>
            </a:pPr>
            <a:r>
              <a:rPr lang="en-US" sz="900">
                <a:solidFill>
                  <a:srgbClr val="2A3442"/>
                </a:solidFill>
              </a:rPr>
              <a:t>NHS England (2022a) Universal principles for advance care planning. London: NHS England. Available at: https://www.england.nhs.uk/publication/universal-principles-for-advance-care-planning/</a:t>
            </a:r>
            <a:endParaRPr lang="en-US" sz="900"/>
          </a:p>
          <a:p>
            <a:pPr marL="0" indent="0">
              <a:lnSpc>
                <a:spcPct val="100000"/>
              </a:lnSpc>
              <a:spcAft>
                <a:spcPts val="700"/>
              </a:spcAft>
              <a:buNone/>
            </a:pPr>
            <a:r>
              <a:rPr lang="en-US" sz="900">
                <a:solidFill>
                  <a:srgbClr val="2A3442"/>
                </a:solidFill>
              </a:rPr>
              <a:t>NHS England (2022b) Palliative and end of life care: statutory guidance for integrated care boards (ICBs). London: NHS England. Available at: https://www.england.nhs.uk/publication/palliative-and-end-of-life-care-statutory-guidance-for-integrated-care-boards-icbs/</a:t>
            </a:r>
            <a:endParaRPr lang="en-US" sz="900"/>
          </a:p>
          <a:p>
            <a:pPr marL="0" indent="0">
              <a:lnSpc>
                <a:spcPct val="100000"/>
              </a:lnSpc>
              <a:spcAft>
                <a:spcPts val="700"/>
              </a:spcAft>
              <a:buNone/>
            </a:pPr>
            <a:r>
              <a:rPr lang="en-US" sz="900">
                <a:solidFill>
                  <a:srgbClr val="2A3442"/>
                </a:solidFill>
              </a:rPr>
              <a:t>Office for National Statistics (ONS) (2025) National population projections: 2022-based. Newport: Office for National Statistics. Available at: https://www.ons.gov.uk/peoplepopulationandcommunity/populationandmigration/populationprojections/bulletins/nationalpopulationprojections/2022based</a:t>
            </a:r>
            <a:endParaRPr lang="en-US" sz="900"/>
          </a:p>
          <a:p>
            <a:pPr marL="0" indent="0">
              <a:lnSpc>
                <a:spcPct val="100000"/>
              </a:lnSpc>
              <a:spcAft>
                <a:spcPts val="700"/>
              </a:spcAft>
              <a:buNone/>
            </a:pPr>
            <a:r>
              <a:rPr lang="en-US" sz="900">
                <a:solidFill>
                  <a:srgbClr val="2A3442"/>
                </a:solidFill>
              </a:rPr>
              <a:t>Social Care Institute for Excellence (SCIE) (no date) ‘Use of DoLS in care and nursing homes’, Deprivation of Liberty Safeguards: putting them into practice (SCIE Report 66). London: SCIE. Available at: https://www.scie.org.uk/mca/dols/practice/care-home</a:t>
            </a:r>
            <a:endParaRPr lang="en-US" sz="900"/>
          </a:p>
          <a:p>
            <a:pPr marL="0" indent="0">
              <a:lnSpc>
                <a:spcPct val="100000"/>
              </a:lnSpc>
              <a:spcAft>
                <a:spcPts val="700"/>
              </a:spcAft>
              <a:buNone/>
            </a:pPr>
            <a:r>
              <a:rPr lang="en-US" sz="900">
                <a:solidFill>
                  <a:srgbClr val="2A3442"/>
                </a:solidFill>
              </a:rPr>
              <a:t>Steindal, S.A., Nes, A.A.G., Godskesen, T.E., Dihle, A., Lind, S., Winger, A. and Klarare, A. (2020) ‘Patients’ experiences of telehealth in palliative home care: scoping review’, Journal of Medical Internet Research, 22(5), e16218. doi: 10.2196/16218</a:t>
            </a:r>
            <a:endParaRPr lang="en-US" sz="900"/>
          </a:p>
          <a:p>
            <a:pPr marL="0" indent="0">
              <a:lnSpc>
                <a:spcPct val="100000"/>
              </a:lnSpc>
              <a:spcAft>
                <a:spcPts val="700"/>
              </a:spcAft>
              <a:buNone/>
            </a:pPr>
            <a:r>
              <a:rPr lang="en-US" sz="900">
                <a:solidFill>
                  <a:srgbClr val="2A3442"/>
                </a:solidFill>
              </a:rPr>
              <a:t>Tornstam, L. (2005) Gerotranscendence: a developmental theory of positive aging. New York: Springer Publishing Company.</a:t>
            </a:r>
            <a:endParaRPr lang="en-US" sz="900"/>
          </a:p>
          <a:p>
            <a:pPr marL="0" indent="0">
              <a:lnSpc>
                <a:spcPct val="100000"/>
              </a:lnSpc>
              <a:spcAft>
                <a:spcPts val="700"/>
              </a:spcAft>
              <a:buNone/>
            </a:pPr>
            <a:r>
              <a:rPr lang="en-US" sz="900">
                <a:solidFill>
                  <a:srgbClr val="2A3442"/>
                </a:solidFill>
              </a:rPr>
              <a:t>World Health Organization (WHO) (2020) Palliative care: key facts. Geneva: World Health Organization. Available at: https://www.who.int/news-room/fact-sheets/detail/palliative-care</a:t>
            </a:r>
            <a:endParaRPr lang="en-US" sz="900"/>
          </a:p>
        </p:txBody>
      </p:sp>
      <p:sp>
        <p:nvSpPr>
          <p:cNvPr id="5" name="Text 3"/>
          <p:cNvSpPr txBox="1"/>
          <p:nvPr/>
        </p:nvSpPr>
        <p:spPr>
          <a:xfrm>
            <a:off x="548640" y="6291072"/>
            <a:ext cx="10881360" cy="292608"/>
          </a:xfrm>
          <a:prstGeom prst="rect">
            <a:avLst/>
          </a:prstGeom>
          <a:noFill/>
          <a:ln/>
        </p:spPr>
        <p:txBody>
          <a:bodyPr wrap="square" lIns="0" tIns="0" rIns="0" bIns="0" rtlCol="0" anchor="ctr"/>
          <a:lstStyle/>
          <a:p>
            <a:pPr marL="0" indent="0">
              <a:buNone/>
            </a:pPr>
            <a:r>
              <a:rPr lang="en-US" sz="850" i="1">
                <a:solidFill>
                  <a:srgbClr val="8A94A3"/>
                </a:solidFill>
              </a:rPr>
              <a:t>All sources cited on the slides and in figure captions appear above. A companion Word document provides this list with access dates for online sources.</a:t>
            </a:r>
            <a:endParaRPr lang="en-US" sz="850"/>
          </a:p>
        </p:txBody>
      </p:sp>
      <p:sp>
        <p:nvSpPr>
          <p:cNvPr id="25" name="Slide Number Placeholder 0"/>
          <p:cNvSpPr>
            <a:spLocks noGrp="1"/>
          </p:cNvSpPr>
          <p:nvPr>
            <p:ph type="sldNum" sz="quarter" idx="4294967295"/>
          </p:nvPr>
        </p:nvSpPr>
        <p:spPr>
          <a:xfrm>
            <a:off x="11475720" y="6492240"/>
            <a:ext cx="411480" cy="256032"/>
          </a:xfrm>
          <a:prstGeom prst="rect">
            <a:avLst/>
          </a:prstGeom>
          <a:extLst>
            <a:ext uri="{C572A759-6A51-4108-AA02-DFA0A04FC94B}">
              <ma14:wrappingTextBoxFlag xmlns:ma14="http://schemas.microsoft.com/office/mac/drawingml/2011/main" xmlns="" val="0"/>
            </a:ext>
          </a:extLst>
        </p:spPr>
        <p:txBody>
          <a:bodyPr/>
          <a:lstStyle>
            <a:lvl1pPr>
              <a:defRPr sz="900">
                <a:solidFill>
                  <a:srgbClr val="8A94A3"/>
                </a:solidFill>
              </a:defRPr>
            </a:lvl1pPr>
          </a:lstStyle>
          <a:p>
            <a:pPr algn="l"/>
            <a:fld id="{F7021451-1387-4CA6-816F-3879F97B5CBC}" type="slidenum">
              <a:rPr lang="en-US" b="0"/>
              <a:t>20</a:t>
            </a:fld>
            <a:endParaRPr lang="en-US"/>
          </a:p>
        </p:txBody>
      </p:sp>
      <p:pic>
        <p:nvPicPr>
          <p:cNvPr id="14" name="Video 13">
            <a:hlinkClick r:id="" action="ppaction://media"/>
            <a:extLst>
              <a:ext uri="{FF2B5EF4-FFF2-40B4-BE49-F238E27FC236}">
                <a16:creationId xmlns:a16="http://schemas.microsoft.com/office/drawing/2014/main" id="{CF118E2D-ABB6-B6D9-44AF-7D6A76719CD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8617529" y="2345851"/>
            <a:ext cx="3021677" cy="3021677"/>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4243"/>
    </mc:Choice>
    <mc:Fallback>
      <p:transition spd="slow" advTm="642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theme/theme1.xml><?xml version="1.0" encoding="utf-8"?>
<a:theme xmlns:a="http://schemas.openxmlformats.org/drawingml/2006/main" name="BMHP Palliative">
  <a:themeElements>
    <a:clrScheme name="BMHP Palliative">
      <a:dk1>
        <a:srgbClr val="2A3442"/>
      </a:dk1>
      <a:lt1>
        <a:srgbClr val="FFFFFF"/>
      </a:lt1>
      <a:dk2>
        <a:srgbClr val="152A45"/>
      </a:dk2>
      <a:lt2>
        <a:srgbClr val="F7F4EC"/>
      </a:lt2>
      <a:accent1>
        <a:srgbClr val="3E7C7B"/>
      </a:accent1>
      <a:accent2>
        <a:srgbClr val="A9BFA4"/>
      </a:accent2>
      <a:accent3>
        <a:srgbClr val="152A45"/>
      </a:accent3>
      <a:accent4>
        <a:srgbClr val="5E6B7E"/>
      </a:accent4>
      <a:accent5>
        <a:srgbClr val="8FB3B2"/>
      </a:accent5>
      <a:accent6>
        <a:srgbClr val="D9E4DE"/>
      </a:accent6>
      <a:hlink>
        <a:srgbClr val="3E7C7B"/>
      </a:hlink>
      <a:folHlink>
        <a:srgbClr val="5E6B7E"/>
      </a:folHlink>
    </a:clrScheme>
    <a:fontScheme name="BMHP Palliative">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d68f3d0-ea9f-4167-b389-30fe8f83028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A4912752D520948A85DB6AE627B5C05" ma:contentTypeVersion="11" ma:contentTypeDescription="Create a new document." ma:contentTypeScope="" ma:versionID="adc95cfc5242d95de2ba6e4823e8d059">
  <xsd:schema xmlns:xsd="http://www.w3.org/2001/XMLSchema" xmlns:xs="http://www.w3.org/2001/XMLSchema" xmlns:p="http://schemas.microsoft.com/office/2006/metadata/properties" xmlns:ns3="ad68f3d0-ea9f-4167-b389-30fe8f830284" targetNamespace="http://schemas.microsoft.com/office/2006/metadata/properties" ma:root="true" ma:fieldsID="bc0dafdf30c22316038abeb9e8db3c51" ns3:_="">
    <xsd:import namespace="ad68f3d0-ea9f-4167-b389-30fe8f830284"/>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68f3d0-ea9f-4167-b389-30fe8f830284"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FA8AE9-0E93-45ED-B30E-F7A4FF43CD95}">
  <ds:schemaRefs>
    <ds:schemaRef ds:uri="ad68f3d0-ea9f-4167-b389-30fe8f83028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A94EE1BE-A58A-46BA-9F12-D34EB97D294E}">
  <ds:schemaRefs>
    <ds:schemaRef ds:uri="ad68f3d0-ea9f-4167-b389-30fe8f83028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0F3DDA1-A800-4148-BF83-DE97424FD48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20</Slides>
  <Notes>20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BMHP Palliative</vt:lpstr>
      <vt:lpstr>PowerPoint Presentation</vt:lpstr>
      <vt:lpstr>Introduction: Empowerment and Person-Centred Care</vt:lpstr>
      <vt:lpstr>Ageing Population and Changing Support Needs</vt:lpstr>
      <vt:lpstr>Holistic Needs of Older People with Serious Illness</vt:lpstr>
      <vt:lpstr>Dignity, Independence and Advance Care Planning</vt:lpstr>
      <vt:lpstr>Relevant Theories of Ageing and Care</vt:lpstr>
      <vt:lpstr>Legal and Policy Frameworks Supporting Choice</vt:lpstr>
      <vt:lpstr>Community Palliative and Supportive Care</vt:lpstr>
      <vt:lpstr>Critical Evaluation of Community Palliative Services</vt:lpstr>
      <vt:lpstr>Hospice Care and Quality of Life</vt:lpstr>
      <vt:lpstr>Inequalities and Barriers in Accessing Support</vt:lpstr>
      <vt:lpstr>Digital Innovation in Palliative and Supportive Care</vt:lpstr>
      <vt:lpstr>Remote Monitoring, Virtual Consultations and Shared Records</vt:lpstr>
      <vt:lpstr>Critical Evaluation of Technology and Digital Barriers</vt:lpstr>
      <vt:lpstr>Published Real-World Case Study: Mr and Mrs S</vt:lpstr>
      <vt:lpstr>Critical Evaluation and Theoretical Application of the Case</vt:lpstr>
      <vt:lpstr>Safeguarding, Ethics and Family Involvement</vt:lpstr>
      <vt:lpstr>Evidence-Based Recommendations for Improving Services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2026-10-17T15:32:14Z</dcterms:created>
  <dcterms:modified xsi:type="dcterms:W3CDTF">2026-10-24T22:17:06Z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0x0101003A4912752D520948A85DB6AE627B5C05</vt:lpwstr>
  </property>
</Properties>
</file>