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74" r:id="rId4"/>
    <p:sldId id="275" r:id="rId5"/>
    <p:sldId id="276" r:id="rId6"/>
    <p:sldId id="277" r:id="rId7"/>
    <p:sldId id="278" r:id="rId8"/>
    <p:sldId id="259" r:id="rId9"/>
    <p:sldId id="260" r:id="rId10"/>
    <p:sldId id="263" r:id="rId11"/>
    <p:sldId id="268" r:id="rId12"/>
    <p:sldId id="270" r:id="rId1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2720" autoAdjust="0"/>
  </p:normalViewPr>
  <p:slideViewPr>
    <p:cSldViewPr snapToGrid="0">
      <p:cViewPr varScale="1">
        <p:scale>
          <a:sx n="93" d="100"/>
          <a:sy n="93" d="100"/>
        </p:scale>
        <p:origin x="48"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789849E-6635-4599-9D42-4FB35EBEBA78}" type="datetimeFigureOut">
              <a:rPr lang="en-GB" smtClean="0"/>
              <a:t>10/10/2022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65C08A5-8CDE-4475-83A2-08E8C9C1854D}" type="slidenum">
              <a:rPr lang="en-GB" smtClean="0"/>
              <a:t>‹#›</a:t>
            </a:fld>
            <a:endParaRPr lang="en-GB"/>
          </a:p>
        </p:txBody>
      </p:sp>
    </p:spTree>
    <p:extLst>
      <p:ext uri="{BB962C8B-B14F-4D97-AF65-F5344CB8AC3E}">
        <p14:creationId xmlns:p14="http://schemas.microsoft.com/office/powerpoint/2010/main" val="725696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1</a:t>
            </a:fld>
            <a:endParaRPr lang="en-GB"/>
          </a:p>
        </p:txBody>
      </p:sp>
    </p:spTree>
    <p:extLst>
      <p:ext uri="{BB962C8B-B14F-4D97-AF65-F5344CB8AC3E}">
        <p14:creationId xmlns:p14="http://schemas.microsoft.com/office/powerpoint/2010/main" val="2630388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400" dirty="0"/>
              <a:t>As always we must understand a bit about where</a:t>
            </a:r>
            <a:r>
              <a:rPr lang="en-GB" sz="2400" baseline="0" dirty="0"/>
              <a:t> we have been so we can make better informed decisions about where we want to be in the future.</a:t>
            </a:r>
            <a:endParaRPr lang="en-GB" sz="2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454546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5C08A5-8CDE-4475-83A2-08E8C9C1854D}" type="slidenum">
              <a:rPr lang="en-GB" smtClean="0"/>
              <a:t>3</a:t>
            </a:fld>
            <a:endParaRPr lang="en-GB"/>
          </a:p>
        </p:txBody>
      </p:sp>
    </p:spTree>
    <p:extLst>
      <p:ext uri="{BB962C8B-B14F-4D97-AF65-F5344CB8AC3E}">
        <p14:creationId xmlns:p14="http://schemas.microsoft.com/office/powerpoint/2010/main" val="2505589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5C08A5-8CDE-4475-83A2-08E8C9C1854D}" type="slidenum">
              <a:rPr lang="en-GB" smtClean="0"/>
              <a:t>4</a:t>
            </a:fld>
            <a:endParaRPr lang="en-GB"/>
          </a:p>
        </p:txBody>
      </p:sp>
    </p:spTree>
    <p:extLst>
      <p:ext uri="{BB962C8B-B14F-4D97-AF65-F5344CB8AC3E}">
        <p14:creationId xmlns:p14="http://schemas.microsoft.com/office/powerpoint/2010/main" val="24308274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So let’s talk about PM through the ages. During the 40s</a:t>
            </a:r>
            <a:r>
              <a:rPr lang="en-GB" sz="1200" baseline="0" dirty="0"/>
              <a:t> and 50s rail and steel companies were the pillars of management thinking. These companies treated people as “workers” and created hierarchical structures.  Performance management  was focused primarily on automating work and telling people what to do.  A somewhat Tayloristic approach.</a:t>
            </a:r>
          </a:p>
          <a:p>
            <a:endParaRPr lang="en-GB" sz="1200" baseline="0" dirty="0"/>
          </a:p>
          <a:p>
            <a:r>
              <a:rPr lang="en-GB" sz="1200" baseline="0" dirty="0"/>
              <a:t>In the 60s and 70s Peter Drucker and Jack Walsh brought us management by objective and the hierarchical top down cascading of goals.  Leaders were the kings of the corporation.  And statements such as ‘if you can’t measure it you can’t manage it’ were the mantra of the day. </a:t>
            </a:r>
          </a:p>
          <a:p>
            <a:endParaRPr lang="en-GB" sz="1200" baseline="0" dirty="0"/>
          </a:p>
          <a:p>
            <a:r>
              <a:rPr lang="en-GB" sz="1200" baseline="0" dirty="0"/>
              <a:t>In the 90s a new generation of tech companies like google started to emerge.  These companies recognised empowerment as a key driver of performance.  They saw workers as kings and leaders as ‘servant leaders’ whose primary role is to empower, align and develop their people.</a:t>
            </a:r>
          </a:p>
          <a:p>
            <a:endParaRPr lang="en-GB" sz="1200" baseline="0" dirty="0"/>
          </a:p>
          <a:p>
            <a:r>
              <a:rPr lang="en-GB" sz="1200" baseline="0" dirty="0"/>
              <a:t>Do you recognise your own company? </a:t>
            </a:r>
            <a:r>
              <a:rPr lang="en-US" sz="1200" baseline="0" dirty="0"/>
              <a:t>The reality for most businesses is they struggle to replicate what companies like Google have done, unable to decompose the 1960s/70s style of leadership and structure.</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3164771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External drivers may start to force their hands as an ever newer</a:t>
            </a:r>
            <a:r>
              <a:rPr lang="en-GB" sz="1200" baseline="0" dirty="0"/>
              <a:t> type of management thinking has emerged.  Driven by mission and purpose these companies do away with the idea that you are a leader because of your position and focus on people developing followership.  They organise themselves around networks of teams and build systems and tools which let people communicate easily.</a:t>
            </a:r>
          </a:p>
          <a:p>
            <a:endParaRPr lang="en-GB" sz="1200" baseline="0" dirty="0"/>
          </a:p>
          <a:p>
            <a:r>
              <a:rPr lang="en-GB" sz="1200" baseline="0" dirty="0"/>
              <a:t>Does this sound like somewhere you would like to work?</a:t>
            </a:r>
          </a:p>
          <a:p>
            <a:endParaRPr lang="en-GB" sz="12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9</a:t>
            </a:fld>
            <a:endParaRPr lang="en-GB" dirty="0">
              <a:solidFill>
                <a:prstClr val="black"/>
              </a:solidFill>
            </a:endParaRPr>
          </a:p>
        </p:txBody>
      </p:sp>
    </p:spTree>
    <p:extLst>
      <p:ext uri="{BB962C8B-B14F-4D97-AF65-F5344CB8AC3E}">
        <p14:creationId xmlns:p14="http://schemas.microsoft.com/office/powerpoint/2010/main" val="3556984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We all seem to have less and less time.</a:t>
            </a:r>
            <a:r>
              <a:rPr lang="en-GB" sz="1400" baseline="0" dirty="0"/>
              <a:t> </a:t>
            </a:r>
            <a:r>
              <a:rPr lang="en-GB" sz="1400" dirty="0"/>
              <a:t> one of the major bug bears that is levied at performance management processes is</a:t>
            </a:r>
            <a:r>
              <a:rPr lang="en-GB" sz="1400" baseline="0" dirty="0"/>
              <a:t> the number of hours involved</a:t>
            </a:r>
            <a:r>
              <a:rPr lang="en-GB" sz="1400" dirty="0"/>
              <a:t>.</a:t>
            </a:r>
            <a:r>
              <a:rPr lang="en-GB" sz="1400" baseline="0" dirty="0"/>
              <a:t>  Managers think they are too complicated and long winded and often see them as a check box obligation that is burdensome and begrudgingly endured by both manager and employee.  </a:t>
            </a:r>
          </a:p>
          <a:p>
            <a:endParaRPr lang="en-GB" sz="1400" baseline="0" dirty="0"/>
          </a:p>
          <a:p>
            <a:r>
              <a:rPr lang="en-GB" sz="1400" baseline="0" dirty="0"/>
              <a:t>Do you look forward to your PR?  Do you think your line manager gives it the time and attention you would like?</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18025149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a:t>Managers and employees</a:t>
            </a:r>
            <a:r>
              <a:rPr lang="en-GB" sz="1400" baseline="0" dirty="0"/>
              <a:t> should discuss performance throughout the year so there are no surprises come the end of year review.  Discussions should be forward looking and developmental in nature.  Goals can be amended in line with changing work priorities, keeping them relevant</a:t>
            </a:r>
            <a:endParaRPr lang="en-GB" sz="1400"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1733843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focus should be on</a:t>
            </a:r>
            <a:r>
              <a:rPr lang="en-GB" baseline="0" dirty="0"/>
              <a:t> continuous development.</a:t>
            </a:r>
            <a:endParaRPr lang="en-GB" dirty="0"/>
          </a:p>
        </p:txBody>
      </p:sp>
      <p:sp>
        <p:nvSpPr>
          <p:cNvPr id="4" name="Slide Number Placeholder 3"/>
          <p:cNvSpPr>
            <a:spLocks noGrp="1"/>
          </p:cNvSpPr>
          <p:nvPr>
            <p:ph type="sldNum" sz="quarter" idx="10"/>
          </p:nvPr>
        </p:nvSpPr>
        <p:spPr/>
        <p:txBody>
          <a:bodyPr/>
          <a:lstStyle/>
          <a:p>
            <a:fld id="{200EB97F-2EAE-4740-8B7D-4C325CDB0438}"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2735347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715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82361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0602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095486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4199630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GB" dirty="0"/>
          </a:p>
        </p:txBody>
      </p:sp>
      <p:sp>
        <p:nvSpPr>
          <p:cNvPr id="4" name="Footer Placeholder 3"/>
          <p:cNvSpPr>
            <a:spLocks noGrp="1"/>
          </p:cNvSpPr>
          <p:nvPr>
            <p:ph type="ftr" sz="quarter" idx="11"/>
          </p:nvPr>
        </p:nvSpPr>
        <p:spPr/>
        <p:txBody>
          <a:bodyPr/>
          <a:lstStyle/>
          <a:p>
            <a:r>
              <a:rPr lang="en-US" dirty="0"/>
              <a:t>Presentation title, change Insert &gt;&gt; Header &amp; Footer</a:t>
            </a:r>
            <a:endParaRPr lang="en-GB" dirty="0"/>
          </a:p>
        </p:txBody>
      </p:sp>
      <p:sp>
        <p:nvSpPr>
          <p:cNvPr id="5" name="Slide Number Placeholder 4"/>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46280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r>
              <a:rPr lang="en-US" dirty="0"/>
              <a:t>Presentation title, change Insert &gt;&gt; Header &amp; Footer</a:t>
            </a:r>
            <a:endParaRPr lang="en-GB" dirty="0"/>
          </a:p>
        </p:txBody>
      </p:sp>
      <p:sp>
        <p:nvSpPr>
          <p:cNvPr id="9" name="Slide Number Placeholder 8"/>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346223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r>
              <a:rPr lang="en-US" dirty="0">
                <a:solidFill>
                  <a:srgbClr val="514949"/>
                </a:solidFill>
              </a:rPr>
              <a:t>Presentation title, change Insert &gt;&gt; Header &amp; Footer</a:t>
            </a:r>
            <a:endParaRPr lang="en-GB" dirty="0">
              <a:solidFill>
                <a:srgbClr val="514949"/>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47F1000-4AC5-4D9E-A172-06353C23FA3C}" type="slidenum">
              <a:rPr lang="en-GB" smtClean="0">
                <a:solidFill>
                  <a:srgbClr val="514949"/>
                </a:solidFill>
              </a:rPr>
              <a:pPr/>
              <a:t>‹#›</a:t>
            </a:fld>
            <a:endParaRPr lang="en-GB" dirty="0">
              <a:solidFill>
                <a:srgbClr val="514949"/>
              </a:solidFill>
            </a:endParaRPr>
          </a:p>
        </p:txBody>
      </p:sp>
    </p:spTree>
    <p:extLst>
      <p:ext uri="{BB962C8B-B14F-4D97-AF65-F5344CB8AC3E}">
        <p14:creationId xmlns:p14="http://schemas.microsoft.com/office/powerpoint/2010/main" val="3769760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dirty="0"/>
          </a:p>
        </p:txBody>
      </p:sp>
      <p:sp>
        <p:nvSpPr>
          <p:cNvPr id="6" name="Footer Placeholder 5"/>
          <p:cNvSpPr>
            <a:spLocks noGrp="1"/>
          </p:cNvSpPr>
          <p:nvPr>
            <p:ph type="ftr" sz="quarter" idx="11"/>
          </p:nvPr>
        </p:nvSpPr>
        <p:spPr/>
        <p:txBody>
          <a:bodyPr/>
          <a:lstStyle/>
          <a:p>
            <a:r>
              <a:rPr lang="en-US" dirty="0"/>
              <a:t>Presentation title, change Insert &gt;&gt; Header &amp; Footer</a:t>
            </a:r>
            <a:endParaRPr lang="en-GB" dirty="0"/>
          </a:p>
        </p:txBody>
      </p:sp>
      <p:sp>
        <p:nvSpPr>
          <p:cNvPr id="7" name="Slide Number Placeholder 6"/>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2121635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79449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r>
              <a:rPr lang="en-US" dirty="0"/>
              <a:t>Presentation title, change Insert &gt;&gt; Header &amp; Footer</a:t>
            </a:r>
            <a:endParaRPr lang="en-GB" dirty="0"/>
          </a:p>
        </p:txBody>
      </p:sp>
      <p:sp>
        <p:nvSpPr>
          <p:cNvPr id="6" name="Slide Number Placeholder 5"/>
          <p:cNvSpPr>
            <a:spLocks noGrp="1"/>
          </p:cNvSpPr>
          <p:nvPr>
            <p:ph type="sldNum" sz="quarter" idx="12"/>
          </p:nvPr>
        </p:nvSpPr>
        <p:spPr/>
        <p:txBody>
          <a:bodyPr/>
          <a:lstStyle/>
          <a:p>
            <a:fld id="{947F1000-4AC5-4D9E-A172-06353C23FA3C}" type="slidenum">
              <a:rPr lang="en-GB" smtClean="0"/>
              <a:pPr/>
              <a:t>‹#›</a:t>
            </a:fld>
            <a:endParaRPr lang="en-GB" dirty="0"/>
          </a:p>
        </p:txBody>
      </p:sp>
    </p:spTree>
    <p:extLst>
      <p:ext uri="{BB962C8B-B14F-4D97-AF65-F5344CB8AC3E}">
        <p14:creationId xmlns:p14="http://schemas.microsoft.com/office/powerpoint/2010/main" val="1743121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table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Two tables</a:t>
            </a:r>
          </a:p>
        </p:txBody>
      </p:sp>
      <p:sp>
        <p:nvSpPr>
          <p:cNvPr id="8" name="Tijdelijke aanduiding voor tabel 7"/>
          <p:cNvSpPr>
            <a:spLocks noGrp="1"/>
          </p:cNvSpPr>
          <p:nvPr>
            <p:ph type="tbl" sz="quarter" idx="16" hasCustomPrompt="1"/>
          </p:nvPr>
        </p:nvSpPr>
        <p:spPr>
          <a:xfrm>
            <a:off x="40558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64" name="Tijdelijke aanduiding voor tabel 7"/>
          <p:cNvSpPr>
            <a:spLocks noGrp="1"/>
          </p:cNvSpPr>
          <p:nvPr>
            <p:ph type="tbl" sz="quarter" idx="17" hasCustomPrompt="1"/>
          </p:nvPr>
        </p:nvSpPr>
        <p:spPr>
          <a:xfrm>
            <a:off x="4662624" y="1210970"/>
            <a:ext cx="404973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3128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nl-NL" sz="1400" kern="0" dirty="0">
                  <a:solidFill>
                    <a:srgbClr val="000000"/>
                  </a:solidFill>
                </a:rPr>
                <a:t>Delete </a:t>
              </a:r>
              <a:r>
                <a:rPr lang="en-GB" sz="1400" kern="0" dirty="0">
                  <a:solidFill>
                    <a:srgbClr val="000000"/>
                  </a:solidFill>
                </a:rPr>
                <a:t>existing</a:t>
              </a:r>
              <a:r>
                <a:rPr lang="nl-NL" sz="1400" kern="0" dirty="0">
                  <a:solidFill>
                    <a:srgbClr val="000000"/>
                  </a:solidFill>
                </a:rPr>
                <a:t> picture </a:t>
              </a:r>
              <a:r>
                <a:rPr lang="nl-NL" sz="1400" kern="0" dirty="0" err="1">
                  <a:solidFill>
                    <a:srgbClr val="000000"/>
                  </a:solidFill>
                </a:rPr>
                <a:t>and</a:t>
              </a:r>
              <a:r>
                <a:rPr lang="nl-NL" sz="1400" kern="0" dirty="0">
                  <a:solidFill>
                    <a:srgbClr val="000000"/>
                  </a:solidFill>
                </a:rPr>
                <a:t> click on the icon </a:t>
              </a:r>
              <a:r>
                <a:rPr lang="nl-NL" sz="1400" kern="0" dirty="0" err="1">
                  <a:solidFill>
                    <a:srgbClr val="000000"/>
                  </a:solidFill>
                </a:rPr>
                <a:t>to</a:t>
              </a:r>
              <a:r>
                <a:rPr lang="nl-NL" sz="1400" kern="0" dirty="0">
                  <a:solidFill>
                    <a:srgbClr val="000000"/>
                  </a:solidFill>
                </a:rPr>
                <a:t> </a:t>
              </a:r>
              <a:r>
                <a:rPr lang="nl-NL" sz="1400" kern="0" dirty="0" err="1">
                  <a:solidFill>
                    <a:srgbClr val="000000"/>
                  </a:solidFill>
                </a:rPr>
                <a:t>insert</a:t>
              </a:r>
              <a:r>
                <a:rPr lang="nl-NL" sz="1400" kern="0" dirty="0">
                  <a:solidFill>
                    <a:srgbClr val="000000"/>
                  </a:solidFill>
                </a:rPr>
                <a:t> a new picture</a:t>
              </a:r>
              <a:endParaRPr lang="en-US" sz="1400" kern="0" dirty="0">
                <a:solidFill>
                  <a:srgbClr val="000000"/>
                </a:solidFill>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Search and selected the picture you want.</a:t>
              </a:r>
              <a:br>
                <a:rPr lang="en-US" sz="1400" kern="0" dirty="0">
                  <a:solidFill>
                    <a:srgbClr val="000000"/>
                  </a:solidFill>
                </a:rPr>
              </a:br>
              <a:r>
                <a:rPr lang="en-US" sz="1400" kern="0" dirty="0">
                  <a:solidFill>
                    <a:srgbClr val="000000"/>
                  </a:solidFill>
                </a:rPr>
                <a:t>Click</a:t>
              </a:r>
              <a:r>
                <a:rPr lang="en-US" sz="1400" kern="0" dirty="0">
                  <a:solidFill>
                    <a:srgbClr val="E3CC5A"/>
                  </a:solidFill>
                </a:rPr>
                <a:t> </a:t>
              </a:r>
              <a:r>
                <a:rPr lang="en-US" sz="1400" b="1" kern="0" dirty="0">
                  <a:solidFill>
                    <a:srgbClr val="514949"/>
                  </a:solidFill>
                </a:rPr>
                <a:t>´Insert´</a:t>
              </a:r>
              <a:endParaRPr lang="nl-NL" sz="1400" b="1" kern="0" dirty="0">
                <a:solidFill>
                  <a:srgbClr val="514949"/>
                </a:solidFill>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algn="ctr">
                <a:defRPr/>
              </a:pPr>
              <a:r>
                <a:rPr lang="en-GB" sz="1100" b="1" kern="0" dirty="0">
                  <a:solidFill>
                    <a:srgbClr val="005634">
                      <a:lumMod val="25000"/>
                    </a:srgbClr>
                  </a:solidFill>
                  <a:effectLst>
                    <a:outerShdw blurRad="25400" algn="ctr" rotWithShape="0">
                      <a:prstClr val="white"/>
                    </a:outerShdw>
                  </a:effectLst>
                  <a:latin typeface="Calibri Light" panose="020F0302020204030204"/>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a:tabLst>
                  <a:tab pos="630238" algn="l"/>
                </a:tabLst>
                <a:defRPr/>
              </a:pPr>
              <a:r>
                <a:rPr lang="nl-NL" sz="1600" b="1" kern="0" dirty="0">
                  <a:solidFill>
                    <a:srgbClr val="514949"/>
                  </a:solidFill>
                  <a:latin typeface="Calibri Light" panose="020F0302020204030204"/>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a:defRPr/>
              </a:pPr>
              <a:r>
                <a:rPr lang="en-US" sz="1400" kern="0" dirty="0">
                  <a:solidFill>
                    <a:srgbClr val="000000"/>
                  </a:solidFill>
                </a:rPr>
                <a:t>Select the picture and select</a:t>
              </a:r>
              <a:r>
                <a:rPr lang="en-US" sz="1400" kern="0" dirty="0">
                  <a:solidFill>
                    <a:srgbClr val="514949"/>
                  </a:solidFill>
                </a:rPr>
                <a:t> </a:t>
              </a:r>
              <a:r>
                <a:rPr lang="en-US" sz="1400" b="1" kern="0" dirty="0">
                  <a:solidFill>
                    <a:srgbClr val="514949"/>
                  </a:solidFill>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algn="ctr">
                <a:defRPr/>
              </a:pPr>
              <a:r>
                <a:rPr lang="nl-NL" sz="1600" kern="0" dirty="0">
                  <a:solidFill>
                    <a:prstClr val="white"/>
                  </a:solidFill>
                  <a:latin typeface="Calibri Light" panose="020F0302020204030204"/>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1993486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hree text boxes vertical">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Three text boxes vertical</a:t>
            </a:r>
          </a:p>
        </p:txBody>
      </p:sp>
      <p:sp>
        <p:nvSpPr>
          <p:cNvPr id="102" name="Tijdelijke aanduiding voor verticale tekst 2"/>
          <p:cNvSpPr>
            <a:spLocks noGrp="1"/>
          </p:cNvSpPr>
          <p:nvPr>
            <p:ph type="body" orient="vert" idx="14" hasCustomPrompt="1"/>
          </p:nvPr>
        </p:nvSpPr>
        <p:spPr>
          <a:xfrm>
            <a:off x="405584" y="1586673"/>
            <a:ext cx="2616966"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6103196" y="1586673"/>
            <a:ext cx="2621220"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6102830" y="1210043"/>
            <a:ext cx="2620546"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0" name="Tijdelijke aanduiding voor verticale tekst 2"/>
          <p:cNvSpPr>
            <a:spLocks noGrp="1"/>
          </p:cNvSpPr>
          <p:nvPr>
            <p:ph type="body" orient="vert" idx="17" hasCustomPrompt="1"/>
          </p:nvPr>
        </p:nvSpPr>
        <p:spPr>
          <a:xfrm>
            <a:off x="415290" y="1210043"/>
            <a:ext cx="262311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62" name="Tijdelijke aanduiding voor verticale tekst 2"/>
          <p:cNvSpPr>
            <a:spLocks noGrp="1"/>
          </p:cNvSpPr>
          <p:nvPr>
            <p:ph type="body" orient="vert" idx="18" hasCustomPrompt="1"/>
          </p:nvPr>
        </p:nvSpPr>
        <p:spPr>
          <a:xfrm>
            <a:off x="3248515" y="1586673"/>
            <a:ext cx="262902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63" name="Tijdelijke aanduiding voor verticale tekst 2"/>
          <p:cNvSpPr>
            <a:spLocks noGrp="1"/>
          </p:cNvSpPr>
          <p:nvPr>
            <p:ph type="body" orient="vert" idx="19" hasCustomPrompt="1"/>
          </p:nvPr>
        </p:nvSpPr>
        <p:spPr>
          <a:xfrm>
            <a:off x="3258000" y="1210043"/>
            <a:ext cx="2635200"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1801850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r>
              <a:rPr lang="en-GB" dirty="0">
                <a:solidFill>
                  <a:srgbClr val="514949"/>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6" name="Tijdelijke aanduiding voor verticale tekst 2"/>
          <p:cNvSpPr>
            <a:spLocks noGrp="1"/>
          </p:cNvSpPr>
          <p:nvPr>
            <p:ph type="body" orient="vert" idx="1" hasCustomPrompt="1"/>
          </p:nvPr>
        </p:nvSpPr>
        <p:spPr>
          <a:xfrm>
            <a:off x="4680000" y="1586674"/>
            <a:ext cx="4042176" cy="1247966"/>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Tree>
    <p:extLst>
      <p:ext uri="{BB962C8B-B14F-4D97-AF65-F5344CB8AC3E}">
        <p14:creationId xmlns:p14="http://schemas.microsoft.com/office/powerpoint/2010/main" val="431161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latin typeface="+mn-lt"/>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a:t>Presentation title, change Insert &gt;&gt; Header &amp; Footer</a:t>
            </a:r>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r>
              <a:rPr lang="en-GB" dirty="0">
                <a:solidFill>
                  <a:srgbClr val="514949"/>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104858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r>
              <a:rPr lang="en-US" dirty="0"/>
              <a:t>Presentation title, change Insert &gt;&gt; Header &amp; Footer</a:t>
            </a: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947F1000-4AC5-4D9E-A172-06353C23FA3C}"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75767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6200"/>
              <a:t>Performance Management Systems</a:t>
            </a:r>
          </a:p>
        </p:txBody>
      </p:sp>
      <p:sp>
        <p:nvSpPr>
          <p:cNvPr id="3" name="Content Placeholder 2"/>
          <p:cNvSpPr>
            <a:spLocks noGrp="1"/>
          </p:cNvSpPr>
          <p:nvPr>
            <p:ph type="body" idx="1"/>
          </p:nvPr>
        </p:nvSpPr>
        <p:spPr>
          <a:xfrm>
            <a:off x="3967314" y="4455621"/>
            <a:ext cx="4702011" cy="1238616"/>
          </a:xfrm>
        </p:spPr>
        <p:txBody>
          <a:bodyPr vert="horz" lIns="91440" tIns="45720" rIns="91440" bIns="45720" rtlCol="0">
            <a:normAutofit/>
          </a:bodyPr>
          <a:lstStyle/>
          <a:p>
            <a:r>
              <a:rPr lang="en-US">
                <a:solidFill>
                  <a:schemeClr val="tx1">
                    <a:lumMod val="85000"/>
                    <a:lumOff val="15000"/>
                  </a:schemeClr>
                </a:solidFill>
              </a:rPr>
              <a:t>iNTRODUCTION</a:t>
            </a:r>
          </a:p>
        </p:txBody>
      </p:sp>
      <p:pic>
        <p:nvPicPr>
          <p:cNvPr id="6" name="Picture 5" descr="Audio sound board">
            <a:extLst>
              <a:ext uri="{FF2B5EF4-FFF2-40B4-BE49-F238E27FC236}">
                <a16:creationId xmlns:a16="http://schemas.microsoft.com/office/drawing/2014/main" id="{F693A30C-3037-1311-8C3F-1888B21DECC0}"/>
              </a:ext>
            </a:extLst>
          </p:cNvPr>
          <p:cNvPicPr>
            <a:picLocks noChangeAspect="1"/>
          </p:cNvPicPr>
          <p:nvPr/>
        </p:nvPicPr>
        <p:blipFill rotWithShape="1">
          <a:blip r:embed="rId3"/>
          <a:srcRect l="45171" r="20992" b="-1"/>
          <a:stretch/>
        </p:blipFill>
        <p:spPr>
          <a:xfrm>
            <a:off x="20" y="10"/>
            <a:ext cx="3476465" cy="6857989"/>
          </a:xfrm>
          <a:prstGeom prst="rect">
            <a:avLst/>
          </a:prstGeom>
        </p:spPr>
      </p:pic>
      <p:cxnSp>
        <p:nvCxnSpPr>
          <p:cNvPr id="18" name="Straight Connector 17">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7523922" y="6459785"/>
            <a:ext cx="885440" cy="365125"/>
          </a:xfrm>
        </p:spPr>
        <p:txBody>
          <a:bodyPr vert="horz" lIns="91440" tIns="45720" rIns="91440" bIns="45720" rtlCol="0" anchor="ctr">
            <a:normAutofit/>
          </a:bodyPr>
          <a:lstStyle/>
          <a:p>
            <a:pPr>
              <a:spcAft>
                <a:spcPts val="600"/>
              </a:spcAft>
            </a:pPr>
            <a:fld id="{AC82685A-BD3A-4230-8D85-804689F67293}" type="slidenum">
              <a:rPr lang="en-US">
                <a:solidFill>
                  <a:schemeClr val="tx1">
                    <a:lumMod val="75000"/>
                    <a:lumOff val="25000"/>
                  </a:schemeClr>
                </a:solidFill>
              </a:rPr>
              <a:pPr>
                <a:spcAft>
                  <a:spcPts val="600"/>
                </a:spcAft>
              </a:pPr>
              <a:t>1</a:t>
            </a:fld>
            <a:endParaRPr lang="en-US">
              <a:solidFill>
                <a:schemeClr val="tx1">
                  <a:lumMod val="75000"/>
                  <a:lumOff val="25000"/>
                </a:schemeClr>
              </a:solidFill>
            </a:endParaRPr>
          </a:p>
        </p:txBody>
      </p:sp>
    </p:spTree>
    <p:extLst>
      <p:ext uri="{BB962C8B-B14F-4D97-AF65-F5344CB8AC3E}">
        <p14:creationId xmlns:p14="http://schemas.microsoft.com/office/powerpoint/2010/main" val="969549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8262" y="647213"/>
            <a:ext cx="7543800" cy="808100"/>
          </a:xfrm>
        </p:spPr>
        <p:txBody>
          <a:bodyPr>
            <a:normAutofit/>
          </a:bodyPr>
          <a:lstStyle/>
          <a:p>
            <a:r>
              <a:rPr lang="en-GB" sz="2800" dirty="0"/>
              <a:t>Session Overview</a:t>
            </a:r>
          </a:p>
        </p:txBody>
      </p:sp>
      <p:graphicFrame>
        <p:nvGraphicFramePr>
          <p:cNvPr id="7" name="Tijdelijke aanduiding voor tabel 6"/>
          <p:cNvGraphicFramePr>
            <a:graphicFrameLocks noGrp="1"/>
          </p:cNvGraphicFramePr>
          <p:nvPr>
            <p:ph type="tbl" sz="quarter" idx="4294967295"/>
            <p:extLst>
              <p:ext uri="{D42A27DB-BD31-4B8C-83A1-F6EECF244321}">
                <p14:modId xmlns:p14="http://schemas.microsoft.com/office/powerpoint/2010/main" val="1787404405"/>
              </p:ext>
            </p:extLst>
          </p:nvPr>
        </p:nvGraphicFramePr>
        <p:xfrm>
          <a:off x="500175" y="1737361"/>
          <a:ext cx="8310110" cy="3485836"/>
        </p:xfrm>
        <a:graphic>
          <a:graphicData uri="http://schemas.openxmlformats.org/drawingml/2006/table">
            <a:tbl>
              <a:tblPr firstRow="1" bandRow="1">
                <a:tableStyleId>{2D5ABB26-0587-4C30-8999-92F81FD0307C}</a:tableStyleId>
              </a:tblPr>
              <a:tblGrid>
                <a:gridCol w="907082">
                  <a:extLst>
                    <a:ext uri="{9D8B030D-6E8A-4147-A177-3AD203B41FA5}">
                      <a16:colId xmlns:a16="http://schemas.microsoft.com/office/drawing/2014/main" val="20000"/>
                    </a:ext>
                  </a:extLst>
                </a:gridCol>
                <a:gridCol w="7403028">
                  <a:extLst>
                    <a:ext uri="{9D8B030D-6E8A-4147-A177-3AD203B41FA5}">
                      <a16:colId xmlns:a16="http://schemas.microsoft.com/office/drawing/2014/main" val="20001"/>
                    </a:ext>
                  </a:extLst>
                </a:gridCol>
              </a:tblGrid>
              <a:tr h="871459">
                <a:tc>
                  <a:txBody>
                    <a:bodyPr/>
                    <a:lstStyle/>
                    <a:p>
                      <a:pPr algn="ctr"/>
                      <a:r>
                        <a:rPr lang="en-US" sz="2000" b="1" dirty="0">
                          <a:solidFill>
                            <a:schemeClr val="bg1"/>
                          </a:solidFill>
                        </a:rPr>
                        <a:t>1</a:t>
                      </a:r>
                    </a:p>
                  </a:txBody>
                  <a:tcPr anchor="ctr">
                    <a:lnL w="12700" cap="flat" cmpd="sng" algn="ctr">
                      <a:solidFill>
                        <a:schemeClr val="bg1"/>
                      </a:solidFill>
                      <a:prstDash val="solid"/>
                      <a:round/>
                      <a:headEnd type="none" w="med" len="med"/>
                      <a:tailEnd type="none" w="med" len="med"/>
                    </a:lnL>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1"/>
                    </a:solidFill>
                  </a:tcPr>
                </a:tc>
                <a:tc>
                  <a:txBody>
                    <a:bodyPr/>
                    <a:lstStyle/>
                    <a:p>
                      <a:r>
                        <a:rPr lang="en-US" sz="1700" dirty="0"/>
                        <a:t>Definition</a:t>
                      </a:r>
                      <a:r>
                        <a:rPr lang="en-US" sz="1700" baseline="0" dirty="0"/>
                        <a:t>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no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0"/>
                  </a:ext>
                </a:extLst>
              </a:tr>
              <a:tr h="871459">
                <a:tc>
                  <a:txBody>
                    <a:bodyPr/>
                    <a:lstStyle/>
                    <a:p>
                      <a:pPr algn="ctr"/>
                      <a:r>
                        <a:rPr lang="en-US" sz="2000" b="1" dirty="0">
                          <a:solidFill>
                            <a:schemeClr val="bg1"/>
                          </a:solidFill>
                        </a:rPr>
                        <a:t>2</a:t>
                      </a:r>
                    </a:p>
                  </a:txBody>
                  <a:tcPr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r>
                        <a:rPr lang="en-US" sz="1700" dirty="0"/>
                        <a:t>A</a:t>
                      </a:r>
                      <a:r>
                        <a:rPr lang="en-US" sz="1700" baseline="0" dirty="0"/>
                        <a:t> Brief History of Performance Management</a:t>
                      </a:r>
                      <a:endParaRPr lang="en-US" sz="1700" dirty="0"/>
                    </a:p>
                  </a:txBody>
                  <a:tcPr marL="180000" marR="180000" marT="36000" marB="36000"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459">
                <a:tc>
                  <a:txBody>
                    <a:bodyPr/>
                    <a:lstStyle/>
                    <a:p>
                      <a:pPr algn="ctr"/>
                      <a:r>
                        <a:rPr lang="en-US" sz="2000" b="1" dirty="0">
                          <a:solidFill>
                            <a:schemeClr val="bg1"/>
                          </a:solidFill>
                        </a:rPr>
                        <a:t>3</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r>
                        <a:rPr lang="en-US" sz="1700" dirty="0"/>
                        <a:t>Factors Influencing the Need for Change</a:t>
                      </a:r>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459">
                <a:tc>
                  <a:txBody>
                    <a:bodyPr/>
                    <a:lstStyle/>
                    <a:p>
                      <a:pPr algn="ctr"/>
                      <a:r>
                        <a:rPr lang="en-US" sz="2000" b="1" dirty="0">
                          <a:solidFill>
                            <a:schemeClr val="bg1"/>
                          </a:solidFill>
                        </a:rPr>
                        <a:t>4</a:t>
                      </a:r>
                    </a:p>
                  </a:txBody>
                  <a:tcPr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2"/>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700" dirty="0"/>
                        <a:t>The Future of Performance Management</a:t>
                      </a:r>
                    </a:p>
                    <a:p>
                      <a:endParaRPr lang="en-US" sz="1700" dirty="0"/>
                    </a:p>
                  </a:txBody>
                  <a:tcPr marL="180000" marR="180000" marT="36000" marB="36000"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7393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86200" y="634946"/>
            <a:ext cx="4776107" cy="1450757"/>
          </a:xfrm>
        </p:spPr>
        <p:txBody>
          <a:bodyPr>
            <a:normAutofit/>
          </a:bodyPr>
          <a:lstStyle/>
          <a:p>
            <a:r>
              <a:rPr lang="en-GB" sz="4100"/>
              <a:t>Performance Management Defined</a:t>
            </a:r>
          </a:p>
        </p:txBody>
      </p:sp>
      <p:pic>
        <p:nvPicPr>
          <p:cNvPr id="7" name="Picture 6" descr="Magnifying glass showing decling performance">
            <a:extLst>
              <a:ext uri="{FF2B5EF4-FFF2-40B4-BE49-F238E27FC236}">
                <a16:creationId xmlns:a16="http://schemas.microsoft.com/office/drawing/2014/main" id="{E1657A4A-A425-198C-9117-2F732500BECA}"/>
              </a:ext>
            </a:extLst>
          </p:cNvPr>
          <p:cNvPicPr>
            <a:picLocks noChangeAspect="1"/>
          </p:cNvPicPr>
          <p:nvPr/>
        </p:nvPicPr>
        <p:blipFill rotWithShape="1">
          <a:blip r:embed="rId3"/>
          <a:srcRect l="17760" r="48325" b="1"/>
          <a:stretch/>
        </p:blipFill>
        <p:spPr>
          <a:xfrm>
            <a:off x="20" y="-12128"/>
            <a:ext cx="3490702"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idx="1"/>
          </p:nvPr>
        </p:nvSpPr>
        <p:spPr>
          <a:xfrm>
            <a:off x="3886200" y="2198913"/>
            <a:ext cx="4776107" cy="4345723"/>
          </a:xfrm>
        </p:spPr>
        <p:txBody>
          <a:bodyPr>
            <a:normAutofit/>
          </a:bodyPr>
          <a:lstStyle/>
          <a:p>
            <a:r>
              <a:rPr lang="en-GB" sz="1400" dirty="0">
                <a:latin typeface="Arial" panose="020B0604020202020204" pitchFamily="34" charset="0"/>
                <a:cs typeface="Arial" panose="020B0604020202020204" pitchFamily="34" charset="0"/>
              </a:rPr>
              <a:t>Performance management is the continuous process of improving performance by setting individual and team goals which are aligned to  the strategic goals of the organisation, planning performance to achieve the goals reviewing and assessing progress, and developing the knowledge, skills and abilities of people.    </a:t>
            </a:r>
            <a:r>
              <a:rPr lang="en-GB" sz="1400" b="1" dirty="0">
                <a:latin typeface="Arial" panose="020B0604020202020204" pitchFamily="34" charset="0"/>
                <a:cs typeface="Arial" panose="020B0604020202020204" pitchFamily="34" charset="0"/>
              </a:rPr>
              <a:t>(Armstrong , 2015)</a:t>
            </a:r>
          </a:p>
          <a:p>
            <a:endParaRPr lang="en-GB" sz="1400" dirty="0">
              <a:latin typeface="Arial" panose="020B0604020202020204" pitchFamily="34" charset="0"/>
              <a:cs typeface="Arial" panose="020B0604020202020204" pitchFamily="34" charset="0"/>
            </a:endParaRPr>
          </a:p>
          <a:p>
            <a:r>
              <a:rPr lang="en-GB" sz="1400" i="1" dirty="0">
                <a:latin typeface="Arial" panose="020B0604020202020204" pitchFamily="34" charset="0"/>
                <a:cs typeface="Arial" panose="020B0604020202020204" pitchFamily="34" charset="0"/>
              </a:rPr>
              <a:t>“When done well, it ensures that we are all clear about what success looks like and the part we play in delivering this success.”   </a:t>
            </a:r>
            <a:r>
              <a:rPr lang="en-GB" sz="1400" b="1" dirty="0">
                <a:latin typeface="Arial" panose="020B0604020202020204" pitchFamily="34" charset="0"/>
                <a:cs typeface="Arial" panose="020B0604020202020204" pitchFamily="34" charset="0"/>
              </a:rPr>
              <a:t>(Lloyds Banking Group)</a:t>
            </a:r>
          </a:p>
        </p:txBody>
      </p:sp>
    </p:spTree>
    <p:extLst>
      <p:ext uri="{BB962C8B-B14F-4D97-AF65-F5344CB8AC3E}">
        <p14:creationId xmlns:p14="http://schemas.microsoft.com/office/powerpoint/2010/main" val="294370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ngled shot of pen on a graph">
            <a:extLst>
              <a:ext uri="{FF2B5EF4-FFF2-40B4-BE49-F238E27FC236}">
                <a16:creationId xmlns:a16="http://schemas.microsoft.com/office/drawing/2014/main" id="{1C2E8A51-8776-1F45-DB80-A80490D195B6}"/>
              </a:ext>
            </a:extLst>
          </p:cNvPr>
          <p:cNvPicPr>
            <a:picLocks noChangeAspect="1"/>
          </p:cNvPicPr>
          <p:nvPr/>
        </p:nvPicPr>
        <p:blipFill rotWithShape="1">
          <a:blip r:embed="rId3"/>
          <a:srcRect l="14554" r="52020" b="-1"/>
          <a:stretch/>
        </p:blipFill>
        <p:spPr>
          <a:xfrm>
            <a:off x="20" y="10"/>
            <a:ext cx="3434209" cy="6857990"/>
          </a:xfrm>
          <a:prstGeom prst="rect">
            <a:avLst/>
          </a:prstGeom>
        </p:spPr>
      </p:pic>
      <p:sp>
        <p:nvSpPr>
          <p:cNvPr id="9" name="Rectangle 8">
            <a:extLst>
              <a:ext uri="{FF2B5EF4-FFF2-40B4-BE49-F238E27FC236}">
                <a16:creationId xmlns:a16="http://schemas.microsoft.com/office/drawing/2014/main" id="{DA5E7296-7D1C-41C4-B6F4-D94F20DD1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79799" y="0"/>
            <a:ext cx="566420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843154" y="516835"/>
            <a:ext cx="4754880" cy="1666501"/>
          </a:xfrm>
        </p:spPr>
        <p:txBody>
          <a:bodyPr>
            <a:normAutofit/>
          </a:bodyPr>
          <a:lstStyle/>
          <a:p>
            <a:r>
              <a:rPr lang="en-GB" sz="3500">
                <a:solidFill>
                  <a:srgbClr val="FFFFFF"/>
                </a:solidFill>
              </a:rPr>
              <a:t>Aim of Performance Management  </a:t>
            </a:r>
          </a:p>
        </p:txBody>
      </p:sp>
      <p:sp>
        <p:nvSpPr>
          <p:cNvPr id="11" name="Rectangle 10">
            <a:extLst>
              <a:ext uri="{FF2B5EF4-FFF2-40B4-BE49-F238E27FC236}">
                <a16:creationId xmlns:a16="http://schemas.microsoft.com/office/drawing/2014/main" id="{200CA129-AD3A-4BA6-8EB7-03AD3D5E6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4229"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843154" y="2236304"/>
            <a:ext cx="4754880" cy="3652667"/>
          </a:xfrm>
        </p:spPr>
        <p:txBody>
          <a:bodyPr>
            <a:normAutofit fontScale="92500" lnSpcReduction="10000"/>
          </a:bodyPr>
          <a:lstStyle/>
          <a:p>
            <a:pPr>
              <a:buFont typeface="Wingdings" panose="05000000000000000000" pitchFamily="2" charset="2"/>
              <a:buChar char="§"/>
            </a:pPr>
            <a:r>
              <a:rPr lang="en-GB" sz="1600" dirty="0">
                <a:solidFill>
                  <a:srgbClr val="FFFFFF"/>
                </a:solidFill>
              </a:rPr>
              <a:t> </a:t>
            </a:r>
            <a:r>
              <a:rPr lang="en-GB" dirty="0">
                <a:solidFill>
                  <a:srgbClr val="FFFFFF"/>
                </a:solidFill>
                <a:latin typeface="Arial" panose="020B0604020202020204" pitchFamily="34" charset="0"/>
                <a:cs typeface="Arial" panose="020B0604020202020204" pitchFamily="34" charset="0"/>
              </a:rPr>
              <a:t>To correct poor performance</a:t>
            </a:r>
          </a:p>
          <a:p>
            <a:pPr>
              <a:buFont typeface="Wingdings" panose="05000000000000000000" pitchFamily="2" charset="2"/>
              <a:buChar char="§"/>
            </a:pPr>
            <a:r>
              <a:rPr lang="en-GB" dirty="0">
                <a:solidFill>
                  <a:srgbClr val="FFFFFF"/>
                </a:solidFill>
                <a:latin typeface="Arial" panose="020B0604020202020204" pitchFamily="34" charset="0"/>
                <a:cs typeface="Arial" panose="020B0604020202020204" pitchFamily="34" charset="0"/>
              </a:rPr>
              <a:t> To sustain good performance</a:t>
            </a:r>
          </a:p>
          <a:p>
            <a:pPr>
              <a:buFont typeface="Wingdings" panose="05000000000000000000" pitchFamily="2" charset="2"/>
              <a:buChar char="§"/>
            </a:pPr>
            <a:r>
              <a:rPr lang="en-GB" dirty="0">
                <a:solidFill>
                  <a:srgbClr val="FFFFFF"/>
                </a:solidFill>
                <a:latin typeface="Arial" panose="020B0604020202020204" pitchFamily="34" charset="0"/>
                <a:cs typeface="Arial" panose="020B0604020202020204" pitchFamily="34" charset="0"/>
              </a:rPr>
              <a:t> To improve performance</a:t>
            </a:r>
          </a:p>
          <a:p>
            <a:pPr marL="0" indent="0">
              <a:buNone/>
            </a:pPr>
            <a:r>
              <a:rPr lang="en-GB" dirty="0">
                <a:solidFill>
                  <a:srgbClr val="FFFFFF"/>
                </a:solidFill>
                <a:latin typeface="Arial" panose="020B0604020202020204" pitchFamily="34" charset="0"/>
                <a:cs typeface="Arial" panose="020B0604020202020204" pitchFamily="34" charset="0"/>
              </a:rPr>
              <a:t>(Lee, 2005)</a:t>
            </a:r>
          </a:p>
          <a:p>
            <a:pPr>
              <a:buFont typeface="Wingdings" panose="05000000000000000000" pitchFamily="2" charset="2"/>
              <a:buChar char="§"/>
            </a:pPr>
            <a:endParaRPr lang="en-GB" dirty="0">
              <a:solidFill>
                <a:srgbClr val="FFFFFF"/>
              </a:solidFill>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solidFill>
                  <a:srgbClr val="FFFFFF"/>
                </a:solidFill>
                <a:latin typeface="Arial" panose="020B0604020202020204" pitchFamily="34" charset="0"/>
                <a:cs typeface="Arial" panose="020B0604020202020204" pitchFamily="34" charset="0"/>
              </a:rPr>
              <a:t>To communicate to employees the strategic goals of the enterprise</a:t>
            </a:r>
          </a:p>
          <a:p>
            <a:pPr>
              <a:buFont typeface="Wingdings" panose="05000000000000000000" pitchFamily="2" charset="2"/>
              <a:buChar char="§"/>
            </a:pPr>
            <a:r>
              <a:rPr lang="en-GB" dirty="0">
                <a:solidFill>
                  <a:srgbClr val="FFFFFF"/>
                </a:solidFill>
                <a:latin typeface="Arial" panose="020B0604020202020204" pitchFamily="34" charset="0"/>
                <a:cs typeface="Arial" panose="020B0604020202020204" pitchFamily="34" charset="0"/>
              </a:rPr>
              <a:t> To specify what the organisations expects in terms of behaviour and results</a:t>
            </a:r>
          </a:p>
          <a:p>
            <a:pPr marL="0" indent="0">
              <a:buNone/>
            </a:pPr>
            <a:r>
              <a:rPr lang="en-GB" dirty="0">
                <a:solidFill>
                  <a:srgbClr val="FFFFFF"/>
                </a:solidFill>
                <a:latin typeface="Arial" panose="020B0604020202020204" pitchFamily="34" charset="0"/>
                <a:cs typeface="Arial" panose="020B0604020202020204" pitchFamily="34" charset="0"/>
              </a:rPr>
              <a:t>(Shields, 2007)</a:t>
            </a:r>
          </a:p>
        </p:txBody>
      </p:sp>
    </p:spTree>
    <p:extLst>
      <p:ext uri="{BB962C8B-B14F-4D97-AF65-F5344CB8AC3E}">
        <p14:creationId xmlns:p14="http://schemas.microsoft.com/office/powerpoint/2010/main" val="3940444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4F247E-C0EA-4AFF-93B4-875861A79E75}"/>
              </a:ext>
            </a:extLst>
          </p:cNvPr>
          <p:cNvSpPr txBox="1"/>
          <p:nvPr/>
        </p:nvSpPr>
        <p:spPr>
          <a:xfrm>
            <a:off x="253497" y="108642"/>
            <a:ext cx="6604503" cy="369332"/>
          </a:xfrm>
          <a:prstGeom prst="rect">
            <a:avLst/>
          </a:prstGeom>
          <a:noFill/>
        </p:spPr>
        <p:txBody>
          <a:bodyPr wrap="square">
            <a:spAutoFit/>
          </a:bodyPr>
          <a:lstStyle/>
          <a:p>
            <a:r>
              <a:rPr lang="en-GB" sz="1800" i="1" dirty="0">
                <a:solidFill>
                  <a:srgbClr val="3333CC"/>
                </a:solidFill>
                <a:latin typeface="Arial" pitchFamily="34" charset="0"/>
                <a:cs typeface="Arial" pitchFamily="34" charset="0"/>
              </a:rPr>
              <a:t>Performance Management Process</a:t>
            </a:r>
            <a:endParaRPr lang="en-GB" dirty="0"/>
          </a:p>
        </p:txBody>
      </p:sp>
      <p:sp>
        <p:nvSpPr>
          <p:cNvPr id="5" name="TextBox 4">
            <a:extLst>
              <a:ext uri="{FF2B5EF4-FFF2-40B4-BE49-F238E27FC236}">
                <a16:creationId xmlns:a16="http://schemas.microsoft.com/office/drawing/2014/main" id="{3C9E8140-36B0-4049-945B-D5C407946758}"/>
              </a:ext>
            </a:extLst>
          </p:cNvPr>
          <p:cNvSpPr txBox="1"/>
          <p:nvPr/>
        </p:nvSpPr>
        <p:spPr>
          <a:xfrm>
            <a:off x="181069" y="688063"/>
            <a:ext cx="6676931" cy="646331"/>
          </a:xfrm>
          <a:prstGeom prst="rect">
            <a:avLst/>
          </a:prstGeom>
          <a:noFill/>
        </p:spPr>
        <p:txBody>
          <a:bodyPr wrap="square">
            <a:spAutoFit/>
          </a:bodyPr>
          <a:lstStyle/>
          <a:p>
            <a:pPr marL="265113" indent="0">
              <a:buNone/>
            </a:pPr>
            <a:r>
              <a:rPr lang="en-GB" sz="1800" dirty="0">
                <a:latin typeface="Arial" pitchFamily="34" charset="0"/>
                <a:cs typeface="Arial" pitchFamily="34" charset="0"/>
              </a:rPr>
              <a:t>Performance management is a process, not an event. It operates as a continuous cycle.</a:t>
            </a:r>
          </a:p>
        </p:txBody>
      </p:sp>
      <p:pic>
        <p:nvPicPr>
          <p:cNvPr id="6" name="Picture 2" descr="http://connect-hr.com/cms/thesite/public/uploads/uploadsbank/1208515529_70.gif">
            <a:extLst>
              <a:ext uri="{FF2B5EF4-FFF2-40B4-BE49-F238E27FC236}">
                <a16:creationId xmlns:a16="http://schemas.microsoft.com/office/drawing/2014/main" id="{CF6C3AC4-7A9E-486C-8594-D08FB3313C3C}"/>
              </a:ext>
            </a:extLst>
          </p:cNvPr>
          <p:cNvPicPr>
            <a:picLocks noChangeAspect="1" noChangeArrowheads="1"/>
          </p:cNvPicPr>
          <p:nvPr/>
        </p:nvPicPr>
        <p:blipFill>
          <a:blip r:embed="rId2" cstate="print"/>
          <a:srcRect/>
          <a:stretch>
            <a:fillRect/>
          </a:stretch>
        </p:blipFill>
        <p:spPr bwMode="auto">
          <a:xfrm>
            <a:off x="1331640" y="2190312"/>
            <a:ext cx="6696744" cy="3847802"/>
          </a:xfrm>
          <a:prstGeom prst="rect">
            <a:avLst/>
          </a:prstGeom>
          <a:noFill/>
        </p:spPr>
      </p:pic>
    </p:spTree>
    <p:extLst>
      <p:ext uri="{BB962C8B-B14F-4D97-AF65-F5344CB8AC3E}">
        <p14:creationId xmlns:p14="http://schemas.microsoft.com/office/powerpoint/2010/main" val="3826976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BD5EB87-45CC-45D6-AE2A-240FB342253E}"/>
              </a:ext>
            </a:extLst>
          </p:cNvPr>
          <p:cNvSpPr txBox="1"/>
          <p:nvPr/>
        </p:nvSpPr>
        <p:spPr>
          <a:xfrm>
            <a:off x="783153" y="811658"/>
            <a:ext cx="5023286" cy="5057435"/>
          </a:xfrm>
          <a:prstGeom prst="rect">
            <a:avLst/>
          </a:prstGeom>
        </p:spPr>
        <p:txBody>
          <a:bodyPr vert="horz" lIns="0" tIns="45720" rIns="0" bIns="45720" rtlCol="0">
            <a:noAutofit/>
          </a:bodyPr>
          <a:lstStyle/>
          <a:p>
            <a:pPr marL="88900" indent="20638">
              <a:lnSpc>
                <a:spcPct val="90000"/>
              </a:lnSpc>
              <a:spcAft>
                <a:spcPts val="600"/>
              </a:spcAft>
              <a:buClr>
                <a:schemeClr val="accent1"/>
              </a:buClr>
              <a:buSzPct val="100000"/>
              <a:buFont typeface="Calibri" panose="020F0502020204030204" pitchFamily="34" charset="0"/>
              <a:buNone/>
            </a:pPr>
            <a:r>
              <a:rPr lang="en-US" sz="2400" dirty="0">
                <a:solidFill>
                  <a:schemeClr val="tx1">
                    <a:lumMod val="75000"/>
                    <a:lumOff val="25000"/>
                  </a:schemeClr>
                </a:solidFill>
                <a:latin typeface="Arial" panose="020B0604020202020204" pitchFamily="34" charset="0"/>
                <a:cs typeface="Arial" panose="020B0604020202020204" pitchFamily="34" charset="0"/>
              </a:rPr>
              <a:t>The AMO theory suggests employees perform well and use their discretion when they have:</a:t>
            </a:r>
          </a:p>
          <a:p>
            <a:pPr marL="88900" indent="20638">
              <a:lnSpc>
                <a:spcPct val="90000"/>
              </a:lnSpc>
              <a:spcAft>
                <a:spcPts val="600"/>
              </a:spcAft>
              <a:buClr>
                <a:schemeClr val="accent1"/>
              </a:buClr>
              <a:buSzPct val="100000"/>
              <a:buFont typeface="Calibri" panose="020F0502020204030204" pitchFamily="34" charset="0"/>
              <a:buNone/>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88900" indent="20638">
              <a:lnSpc>
                <a:spcPct val="90000"/>
              </a:lnSpc>
              <a:spcAft>
                <a:spcPts val="600"/>
              </a:spcAft>
              <a:buClr>
                <a:schemeClr val="accent1"/>
              </a:buClr>
              <a:buSzPct val="100000"/>
              <a:buFont typeface="Calibri" panose="020F0502020204030204" pitchFamily="34" charset="0"/>
              <a:buChar char="ü"/>
            </a:pPr>
            <a:r>
              <a:rPr lang="en-US" sz="2400" b="1" i="1" dirty="0">
                <a:solidFill>
                  <a:schemeClr val="tx1">
                    <a:lumMod val="75000"/>
                    <a:lumOff val="25000"/>
                  </a:schemeClr>
                </a:solidFill>
                <a:latin typeface="Arial" panose="020B0604020202020204" pitchFamily="34" charset="0"/>
                <a:cs typeface="Arial" panose="020B0604020202020204" pitchFamily="34" charset="0"/>
              </a:rPr>
              <a:t> Ability  e.g.</a:t>
            </a:r>
            <a:r>
              <a:rPr lang="en-US" sz="2400" dirty="0">
                <a:solidFill>
                  <a:schemeClr val="tx1">
                    <a:lumMod val="75000"/>
                    <a:lumOff val="25000"/>
                  </a:schemeClr>
                </a:solidFill>
                <a:latin typeface="Arial" panose="020B0604020202020204" pitchFamily="34" charset="0"/>
                <a:cs typeface="Arial" panose="020B0604020202020204" pitchFamily="34" charset="0"/>
              </a:rPr>
              <a:t> appropriate skills &amp; knowledge</a:t>
            </a:r>
          </a:p>
          <a:p>
            <a:pPr marL="88900" indent="20638">
              <a:lnSpc>
                <a:spcPct val="90000"/>
              </a:lnSpc>
              <a:spcAft>
                <a:spcPts val="600"/>
              </a:spcAft>
              <a:buClr>
                <a:schemeClr val="accent1"/>
              </a:buClr>
              <a:buSzPct val="100000"/>
              <a:buFont typeface="Calibri" panose="020F0502020204030204" pitchFamily="34" charset="0"/>
              <a:buChar char="ü"/>
            </a:pPr>
            <a:r>
              <a:rPr lang="en-US" sz="2400" b="1" i="1" dirty="0">
                <a:solidFill>
                  <a:schemeClr val="tx1">
                    <a:lumMod val="75000"/>
                    <a:lumOff val="25000"/>
                  </a:schemeClr>
                </a:solidFill>
                <a:latin typeface="Arial" panose="020B0604020202020204" pitchFamily="34" charset="0"/>
                <a:cs typeface="Arial" panose="020B0604020202020204" pitchFamily="34" charset="0"/>
              </a:rPr>
              <a:t> Motivation e.g.</a:t>
            </a:r>
            <a:r>
              <a:rPr lang="en-US" sz="2400" dirty="0">
                <a:solidFill>
                  <a:schemeClr val="tx1">
                    <a:lumMod val="75000"/>
                    <a:lumOff val="25000"/>
                  </a:schemeClr>
                </a:solidFill>
                <a:latin typeface="Arial" panose="020B0604020202020204" pitchFamily="34" charset="0"/>
                <a:cs typeface="Arial" panose="020B0604020202020204" pitchFamily="34" charset="0"/>
              </a:rPr>
              <a:t> are influenced by reward/recognition, training and development,  flexible working </a:t>
            </a:r>
            <a:r>
              <a:rPr lang="en-US" sz="2400" dirty="0" err="1">
                <a:solidFill>
                  <a:schemeClr val="tx1">
                    <a:lumMod val="75000"/>
                    <a:lumOff val="25000"/>
                  </a:schemeClr>
                </a:solidFill>
                <a:latin typeface="Arial" panose="020B0604020202020204" pitchFamily="34" charset="0"/>
                <a:cs typeface="Arial" panose="020B0604020202020204" pitchFamily="34" charset="0"/>
              </a:rPr>
              <a:t>etc</a:t>
            </a: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88900" indent="20638">
              <a:lnSpc>
                <a:spcPct val="90000"/>
              </a:lnSpc>
              <a:spcAft>
                <a:spcPts val="600"/>
              </a:spcAft>
              <a:buClr>
                <a:schemeClr val="accent1"/>
              </a:buClr>
              <a:buSzPct val="100000"/>
              <a:buFont typeface="Calibri" panose="020F0502020204030204" pitchFamily="34" charset="0"/>
              <a:buChar char="ü"/>
            </a:pPr>
            <a:r>
              <a:rPr lang="en-US" sz="2400" dirty="0">
                <a:solidFill>
                  <a:schemeClr val="tx1">
                    <a:lumMod val="75000"/>
                    <a:lumOff val="25000"/>
                  </a:schemeClr>
                </a:solidFill>
                <a:latin typeface="Arial" panose="020B0604020202020204" pitchFamily="34" charset="0"/>
                <a:cs typeface="Arial" panose="020B0604020202020204" pitchFamily="34" charset="0"/>
              </a:rPr>
              <a:t> </a:t>
            </a:r>
            <a:r>
              <a:rPr lang="en-US" sz="2400" b="1" i="1" dirty="0">
                <a:solidFill>
                  <a:schemeClr val="tx1">
                    <a:lumMod val="75000"/>
                    <a:lumOff val="25000"/>
                  </a:schemeClr>
                </a:solidFill>
                <a:latin typeface="Arial" panose="020B0604020202020204" pitchFamily="34" charset="0"/>
                <a:cs typeface="Arial" panose="020B0604020202020204" pitchFamily="34" charset="0"/>
              </a:rPr>
              <a:t>Opportunities </a:t>
            </a:r>
            <a:r>
              <a:rPr lang="en-US" sz="2400" dirty="0">
                <a:solidFill>
                  <a:schemeClr val="tx1">
                    <a:lumMod val="75000"/>
                    <a:lumOff val="25000"/>
                  </a:schemeClr>
                </a:solidFill>
                <a:latin typeface="Arial" panose="020B0604020202020204" pitchFamily="34" charset="0"/>
                <a:cs typeface="Arial" panose="020B0604020202020204" pitchFamily="34" charset="0"/>
              </a:rPr>
              <a:t>- to demonstrate their skills, knowledge, expertise and ideas via team working, briefings </a:t>
            </a:r>
          </a:p>
          <a:p>
            <a:pPr marL="88900" indent="20638">
              <a:lnSpc>
                <a:spcPct val="90000"/>
              </a:lnSpc>
              <a:spcAft>
                <a:spcPts val="600"/>
              </a:spcAft>
              <a:buClr>
                <a:schemeClr val="accent1"/>
              </a:buClr>
              <a:buSzPct val="100000"/>
              <a:buFont typeface="Calibri" panose="020F0502020204030204" pitchFamily="34" charset="0"/>
              <a:buNone/>
            </a:pPr>
            <a:r>
              <a:rPr lang="en-US" sz="2400" dirty="0">
                <a:solidFill>
                  <a:schemeClr val="tx1">
                    <a:lumMod val="75000"/>
                    <a:lumOff val="25000"/>
                  </a:schemeClr>
                </a:solidFill>
                <a:latin typeface="Arial" panose="020B0604020202020204" pitchFamily="34" charset="0"/>
                <a:cs typeface="Arial" panose="020B0604020202020204" pitchFamily="34" charset="0"/>
              </a:rPr>
              <a:t>    </a:t>
            </a:r>
          </a:p>
        </p:txBody>
      </p:sp>
      <p:sp>
        <p:nvSpPr>
          <p:cNvPr id="16" name="Rectangle 15">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836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CA7A88D-1D29-4C2E-8E04-411C18DB1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4862BD95-BE80-4CCD-B3C5-778687DE1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7E980882-9F71-4735-B550-09F0FB4AA2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6AADA7C9-E8F1-454E-A85C-8D6C8DFF1BB0}"/>
              </a:ext>
            </a:extLst>
          </p:cNvPr>
          <p:cNvSpPr txBox="1"/>
          <p:nvPr/>
        </p:nvSpPr>
        <p:spPr>
          <a:xfrm>
            <a:off x="3556512" y="605896"/>
            <a:ext cx="4810247" cy="5646208"/>
          </a:xfrm>
          <a:prstGeom prst="rect">
            <a:avLst/>
          </a:prstGeom>
        </p:spPr>
        <p:txBody>
          <a:bodyPr vert="horz" lIns="0" tIns="45720" rIns="0" bIns="45720" rtlCol="0" anchor="ctr">
            <a:normAutofit/>
          </a:bodyPr>
          <a:lstStyle/>
          <a:p>
            <a:pPr>
              <a:lnSpc>
                <a:spcPct val="90000"/>
              </a:lnSpc>
              <a:spcAft>
                <a:spcPts val="600"/>
              </a:spcAft>
              <a:buClr>
                <a:schemeClr val="accent1"/>
              </a:buClr>
              <a:buFont typeface="Calibri" panose="020F0502020204030204" pitchFamily="34" charset="0"/>
              <a:buNone/>
            </a:pPr>
            <a:r>
              <a:rPr lang="en-US" sz="2000" dirty="0">
                <a:solidFill>
                  <a:schemeClr val="tx1">
                    <a:lumMod val="75000"/>
                    <a:lumOff val="25000"/>
                  </a:schemeClr>
                </a:solidFill>
                <a:latin typeface="Arial" panose="020B0604020202020204" pitchFamily="34" charset="0"/>
                <a:cs typeface="Arial" panose="020B0604020202020204" pitchFamily="34" charset="0"/>
              </a:rPr>
              <a:t>KEY PERFORMANCE INDICATORS are:</a:t>
            </a:r>
          </a:p>
          <a:p>
            <a:pPr marL="176213" indent="-66675">
              <a:lnSpc>
                <a:spcPct val="90000"/>
              </a:lnSpc>
              <a:spcAft>
                <a:spcPts val="600"/>
              </a:spcAft>
              <a:buClr>
                <a:schemeClr val="accent1"/>
              </a:buClr>
              <a:buFont typeface="Calibri" panose="020F0502020204030204" pitchFamily="34" charset="0"/>
              <a:buNone/>
            </a:pPr>
            <a:r>
              <a:rPr lang="en-US" sz="2000" dirty="0">
                <a:solidFill>
                  <a:schemeClr val="tx1">
                    <a:lumMod val="75000"/>
                    <a:lumOff val="25000"/>
                  </a:schemeClr>
                </a:solidFill>
                <a:latin typeface="Arial" panose="020B0604020202020204" pitchFamily="34" charset="0"/>
                <a:cs typeface="Arial" panose="020B0604020202020204" pitchFamily="34" charset="0"/>
              </a:rPr>
              <a:t>performance measures .... used to set targets and evaluate their success</a:t>
            </a:r>
          </a:p>
          <a:p>
            <a:pPr marL="176213" indent="-66675">
              <a:lnSpc>
                <a:spcPct val="90000"/>
              </a:lnSpc>
              <a:spcAft>
                <a:spcPts val="600"/>
              </a:spcAft>
              <a:buClr>
                <a:schemeClr val="accent1"/>
              </a:buClr>
              <a:buFont typeface="Calibri" panose="020F0502020204030204" pitchFamily="34" charset="0"/>
              <a:buNone/>
            </a:pPr>
            <a:endParaRPr lang="en-US" sz="2000" dirty="0">
              <a:solidFill>
                <a:schemeClr val="tx1">
                  <a:lumMod val="75000"/>
                  <a:lumOff val="25000"/>
                </a:schemeClr>
              </a:solidFill>
              <a:latin typeface="Arial" panose="020B0604020202020204" pitchFamily="34" charset="0"/>
              <a:cs typeface="Arial" panose="020B0604020202020204" pitchFamily="34" charset="0"/>
            </a:endParaRPr>
          </a:p>
          <a:p>
            <a:pPr marL="176213" indent="-66675">
              <a:lnSpc>
                <a:spcPct val="90000"/>
              </a:lnSpc>
              <a:spcAft>
                <a:spcPts val="600"/>
              </a:spcAft>
              <a:buClr>
                <a:schemeClr val="accent1"/>
              </a:buClr>
              <a:buFont typeface="Calibri" panose="020F0502020204030204" pitchFamily="34" charset="0"/>
              <a:buNone/>
            </a:pPr>
            <a:r>
              <a:rPr lang="en-US" sz="2000" dirty="0">
                <a:solidFill>
                  <a:schemeClr val="tx1">
                    <a:lumMod val="75000"/>
                    <a:lumOff val="25000"/>
                  </a:schemeClr>
                </a:solidFill>
                <a:latin typeface="Arial" panose="020B0604020202020204" pitchFamily="34" charset="0"/>
                <a:cs typeface="Arial" panose="020B0604020202020204" pitchFamily="34" charset="0"/>
              </a:rPr>
              <a:t>4 KPIs:</a:t>
            </a:r>
          </a:p>
          <a:p>
            <a:pPr marL="623888" indent="-514350">
              <a:lnSpc>
                <a:spcPct val="90000"/>
              </a:lnSpc>
              <a:spcAft>
                <a:spcPts val="600"/>
              </a:spcAft>
              <a:buClr>
                <a:schemeClr val="accent1"/>
              </a:buClr>
              <a:buSzPct val="100000"/>
              <a:buFont typeface="Calibri" panose="020F0502020204030204" pitchFamily="34" charset="0"/>
              <a:buAutoNum type="arabicPeriod"/>
            </a:pPr>
            <a:r>
              <a:rPr lang="en-US" sz="2000" dirty="0">
                <a:solidFill>
                  <a:schemeClr val="tx1">
                    <a:lumMod val="75000"/>
                    <a:lumOff val="25000"/>
                  </a:schemeClr>
                </a:solidFill>
                <a:latin typeface="Arial" panose="020B0604020202020204" pitchFamily="34" charset="0"/>
                <a:cs typeface="Arial" panose="020B0604020202020204" pitchFamily="34" charset="0"/>
              </a:rPr>
              <a:t>Sales targets </a:t>
            </a:r>
          </a:p>
          <a:p>
            <a:pPr marL="623888" indent="-514350">
              <a:lnSpc>
                <a:spcPct val="90000"/>
              </a:lnSpc>
              <a:spcAft>
                <a:spcPts val="600"/>
              </a:spcAft>
              <a:buClr>
                <a:schemeClr val="accent1"/>
              </a:buClr>
              <a:buSzPct val="100000"/>
              <a:buFont typeface="Calibri" panose="020F0502020204030204" pitchFamily="34" charset="0"/>
              <a:buAutoNum type="arabicPeriod"/>
            </a:pPr>
            <a:r>
              <a:rPr lang="en-US" sz="2000" dirty="0">
                <a:solidFill>
                  <a:schemeClr val="tx1">
                    <a:lumMod val="75000"/>
                    <a:lumOff val="25000"/>
                  </a:schemeClr>
                </a:solidFill>
                <a:latin typeface="Arial" panose="020B0604020202020204" pitchFamily="34" charset="0"/>
                <a:cs typeface="Arial" panose="020B0604020202020204" pitchFamily="34" charset="0"/>
              </a:rPr>
              <a:t>Absenteeism i.e.  “number of workers who miss work”</a:t>
            </a:r>
          </a:p>
          <a:p>
            <a:pPr marL="623888" indent="-514350">
              <a:lnSpc>
                <a:spcPct val="90000"/>
              </a:lnSpc>
              <a:spcAft>
                <a:spcPts val="600"/>
              </a:spcAft>
              <a:buClr>
                <a:schemeClr val="accent1"/>
              </a:buClr>
              <a:buSzPct val="100000"/>
              <a:buFont typeface="Calibri" panose="020F0502020204030204" pitchFamily="34" charset="0"/>
              <a:buAutoNum type="arabicPeriod"/>
            </a:pPr>
            <a:r>
              <a:rPr lang="en-US" sz="2000" dirty="0" err="1">
                <a:solidFill>
                  <a:schemeClr val="tx1">
                    <a:lumMod val="75000"/>
                    <a:lumOff val="25000"/>
                  </a:schemeClr>
                </a:solidFill>
                <a:latin typeface="Arial" panose="020B0604020202020204" pitchFamily="34" charset="0"/>
                <a:cs typeface="Arial" panose="020B0604020202020204" pitchFamily="34" charset="0"/>
              </a:rPr>
              <a:t>Labour</a:t>
            </a:r>
            <a:r>
              <a:rPr lang="en-US" sz="2000" dirty="0">
                <a:solidFill>
                  <a:schemeClr val="tx1">
                    <a:lumMod val="75000"/>
                    <a:lumOff val="25000"/>
                  </a:schemeClr>
                </a:solidFill>
                <a:latin typeface="Arial" panose="020B0604020202020204" pitchFamily="34" charset="0"/>
                <a:cs typeface="Arial" panose="020B0604020202020204" pitchFamily="34" charset="0"/>
              </a:rPr>
              <a:t> turnover i.e. “rate at which individuals leave the </a:t>
            </a:r>
            <a:r>
              <a:rPr lang="en-US" sz="2000" dirty="0" err="1">
                <a:solidFill>
                  <a:schemeClr val="tx1">
                    <a:lumMod val="75000"/>
                    <a:lumOff val="25000"/>
                  </a:schemeClr>
                </a:solidFill>
                <a:latin typeface="Arial" panose="020B0604020202020204" pitchFamily="34" charset="0"/>
                <a:cs typeface="Arial" panose="020B0604020202020204" pitchFamily="34" charset="0"/>
              </a:rPr>
              <a:t>organisation</a:t>
            </a:r>
            <a:r>
              <a:rPr lang="en-US" sz="2000" dirty="0">
                <a:solidFill>
                  <a:schemeClr val="tx1">
                    <a:lumMod val="75000"/>
                    <a:lumOff val="25000"/>
                  </a:schemeClr>
                </a:solidFill>
                <a:latin typeface="Arial" panose="020B0604020202020204" pitchFamily="34" charset="0"/>
                <a:cs typeface="Arial" panose="020B0604020202020204" pitchFamily="34" charset="0"/>
              </a:rPr>
              <a:t>”</a:t>
            </a:r>
          </a:p>
          <a:p>
            <a:pPr marL="623888" indent="-514350">
              <a:lnSpc>
                <a:spcPct val="90000"/>
              </a:lnSpc>
              <a:spcAft>
                <a:spcPts val="600"/>
              </a:spcAft>
              <a:buClr>
                <a:schemeClr val="accent1"/>
              </a:buClr>
              <a:buSzPct val="100000"/>
              <a:buFont typeface="Calibri" panose="020F0502020204030204" pitchFamily="34" charset="0"/>
              <a:buAutoNum type="arabicPeriod"/>
            </a:pPr>
            <a:r>
              <a:rPr lang="en-US" sz="2000" dirty="0">
                <a:solidFill>
                  <a:schemeClr val="tx1">
                    <a:lumMod val="75000"/>
                    <a:lumOff val="25000"/>
                  </a:schemeClr>
                </a:solidFill>
                <a:latin typeface="Arial" panose="020B0604020202020204" pitchFamily="34" charset="0"/>
                <a:cs typeface="Arial" panose="020B0604020202020204" pitchFamily="34" charset="0"/>
              </a:rPr>
              <a:t>Footfall </a:t>
            </a:r>
          </a:p>
        </p:txBody>
      </p:sp>
    </p:spTree>
    <p:extLst>
      <p:ext uri="{BB962C8B-B14F-4D97-AF65-F5344CB8AC3E}">
        <p14:creationId xmlns:p14="http://schemas.microsoft.com/office/powerpoint/2010/main" val="825515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GB" sz="2800" dirty="0"/>
              <a:t>The History of Performance Management</a:t>
            </a:r>
            <a:endParaRPr lang="en-US" sz="2800" dirty="0">
              <a:latin typeface="+mn-lt"/>
            </a:endParaRPr>
          </a:p>
        </p:txBody>
      </p:sp>
      <p:sp>
        <p:nvSpPr>
          <p:cNvPr id="5" name="Tijdelijke aanduiding voor verticale tekst 4"/>
          <p:cNvSpPr>
            <a:spLocks noGrp="1"/>
          </p:cNvSpPr>
          <p:nvPr>
            <p:ph type="body" orient="vert" idx="14"/>
          </p:nvPr>
        </p:nvSpPr>
        <p:spPr>
          <a:xfrm>
            <a:off x="405584" y="2307885"/>
            <a:ext cx="2616966" cy="4856615"/>
          </a:xfrm>
        </p:spPr>
        <p:txBody>
          <a:bodyPr/>
          <a:lstStyle/>
          <a:p>
            <a:pPr marL="201168" lvl="1" indent="0">
              <a:buNone/>
            </a:pPr>
            <a:endParaRPr lang="en-US" dirty="0"/>
          </a:p>
          <a:p>
            <a:endParaRPr lang="en-US" dirty="0"/>
          </a:p>
        </p:txBody>
      </p:sp>
      <p:sp>
        <p:nvSpPr>
          <p:cNvPr id="7" name="Tijdelijke aanduiding voor verticale tekst 6"/>
          <p:cNvSpPr>
            <a:spLocks noGrp="1"/>
          </p:cNvSpPr>
          <p:nvPr>
            <p:ph type="body" orient="vert" idx="16"/>
          </p:nvPr>
        </p:nvSpPr>
        <p:spPr>
          <a:xfrm>
            <a:off x="6102830" y="1931255"/>
            <a:ext cx="2620546" cy="369741"/>
          </a:xfrm>
        </p:spPr>
        <p:txBody>
          <a:bodyPr>
            <a:normAutofit lnSpcReduction="10000"/>
          </a:bodyPr>
          <a:lstStyle/>
          <a:p>
            <a:pPr algn="ctr"/>
            <a:r>
              <a:rPr lang="en-GB" dirty="0"/>
              <a:t>1990s</a:t>
            </a:r>
          </a:p>
        </p:txBody>
      </p:sp>
      <p:sp>
        <p:nvSpPr>
          <p:cNvPr id="8" name="Tijdelijke aanduiding voor verticale tekst 7"/>
          <p:cNvSpPr>
            <a:spLocks noGrp="1"/>
          </p:cNvSpPr>
          <p:nvPr>
            <p:ph type="body" orient="vert" idx="17"/>
          </p:nvPr>
        </p:nvSpPr>
        <p:spPr>
          <a:xfrm>
            <a:off x="415290" y="1931255"/>
            <a:ext cx="2623110" cy="369741"/>
          </a:xfrm>
        </p:spPr>
        <p:txBody>
          <a:bodyPr>
            <a:normAutofit lnSpcReduction="10000"/>
          </a:bodyPr>
          <a:lstStyle/>
          <a:p>
            <a:pPr algn="ctr"/>
            <a:r>
              <a:rPr lang="en-US" dirty="0"/>
              <a:t>1940s</a:t>
            </a:r>
          </a:p>
        </p:txBody>
      </p:sp>
      <p:pic>
        <p:nvPicPr>
          <p:cNvPr id="16" name="Picture 15"/>
          <p:cNvPicPr>
            <a:picLocks noChangeAspect="1"/>
          </p:cNvPicPr>
          <p:nvPr/>
        </p:nvPicPr>
        <p:blipFill>
          <a:blip r:embed="rId3"/>
          <a:stretch>
            <a:fillRect/>
          </a:stretch>
        </p:blipFill>
        <p:spPr>
          <a:xfrm>
            <a:off x="3258000" y="4229681"/>
            <a:ext cx="2619543" cy="1847850"/>
          </a:xfrm>
          <a:prstGeom prst="rect">
            <a:avLst/>
          </a:prstGeom>
        </p:spPr>
      </p:pic>
      <p:sp>
        <p:nvSpPr>
          <p:cNvPr id="10" name="Tijdelijke aanduiding voor verticale tekst 9"/>
          <p:cNvSpPr>
            <a:spLocks noGrp="1"/>
          </p:cNvSpPr>
          <p:nvPr>
            <p:ph type="body" orient="vert" idx="19"/>
          </p:nvPr>
        </p:nvSpPr>
        <p:spPr>
          <a:xfrm>
            <a:off x="3258000" y="1931255"/>
            <a:ext cx="2635200" cy="369741"/>
          </a:xfrm>
        </p:spPr>
        <p:txBody>
          <a:bodyPr>
            <a:normAutofit lnSpcReduction="10000"/>
          </a:bodyPr>
          <a:lstStyle/>
          <a:p>
            <a:pPr algn="ctr"/>
            <a:r>
              <a:rPr lang="en-GB" dirty="0"/>
              <a:t>1970s</a:t>
            </a:r>
          </a:p>
        </p:txBody>
      </p:sp>
      <p:pic>
        <p:nvPicPr>
          <p:cNvPr id="13" name="Picture 12"/>
          <p:cNvPicPr>
            <a:picLocks noChangeAspect="1"/>
          </p:cNvPicPr>
          <p:nvPr/>
        </p:nvPicPr>
        <p:blipFill>
          <a:blip r:embed="rId4"/>
          <a:stretch>
            <a:fillRect/>
          </a:stretch>
        </p:blipFill>
        <p:spPr>
          <a:xfrm>
            <a:off x="415928" y="4229681"/>
            <a:ext cx="2616966" cy="1795938"/>
          </a:xfrm>
          <a:prstGeom prst="rect">
            <a:avLst/>
          </a:prstGeom>
        </p:spPr>
      </p:pic>
      <p:pic>
        <p:nvPicPr>
          <p:cNvPr id="15" name="Picture 14"/>
          <p:cNvPicPr>
            <a:picLocks noChangeAspect="1"/>
          </p:cNvPicPr>
          <p:nvPr/>
        </p:nvPicPr>
        <p:blipFill rotWithShape="1">
          <a:blip r:embed="rId5"/>
          <a:srcRect b="10698"/>
          <a:stretch/>
        </p:blipFill>
        <p:spPr>
          <a:xfrm>
            <a:off x="3285755" y="2359165"/>
            <a:ext cx="2607445" cy="1777755"/>
          </a:xfrm>
          <a:prstGeom prst="rect">
            <a:avLst/>
          </a:prstGeom>
        </p:spPr>
      </p:pic>
      <p:pic>
        <p:nvPicPr>
          <p:cNvPr id="14" name="Picture 13"/>
          <p:cNvPicPr>
            <a:picLocks noChangeAspect="1"/>
          </p:cNvPicPr>
          <p:nvPr/>
        </p:nvPicPr>
        <p:blipFill rotWithShape="1">
          <a:blip r:embed="rId5"/>
          <a:srcRect b="10698"/>
          <a:stretch/>
        </p:blipFill>
        <p:spPr>
          <a:xfrm>
            <a:off x="415105" y="2359165"/>
            <a:ext cx="2607445" cy="1777755"/>
          </a:xfrm>
          <a:prstGeom prst="rect">
            <a:avLst/>
          </a:prstGeom>
        </p:spPr>
      </p:pic>
      <p:sp>
        <p:nvSpPr>
          <p:cNvPr id="12" name="AutoShape 9"/>
          <p:cNvSpPr>
            <a:spLocks noChangeArrowheads="1"/>
          </p:cNvSpPr>
          <p:nvPr/>
        </p:nvSpPr>
        <p:spPr bwMode="gray">
          <a:xfrm flipV="1">
            <a:off x="3043238"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18" name="Picture 17"/>
          <p:cNvPicPr>
            <a:picLocks noChangeAspect="1"/>
          </p:cNvPicPr>
          <p:nvPr/>
        </p:nvPicPr>
        <p:blipFill>
          <a:blip r:embed="rId6"/>
          <a:stretch>
            <a:fillRect/>
          </a:stretch>
        </p:blipFill>
        <p:spPr>
          <a:xfrm>
            <a:off x="6135717" y="2357767"/>
            <a:ext cx="2587659" cy="1779153"/>
          </a:xfrm>
          <a:prstGeom prst="rect">
            <a:avLst/>
          </a:prstGeom>
        </p:spPr>
      </p:pic>
      <p:sp>
        <p:nvSpPr>
          <p:cNvPr id="11" name="AutoShape 9"/>
          <p:cNvSpPr>
            <a:spLocks noChangeArrowheads="1"/>
          </p:cNvSpPr>
          <p:nvPr/>
        </p:nvSpPr>
        <p:spPr bwMode="gray">
          <a:xfrm flipV="1">
            <a:off x="5884863" y="3982533"/>
            <a:ext cx="311150" cy="360362"/>
          </a:xfrm>
          <a:prstGeom prst="rightArrow">
            <a:avLst>
              <a:gd name="adj1" fmla="val 55000"/>
              <a:gd name="adj2" fmla="val 63606"/>
            </a:avLst>
          </a:prstGeom>
          <a:solidFill>
            <a:schemeClr val="tx1"/>
          </a:solidFill>
          <a:ln w="28575">
            <a:noFill/>
            <a:miter lim="800000"/>
            <a:headEnd/>
            <a:tailEnd/>
          </a:ln>
          <a:effectLst/>
        </p:spPr>
        <p:txBody>
          <a:bodyPr rot="10800000" lIns="324000" tIns="0" rIns="0" bIns="0" anchor="ctr"/>
          <a:lstStyle/>
          <a:p>
            <a:pPr eaLnBrk="0" hangingPunct="0">
              <a:defRPr/>
            </a:pPr>
            <a:endParaRPr lang="en-GB" noProof="1">
              <a:solidFill>
                <a:srgbClr val="000000"/>
              </a:solidFill>
            </a:endParaRPr>
          </a:p>
        </p:txBody>
      </p:sp>
      <p:pic>
        <p:nvPicPr>
          <p:cNvPr id="20" name="Picture 19"/>
          <p:cNvPicPr>
            <a:picLocks noChangeAspect="1"/>
          </p:cNvPicPr>
          <p:nvPr/>
        </p:nvPicPr>
        <p:blipFill>
          <a:blip r:embed="rId7"/>
          <a:stretch>
            <a:fillRect/>
          </a:stretch>
        </p:blipFill>
        <p:spPr>
          <a:xfrm>
            <a:off x="6189140" y="4229681"/>
            <a:ext cx="2534236" cy="1866900"/>
          </a:xfrm>
          <a:prstGeom prst="rect">
            <a:avLst/>
          </a:prstGeom>
        </p:spPr>
      </p:pic>
    </p:spTree>
    <p:extLst>
      <p:ext uri="{BB962C8B-B14F-4D97-AF65-F5344CB8AC3E}">
        <p14:creationId xmlns:p14="http://schemas.microsoft.com/office/powerpoint/2010/main" val="234235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b="1" dirty="0">
                <a:latin typeface="+mj-lt"/>
              </a:rPr>
              <a:t>Where we are Today</a:t>
            </a:r>
          </a:p>
        </p:txBody>
      </p:sp>
      <p:sp>
        <p:nvSpPr>
          <p:cNvPr id="3" name="Tijdelijke aanduiding voor verticale tekst 2"/>
          <p:cNvSpPr>
            <a:spLocks noGrp="1"/>
          </p:cNvSpPr>
          <p:nvPr>
            <p:ph type="body" orient="vert" idx="1"/>
          </p:nvPr>
        </p:nvSpPr>
        <p:spPr>
          <a:xfrm>
            <a:off x="4680001" y="2212315"/>
            <a:ext cx="4042175" cy="3625777"/>
          </a:xfrm>
        </p:spPr>
        <p:txBody>
          <a:bodyPr>
            <a:normAutofit/>
          </a:bodyPr>
          <a:lstStyle/>
          <a:p>
            <a:pPr lvl="1"/>
            <a:r>
              <a:rPr lang="en-US" sz="2200" dirty="0"/>
              <a:t>Followership</a:t>
            </a:r>
          </a:p>
          <a:p>
            <a:pPr lvl="1"/>
            <a:r>
              <a:rPr lang="en-US" sz="2200" dirty="0"/>
              <a:t>Networks of teams</a:t>
            </a:r>
          </a:p>
          <a:p>
            <a:pPr lvl="1"/>
            <a:r>
              <a:rPr lang="en-US" sz="2200" dirty="0"/>
              <a:t>Project orientated</a:t>
            </a:r>
          </a:p>
          <a:p>
            <a:pPr lvl="1"/>
            <a:r>
              <a:rPr lang="en-US" sz="2200" dirty="0"/>
              <a:t>Open communication </a:t>
            </a:r>
          </a:p>
          <a:p>
            <a:pPr marL="0" indent="0">
              <a:buNone/>
            </a:pPr>
            <a:endParaRPr lang="en-US" sz="2200" dirty="0"/>
          </a:p>
        </p:txBody>
      </p:sp>
      <p:sp>
        <p:nvSpPr>
          <p:cNvPr id="7" name="Tijdelijke aanduiding voor verticale tekst 6"/>
          <p:cNvSpPr>
            <a:spLocks noGrp="1"/>
          </p:cNvSpPr>
          <p:nvPr>
            <p:ph type="body" orient="vert" idx="14"/>
          </p:nvPr>
        </p:nvSpPr>
        <p:spPr>
          <a:xfrm>
            <a:off x="4680001" y="1833901"/>
            <a:ext cx="4043375" cy="369741"/>
          </a:xfrm>
        </p:spPr>
        <p:txBody>
          <a:bodyPr>
            <a:normAutofit lnSpcReduction="10000"/>
          </a:bodyPr>
          <a:lstStyle/>
          <a:p>
            <a:r>
              <a:rPr lang="en-US" dirty="0"/>
              <a:t>The Noughties and beyond</a:t>
            </a:r>
          </a:p>
        </p:txBody>
      </p:sp>
      <p:pic>
        <p:nvPicPr>
          <p:cNvPr id="5" name="Picture 4"/>
          <p:cNvPicPr>
            <a:picLocks noChangeAspect="1"/>
          </p:cNvPicPr>
          <p:nvPr/>
        </p:nvPicPr>
        <p:blipFill>
          <a:blip r:embed="rId3"/>
          <a:stretch>
            <a:fillRect/>
          </a:stretch>
        </p:blipFill>
        <p:spPr>
          <a:xfrm>
            <a:off x="822960" y="1833901"/>
            <a:ext cx="3270738" cy="2204453"/>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961" y="4134895"/>
            <a:ext cx="3290132" cy="2181500"/>
          </a:xfrm>
          <a:prstGeom prst="rect">
            <a:avLst/>
          </a:prstGeom>
        </p:spPr>
      </p:pic>
    </p:spTree>
    <p:extLst>
      <p:ext uri="{BB962C8B-B14F-4D97-AF65-F5344CB8AC3E}">
        <p14:creationId xmlns:p14="http://schemas.microsoft.com/office/powerpoint/2010/main" val="17322169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a:bodyPr>
          <a:lstStyle/>
          <a:p>
            <a:r>
              <a:rPr lang="en-US" sz="2800" dirty="0">
                <a:latin typeface="+mj-lt"/>
              </a:rPr>
              <a:t>Factors Influencing Change</a:t>
            </a:r>
          </a:p>
        </p:txBody>
      </p:sp>
      <p:pic>
        <p:nvPicPr>
          <p:cNvPr id="11" name="Picture Placeholder 10"/>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5988" r="5988"/>
          <a:stretch>
            <a:fillRect/>
          </a:stretch>
        </p:blipFill>
        <p:spPr>
          <a:xfrm>
            <a:off x="404813" y="1836738"/>
            <a:ext cx="4059237" cy="4340225"/>
          </a:xfrm>
        </p:spPr>
      </p:pic>
      <p:sp>
        <p:nvSpPr>
          <p:cNvPr id="8" name="Vertical Text Placeholder 7"/>
          <p:cNvSpPr>
            <a:spLocks noGrp="1"/>
          </p:cNvSpPr>
          <p:nvPr>
            <p:ph type="body" orient="vert" idx="14"/>
          </p:nvPr>
        </p:nvSpPr>
        <p:spPr>
          <a:xfrm>
            <a:off x="4680001" y="1833900"/>
            <a:ext cx="4043375" cy="369741"/>
          </a:xfrm>
        </p:spPr>
        <p:txBody>
          <a:bodyPr>
            <a:normAutofit lnSpcReduction="10000"/>
          </a:bodyPr>
          <a:lstStyle/>
          <a:p>
            <a:r>
              <a:rPr lang="en-GB" dirty="0"/>
              <a:t>Time Constraints</a:t>
            </a:r>
          </a:p>
        </p:txBody>
      </p:sp>
      <p:sp>
        <p:nvSpPr>
          <p:cNvPr id="10" name="Vertical Text Placeholder 9"/>
          <p:cNvSpPr>
            <a:spLocks noGrp="1"/>
          </p:cNvSpPr>
          <p:nvPr>
            <p:ph type="body" orient="vert" idx="1"/>
          </p:nvPr>
        </p:nvSpPr>
        <p:spPr>
          <a:xfrm>
            <a:off x="4680001" y="2212314"/>
            <a:ext cx="4042175" cy="4012023"/>
          </a:xfrm>
        </p:spPr>
        <p:txBody>
          <a:bodyPr>
            <a:normAutofit/>
          </a:bodyPr>
          <a:lstStyle/>
          <a:p>
            <a:pPr>
              <a:buFont typeface="Wingdings" panose="05000000000000000000" pitchFamily="2" charset="2"/>
              <a:buChar char="§"/>
            </a:pPr>
            <a:r>
              <a:rPr lang="en-GB" dirty="0"/>
              <a:t> Long end of year paperwork process</a:t>
            </a:r>
          </a:p>
          <a:p>
            <a:pPr lvl="1">
              <a:buFont typeface="Wingdings" panose="05000000000000000000" pitchFamily="2" charset="2"/>
              <a:buChar char="§"/>
            </a:pPr>
            <a:r>
              <a:rPr lang="en-GB" dirty="0"/>
              <a:t> 80,000 hrs at Adobe</a:t>
            </a:r>
          </a:p>
          <a:p>
            <a:pPr lvl="1">
              <a:buFont typeface="Wingdings" panose="05000000000000000000" pitchFamily="2" charset="2"/>
              <a:buChar char="§"/>
            </a:pPr>
            <a:r>
              <a:rPr lang="en-GB" dirty="0"/>
              <a:t>150,000 hrs at Deloitte</a:t>
            </a:r>
          </a:p>
          <a:p>
            <a:pPr>
              <a:buFont typeface="Wingdings" panose="05000000000000000000" pitchFamily="2" charset="2"/>
              <a:buChar char="§"/>
            </a:pPr>
            <a:r>
              <a:rPr lang="en-GB" dirty="0"/>
              <a:t> Only 12% of companies believe their existing performance management process is “worth the time put into it”.</a:t>
            </a:r>
          </a:p>
          <a:p>
            <a:pPr>
              <a:buFont typeface="Wingdings" panose="05000000000000000000" pitchFamily="2" charset="2"/>
              <a:buChar char="§"/>
            </a:pPr>
            <a:r>
              <a:rPr lang="en-GB" dirty="0"/>
              <a:t> 75% say there is a need to simplify processes, with 25% of these seeing this need as very important.</a:t>
            </a:r>
          </a:p>
          <a:p>
            <a:pPr marL="0" indent="0">
              <a:buNone/>
            </a:pPr>
            <a:r>
              <a:rPr lang="en-GB" dirty="0"/>
              <a:t>(Deloitte Human Capital Trends 2015)</a:t>
            </a:r>
          </a:p>
        </p:txBody>
      </p:sp>
    </p:spTree>
    <p:extLst>
      <p:ext uri="{BB962C8B-B14F-4D97-AF65-F5344CB8AC3E}">
        <p14:creationId xmlns:p14="http://schemas.microsoft.com/office/powerpoint/2010/main" val="254485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6" name="Picture 5"/>
          <p:cNvPicPr>
            <a:picLocks noChangeAspect="1"/>
          </p:cNvPicPr>
          <p:nvPr/>
        </p:nvPicPr>
        <p:blipFill>
          <a:blip r:embed="rId3"/>
          <a:stretch>
            <a:fillRect/>
          </a:stretch>
        </p:blipFill>
        <p:spPr>
          <a:xfrm>
            <a:off x="919212" y="1785487"/>
            <a:ext cx="3877377" cy="2417544"/>
          </a:xfrm>
          <a:prstGeom prst="rect">
            <a:avLst/>
          </a:prstGeom>
        </p:spPr>
      </p:pic>
      <p:sp>
        <p:nvSpPr>
          <p:cNvPr id="7" name="TextBox 6"/>
          <p:cNvSpPr txBox="1"/>
          <p:nvPr/>
        </p:nvSpPr>
        <p:spPr>
          <a:xfrm>
            <a:off x="919212" y="4471569"/>
            <a:ext cx="3620704" cy="1477328"/>
          </a:xfrm>
          <a:prstGeom prst="rect">
            <a:avLst/>
          </a:prstGeom>
          <a:noFill/>
        </p:spPr>
        <p:txBody>
          <a:bodyPr wrap="square" rtlCol="0">
            <a:spAutoFit/>
          </a:bodyPr>
          <a:lstStyle/>
          <a:p>
            <a:r>
              <a:rPr lang="en-GB" dirty="0">
                <a:solidFill>
                  <a:prstClr val="black"/>
                </a:solidFill>
              </a:rPr>
              <a:t>Organisations that have employees review their goals quarterly or even more frequently were 3.5 times more likely to score in the top quartile of business performance</a:t>
            </a:r>
          </a:p>
        </p:txBody>
      </p:sp>
      <p:sp>
        <p:nvSpPr>
          <p:cNvPr id="9" name="Vertical Text Placeholder 7"/>
          <p:cNvSpPr txBox="1">
            <a:spLocks/>
          </p:cNvSpPr>
          <p:nvPr/>
        </p:nvSpPr>
        <p:spPr>
          <a:xfrm>
            <a:off x="4888547" y="1833900"/>
            <a:ext cx="4043375" cy="369741"/>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Ongoing Review</a:t>
            </a:r>
          </a:p>
        </p:txBody>
      </p:sp>
      <p:sp>
        <p:nvSpPr>
          <p:cNvPr id="10" name="Vertical Text Placeholder 9"/>
          <p:cNvSpPr txBox="1">
            <a:spLocks/>
          </p:cNvSpPr>
          <p:nvPr/>
        </p:nvSpPr>
        <p:spPr>
          <a:xfrm>
            <a:off x="4888547" y="2212314"/>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Regular Check-ins</a:t>
            </a:r>
          </a:p>
          <a:p>
            <a:pPr>
              <a:buClr>
                <a:srgbClr val="9DBFBE"/>
              </a:buClr>
              <a:buFont typeface="Wingdings" panose="05000000000000000000" pitchFamily="2" charset="2"/>
              <a:buChar char="§"/>
            </a:pPr>
            <a:r>
              <a:rPr lang="en-GB" dirty="0">
                <a:solidFill>
                  <a:prstClr val="black">
                    <a:lumMod val="75000"/>
                    <a:lumOff val="25000"/>
                  </a:prstClr>
                </a:solidFill>
              </a:rPr>
              <a:t> More regular formal discussions</a:t>
            </a:r>
          </a:p>
          <a:p>
            <a:pPr>
              <a:buClr>
                <a:srgbClr val="9DBFBE"/>
              </a:buClr>
              <a:buFont typeface="Wingdings" panose="05000000000000000000" pitchFamily="2" charset="2"/>
              <a:buChar char="§"/>
            </a:pPr>
            <a:r>
              <a:rPr lang="en-GB" dirty="0">
                <a:solidFill>
                  <a:prstClr val="black">
                    <a:lumMod val="75000"/>
                    <a:lumOff val="25000"/>
                  </a:prstClr>
                </a:solidFill>
              </a:rPr>
              <a:t> Ensure goal alignment and make adjustments when appropriate</a:t>
            </a:r>
          </a:p>
          <a:p>
            <a:pPr>
              <a:buClr>
                <a:srgbClr val="9DBFBE"/>
              </a:buClr>
              <a:buFont typeface="Wingdings" panose="05000000000000000000" pitchFamily="2" charset="2"/>
              <a:buChar char="§"/>
            </a:pPr>
            <a:r>
              <a:rPr lang="en-GB" dirty="0">
                <a:solidFill>
                  <a:prstClr val="black">
                    <a:lumMod val="75000"/>
                    <a:lumOff val="25000"/>
                  </a:prstClr>
                </a:solidFill>
              </a:rPr>
              <a:t> Two way development discussion</a:t>
            </a:r>
          </a:p>
        </p:txBody>
      </p:sp>
    </p:spTree>
    <p:extLst>
      <p:ext uri="{BB962C8B-B14F-4D97-AF65-F5344CB8AC3E}">
        <p14:creationId xmlns:p14="http://schemas.microsoft.com/office/powerpoint/2010/main" val="377375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The Future of Performance Management</a:t>
            </a:r>
          </a:p>
        </p:txBody>
      </p:sp>
      <p:pic>
        <p:nvPicPr>
          <p:cNvPr id="3" name="Picture 2"/>
          <p:cNvPicPr>
            <a:picLocks noChangeAspect="1"/>
          </p:cNvPicPr>
          <p:nvPr/>
        </p:nvPicPr>
        <p:blipFill>
          <a:blip r:embed="rId3"/>
          <a:stretch>
            <a:fillRect/>
          </a:stretch>
        </p:blipFill>
        <p:spPr>
          <a:xfrm>
            <a:off x="822959" y="1852612"/>
            <a:ext cx="3015797" cy="3826293"/>
          </a:xfrm>
          <a:prstGeom prst="rect">
            <a:avLst/>
          </a:prstGeom>
        </p:spPr>
      </p:pic>
      <p:sp>
        <p:nvSpPr>
          <p:cNvPr id="4" name="Vertical Text Placeholder 7"/>
          <p:cNvSpPr txBox="1">
            <a:spLocks/>
          </p:cNvSpPr>
          <p:nvPr/>
        </p:nvSpPr>
        <p:spPr>
          <a:xfrm>
            <a:off x="4323385" y="1852612"/>
            <a:ext cx="4043375" cy="369741"/>
          </a:xfrm>
          <a:prstGeom prst="rect">
            <a:avLst/>
          </a:prstGeom>
          <a:solidFill>
            <a:schemeClr val="accent3"/>
          </a:solidFill>
          <a:ln>
            <a:noFill/>
          </a:ln>
        </p:spPr>
        <p:style>
          <a:lnRef idx="2">
            <a:schemeClr val="accent6">
              <a:shade val="50000"/>
            </a:schemeClr>
          </a:lnRef>
          <a:fillRef idx="1">
            <a:schemeClr val="accent6"/>
          </a:fillRef>
          <a:effectRef idx="0">
            <a:schemeClr val="accent6"/>
          </a:effectRef>
          <a:fontRef idx="minor">
            <a:schemeClr val="lt1"/>
          </a:fontRef>
        </p:style>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pPr>
            <a:r>
              <a:rPr lang="en-GB" dirty="0">
                <a:solidFill>
                  <a:prstClr val="white"/>
                </a:solidFill>
              </a:rPr>
              <a:t>Continuous Development</a:t>
            </a:r>
          </a:p>
        </p:txBody>
      </p:sp>
      <p:sp>
        <p:nvSpPr>
          <p:cNvPr id="5" name="Vertical Text Placeholder 9"/>
          <p:cNvSpPr txBox="1">
            <a:spLocks/>
          </p:cNvSpPr>
          <p:nvPr/>
        </p:nvSpPr>
        <p:spPr>
          <a:xfrm>
            <a:off x="4323385" y="2231026"/>
            <a:ext cx="4042175" cy="4012023"/>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Clr>
                <a:srgbClr val="9DBFBE"/>
              </a:buClr>
              <a:buFont typeface="Wingdings" panose="05000000000000000000" pitchFamily="2" charset="2"/>
              <a:buChar char="§"/>
            </a:pPr>
            <a:r>
              <a:rPr lang="en-GB" dirty="0">
                <a:solidFill>
                  <a:prstClr val="black">
                    <a:lumMod val="75000"/>
                    <a:lumOff val="25000"/>
                  </a:prstClr>
                </a:solidFill>
              </a:rPr>
              <a:t> Development Plans</a:t>
            </a:r>
          </a:p>
          <a:p>
            <a:pPr>
              <a:buClr>
                <a:srgbClr val="9DBFBE"/>
              </a:buClr>
              <a:buFont typeface="Wingdings" panose="05000000000000000000" pitchFamily="2" charset="2"/>
              <a:buChar char="§"/>
            </a:pPr>
            <a:r>
              <a:rPr lang="en-GB" dirty="0">
                <a:solidFill>
                  <a:prstClr val="black">
                    <a:lumMod val="75000"/>
                    <a:lumOff val="25000"/>
                  </a:prstClr>
                </a:solidFill>
              </a:rPr>
              <a:t> Mentors – 60% of millennials see this as a key development tool</a:t>
            </a:r>
          </a:p>
          <a:p>
            <a:pPr>
              <a:buClr>
                <a:srgbClr val="9DBFBE"/>
              </a:buClr>
              <a:buFont typeface="Wingdings" panose="05000000000000000000" pitchFamily="2" charset="2"/>
              <a:buChar char="§"/>
            </a:pPr>
            <a:r>
              <a:rPr lang="en-GB" dirty="0">
                <a:solidFill>
                  <a:prstClr val="black">
                    <a:lumMod val="75000"/>
                    <a:lumOff val="25000"/>
                  </a:prstClr>
                </a:solidFill>
              </a:rPr>
              <a:t> # 1 Coaching – development process most highly correlated with performance impact (High Impact Talent Management, Bersin &amp; Associates 2007) </a:t>
            </a:r>
          </a:p>
        </p:txBody>
      </p:sp>
    </p:spTree>
    <p:extLst>
      <p:ext uri="{BB962C8B-B14F-4D97-AF65-F5344CB8AC3E}">
        <p14:creationId xmlns:p14="http://schemas.microsoft.com/office/powerpoint/2010/main" val="58402651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956</Words>
  <Application>Microsoft Office PowerPoint</Application>
  <PresentationFormat>On-screen Show (4:3)</PresentationFormat>
  <Paragraphs>96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Retrospect</vt:lpstr>
      <vt:lpstr>Performance Management Systems</vt:lpstr>
      <vt:lpstr>Session Overview</vt:lpstr>
      <vt:lpstr>Performance Management Defined</vt:lpstr>
      <vt:lpstr>Aim of Performance Management  </vt:lpstr>
      <vt:lpstr>PowerPoint Presentation</vt:lpstr>
      <vt:lpstr>PowerPoint Presentation</vt:lpstr>
      <vt:lpstr>PowerPoint Presentation</vt:lpstr>
      <vt:lpstr>The History of Performance Management</vt:lpstr>
      <vt:lpstr>Where we are Today</vt:lpstr>
      <vt:lpstr>Factors Influencing Change</vt:lpstr>
      <vt:lpstr>The Future of Performance Management</vt:lpstr>
      <vt:lpstr>The Future of Performance Management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Management Systems?</dc:title>
  <dc:creator>Administrator</dc:creator>
  <cp:lastModifiedBy>Marie Pitson</cp:lastModifiedBy>
  <cp:revision>7</cp:revision>
  <cp:lastPrinted>2017-11-16T09:55:50Z</cp:lastPrinted>
  <dcterms:created xsi:type="dcterms:W3CDTF">2017-11-02T12:35:42Z</dcterms:created>
  <dcterms:modified xsi:type="dcterms:W3CDTF">2022-10-11T14:02:57Z</dcterms:modified>
</cp:coreProperties>
</file>