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webextensions/webextension2.xml" ContentType="application/vnd.ms-office.webextension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8" r:id="rId6"/>
    <p:sldMasterId id="2147483669" r:id="rId7"/>
    <p:sldMasterId id="2147483778" r:id="rId8"/>
  </p:sldMasterIdLst>
  <p:notesMasterIdLst>
    <p:notesMasterId r:id="rId98"/>
  </p:notesMasterIdLst>
  <p:sldIdLst>
    <p:sldId id="257" r:id="rId9"/>
    <p:sldId id="258" r:id="rId10"/>
    <p:sldId id="452" r:id="rId11"/>
    <p:sldId id="285" r:id="rId12"/>
    <p:sldId id="446" r:id="rId13"/>
    <p:sldId id="315" r:id="rId14"/>
    <p:sldId id="459" r:id="rId15"/>
    <p:sldId id="317" r:id="rId16"/>
    <p:sldId id="472" r:id="rId17"/>
    <p:sldId id="473" r:id="rId18"/>
    <p:sldId id="475" r:id="rId19"/>
    <p:sldId id="316" r:id="rId20"/>
    <p:sldId id="318" r:id="rId21"/>
    <p:sldId id="460" r:id="rId22"/>
    <p:sldId id="443" r:id="rId23"/>
    <p:sldId id="461" r:id="rId24"/>
    <p:sldId id="462" r:id="rId25"/>
    <p:sldId id="521" r:id="rId26"/>
    <p:sldId id="463" r:id="rId27"/>
    <p:sldId id="328" r:id="rId28"/>
    <p:sldId id="330" r:id="rId29"/>
    <p:sldId id="319" r:id="rId30"/>
    <p:sldId id="447" r:id="rId31"/>
    <p:sldId id="448" r:id="rId32"/>
    <p:sldId id="476" r:id="rId33"/>
    <p:sldId id="344" r:id="rId34"/>
    <p:sldId id="307" r:id="rId35"/>
    <p:sldId id="444" r:id="rId36"/>
    <p:sldId id="324" r:id="rId37"/>
    <p:sldId id="471" r:id="rId38"/>
    <p:sldId id="436" r:id="rId39"/>
    <p:sldId id="429" r:id="rId40"/>
    <p:sldId id="431" r:id="rId41"/>
    <p:sldId id="432" r:id="rId42"/>
    <p:sldId id="464" r:id="rId43"/>
    <p:sldId id="465" r:id="rId44"/>
    <p:sldId id="466" r:id="rId45"/>
    <p:sldId id="441" r:id="rId46"/>
    <p:sldId id="438" r:id="rId47"/>
    <p:sldId id="477" r:id="rId48"/>
    <p:sldId id="294" r:id="rId49"/>
    <p:sldId id="295" r:id="rId50"/>
    <p:sldId id="449" r:id="rId51"/>
    <p:sldId id="442" r:id="rId52"/>
    <p:sldId id="296" r:id="rId53"/>
    <p:sldId id="451" r:id="rId54"/>
    <p:sldId id="453" r:id="rId55"/>
    <p:sldId id="454" r:id="rId56"/>
    <p:sldId id="455" r:id="rId57"/>
    <p:sldId id="456" r:id="rId58"/>
    <p:sldId id="457" r:id="rId59"/>
    <p:sldId id="458" r:id="rId60"/>
    <p:sldId id="478" r:id="rId61"/>
    <p:sldId id="480" r:id="rId62"/>
    <p:sldId id="481" r:id="rId63"/>
    <p:sldId id="482" r:id="rId64"/>
    <p:sldId id="484" r:id="rId65"/>
    <p:sldId id="483" r:id="rId66"/>
    <p:sldId id="485" r:id="rId67"/>
    <p:sldId id="487" r:id="rId68"/>
    <p:sldId id="486" r:id="rId69"/>
    <p:sldId id="488" r:id="rId70"/>
    <p:sldId id="489" r:id="rId71"/>
    <p:sldId id="490" r:id="rId72"/>
    <p:sldId id="491" r:id="rId73"/>
    <p:sldId id="492" r:id="rId74"/>
    <p:sldId id="493" r:id="rId75"/>
    <p:sldId id="494" r:id="rId76"/>
    <p:sldId id="497" r:id="rId77"/>
    <p:sldId id="498" r:id="rId78"/>
    <p:sldId id="499" r:id="rId79"/>
    <p:sldId id="500" r:id="rId80"/>
    <p:sldId id="501" r:id="rId81"/>
    <p:sldId id="502" r:id="rId82"/>
    <p:sldId id="503" r:id="rId83"/>
    <p:sldId id="511" r:id="rId84"/>
    <p:sldId id="504" r:id="rId85"/>
    <p:sldId id="512" r:id="rId86"/>
    <p:sldId id="513" r:id="rId87"/>
    <p:sldId id="514" r:id="rId88"/>
    <p:sldId id="515" r:id="rId89"/>
    <p:sldId id="516" r:id="rId90"/>
    <p:sldId id="517" r:id="rId91"/>
    <p:sldId id="523" r:id="rId92"/>
    <p:sldId id="522" r:id="rId93"/>
    <p:sldId id="518" r:id="rId94"/>
    <p:sldId id="519" r:id="rId95"/>
    <p:sldId id="297" r:id="rId96"/>
    <p:sldId id="470" r:id="rId97"/>
  </p:sldIdLst>
  <p:sldSz cx="9144000" cy="6858000" type="screen4x3"/>
  <p:notesSz cx="6858000" cy="9144000"/>
  <p:custDataLst>
    <p:tags r:id="rId9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2FA6B-A7C4-F7D8-1EC5-00B62B290D21}" v="3" dt="2026-10-26T08:55:32.3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88" autoAdjust="0"/>
    <p:restoredTop sz="60671" autoAdjust="0"/>
  </p:normalViewPr>
  <p:slideViewPr>
    <p:cSldViewPr snapToGrid="0" snapToObjects="1">
      <p:cViewPr varScale="1">
        <p:scale>
          <a:sx n="75" d="100"/>
          <a:sy n="75" d="100"/>
        </p:scale>
        <p:origin x="2412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slide" Target="slides/slide76.xml"/><Relationship Id="rId89" Type="http://schemas.openxmlformats.org/officeDocument/2006/relationships/slide" Target="slides/slide81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slide" Target="slides/slide71.xml"/><Relationship Id="rId10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82.xml"/><Relationship Id="rId95" Type="http://schemas.openxmlformats.org/officeDocument/2006/relationships/slide" Target="slides/slide87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0" Type="http://schemas.openxmlformats.org/officeDocument/2006/relationships/slide" Target="slides/slide72.xml"/><Relationship Id="rId85" Type="http://schemas.openxmlformats.org/officeDocument/2006/relationships/slide" Target="slides/slide7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103" Type="http://schemas.openxmlformats.org/officeDocument/2006/relationships/tableStyles" Target="tableStyles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slide" Target="slides/slide75.xml"/><Relationship Id="rId88" Type="http://schemas.openxmlformats.org/officeDocument/2006/relationships/slide" Target="slides/slide80.xml"/><Relationship Id="rId91" Type="http://schemas.openxmlformats.org/officeDocument/2006/relationships/slide" Target="slides/slide83.xml"/><Relationship Id="rId96" Type="http://schemas.openxmlformats.org/officeDocument/2006/relationships/slide" Target="slides/slide8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slide" Target="slides/slide70.xml"/><Relationship Id="rId81" Type="http://schemas.openxmlformats.org/officeDocument/2006/relationships/slide" Target="slides/slide73.xml"/><Relationship Id="rId86" Type="http://schemas.openxmlformats.org/officeDocument/2006/relationships/slide" Target="slides/slide78.xml"/><Relationship Id="rId94" Type="http://schemas.openxmlformats.org/officeDocument/2006/relationships/slide" Target="slides/slide86.xml"/><Relationship Id="rId99" Type="http://schemas.openxmlformats.org/officeDocument/2006/relationships/tags" Target="tags/tag1.xml"/><Relationship Id="rId10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97" Type="http://schemas.openxmlformats.org/officeDocument/2006/relationships/slide" Target="slides/slide89.xml"/><Relationship Id="rId10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3.xml"/><Relationship Id="rId92" Type="http://schemas.openxmlformats.org/officeDocument/2006/relationships/slide" Target="slides/slide84.xml"/><Relationship Id="rId2" Type="http://schemas.openxmlformats.org/officeDocument/2006/relationships/customXml" Target="../customXml/item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87" Type="http://schemas.openxmlformats.org/officeDocument/2006/relationships/slide" Target="slides/slide79.xml"/><Relationship Id="rId61" Type="http://schemas.openxmlformats.org/officeDocument/2006/relationships/slide" Target="slides/slide53.xml"/><Relationship Id="rId82" Type="http://schemas.openxmlformats.org/officeDocument/2006/relationships/slide" Target="slides/slide74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56" Type="http://schemas.openxmlformats.org/officeDocument/2006/relationships/slide" Target="slides/slide48.xml"/><Relationship Id="rId77" Type="http://schemas.openxmlformats.org/officeDocument/2006/relationships/slide" Target="slides/slide69.xml"/><Relationship Id="rId100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93" Type="http://schemas.openxmlformats.org/officeDocument/2006/relationships/slide" Target="slides/slide85.xml"/><Relationship Id="rId98" Type="http://schemas.openxmlformats.org/officeDocument/2006/relationships/notesMaster" Target="notesMasters/notesMaster1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nzaga.edu/news-events/stories/robert-greenleaf-servant-leadership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greenleaf.org/what-is-servant-leadership/" TargetMode="External"/></Relationships>
</file>

<file path=ppt/notesSlides/_rels/notes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books/mono/10.4324/9781410617095/transformational-leadership-bernard-bass-ronald-riggio" TargetMode="External"/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jstor.org/stable/40862298" TargetMode="Externa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ncaster.ac.uk/media/lancaster-university/content-assets/documents/sre/ProfMichaelWestpresentation-LancasterUniversityPublicLecture-Leadersforthefuture-17.11.21.pdf" TargetMode="External"/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kingsfund.org.uk/insight-and-analysis/long-reads/what-is-compassionate-leadership" TargetMode="External"/><Relationship Id="rId4" Type="http://schemas.openxmlformats.org/officeDocument/2006/relationships/hyperlink" Target="https://www.fmlm.ac.uk/sites/default/files/content/events/attachments/Michael%20West%20-%20Compassionate%20Leadership.pdf" TargetMode="Externa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ncaster.ac.uk/media/lancaster-university/content-assets/documents/sre/ProfMichaelWestpresentation-LancasterUniversityPublicLecture-Leadersforthefuture-17.11.21.pdf" TargetMode="External"/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kingsfund.org.uk/insight-and-analysis/long-reads/what-is-compassionate-leadership" TargetMode="External"/><Relationship Id="rId4" Type="http://schemas.openxmlformats.org/officeDocument/2006/relationships/hyperlink" Target="https://www.fmlm.ac.uk/sites/default/files/content/events/attachments/Michael%20West%20-%20Compassionate%20Leadership.pdf" TargetMode="Externa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session explores how effective leaders create child-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centred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rights-based and compassionate cultures that support children, families and practitioners.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Today's session focuses on one of the most important aspects of leadership in Early Years and Childcare: how we lead through our values, how we uphold children's rights and how we create compassionate relationships with staff, children and families."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more than management;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about influence;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about culture;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about relationships;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decisions impact directly upon children.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"When you hear the word leadership, what words immediately come to mind?"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Capture responses in chat.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Messages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 leadership places children at the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centre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 guide leadership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 strengthens professional relationships.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decisions shape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872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"By the end of today's session you should be able to explain,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apply, evaluate and reflect. These are all Level 4 academic skills."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that today's session supports: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 Practice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Equality and Inclusion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Children's Participation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Development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 Development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 how these themes connect directly to workplace leadership roles.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 Activity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"Which of these outcomes do you feel most confident about already?"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with: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"Which outcome might stretch you the most today?"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learners to identify their personal development goals.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"Throughout today's session I want you to think about a real leadership decision you have made because we will revisit it repeatedly."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71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aim is to explore how these theories help us become better leaders within Early Years settings."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 effective leadership requires balancing: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Accountability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Facilitation Prompt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"Can anyone think of a difficult leadership decision they have seen or experienced recently?"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examples: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Staffing decisions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 decisions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 children with additional needs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Parent complaints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conflict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Safeguarding concerns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 all of these situations require leaders to draw on values and compassion.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Teaching Point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often becomes visible during difficult situations.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circumstances are challenging: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values become visible;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priorities become visible;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leadership becomes visible.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to Social Care Wales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that Social Care Wales places significant emphasis upon: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 practice;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reflective practice;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values.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themes underpin leadership across children's services in Wales.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286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"This session links directly to your Patch 3 assessment."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will be required to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leadership experience through multiple perspectives.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Reflection Prompts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 to consider: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Were children's rights considered?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 participation encouraged?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values informed my decision?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I support others involved?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 the decision fair?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 it transparent?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Outcomes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happened as a result?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Assessment Advice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learners to: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Use real examples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Link theory and practice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Reference literature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Reflect critically rather than describe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Identify future improvements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 to write down one real leadership decision they could potentially use for Patch 3.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Managing conflict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 a child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 issue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Parent complaint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wellbeing concern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Staffing challenge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"Keep this example in mind throughout the session because each section will help you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it in greater depth."</a:t>
            </a:r>
          </a:p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🟨 Colour coding helps organise the different tasks and evidence required for the qualification.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Formative submission - An opportunity to submit a draft of your work and receive tutor feedback before final submission. It helps you improve your work before it is formally assessed.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AWLIF - The AWLIF sets out the knowledge, skills and values that workers and managers need to demonstrate. Patch 3 links to several AWLIF learning outcomes, meaning the evidence you generate can be used to demonstrate progress against those standards.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3393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Place learners into breakout groups.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Display the questions: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the difference between leadership and management?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values matter most for leaders?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can compassion influence decisions?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 10-15 minutes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Facilitator Debrief Questions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groups: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"What themes appeared most frequently?"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Likely responses: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Respect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Communication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Fairness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Accountability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these responses directly to values-based leadership theories that will be explored later.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Teaching Input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Summarise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 focuses on systems.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focuses on people.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leaders need both.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 reflective leadership.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"Leadership development begins with self-awareness."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 to think of: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previous manager;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team leader;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mentor;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colleague.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Invite them to consider: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values were visible?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they influence others?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created trust?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Pair 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Participants share examples in pairs.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 with whole-group discussion.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Message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 rarely remember policies.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 remember: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leaders behaved;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leaders treated others;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leaders made them feel valued.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 become visible through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 Statement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"Having explored our own experiences of leadership, we now turn to one of the most important foundations of leadership practice in Wales: children's rights."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190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this slide to establish the strategic importance of leadership.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 learners: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“When we think about quality in Early Years settings, what factors influence children's experiences most?”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Gather responses and then explain that national and international research consistently identifies leadership as one of the strongest influences on quality provision.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Teaching Points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influences: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Children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participation;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experiences.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retention;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motivation;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confidence;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growth.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Families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engagement;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partnership working.</a:t>
            </a:r>
          </a:p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Organisations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culture;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improvement;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sustainability.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"Children may never meet senior leaders directly, but leadership decisions influence every aspect of their experience."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 Question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"Can you think of a leadership decision that had a direct impact on children in your setting?"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 may include: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staffing deployment;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curriculum design;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outdoor learning provision;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 support;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language policy.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912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9986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Pam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datblygiadau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arweinwyr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heddiw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do these developments matter for leaders today?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08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F2C28-7EFF-9005-8C2A-DB9062B9B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FE0DE8-EFD4-E696-D658-FFE97E6767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D2F32A-47C0-529E-9264-1E6E2D2A19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031A28-C1E2-76C3-1FBF-187596D53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586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6689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14AF60-93AF-8779-D24E-2F87B8464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703C0-AA89-00A1-7403-A76EA01E03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EB7970-F618-CB75-1A8A-4BC2A31374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0D1800-BA96-5746-C4BE-607D76846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733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177D8-B473-108F-A328-38323B0B4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8D6B13-3323-84AF-0ADD-65FADA93BF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BE1593-5C14-81A1-C03D-39D8EA3F3F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A08B8D-894C-0F88-81D9-3F39546079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495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02C02E-7FD8-2890-3CF3-6A6DF27FC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BA6281-B25D-1087-81C0-3E18CDCAAA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ED528-8732-3001-A2CD-FEC2601FD3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6542F-3742-3AEC-9ABB-E26FC79F1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176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Trafodwch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fwyaf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perthnasol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allai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gymryd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article is most relevant?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could children participate?</a:t>
            </a:r>
          </a:p>
          <a:p>
            <a:pPr marL="0" indent="0" fontAlgn="t">
              <a:buFont typeface="Arial" panose="020B0604020202020204" pitchFamily="34" charset="0"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94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Trafodwch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fantol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ddylai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rights are involved?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should a leader respond?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4CE45-65EF-E743-AD82-DC0526B56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DD93B-8B47-755C-0230-CF9BD628E2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32F6B1-4D6D-F51B-053C-217D9E754E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Trafodwch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goblygiadau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gallai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wella'r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sefyllfa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the implications?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could a leader improve the situation?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87702D-F478-0866-943A-3592A3C6B2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6593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8BBB58-DC75-CD04-DDF1-538C69CF6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DD4F93-56AF-3A0E-9723-3B64F00EA2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AB6AFD-63C9-96DD-53AA-4DE4D26961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C20B25-F9F6-36F9-CDD7-2EBB8D8D89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647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Teams breakout rooms</a:t>
            </a:r>
          </a:p>
          <a:p>
            <a:endParaRPr lang="en-GB" dirty="0"/>
          </a:p>
          <a:p>
            <a:r>
              <a:rPr lang="en-GB" dirty="0"/>
              <a:t>Come back with an approach to take forward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611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812790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Pontio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Adran 3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 to Section 3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hawliau'n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darparu'r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sail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effeithiol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y cam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nesaf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archwilio'r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gwerthoedd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llywio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"If rights provide the foundation for effective leadership, the next step is to explore the values that guide our decision-making."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330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F63CF4-EAEB-AB99-CC27-BB43D9D79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4BAEF1-6657-4CC4-91A1-F8F3C0C33E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407E2D-43DD-2576-BA48-096DE4BDE4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Arwain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drwy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werthoedd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diben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pherthnasoedd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Leading through values, purpose and relationships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Opening Question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llywio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guides your decisions as a leader?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64B61-634C-3BBB-BE04-FCE14D78AB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555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2367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843AD-54C8-ACFB-104F-8EDC51DB8B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88806F-7C97-A5BC-FB41-7E69E880EE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427260-75CD-62BE-AF15-6BA3B53893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dirty="0"/>
              <a:t>Share three values that are important to you as a leader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F2F7F-CBFA-8901-A785-4D124328AC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08700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493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fontAlgn="t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9DF177-AF78-BCFC-D263-AE1C431369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5C89A4-3CF0-C87D-77B7-880CC638E0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B6771A-61A3-ACAA-4CD2-9B7AB46E8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E676F-FC54-C933-B3D2-5E66F27E94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0749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C7D56A-8445-6F49-BEEA-ECAA84F55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E1DD44-897D-1B30-6267-2DC087AEA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146655-F8A1-6797-59FA-9A972B059E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Cwestiwn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dilysrwydd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adeiladu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ymddiriedaeth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does authenticity build trust?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Authentic Leadership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Authentic Leadership focuses on: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Self-awareness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Transparency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Relational authenticity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Avolio and Gardner argue that authentic leaders act consistently with deeply held values and foster trust through genuine relationships. 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Avolio, B.J. and Gardner, W.L. (2005) ‘Authentic leadership development: getting to the root of positive forms of leadership’,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Leadership Quarterly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16(3), pp. 315–338.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5D006B-25F6-3A20-98F6-2064F8552F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362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C05C3-EC1C-F5CD-DF09-7ADD4F35D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E4E9EE-7B32-B64C-E07B-FB4A03D84A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035CED-FBDE-D786-1319-ED4F831364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Myfyrdod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gyntaf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"Beth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eraill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 ask: "What do others need?"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Servant Leadership positions service to others as the primary motivation of leadership.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Greenleaf argues that leaders should first seek to serve, support development, and enhance the wellbeing of others.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[gonzaga.edu]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[greenleaf.org]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Greenleaf, R.K. (1977)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Servant Leadership: A Journey into the Nature of Legitimate Power and Greatness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York: Paulist Press.</a:t>
            </a:r>
          </a:p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E7EC2A-E93C-C124-FBCC-C1FA596624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6945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A5AA5-EED0-B656-F318-A23A43106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D34DD-C682-01C6-0FE8-5AFE006CE7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7A749-9EF1-9F2A-D727-014020D68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Enghraifft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Cyflwyno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dull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newydd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hyrwyddo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llais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plant o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Introducing a new approach to promoting children's voice within the setting.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 leaders inspire followers through: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Vision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Motivation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Intellectual stimulation</a:t>
            </a:r>
          </a:p>
          <a:p>
            <a:pPr lvl="0"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Individualised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support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Bass identifies transformational leadership as a process that enables people to exceed expectations through commitment to collective goals.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[taylorfrancis.com]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[jstor.org]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Bass, B.M. and Riggio, R.E. (2006)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Transformational Leadership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2nd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York: Psychology Press.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A2537-A8AA-C43C-52A3-CA9E2E5378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1894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cy-GB" dirty="0"/>
              <a:t>Values-based leadership </a:t>
            </a:r>
            <a:r>
              <a:rPr lang="en-US" altLang="cy-GB" dirty="0" err="1"/>
              <a:t>emphasises</a:t>
            </a:r>
            <a:r>
              <a:rPr lang="en-US" altLang="cy-GB" dirty="0"/>
              <a:t> that decision-making should be guided </a:t>
            </a:r>
            <a:r>
              <a:rPr lang="en-US" altLang="cy-GB" dirty="0" err="1"/>
              <a:t>by:IntegrityRespectFairnessEquityProfessional</a:t>
            </a:r>
            <a:r>
              <a:rPr lang="en-US" altLang="cy-GB" dirty="0"/>
              <a:t> </a:t>
            </a:r>
            <a:r>
              <a:rPr lang="en-US" altLang="cy-GB" dirty="0" err="1"/>
              <a:t>ethicsSuggested</a:t>
            </a:r>
            <a:r>
              <a:rPr lang="en-US" altLang="cy-GB" dirty="0"/>
              <a:t> </a:t>
            </a:r>
            <a:r>
              <a:rPr lang="en-US" altLang="cy-GB" dirty="0" err="1"/>
              <a:t>ReferenceCopeland</a:t>
            </a:r>
            <a:r>
              <a:rPr lang="en-US" altLang="cy-GB" dirty="0"/>
              <a:t>, M.K. (2014) ‘The emerging significance of values-based leadership’, International Journal of Leadership Studies, 8(2), pp. 105–135.</a:t>
            </a:r>
            <a:endParaRPr lang="cy-GB" altLang="cy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47979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1AE6E9-F1C1-457F-6AD0-5C21E58B6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6BB3E1-0C4D-9BEE-80FE-5C193E571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831FC-6D33-DB90-0930-0AFC361CDB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Spend 15 minutes creating your values personal audit as a mind map and list, upload a picture of your </a:t>
            </a:r>
            <a:r>
              <a:rPr lang="en-GB" dirty="0" err="1"/>
              <a:t>mindmap</a:t>
            </a:r>
            <a:r>
              <a:rPr lang="en-GB" dirty="0"/>
              <a:t> to this </a:t>
            </a:r>
            <a:r>
              <a:rPr lang="en-GB" dirty="0" err="1"/>
              <a:t>padlet</a:t>
            </a:r>
            <a:r>
              <a:rPr lang="en-GB" dirty="0"/>
              <a:t> page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8DB298-AD7B-56A3-245E-E121CAB244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7224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A51395-2F65-C946-71AF-005E253ED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5412642-846F-1F28-AAEC-0A2E864504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68BCF72-B1ED-E921-8018-DFFC10F11B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7050859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AB672-0F59-DD64-EB52-D9D98297F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CF93A9F5-A86C-1597-0FC9-1F2581A3ED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5E2C270-D82A-1826-F609-29DD312D73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6240237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A69E16-125F-ED20-DC01-96B95896B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721CBB8-36C7-9CE2-DA36-B221376DF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70EAEDE-A554-D10C-7E0E-4B07E31AB9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Cysylltiad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â Patch 3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Patch 3 Link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 yr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adfyfyriad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ddefnyddio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sail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asesiad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reflection can provide the starting point for your assessment.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234328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A8C0D1-8115-DAB7-EA9B-863CF66EA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8064A511-CDB0-A21C-489A-641D2F510D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0749DF9-7944-2658-50CF-8B6A72CB6B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6117420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8B53B4-EACA-93E1-BA66-B771EDA60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E3E4B47-B737-49C8-0F8C-9C0CB64C1E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652E5FD-E1E5-8AE2-A178-91DDDC0077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Michael West's Compassionate Leadership Model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West's model identifies four essential leadership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Attending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</a:t>
            </a:r>
          </a:p>
          <a:p>
            <a:pPr lvl="0"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Empathising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Helping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Compassionate leadership focuses on responding effectively to the needs of others and creating conditions where people can thrive.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[lancaster.ac.uk]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[fmlm.ac.uk]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[kingsfund.org.uk]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West, M. and Chowla, R. (2017) ‘Compassionate leadership for compassionate health care’, in Gilbert, P. (ed.)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Compassion: Concepts, Research and Applications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London: Routledge, pp. 237–257.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compassionate leadership?</a:t>
            </a:r>
          </a:p>
          <a:p>
            <a:pPr fontAlgn="t"/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70846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21410D-97E8-8058-7C99-ED0F5E4722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6852BAC-A08F-8937-8509-CC18962F87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94000A98-1BFB-833C-6B66-66917D9F8C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1854297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673B0-EE58-508D-2446-94F2D0DCC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CDD2A91-2DB9-E219-C114-321BB7B115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FFD8486-D1F5-0F32-6DEA-D608BA4FAB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8889538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D4F41-F14F-A383-770F-8D645D731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86C683-AF8A-11FF-470E-76CFBB2378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32059AE-E76E-5CD4-D235-B1E6F79EE2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4642019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973BBA-41DE-297F-00CE-6C9FB2EA6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5542F462-A7B2-33B0-D0ED-D06587739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BC8A5C0-30B7-6176-3283-B77E6D8C5F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82883809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3FF3E3-93E9-872C-1BA8-7B5533A7A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5CDFDB5-3D79-19E6-B9D4-3CADA161DC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76478DA-D27C-2DE3-1EFC-0D3F43FD1F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elfennau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elements appear in everyday leadership?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West's model identifies four essential leadership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Attending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Understanding</a:t>
            </a:r>
          </a:p>
          <a:p>
            <a:pPr lvl="0"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Empathising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Helping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Compassionate leadership focuses on responding effectively to the needs of others and creating conditions where people can thrive.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[lancaster.ac.uk]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[fmlm.ac.uk]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[kingsfund.org.uk]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West, M. and Chowla, R. (2017) ‘Compassionate leadership for compassionate health care’, in Gilbert, P. (ed.)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Compassion: Concepts, Research and Applications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London: Routledge, pp. 237–257.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 Theory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Compassion is often defined as: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sensitivity to suffering in self and others with a commitment to alleviate and prevent it. 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[kingsfund.org.uk]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Gilbert, P. (2013)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Compassionate Mind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London: Constable.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8266023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C80B28-9CFE-CCE2-382D-3C9830DEF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017DA82-A127-5A6A-DB30-A7BD2515ED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6063534-D91C-034C-BCAB-C5B7D4527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elfennau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elements appear in everyday leadership?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61391462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1DE4C-CADC-6030-E0B0-E4E961328E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75FB74B0-09B0-7006-8B2A-A881D74247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9D177CD7-9583-F642-8518-39C97D7B2E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elfennau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elements appear in everyday leadership?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5874335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08AD7-398D-3826-13DE-F2F72A0DC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25F20B0-1BBB-701D-0388-F6E1974AE0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43A3751-EC98-3544-D663-2BFED34F84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elfennau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elements appear in everyday leadership?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13151760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08A6C-B970-C9C3-E541-6C659F197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6E6CE64-D14F-0BD0-82F6-08BF3214916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C6B57BB-CF03-C599-48D5-ECA54693B7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elfennau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ddyddiol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Discussion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elements appear in everyday leadership?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5341507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llesiant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the key wellbeing challenges in your setting?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34842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6FB757-2913-5344-22E2-87E986817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E04E74-8FCD-4543-BE9B-F7201805EC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FA2025-72A5-8024-4C4C-CBF1A03F50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Trafodaeth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prif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llesiant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lleoliad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the key wellbeing challenges in your setting?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8CAC1D-F287-7514-FF57-E9A329933E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665825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BDAD3-AA56-57BB-7B7E-E7F826DFD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BC1CC3-B990-08EE-711B-17BC12A9B0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688DDA-4308-BC7A-047D-24059259A8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 Activity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Dylunio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Tosturiol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Designing a Compassionate Response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grwpiau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Darllenwch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senario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Defnyddiwch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Michael West.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groups: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the scenario.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Apply Michael West's model.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a leadership response.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BE6299-2348-A4D0-F19B-1622F466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44404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BD3472-CD77-163E-BFAA-DE2CC357A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DDB452-B788-72EF-AEC1-9E1D1804D4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24754F-481D-58BC-AD18-6FA71FC4F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 Activity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Dylunio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Tosturiol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Designing a Compassionate Response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grwpiau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Darllenwch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senario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Defnyddiwch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Michael West.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groups: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the scenario.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Apply Michael West's model.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a leadership response.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46F33E-15E5-6933-3992-9437426819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6383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A2BB5-EF68-DD47-2DD4-16413BF64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88178A-4D7E-4BD1-CAD2-A7C8BFA56E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C8A49-A0DF-B1A9-B4E1-5BD81B1CA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 Activity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Dylunio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Tosturiol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Designing a Compassionate Response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grwpiau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Darllenwch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senario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Defnyddiwch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Michael West.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Cynlluniwch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ymateb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arweinyddol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groups: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 the scenario.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Apply Michael West's model.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Design a leadership response.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330F89-3D69-04C9-F638-58B196CFFE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946843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30932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0B056-52B8-20EA-60D5-C8FF83818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13872-2229-90A4-6A2B-FE4A1DEFBB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F276AA-698B-1D4C-A942-F062A2BD27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Defnyddiwch yr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adfyfyriad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hwn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o'ch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dadansoddiad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asesiad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this reflection within your assessment analysis.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E022B-966B-E56E-E44E-674EEAC621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750776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Theory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leadership concerns: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Moral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integrity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Fairness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Accountability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decision-making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Brown, M.E. and Treviño, L.K. (2006) ‘Ethical leadership: a review and future directions’,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Leadership Quarterly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17(6), pp. 595–616.</a:t>
            </a:r>
          </a:p>
          <a:p>
            <a:pPr fontAlgn="t"/>
            <a:b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Decision-Making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six-stage framework you are using throughout the session aligns with professional ethical decision-making models that require leaders to consider: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Stakeholders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Options</a:t>
            </a:r>
          </a:p>
          <a:p>
            <a:pPr lvl="0"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Consequences</a:t>
            </a:r>
          </a:p>
          <a:p>
            <a:pPr fontAlgn="t"/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Harvard Reference</a:t>
            </a:r>
          </a:p>
          <a:p>
            <a:pPr fontAlgn="t"/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Kidder, R.M. (2009)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Good People Make Tough Choices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New York: HarperCollins.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871797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BB920-C6A4-D8A6-AFB0-6FD26BA45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6AC700-7FD0-10F2-6274-E638485F4B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512BE-C0C7-A6E4-DEC5-9911567B9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Erthyglau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Allweddol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 / Article 2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 / Article 3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12 / Article 12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19 / Article 19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CAE8AA-2692-61EE-E1AF-AD9A7A6453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07292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CA3920-8AB6-8041-D2CD-DAD96F841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F4B154-4DF9-F869-7883-C580F4A256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C92173-F64A-8D53-3516-A6B9CEAAAD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Erthyglau</a:t>
            </a:r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Allweddol</a:t>
            </a:r>
            <a:endParaRPr lang="en-US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 / Article 2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 / Article 3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12 / Article 12</a:t>
            </a:r>
          </a:p>
          <a:p>
            <a:pPr fontAlgn="t"/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Erthygl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19 / Article 19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D8C8BA-B5CD-4096-C339-6EFAFEB05A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734998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3831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2523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25744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</a:rPr>
              <a:t>More </a:t>
            </a:r>
            <a:r>
              <a:rPr lang="cy-GB" altLang="cy-GB" dirty="0" err="1">
                <a:latin typeface="Arial" panose="020B0604020202020204" pitchFamily="34" charset="0"/>
              </a:rPr>
              <a:t>details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in</a:t>
            </a:r>
            <a:r>
              <a:rPr lang="cy-GB" altLang="cy-GB" dirty="0">
                <a:latin typeface="Arial" panose="020B0604020202020204" pitchFamily="34" charset="0"/>
              </a:rPr>
              <a:t> the </a:t>
            </a:r>
            <a:r>
              <a:rPr lang="cy-GB" altLang="cy-GB" dirty="0" err="1">
                <a:latin typeface="Arial" panose="020B0604020202020204" pitchFamily="34" charset="0"/>
              </a:rPr>
              <a:t>separate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guidance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and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Panopto</a:t>
            </a:r>
            <a:r>
              <a:rPr lang="cy-GB" altLang="cy-GB" dirty="0"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latin typeface="Arial" panose="020B0604020202020204" pitchFamily="34" charset="0"/>
              </a:rPr>
              <a:t>recording</a:t>
            </a:r>
            <a:r>
              <a:rPr lang="cy-GB" altLang="cy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🟨 Colour coding helps organise the different tasks and evidence required for the qualification.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Formative submission - An opportunity to submit a draft of your work and receive tutor feedback before final submission. It helps you improve your work before it is formally assessed.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AWLIF - The AWLIF sets out the knowledge, skills and values that workers and managers need to demonstrate. Patch 3 links to several AWLIF learning outcomes, meaning the evidence you generate can be used to demonstrate progress against those standards.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896941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F7BA2-407B-C497-4806-CD5D34354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8FB112E-C834-3A86-A5FB-B432ACE3F2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EE34C76-48B2-AEC0-557C-EC682E24E5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10526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E0352-6705-0696-8ED1-6C0DBB10B5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D708E-7D00-93B7-1BC5-CA0758FA59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257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AD9F0-C1BA-093C-6B6E-E15F5EDDB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C29E8C-A320-E812-CBE6-7700AEAC5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11218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resources/the-right-way-a-childrens-rights-approach/a-childrens-rights-approach-in-wale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legislation.gov.uk/mwa/2011/2/contents" TargetMode="Externa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vevox.app/#/m/177466920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8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8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8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8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8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8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8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8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8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8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8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8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8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8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3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r>
              <a:rPr lang="en-US" sz="3600" dirty="0"/>
              <a:t>Arweinyddiaeth </a:t>
            </a:r>
            <a:r>
              <a:rPr lang="en-US" sz="3600" dirty="0" err="1"/>
              <a:t>Tosturiol</a:t>
            </a:r>
            <a:r>
              <a:rPr lang="en-US" sz="3600" dirty="0"/>
              <a:t> a </a:t>
            </a:r>
            <a:r>
              <a:rPr lang="en-US" sz="3600" dirty="0" err="1"/>
              <a:t>Seiliedig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Werthoedd</a:t>
            </a:r>
            <a:br>
              <a:rPr lang="en-US" sz="36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6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3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Compassionate and Values Based Leadership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Hawliau ac Arweinyddiaeth Plant 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CCUHP a Hawliau Plant
 Arweinyddiaeth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werthoedd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
Arweinyddiaeth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Dosturiol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
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
Llais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Chyfranogiad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Children's Rights and Leadership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UNCRC and Children's Rights Approaches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Values-Based Leadership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Compassionate Leadership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Decision-Making 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Children's Voice and Participation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2235D-B68D-D5D2-894F-0904D76FB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Adran 1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AF797-7827-DDAD-BD40-EE8BCD7FB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368061"/>
            <a:ext cx="3867150" cy="326742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22BA50E-63DA-CC57-C79D-145D4FF013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1875" y="1508760"/>
            <a:ext cx="4196325" cy="4274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561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</a:rPr>
              <a:t>Deilliannau dysgu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Learning outcomes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b="1" noProof="0" dirty="0">
                <a:latin typeface="Arial" panose="020B0604020202020204" pitchFamily="34" charset="0"/>
              </a:rPr>
              <a:t>Uned 405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DD1 – Arfer ar sail hawliau;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DD2 – Cydraddoldeb, amrywiaeth a chynhwysiant;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DD4 – Cyfranogiad a llais plant;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DD5 – Arweinyddiaeth broffesiynol.</a:t>
            </a:r>
          </a:p>
          <a:p>
            <a:r>
              <a:rPr lang="cy-GB" b="1" noProof="0" dirty="0">
                <a:latin typeface="Arial" panose="020B0604020202020204" pitchFamily="34" charset="0"/>
              </a:rPr>
              <a:t>Uned 407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DD1 – Arweinyddiaeth a rheolaeth;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</a:rPr>
              <a:t>DD3 – Datblygu diwylliannau cadarnhaol..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Unit 405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LO1 – Rights-based practice;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LO2 – Equality, diversity and inclusion;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LO4 – Children's participation and voice;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LO5 – Professional leadership.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Unit 407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LO1 – Leadership and management;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LO3 – Developing positive cultures.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5F588-DFB1-DB5E-6199-6579B0E4B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148E-49E7-3112-02BD-FC03F00A4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</a:rPr>
              <a:t>Nod y sesiwn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Aim of session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C2963-54A5-2B55-51BA-B8BBD0CFC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03937"/>
            <a:ext cx="3867150" cy="3431550"/>
          </a:xfrm>
        </p:spPr>
        <p:txBody>
          <a:bodyPr>
            <a:normAutofit fontScale="77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</a:rPr>
              <a:t>Esbonio egwyddorion arweinyddiaeth sy'n seiliedig ar werthoedd;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Dadansoddi dulliau arweinyddiaeth dosturiol;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Archwilio hawliau plant a gwneud penderfyniadau moesegol;</a:t>
            </a:r>
          </a:p>
          <a:p>
            <a:r>
              <a:rPr lang="cy-GB" noProof="0" dirty="0" err="1">
                <a:latin typeface="Arial" panose="020B0604020202020204" pitchFamily="34" charset="0"/>
              </a:rPr>
              <a:t>Gwerthus</a:t>
            </a:r>
            <a:r>
              <a:rPr lang="cy-GB" noProof="0" dirty="0">
                <a:latin typeface="Arial" panose="020B0604020202020204" pitchFamily="34" charset="0"/>
              </a:rPr>
              <a:t> o cyfranogiad a llais plant;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Cymhwyso damcaniaeth i ymarfer arweinyddiaeth.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03F013-2236-C269-9AB5-941BED4536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203937"/>
            <a:ext cx="3867150" cy="3431549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Explain the principles of values-based leadership;</a:t>
            </a:r>
          </a:p>
          <a:p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</a:rPr>
              <a:t>Analyse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 compassionate leadership approaches;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Explore children's rights and ethical decision-making;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Evaluate participation and children's voice;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Apply leadership theory to workplace practice.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06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49"/>
            <a:ext cx="8229600" cy="1263651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sz="4000" noProof="0" dirty="0">
                <a:latin typeface="Arial" panose="020B0604020202020204" pitchFamily="34" charset="0"/>
              </a:rPr>
              <a:t>Asesiad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Assessment</a:t>
            </a:r>
            <a:endParaRPr lang="cy-GB" altLang="cy-GB" sz="4000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10836" y="1596007"/>
            <a:ext cx="4384964" cy="4359316"/>
          </a:xfrm>
        </p:spPr>
        <p:txBody>
          <a:bodyPr>
            <a:normAutofit/>
          </a:bodyPr>
          <a:lstStyle/>
          <a:p>
            <a:pPr marL="0" lvl="0" indent="0" hangingPunct="0">
              <a:buNone/>
            </a:pPr>
            <a:r>
              <a:rPr lang="cy-GB" alt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marL="0" lvl="0" indent="0" hangingPunct="0">
              <a:buNone/>
            </a:pPr>
            <a:endParaRPr lang="cy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gynhwysol, sy’n seiliedig ar hawliau ac sy’n ymatebol yn ddiwylliannol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536298" y="1648690"/>
            <a:ext cx="4384964" cy="4306633"/>
          </a:xfrm>
        </p:spPr>
        <p:txBody>
          <a:bodyPr>
            <a:normAutofit/>
          </a:bodyPr>
          <a:lstStyle/>
          <a:p>
            <a:pPr marL="0" lvl="0" indent="0" hangingPunc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3</a:t>
            </a: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Inclusive, rights-based and culturally responsible leadership.</a:t>
            </a: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Beth yw </a:t>
            </a:r>
            <a:r>
              <a:rPr lang="cy-GB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sz="4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3?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3?</a:t>
            </a:r>
            <a:endParaRPr lang="en-GB" sz="27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6185" y="1843088"/>
            <a:ext cx="4249615" cy="412395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(Tua) 600 o eiriau;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gysylltiedig a Sesiynau 3, 4 a 5;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🟨Cyflwyniad portffolio aur;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Pwynt cyflwyno ffurfiannol;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Cysylltiadau AWLIF.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43088"/>
            <a:ext cx="4249614" cy="41239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600 words (approx.);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Linked to Sessions 3, 4 and 5;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🟨 Gold portfolio submission;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submission point;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AWLIF links.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478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sz="4000" noProof="0" dirty="0">
                <a:latin typeface="Arial" panose="020B0604020202020204" pitchFamily="34" charset="0"/>
              </a:rPr>
              <a:t>Trafodwch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Discuss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57650" cy="40386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Beth yw'r gwahaniaeth rhwng arweinyddiaeth a rheolaeth?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Beth yw'r gwerthoedd pwysicaf i arweinydd blynyddoedd cynnar?</a:t>
            </a:r>
          </a:p>
          <a:p>
            <a:pPr eaLnBrk="1" hangingPunct="1">
              <a:lnSpc>
                <a:spcPct val="90000"/>
              </a:lnSpc>
            </a:pPr>
            <a:r>
              <a:rPr lang="cy-GB" altLang="cy-GB" dirty="0">
                <a:latin typeface="Arial" panose="020B0604020202020204" pitchFamily="34" charset="0"/>
              </a:rPr>
              <a:t>Sut gall tosturi ddylanwadu ar benderfyniadau arweinyddiaeth?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04999"/>
            <a:ext cx="4362450" cy="4038601"/>
          </a:xfrm>
        </p:spPr>
        <p:txBody>
          <a:bodyPr>
            <a:normAutofit/>
          </a:bodyPr>
          <a:lstStyle/>
          <a:p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What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is the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difference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between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leadership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and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management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What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values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are most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important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for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an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early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years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leader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How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can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compassion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influence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leadership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decisions</a:t>
            </a:r>
            <a:r>
              <a:rPr lang="cy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  <a:endParaRPr lang="en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88219-FE83-3ACE-703B-221F814A5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E2B70-DBA6-9842-4453-FDF6CDFD7E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790950" cy="380986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Meddyliwch am yr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 </a:t>
            </a:r>
            <a:r>
              <a:rPr lang="en-US" dirty="0" err="1"/>
              <a:t>rydych</a:t>
            </a:r>
            <a:r>
              <a:rPr lang="en-US" dirty="0"/>
              <a:t> chi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ef</a:t>
            </a:r>
            <a:r>
              <a:rPr lang="en-US" dirty="0"/>
              <a:t>. Pa </a:t>
            </a:r>
            <a:r>
              <a:rPr lang="en-US" dirty="0" err="1"/>
              <a:t>dri</a:t>
            </a:r>
            <a:r>
              <a:rPr lang="en-US" dirty="0"/>
              <a:t> </a:t>
            </a:r>
            <a:r>
              <a:rPr lang="en-US" dirty="0" err="1"/>
              <a:t>gair</a:t>
            </a:r>
            <a:r>
              <a:rPr lang="en-US" dirty="0"/>
              <a:t> </a:t>
            </a:r>
            <a:r>
              <a:rPr lang="en-US" dirty="0" err="1"/>
              <a:t>fyddech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3277D5-33FD-DEEE-841B-2A0F699564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Think of the best leader you have worked with. What three words would you use to describe them?</a:t>
            </a:r>
          </a:p>
        </p:txBody>
      </p:sp>
    </p:spTree>
    <p:extLst>
      <p:ext uri="{BB962C8B-B14F-4D97-AF65-F5344CB8AC3E}">
        <p14:creationId xmlns:p14="http://schemas.microsoft.com/office/powerpoint/2010/main" val="2769269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 hidden="1">
            <a:extLst>
              <a:ext uri="{FF2B5EF4-FFF2-40B4-BE49-F238E27FC236}">
                <a16:creationId xmlns:a16="http://schemas.microsoft.com/office/drawing/2014/main" id="{02A47FF8-609C-2D6C-61B9-97B9913746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Disgrifiwch eich arweinydd gorau.      Describe your best leader.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E559F1D9-AAEA-B837-32E8-AE3B6A0E9C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9" name="Content Placeholder 8" title="Mentimeter - Interactive Presentations">
                <a:extLst>
                  <a:ext uri="{FF2B5EF4-FFF2-40B4-BE49-F238E27FC236}">
                    <a16:creationId xmlns:a16="http://schemas.microsoft.com/office/drawing/2014/main" id="{FB2969E4-F038-9F94-30E8-F13DD20F7E5F}"/>
                  </a:ext>
                </a:extLst>
              </p:cNvPr>
              <p:cNvGraphicFramePr>
                <a:graphicFrameLocks noGrp="1"/>
              </p:cNvGraphicFramePr>
              <p:nvPr>
                <p:ph sz="half" idx="4294967295"/>
                <p:extLst>
                  <p:ext uri="{D42A27DB-BD31-4B8C-83A1-F6EECF244321}">
                    <p14:modId xmlns:p14="http://schemas.microsoft.com/office/powerpoint/2010/main" val="770358884"/>
                  </p:ext>
                </p:extLst>
              </p:nvPr>
            </p:nvGraphicFramePr>
            <p:xfrm>
              <a:off x="0" y="152400"/>
              <a:ext cx="8832850" cy="5783263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9" name="Content Placeholder 8" title="Mentimeter - Interactive Presentations">
                <a:extLst>
                  <a:ext uri="{FF2B5EF4-FFF2-40B4-BE49-F238E27FC236}">
                    <a16:creationId xmlns:a16="http://schemas.microsoft.com/office/drawing/2014/main" id="{FB2969E4-F038-9F94-30E8-F13DD20F7E5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0" y="152400"/>
                <a:ext cx="8832850" cy="5783263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3450203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FC593B-EEE2-2737-2607-16A539552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Pam Mae Arweinyddiaeth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Bwysig</a:t>
            </a:r>
            <a:r>
              <a:rPr lang="en-US" b="1" dirty="0"/>
              <a:t>?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Why Leadership Matters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F59698-93B9-9FC2-A31E-C01AB096B3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Mae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brofiadau</a:t>
            </a:r>
            <a:r>
              <a:rPr lang="en-US" dirty="0"/>
              <a:t> plant;</a:t>
            </a:r>
          </a:p>
          <a:p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siapio</a:t>
            </a:r>
            <a:r>
              <a:rPr lang="en-US" dirty="0"/>
              <a:t> </a:t>
            </a:r>
            <a:r>
              <a:rPr lang="en-US" dirty="0" err="1"/>
              <a:t>diwylliant</a:t>
            </a:r>
            <a:r>
              <a:rPr lang="en-US" dirty="0"/>
              <a:t> y </a:t>
            </a:r>
            <a:r>
              <a:rPr lang="en-US" dirty="0" err="1"/>
              <a:t>gweithle</a:t>
            </a:r>
            <a:r>
              <a:rPr lang="en-US" dirty="0"/>
              <a:t>;</a:t>
            </a:r>
          </a:p>
          <a:p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lles</a:t>
            </a:r>
            <a:r>
              <a:rPr lang="en-US" dirty="0"/>
              <a:t> staff;</a:t>
            </a:r>
          </a:p>
          <a:p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sail </a:t>
            </a:r>
            <a:r>
              <a:rPr lang="en-US" dirty="0" err="1"/>
              <a:t>hawliau</a:t>
            </a:r>
            <a:r>
              <a:rPr lang="en-US" dirty="0"/>
              <a:t>;</a:t>
            </a:r>
          </a:p>
          <a:p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canlyniadau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a </a:t>
            </a:r>
            <a:r>
              <a:rPr lang="en-US" dirty="0" err="1"/>
              <a:t>theuluoedd</a:t>
            </a:r>
            <a:r>
              <a:rPr lang="en-US" dirty="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8340F9-2244-7402-A944-4C2C2F9997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Leadership influences children's experiences;</a:t>
            </a:r>
          </a:p>
          <a:p>
            <a:r>
              <a:rPr lang="en-US" dirty="0">
                <a:solidFill>
                  <a:srgbClr val="0070C0"/>
                </a:solidFill>
              </a:rPr>
              <a:t>Shapes </a:t>
            </a:r>
            <a:r>
              <a:rPr lang="en-US" dirty="0" err="1">
                <a:solidFill>
                  <a:srgbClr val="0070C0"/>
                </a:solidFill>
              </a:rPr>
              <a:t>organisational</a:t>
            </a:r>
            <a:r>
              <a:rPr lang="en-US" dirty="0">
                <a:solidFill>
                  <a:srgbClr val="0070C0"/>
                </a:solidFill>
              </a:rPr>
              <a:t> culture;</a:t>
            </a:r>
          </a:p>
          <a:p>
            <a:r>
              <a:rPr lang="en-US" dirty="0">
                <a:solidFill>
                  <a:srgbClr val="0070C0"/>
                </a:solidFill>
              </a:rPr>
              <a:t>Supports staff wellbeing;</a:t>
            </a:r>
          </a:p>
          <a:p>
            <a:r>
              <a:rPr lang="en-US" dirty="0">
                <a:solidFill>
                  <a:srgbClr val="0070C0"/>
                </a:solidFill>
              </a:rPr>
              <a:t>Promotes rights-based practice;</a:t>
            </a:r>
          </a:p>
          <a:p>
            <a:r>
              <a:rPr lang="en-US" dirty="0">
                <a:solidFill>
                  <a:srgbClr val="0070C0"/>
                </a:solidFill>
              </a:rPr>
              <a:t>Improves outcomes for children and families.</a:t>
            </a:r>
          </a:p>
        </p:txBody>
      </p:sp>
    </p:spTree>
    <p:extLst>
      <p:ext uri="{BB962C8B-B14F-4D97-AF65-F5344CB8AC3E}">
        <p14:creationId xmlns:p14="http://schemas.microsoft.com/office/powerpoint/2010/main" val="3392721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24286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>
                <a:latin typeface="Arial" panose="020B0604020202020204" pitchFamily="34" charset="0"/>
              </a:rPr>
              <a:t>Adran 2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Section 2</a:t>
            </a:r>
            <a:endParaRPr lang="cy-GB" altLang="cy-GB" sz="4000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38745"/>
            <a:ext cx="4343400" cy="4274126"/>
          </a:xfrm>
        </p:spPr>
        <p:txBody>
          <a:bodyPr>
            <a:normAutofit fontScale="92500" lnSpcReduction="10000"/>
          </a:bodyPr>
          <a:lstStyle/>
          <a:p>
            <a:pPr marL="0" indent="0" hangingPunct="0">
              <a:buNone/>
            </a:pPr>
            <a:endParaRPr lang="cy-GB" sz="45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endParaRPr lang="cy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endParaRPr lang="cy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8745"/>
            <a:ext cx="4343400" cy="4274127"/>
          </a:xfrm>
        </p:spPr>
        <p:txBody>
          <a:bodyPr>
            <a:normAutofit fontScale="92500" lnSpcReduction="10000"/>
          </a:bodyPr>
          <a:lstStyle/>
          <a:p>
            <a:pPr hangingPunct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Hawliau Plant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Chyfranogiad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Children's Rights and Participation</a:t>
            </a:r>
          </a:p>
          <a:p>
            <a:pPr hangingPunc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Hawliau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sail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hangingPunct="0"/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 as the foundation of effective leadership</a:t>
            </a:r>
            <a:endParaRPr lang="en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A3E92B-9B3D-4AC0-B611-CB0CBCE407E7}"/>
              </a:ext>
            </a:extLst>
          </p:cNvPr>
          <p:cNvSpPr txBox="1"/>
          <p:nvPr/>
        </p:nvSpPr>
        <p:spPr>
          <a:xfrm>
            <a:off x="996462" y="5697415"/>
            <a:ext cx="2090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Hwb, 2023)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8894A1-8F8E-4ABC-6AE7-BF1C25A36F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979202"/>
            <a:ext cx="4089015" cy="307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638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Llinell</a:t>
            </a:r>
            <a:r>
              <a:rPr lang="en-GB" sz="4000" dirty="0">
                <a:latin typeface="Arial" panose="020B0604020202020204" pitchFamily="34" charset="0"/>
              </a:rPr>
              <a:t> Amser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Timeline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E5313C-322A-D7C3-E482-2F2561199E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Datblygiad Hawliau Plant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Datganiad Genefa 1924;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Datganiad y Cenhedloedd Unedig 1959;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Confensiwn y Cenhedloedd Unedig ar Hawliau'r Plentyn 1989;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Mesur Hawliau Plant a Phobl Ifanc (Cymru) 2011.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D56DDC-68E0-455D-5F6C-66ED691A3E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8091"/>
            <a:ext cx="3867150" cy="36073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of Children's Rights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Geneva Declaration 1924;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Declaration 1959;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Convention on the Rights of the Child 1989;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 of Children and Young Persons (Wales) Measure 2011.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016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12710-63B9-4B76-8061-373912879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7E6BB-7C58-5CD7-19B8-C062582FA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</a:rPr>
              <a:t>Y </a:t>
            </a:r>
            <a:r>
              <a:rPr lang="en-US" sz="4000" dirty="0" err="1">
                <a:latin typeface="Arial" panose="020B0604020202020204" pitchFamily="34" charset="0"/>
              </a:rPr>
              <a:t>Confensiwn</a:t>
            </a:r>
            <a:r>
              <a:rPr lang="en-US" sz="4000" dirty="0">
                <a:latin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</a:rPr>
              <a:t>ar</a:t>
            </a:r>
            <a:r>
              <a:rPr lang="en-US" sz="4000" dirty="0">
                <a:latin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</a:rPr>
              <a:t>Hawliau'r</a:t>
            </a:r>
            <a:r>
              <a:rPr lang="en-US" sz="4000" dirty="0">
                <a:latin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</a:rPr>
              <a:t>Plentyn</a:t>
            </a:r>
            <a:br>
              <a:rPr lang="en-US" sz="4000" dirty="0">
                <a:latin typeface="Arial" panose="020B0604020202020204" pitchFamily="34" charset="0"/>
              </a:rPr>
            </a:br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The UN Convention on the Rights of the Child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3D1281-FEE3-E9E2-86A8-3BA383F9FF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UNCRC yn cynnwys 54 o erthyglau sy'n nodi hawliau pob plentyn.</a:t>
            </a: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Egwyddorion Allweddol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Peidio â gwahaniaethu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Budd gorau'r plentyn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Hawl i fywyd a datblygiad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5E1DD6-5A74-609A-7A32-CBAD723809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8091"/>
            <a:ext cx="3867150" cy="360739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UNCRC contains 54 articles outlining the rights of every child.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Principles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Non-discrimination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interests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 to life and development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4147F-0A1B-54DD-1203-3E6DF37E0CDD}"/>
              </a:ext>
            </a:extLst>
          </p:cNvPr>
          <p:cNvSpPr txBox="1"/>
          <p:nvPr/>
        </p:nvSpPr>
        <p:spPr>
          <a:xfrm>
            <a:off x="6581775" y="5486400"/>
            <a:ext cx="788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(United Nations, 1989)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354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15482-D9EE-8483-7ACA-16240D584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6B235-2411-A27E-2A95-43F331BC4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</a:rPr>
              <a:t>Hawliau</a:t>
            </a:r>
            <a:r>
              <a:rPr lang="en-GB" altLang="cy-GB" sz="4000" dirty="0">
                <a:latin typeface="Arial" panose="020B0604020202020204" pitchFamily="34" charset="0"/>
              </a:rPr>
              <a:t> Plant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Children's Rights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95289-F2E5-D4F0-550B-9D20786E30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pob plentyn yn meddu ar hawliau;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hawliau'n gyffredinol ac yn ddiwahân;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hawliau'n ymwneud â diogelwch, datblygiad a chyfranogiad;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arweinwyr yn gyfrifol am hyrwyddo hawliau.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C458E-5E1E-B65E-92E2-8CCF8AF0B3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Every child has rights;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Rights are universal and indivisible;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Rights relate to protection, development and participation;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Leaders are responsible for promoting rights.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316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E79E2-9361-D2C2-8B55-EA950EF2E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887E5-57A6-14F6-B3A7-C9944971D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Erthyglau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Allweddol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Arweinwyr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Key Articles for Leaders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4E0B9-5010-FC04-2602-26212C9A8A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Erthygl 2 - Peidio â gwahaniaethu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 3 - Budd gorau'r plentyn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 12 -Llais y plentyn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 19 - Diogelu rhag niwed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 29 - Nodau addysg</a:t>
            </a:r>
          </a:p>
          <a:p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85543A-012C-67F2-DAD7-DB1134B8F0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8091"/>
            <a:ext cx="3867150" cy="36073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2 - Non-discrimination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3 - Best interests of the child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12 - Voice of the child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19 - Protection from harm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29 - Goals of education</a:t>
            </a:r>
          </a:p>
        </p:txBody>
      </p:sp>
    </p:spTree>
    <p:extLst>
      <p:ext uri="{BB962C8B-B14F-4D97-AF65-F5344CB8AC3E}">
        <p14:creationId xmlns:p14="http://schemas.microsoft.com/office/powerpoint/2010/main" val="14086617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299BA8-8011-DEC5-1984-B1CF777E5B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9B41-2C4C-9BD0-FFE2-F2975C654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</a:rPr>
              <a:t>Dull </a:t>
            </a:r>
            <a:r>
              <a:rPr lang="en-US" sz="4000" dirty="0" err="1">
                <a:latin typeface="Arial" panose="020B0604020202020204" pitchFamily="34" charset="0"/>
              </a:rPr>
              <a:t>Gweithredu</a:t>
            </a:r>
            <a:r>
              <a:rPr lang="en-US" sz="4000" dirty="0">
                <a:latin typeface="Arial" panose="020B0604020202020204" pitchFamily="34" charset="0"/>
              </a:rPr>
              <a:t> Hawliau Plant </a:t>
            </a:r>
            <a:r>
              <a:rPr lang="en-US" sz="4000" dirty="0" err="1">
                <a:latin typeface="Arial" panose="020B0604020202020204" pitchFamily="34" charset="0"/>
              </a:rPr>
              <a:t>yng</a:t>
            </a:r>
            <a:r>
              <a:rPr lang="en-US" sz="4000" dirty="0">
                <a:latin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</a:rPr>
              <a:t>Nghymru</a:t>
            </a:r>
            <a:br>
              <a:rPr lang="en-US" sz="4000" dirty="0">
                <a:latin typeface="Arial" panose="020B0604020202020204" pitchFamily="34" charset="0"/>
              </a:rPr>
            </a:br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Children's Rights Approach in Wales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A95557-E782-41E7-5C69-E27C100909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Grymuso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Peidio â gwahaniaethu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93BA4B-8A87-756E-59D4-74AA10BFF5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8091"/>
            <a:ext cx="3867150" cy="3607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Non-discrimination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EEEDF8-3A2E-A3E3-8D03-5DC57888C7F7}"/>
              </a:ext>
            </a:extLst>
          </p:cNvPr>
          <p:cNvSpPr txBox="1"/>
          <p:nvPr/>
        </p:nvSpPr>
        <p:spPr>
          <a:xfrm>
            <a:off x="165100" y="4724857"/>
            <a:ext cx="612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Children's Commissioner for Wales (2021) </a:t>
            </a:r>
            <a:r>
              <a:rPr lang="en-US" i="1" dirty="0"/>
              <a:t>The Right Way: A Children's Rights Approach in Wales.</a:t>
            </a:r>
            <a:r>
              <a:rPr lang="en-US" dirty="0">
                <a:hlinkClick r:id="rId3"/>
              </a:rPr>
              <a:t> A Children's Rights Approach in Wales - Children’s Commissioner for Wales</a:t>
            </a:r>
            <a:endParaRPr lang="en-US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70C35E-3E39-FF2D-84F5-88DC3A84F0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9950" y="4538822"/>
            <a:ext cx="12954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0820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C4DC0-B5C0-D343-AEAE-65F3895ED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Deddfwriaeth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Legislation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97EDC-C5A1-EB97-6B9B-884650AA4B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400" y="2147888"/>
            <a:ext cx="4330700" cy="3990975"/>
          </a:xfrm>
        </p:spPr>
        <p:txBody>
          <a:bodyPr/>
          <a:lstStyle/>
          <a:p>
            <a:r>
              <a:rPr lang="en-US" i="1" dirty="0">
                <a:solidFill>
                  <a:srgbClr val="0070C0"/>
                </a:solidFill>
              </a:rPr>
              <a:t>Rights of Children and Young Persons (Wales) Measure 2011</a:t>
            </a:r>
            <a:r>
              <a:rPr lang="en-US" dirty="0">
                <a:solidFill>
                  <a:srgbClr val="0070C0"/>
                </a:solidFill>
              </a:rPr>
              <a:t>, </a:t>
            </a:r>
            <a:r>
              <a:rPr lang="en-US" dirty="0" err="1">
                <a:solidFill>
                  <a:srgbClr val="0070C0"/>
                </a:solidFill>
              </a:rPr>
              <a:t>nawm</a:t>
            </a:r>
            <a:r>
              <a:rPr lang="en-US" dirty="0">
                <a:solidFill>
                  <a:srgbClr val="0070C0"/>
                </a:solidFill>
              </a:rPr>
              <a:t> 2, available at: </a:t>
            </a:r>
            <a:r>
              <a:rPr lang="en-US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Rights of Children and Young Persons (Wales) Measure 2011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8D505A-0E77-33E5-48A8-17723CD22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475" y="1690688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01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FA295-EEDD-9DFD-E4E1-6F7AF595A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98566-6196-9ABC-942E-34E3B3899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Llais</a:t>
            </a:r>
            <a:r>
              <a:rPr lang="en-GB" sz="4000" dirty="0">
                <a:latin typeface="Arial" panose="020B0604020202020204" pitchFamily="34" charset="0"/>
              </a:rPr>
              <a:t> y </a:t>
            </a:r>
            <a:r>
              <a:rPr lang="en-GB" sz="4000" dirty="0" err="1">
                <a:latin typeface="Arial" panose="020B0604020202020204" pitchFamily="34" charset="0"/>
              </a:rPr>
              <a:t>Plentyn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Children's Voice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C86D9F-519E-94DC-0285-DC6E05B7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plant yn arbenigwyr ar eu bywydau eu hunain.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Gwrando ar blant;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Creu cyfleoedd cyfranogi;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Cymryd safbwyntiau plant o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ddifrif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Ystyried adborth plant.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32C79E-D7D4-6856-450D-6931C3D4E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8091"/>
            <a:ext cx="3867150" cy="36073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are experts in their own lives.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 to children;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opportunities for participation;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children's views seriously;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on feedback.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528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err="1">
                <a:latin typeface="Arial" panose="020B0604020202020204" pitchFamily="34" charset="0"/>
              </a:rPr>
              <a:t>Gweithgaredd</a:t>
            </a:r>
            <a:r>
              <a:rPr lang="en-US" sz="4000" dirty="0">
                <a:latin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</a:rPr>
              <a:t>Cyfatebu</a:t>
            </a:r>
            <a:r>
              <a:rPr lang="en-US" sz="4000" dirty="0">
                <a:latin typeface="Arial" panose="020B0604020202020204" pitchFamily="34" charset="0"/>
              </a:rPr>
              <a:t> Hawliau</a:t>
            </a:r>
            <a:br>
              <a:rPr lang="en-US" sz="4000" dirty="0">
                <a:latin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</a:rPr>
              <a:t>Rights Matching Activity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27ADD4-5F9B-D7AB-3312-C988211259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F2D977-C0DF-03A5-1DDA-812C05562E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following scenarios.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Decide: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rights apply?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should a leader do?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AE2B1640-8ED8-30B0-7582-833E18055955}"/>
              </a:ext>
            </a:extLst>
          </p:cNvPr>
          <p:cNvSpPr txBox="1">
            <a:spLocks/>
          </p:cNvSpPr>
          <p:nvPr/>
        </p:nvSpPr>
        <p:spPr>
          <a:xfrm>
            <a:off x="781050" y="1825625"/>
            <a:ext cx="3867150" cy="38098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Darllenwch yr astudiaethau achos canlynol.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Penderfynwch: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 hawliau sydd yn berthnasol?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ddylai arweinydd ei wneud?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961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25" y="10477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</a:rPr>
              <a:t>Senario A</a:t>
            </a:r>
            <a:br>
              <a:rPr lang="cy-GB" dirty="0">
                <a:latin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Scenario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A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51EF5A-AC86-9C08-F6F2-2FA36827CC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8314" y="2127250"/>
            <a:ext cx="3868737" cy="30807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lleoliad yn newid trefniadau chwarae awyr agored heb ymgynghori â'r plant.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EF7CB5-6CD0-487C-0750-2B2199ED78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06950" y="2085975"/>
            <a:ext cx="3887788" cy="30807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setting changes outdoor play arrangements without consulting children.</a:t>
            </a:r>
          </a:p>
        </p:txBody>
      </p:sp>
    </p:spTree>
    <p:extLst>
      <p:ext uri="{BB962C8B-B14F-4D97-AF65-F5344CB8AC3E}">
        <p14:creationId xmlns:p14="http://schemas.microsoft.com/office/powerpoint/2010/main" val="11847607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Senario B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</a:rPr>
              <a:t>Scenario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 B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38EFF-33D9-83EA-77A5-DA7AE64BB5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plentyn ag anghenion dysgu ychwanegol yn cael ei eithrio o weithgaredd.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A04AF-9D39-1830-F862-219C6873C8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with additional learning needs is excluded from an activity.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2A878-C77F-A5BB-9B94-D426AFF2B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61CA4-4CDF-F639-2F57-A2C904D80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Senario C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Scenario 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DAA440-DD4F-A95D-569B-74C13FD6AB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plentyn yn mynegi barn am weithgareddau ond nid yw'r safbwyntiau'n cael eu hystyried.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846E815-8615-671C-B676-F6F4F93101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expresses views about activities but those views are ignored.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9247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1BFD4-F444-67EB-11E2-7F4C17E5A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15CB-18AF-9F78-C3DF-E1603612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Astudiaeth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Achos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Case Study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F7711-DF4F-EBDA-0376-9DD77F6D99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teulu wedi cwyno nad yw eu plentyn yn teimlo ei lais yn cael ei glywed mewn penderfyniadau o fewn y lleoliad.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7151AD-5622-ED89-2293-F0C74D499B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family has raised concerns that their child does not feel listened to within the setting.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6750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019B0-916C-457E-BAD8-443DB5178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Mewn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trafodwch</a:t>
            </a:r>
            <a:r>
              <a:rPr lang="en-US" dirty="0"/>
              <a:t>: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In groups discuss: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CD078-6117-42F1-A89F-4698DE2F23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Beth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materion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hawliau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?</a:t>
            </a:r>
          </a:p>
          <a:p>
            <a:r>
              <a:rPr lang="en-US" dirty="0"/>
              <a:t>Sut </a:t>
            </a:r>
            <a:r>
              <a:rPr lang="en-US" dirty="0" err="1"/>
              <a:t>dylai</a:t>
            </a:r>
            <a:r>
              <a:rPr lang="en-US" dirty="0"/>
              <a:t>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fyddai</a:t>
            </a:r>
            <a:r>
              <a:rPr lang="en-US" dirty="0"/>
              <a:t> dull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hawliau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3062D9-40CB-EAF5-B4C4-57FA6665F3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What are the key issues?</a:t>
            </a:r>
          </a:p>
          <a:p>
            <a:r>
              <a:rPr lang="en-US" dirty="0">
                <a:solidFill>
                  <a:srgbClr val="0070C0"/>
                </a:solidFill>
              </a:rPr>
              <a:t>Which rights are relevant?</a:t>
            </a:r>
          </a:p>
          <a:p>
            <a:r>
              <a:rPr lang="en-US" dirty="0">
                <a:solidFill>
                  <a:srgbClr val="0070C0"/>
                </a:solidFill>
              </a:rPr>
              <a:t>How should a leader respond?</a:t>
            </a:r>
          </a:p>
          <a:p>
            <a:r>
              <a:rPr lang="en-US" dirty="0">
                <a:solidFill>
                  <a:srgbClr val="0070C0"/>
                </a:solidFill>
              </a:rPr>
              <a:t>What would a rights-based approach look like?</a:t>
            </a:r>
          </a:p>
        </p:txBody>
      </p:sp>
    </p:spTree>
    <p:extLst>
      <p:ext uri="{BB962C8B-B14F-4D97-AF65-F5344CB8AC3E}">
        <p14:creationId xmlns:p14="http://schemas.microsoft.com/office/powerpoint/2010/main" val="26788600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Adfyfyrio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sz="40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altLang="cy-GB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 mor gryf yw hawliau plant yn eich lleoliad?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altLang="cy-GB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 systemau sydd yn cefnogi cyfranogiad?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altLang="cy-GB" sz="3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 rwystrau sy'n bodoli?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3600" noProof="0" dirty="0">
                <a:solidFill>
                  <a:srgbClr val="0070C0"/>
                </a:solidFill>
                <a:latin typeface="Arial" panose="020B0604020202020204" pitchFamily="34" charset="0"/>
              </a:rPr>
              <a:t>How embedded are children's rights within your setting?</a:t>
            </a:r>
          </a:p>
          <a:p>
            <a:r>
              <a:rPr lang="en-US" sz="3600" noProof="0" dirty="0">
                <a:solidFill>
                  <a:srgbClr val="0070C0"/>
                </a:solidFill>
                <a:latin typeface="Arial" panose="020B0604020202020204" pitchFamily="34" charset="0"/>
              </a:rPr>
              <a:t>What systems support participation?</a:t>
            </a:r>
          </a:p>
          <a:p>
            <a:r>
              <a:rPr lang="en-US" sz="3600" noProof="0" dirty="0">
                <a:solidFill>
                  <a:srgbClr val="0070C0"/>
                </a:solidFill>
                <a:latin typeface="Arial" panose="020B0604020202020204" pitchFamily="34" charset="0"/>
              </a:rPr>
              <a:t>What barriers exist?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990199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Cyswllt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i'r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Asesiad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Assessment Link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39206F-4D11-8827-701F-7FB4E667C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186311" cy="4054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When preparing for Patch 3 consider:</a:t>
            </a:r>
          </a:p>
          <a:p>
            <a:r>
              <a:rPr lang="en-US" dirty="0">
                <a:solidFill>
                  <a:srgbClr val="0070C0"/>
                </a:solidFill>
              </a:rPr>
              <a:t>How have children's rights influenced your leadership decisions?</a:t>
            </a:r>
          </a:p>
          <a:p>
            <a:r>
              <a:rPr lang="en-US" dirty="0">
                <a:solidFill>
                  <a:srgbClr val="0070C0"/>
                </a:solidFill>
              </a:rPr>
              <a:t>What improvements could you make?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F93854A2-016D-2B17-360F-A1DDFD2895AC}"/>
              </a:ext>
            </a:extLst>
          </p:cNvPr>
          <p:cNvSpPr txBox="1">
            <a:spLocks/>
          </p:cNvSpPr>
          <p:nvPr/>
        </p:nvSpPr>
        <p:spPr>
          <a:xfrm>
            <a:off x="461888" y="1835150"/>
            <a:ext cx="4186311" cy="40546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Wrth </a:t>
            </a:r>
            <a:r>
              <a:rPr lang="en-US" dirty="0" err="1"/>
              <a:t>baratoi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Patch 3 </a:t>
            </a:r>
            <a:r>
              <a:rPr lang="en-US" dirty="0" err="1"/>
              <a:t>ystyriwch</a:t>
            </a:r>
            <a:r>
              <a:rPr lang="en-US" dirty="0"/>
              <a:t>:</a:t>
            </a:r>
          </a:p>
          <a:p>
            <a:r>
              <a:rPr lang="en-US" dirty="0"/>
              <a:t>Sut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hawliau</a:t>
            </a:r>
            <a:r>
              <a:rPr lang="en-US" dirty="0"/>
              <a:t> plant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welliannau</a:t>
            </a:r>
            <a:r>
              <a:rPr lang="en-US" dirty="0"/>
              <a:t> y </a:t>
            </a:r>
            <a:r>
              <a:rPr lang="en-US" dirty="0" err="1"/>
              <a:t>gallech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5FF82B-0014-AE9C-816A-F357BFB68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74A0D-4F02-E098-6F5F-8346C17F9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Adran 3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Section 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F16286-ECE0-5A80-C4D6-E936F95D77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579B0-8406-45CC-2947-FBE0830FE8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Arweinyddiaeth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Werthoedd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Values-Based Leadership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8EAF07-7AD7-C649-8327-AE2671FB72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2519344"/>
            <a:ext cx="4171950" cy="242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1684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noProof="0" dirty="0">
                <a:latin typeface="Arial" panose="020B0604020202020204" pitchFamily="34" charset="0"/>
              </a:rPr>
              <a:t>Trafodwch</a:t>
            </a:r>
            <a:br>
              <a:rPr lang="cy-GB" sz="4000" noProof="0" dirty="0">
                <a:latin typeface="Arial" panose="020B0604020202020204" pitchFamily="34" charset="0"/>
              </a:rPr>
            </a:br>
            <a:r>
              <a:rPr lang="cy-GB" sz="4000" noProof="0" dirty="0" err="1">
                <a:solidFill>
                  <a:srgbClr val="0070C0"/>
                </a:solidFill>
                <a:latin typeface="Arial" panose="020B0604020202020204" pitchFamily="34" charset="0"/>
              </a:rPr>
              <a:t>Discuss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314569-1819-E70D-086B-DCC4F40756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gwerthoedd?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 gwerthoedd yn dylanwadu ar arweinyddiaeth?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 all gwerthoedd personol wrthdaro â gwerthoedd sefydliadol?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What are values?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How do values influence leadership?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Can personal values conflict with 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</a:rPr>
              <a:t>organisational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 values?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7219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63346-EC88-E32F-E113-03CE446B5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0505C-2C6F-37B3-ECA0-9AB15D290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Cwmwl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Geiriau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Word Cloud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B5C846-FF55-5637-07C8-BE4423F45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186311" cy="40546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 err="1">
                <a:latin typeface="Arial" panose="020B0604020202020204" pitchFamily="34" charset="0"/>
              </a:rPr>
              <a:t>Vevox</a:t>
            </a:r>
            <a:r>
              <a:rPr lang="cy-GB" dirty="0">
                <a:latin typeface="Arial" panose="020B0604020202020204" pitchFamily="34" charset="0"/>
              </a:rPr>
              <a:t>: </a:t>
            </a:r>
            <a:r>
              <a:rPr lang="cy-GB" dirty="0">
                <a:latin typeface="Arial" panose="020B0604020202020204" pitchFamily="34" charset="0"/>
                <a:hlinkClick r:id="rId3"/>
              </a:rPr>
              <a:t>https://vevox.app/#/m/177466920</a:t>
            </a:r>
            <a:r>
              <a:rPr lang="cy-GB" dirty="0"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5D2156-6C14-72B9-3710-670B2C8289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28" y="1825625"/>
            <a:ext cx="3694894" cy="32382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7096F6-E662-6AF2-EF73-1886C3955F54}"/>
              </a:ext>
            </a:extLst>
          </p:cNvPr>
          <p:cNvSpPr txBox="1"/>
          <p:nvPr/>
        </p:nvSpPr>
        <p:spPr>
          <a:xfrm>
            <a:off x="1000664" y="5635487"/>
            <a:ext cx="3320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Merriam-Webster, 2026)</a:t>
            </a:r>
          </a:p>
        </p:txBody>
      </p:sp>
      <p:pic>
        <p:nvPicPr>
          <p:cNvPr id="3" name="Picture 2" descr="Session QR Code">
            <a:extLst>
              <a:ext uri="{FF2B5EF4-FFF2-40B4-BE49-F238E27FC236}">
                <a16:creationId xmlns:a16="http://schemas.microsoft.com/office/drawing/2014/main" id="{C8089683-25C7-75D5-A1E1-BCBDBE619E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6850" y="3210303"/>
            <a:ext cx="26098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848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Gwerthoedd?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Values?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CA7AF-893A-48F0-0CEE-BC4042C62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4100" y="1860550"/>
            <a:ext cx="3867150" cy="38098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are the beliefs and principles that guide </a:t>
            </a:r>
            <a:r>
              <a:rPr lang="en-US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decision-making.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influence: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624E72-D99F-9623-0A01-4198C418D3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1300" y="1825625"/>
            <a:ext cx="4533900" cy="38098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gwerthoedd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gredoau</a:t>
            </a:r>
            <a:r>
              <a:rPr lang="en-US" dirty="0"/>
              <a:t> a </a:t>
            </a:r>
            <a:r>
              <a:rPr lang="en-US" dirty="0" err="1"/>
              <a:t>safonau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llywio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hymddygiad</a:t>
            </a:r>
            <a:r>
              <a:rPr lang="en-US" dirty="0"/>
              <a:t> </a:t>
            </a:r>
            <a:r>
              <a:rPr lang="en-US" dirty="0" err="1"/>
              <a:t>a'n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gwerthoedd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:</a:t>
            </a:r>
          </a:p>
          <a:p>
            <a:r>
              <a:rPr lang="en-US" dirty="0" err="1"/>
              <a:t>Ymddygiad</a:t>
            </a:r>
            <a:endParaRPr lang="en-US" dirty="0"/>
          </a:p>
          <a:p>
            <a:r>
              <a:rPr lang="en-US" dirty="0" err="1"/>
              <a:t>Perthnasoedd</a:t>
            </a:r>
            <a:endParaRPr lang="en-US" dirty="0"/>
          </a:p>
          <a:p>
            <a:r>
              <a:rPr lang="en-US" dirty="0" err="1"/>
              <a:t>Penderfyniadau</a:t>
            </a:r>
            <a:endParaRPr lang="en-US" dirty="0"/>
          </a:p>
          <a:p>
            <a:r>
              <a:rPr lang="en-US" dirty="0" err="1"/>
              <a:t>Diwylliant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Gwerthoedd </a:t>
            </a:r>
            <a:r>
              <a:rPr lang="en-US" sz="4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Phroffesiynol</a:t>
            </a:r>
            <a:b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and Professional Values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C4B5BE-5E4F-51C5-C5D3-443A9264A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344615"/>
            <a:ext cx="3867150" cy="3290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Gwerthoedd Personol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Profiadau bywyd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Credoau personol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Teulu a diwylliant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CDAF0DE-5556-22E5-A03B-0890CFDC1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344615"/>
            <a:ext cx="3867150" cy="3290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Values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experiences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beliefs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and culture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Gwerthoedd </a:t>
            </a:r>
            <a:r>
              <a:rPr lang="en-US" sz="4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Phroffesiynol</a:t>
            </a:r>
            <a:br>
              <a:rPr lang="en-US" sz="4000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and Professional Values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D8E047-FD94-85F1-6436-CA6331F843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97723"/>
            <a:ext cx="3867150" cy="3337764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Gwerthoedd Proffesiynol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Codau ymddygiad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Safonau proffesiynol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Hawliau plant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Egwyddorion moesegol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463166-1915-A6A5-8BBA-B900159C5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297723"/>
            <a:ext cx="3867150" cy="333776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Values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Codes of practice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standards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Children's rights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principles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Pam Mae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Values Matter?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8C25D-4AA6-3962-AC91-C35162202F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gwerthoedd yn helpu arweinwyr i: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Adeiladu ymddiriedaeth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Creu gweledigaeth glir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Gwneud penderfyniadau cyson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Hyrwyddo diwylliant cadarnhaol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EF78BA-6FDB-C458-43A8-672E2E6008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help leaders to: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trust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clear vision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consistent decisions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positive cultures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FE6D5-1845-32B3-20D1-B52CA5639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7ACEE-A8A5-9924-3654-202F44C28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Damcaniaeth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Arweinyddiaeth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Werthoedd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Values-Based Leadership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AA3661-A53B-B4E5-0F0A-D2C69E02FF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arweinwyr sy'n seiliedig ar werthoedd yn: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Arwain drwy esiampl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Gweithredu gyda gonestrwydd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Adeiladu perthnasoedd cryf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Hyrwyddo diben a gweledigaeth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A24309-029F-43CD-7194-9FB6F893B3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Values-based leaders: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 with integrity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strong relationships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purpose and vision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2529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171C2-2B3C-45D9-CE67-448611B1C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BCD29-2E11-67E0-4D5D-CE2B3509B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Arweinyddiaeth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Ddilys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 Leadership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C4B43-6A11-1098-52C0-FB8A2800E46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arweinwyr dilys yn: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Ymwybodol o'u gwerthoedd eu hunain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Gonestrwydd a thryloywder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Cyson yn eu hymddygiad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D161F0-1F1D-44D7-0C45-7C3B1AAC60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 leaders are: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Honest and transparent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in 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(Avolio and Gardner (2005)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2040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39EDF-AA8A-6F11-3ED6-25EDE5A48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AB415-8162-E7E3-DEE8-F860E2F36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Arweinyddiaeth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Wasanaethol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Servant Leadership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B741D-84B4-07CD-8124-FDD5A2DC87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Egwyddorion allweddol: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Gwasanaethu eraill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Datblygu pobl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Grymuso timau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Adeiladu cymuned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6AF03B-1D74-B0E8-6C4A-4618F10502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principles: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Serving others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people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teams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community</a:t>
            </a:r>
          </a:p>
          <a:p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(Greenleaf, 1977)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5861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C7FB5-77FF-ABFD-6202-DC724C940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53A7-6904-8765-57F7-8DD19C15D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Arweinyddiaeth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Drawsnewidiol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316A2-FA58-961A-EF09-54B9D7BA1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arweinwyr drawsnewidiol yn: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Ysbrydoli newid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Adeiladu gweledigaeth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Cymell pobl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Hyrwyddo gwelliant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87C206-33BA-C400-680E-EB21471D5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 change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vision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 people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improvement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(Bass and Riggio, 2006)</a:t>
            </a:r>
          </a:p>
        </p:txBody>
      </p:sp>
    </p:spTree>
    <p:extLst>
      <p:ext uri="{BB962C8B-B14F-4D97-AF65-F5344CB8AC3E}">
        <p14:creationId xmlns:p14="http://schemas.microsoft.com/office/powerpoint/2010/main" val="3891971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69B31-32BF-614D-3728-313295B9C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55" y="260465"/>
            <a:ext cx="7886700" cy="637410"/>
          </a:xfrm>
        </p:spPr>
        <p:txBody>
          <a:bodyPr>
            <a:normAutofit fontScale="90000"/>
          </a:bodyPr>
          <a:lstStyle/>
          <a:p>
            <a:pPr algn="ctr"/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noProof="0" dirty="0">
                <a:latin typeface="Arial" panose="020B0604020202020204" pitchFamily="34" charset="0"/>
                <a:cs typeface="Arial" panose="020B0604020202020204" pitchFamily="34" charset="0"/>
              </a:rPr>
              <a:t>Gwerthoedd </a:t>
            </a:r>
            <a:r>
              <a:rPr lang="en-US" noProof="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noProof="0" dirty="0">
                <a:latin typeface="Arial" panose="020B0604020202020204" pitchFamily="34" charset="0"/>
                <a:cs typeface="Arial" panose="020B0604020202020204" pitchFamily="34" charset="0"/>
              </a:rPr>
              <a:t> Waith</a:t>
            </a:r>
            <a:br>
              <a:rPr lang="en-US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in Action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4F2FE-F311-75CA-8580-6CF46926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355" y="1123720"/>
            <a:ext cx="8692308" cy="483640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aelod o staff yn adrodd am bryder ynghylch arfer cynhwysiant.</a:t>
            </a:r>
          </a:p>
          <a:p>
            <a:pPr marL="0" indent="0">
              <a:buNone/>
            </a:pP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staff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Trafodwch: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 werthoedd sydd dan sylw?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ddylai arweinydd ei wneud?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gall hawliau plant lywio'r penderfyniad?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endParaRPr lang="cy-GB" b="1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values are involved?</a:t>
            </a:r>
          </a:p>
          <a:p>
            <a:pPr marL="514350" indent="-514350">
              <a:buFont typeface="+mj-lt"/>
              <a:buAutoNum type="arabicPeriod"/>
            </a:pP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should a leader do?</a:t>
            </a:r>
          </a:p>
          <a:p>
            <a:pPr marL="514350" indent="-514350">
              <a:buFont typeface="+mj-lt"/>
              <a:buAutoNum type="arabicPeriod"/>
            </a:pPr>
            <a:r>
              <a:rPr lang="en-US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children's rights guide the response?</a:t>
            </a:r>
            <a:endParaRPr lang="cy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9852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28B70-1FD8-2023-4972-DEE34C17B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8A80-6E53-966D-B0BE-6997939EC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00" y="365125"/>
            <a:ext cx="88900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Gweithgaredd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Values Audit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A8B73-189D-24D4-A792-09F799CEA7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5100" y="1645205"/>
            <a:ext cx="4234543" cy="4088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Dewiswch eich 10 gwerth pwysicaf.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Yna lleihau'r rhestr i: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5 gwerth pwysicaf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3 gwerth craidd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2A95AC-E464-018D-ED0A-CCCCCEA94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9999" y="1690688"/>
            <a:ext cx="4234543" cy="40882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your 10 most important values.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these to: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key values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core values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04A6D8-0D30-4860-F412-80EC71A99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202" y="3780311"/>
            <a:ext cx="2133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5482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en-US" altLang="cy-GB" kern="0" dirty="0" err="1">
                <a:latin typeface="Arial" panose="020B0604020202020204" pitchFamily="34" charset="0"/>
                <a:ea typeface="ＭＳ Ｐゴシック" pitchFamily="34" charset="-128"/>
              </a:rPr>
              <a:t>Enghreifftiau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Example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 lnSpcReduction="1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US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Parch / </a:t>
            </a:r>
            <a:r>
              <a:rPr lang="en-US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Respect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US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Gonestrwydd</a:t>
            </a:r>
            <a:r>
              <a:rPr lang="en-US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 / </a:t>
            </a:r>
            <a:r>
              <a:rPr lang="en-US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Integrity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US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Empathi</a:t>
            </a:r>
            <a:r>
              <a:rPr lang="en-US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 / </a:t>
            </a:r>
            <a:r>
              <a:rPr lang="en-US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Empathy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US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Tegwch</a:t>
            </a:r>
            <a:r>
              <a:rPr lang="en-US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 / </a:t>
            </a:r>
            <a:r>
              <a:rPr lang="en-US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Fairness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US" altLang="cy-GB" sz="3600" kern="0" dirty="0" err="1">
                <a:latin typeface="Arial" panose="020B0604020202020204" pitchFamily="34" charset="0"/>
                <a:ea typeface="ＭＳ Ｐゴシック" pitchFamily="34" charset="-128"/>
              </a:rPr>
              <a:t>Cynhwysiant</a:t>
            </a:r>
            <a:r>
              <a:rPr lang="en-US" altLang="cy-GB" sz="3600" kern="0" dirty="0">
                <a:latin typeface="Arial" panose="020B0604020202020204" pitchFamily="34" charset="0"/>
                <a:ea typeface="ＭＳ Ｐゴシック" pitchFamily="34" charset="-128"/>
              </a:rPr>
              <a:t> / </a:t>
            </a:r>
            <a:r>
              <a:rPr lang="en-US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Inclusion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3F03C9B-1C5E-6AD3-3A2D-3FA94B5DF7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57225" y="1825625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Grŵp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Activity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charset="-128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Mae toriadau cyllideb yn golygu na ellir gweithredu pob gwelliant a awgrymwyd gan staff.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Budget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constraints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mean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that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not all staff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improvement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initiatives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 can be </a:t>
            </a:r>
            <a:r>
              <a:rPr kumimoji="0" lang="cy-GB" sz="2800" b="0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implemented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charset="-128"/>
                <a:cs typeface="+mn-cs"/>
              </a:rPr>
              <a:t>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F1F553-0B82-4B7B-4E44-1A4FA0A2C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43" y="1981201"/>
            <a:ext cx="3733800" cy="30262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75A295-86E8-8390-4DD3-1108028B1985}"/>
              </a:ext>
            </a:extLst>
          </p:cNvPr>
          <p:cNvSpPr txBox="1"/>
          <p:nvPr/>
        </p:nvSpPr>
        <p:spPr>
          <a:xfrm>
            <a:off x="914400" y="5257800"/>
            <a:ext cx="3017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Selby Jennings, 2025)</a:t>
            </a:r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F178C3-1132-C5D1-B26C-99EED71ED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B039D-BE5E-5D7C-F2C2-B32FDBC2E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 Grŵp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</a:t>
            </a: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Activity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C121C18E-CF76-45AB-7F3C-2AE0E154963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935678"/>
            <a:ext cx="4343401" cy="362692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werthoedd ddylai lywio penderfyniadau?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gellir bod yn deg?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arweinydd gyfathrebu'r penderfyniad?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BDE0A-9A8E-C44F-8609-F347596A76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89E1C6-BEF5-CB3C-6556-DFC42EFB2AAC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31917"/>
            <a:ext cx="4220307" cy="4057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values should guide decisions?</a:t>
            </a:r>
          </a:p>
          <a:p>
            <a:pPr lvl="0"/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leaders be fair?</a:t>
            </a:r>
          </a:p>
          <a:p>
            <a:pPr lvl="0"/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should the decision be communicated?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789602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A58DC-0C90-AD86-A64B-995E05D6C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4450-0946-2845-F727-37607D79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Gwerthoedd a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Diwylliant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Values and Culture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104ADBEF-9EF0-1586-1B0F-DFAAB183FDD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altLang="cy-GB" dirty="0">
                <a:latin typeface="Arial" panose="020B0604020202020204" pitchFamily="34" charset="0"/>
              </a:rPr>
              <a:t>Mae gwerthoedd arweinwyr yn siapio: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Disgwyliadau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Ymddygiad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Perthnasoedd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Ansawdd gwasanaeth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FBF46-370F-D944-B7D9-CEA0CD820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88C693-92A6-E407-D081-E57B7972F50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876800" y="1825625"/>
            <a:ext cx="4267200" cy="4100513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Leaders' values shape: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Expectations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Behaviour</a:t>
            </a:r>
            <a:endParaRPr lang="en-US" sz="28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Relationships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US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Service quality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US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(Copeland, 2014)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569230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Neges Allweddol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Key</a:t>
            </a:r>
            <a: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Message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02B103-CE0B-D215-49F0-B596DCAFE5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8223250" cy="3809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Mae </a:t>
            </a:r>
            <a:r>
              <a:rPr lang="en-US" sz="3600" dirty="0" err="1"/>
              <a:t>diwylliant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cael</a:t>
            </a:r>
            <a:r>
              <a:rPr lang="en-US" sz="3600" dirty="0"/>
              <a:t> </a:t>
            </a:r>
            <a:r>
              <a:rPr lang="en-US" sz="3600" dirty="0" err="1"/>
              <a:t>ei</a:t>
            </a:r>
            <a:r>
              <a:rPr lang="en-US" sz="3600" dirty="0"/>
              <a:t> </a:t>
            </a:r>
            <a:r>
              <a:rPr lang="en-US" sz="3600" dirty="0" err="1"/>
              <a:t>greu</a:t>
            </a:r>
            <a:r>
              <a:rPr lang="en-US" sz="3600" dirty="0"/>
              <a:t> </a:t>
            </a:r>
            <a:r>
              <a:rPr lang="en-US" sz="3600" dirty="0" err="1"/>
              <a:t>gan</a:t>
            </a:r>
            <a:r>
              <a:rPr lang="en-US" sz="3600" dirty="0"/>
              <a:t> yr </a:t>
            </a:r>
            <a:r>
              <a:rPr lang="en-US" sz="3600" dirty="0" err="1"/>
              <a:t>hyn</a:t>
            </a:r>
            <a:r>
              <a:rPr lang="en-US" sz="3600" dirty="0"/>
              <a:t> </a:t>
            </a:r>
            <a:r>
              <a:rPr lang="en-US" sz="3600" dirty="0" err="1"/>
              <a:t>rydym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ei</a:t>
            </a:r>
            <a:r>
              <a:rPr lang="en-US" sz="3600" dirty="0"/>
              <a:t> </a:t>
            </a:r>
            <a:r>
              <a:rPr lang="en-US" sz="3600" dirty="0" err="1"/>
              <a:t>oddef</a:t>
            </a:r>
            <a:r>
              <a:rPr lang="en-US" sz="3600" dirty="0"/>
              <a:t>, </a:t>
            </a:r>
            <a:r>
              <a:rPr lang="en-US" sz="3600" dirty="0" err="1"/>
              <a:t>ei</a:t>
            </a:r>
            <a:r>
              <a:rPr lang="en-US" sz="3600" dirty="0"/>
              <a:t> </a:t>
            </a:r>
            <a:r>
              <a:rPr lang="en-US" sz="3600" dirty="0" err="1"/>
              <a:t>annog</a:t>
            </a:r>
            <a:r>
              <a:rPr lang="en-US" sz="3600" dirty="0"/>
              <a:t> </a:t>
            </a:r>
            <a:r>
              <a:rPr lang="en-US" sz="3600" dirty="0" err="1"/>
              <a:t>a'i</a:t>
            </a:r>
            <a:r>
              <a:rPr lang="en-US" sz="3600" dirty="0"/>
              <a:t> </a:t>
            </a:r>
            <a:r>
              <a:rPr lang="en-US" sz="3600" dirty="0" err="1"/>
              <a:t>fodelu</a:t>
            </a:r>
            <a:r>
              <a:rPr lang="en-US" sz="3600" dirty="0"/>
              <a:t>.</a:t>
            </a:r>
          </a:p>
          <a:p>
            <a:pPr algn="ctr"/>
            <a:endParaRPr lang="en-US" sz="3600" dirty="0"/>
          </a:p>
          <a:p>
            <a:pPr marL="0" indent="0" algn="ctr">
              <a:buNone/>
            </a:pPr>
            <a:r>
              <a:rPr lang="en-US" sz="3600" dirty="0">
                <a:solidFill>
                  <a:srgbClr val="0070C0"/>
                </a:solidFill>
              </a:rPr>
              <a:t>Culture is created by what we tolerate, encourage and model.</a:t>
            </a:r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3A45AF-6C98-F667-B220-C2901BB355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8EA64-2BFE-6E9F-E067-46A8EB802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Adfyfyrio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4208004D-C2D7-65D1-B381-D2AE51ED261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917094"/>
            <a:ext cx="4343401" cy="362692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FD918-D985-7299-22DA-DCA9391E96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394AB4-03C8-3EF7-4F50-8E07BE76DDF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31917"/>
            <a:ext cx="4220307" cy="405767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C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onsider a recent leadership decision.</a:t>
            </a:r>
          </a:p>
          <a:p>
            <a:r>
              <a:rPr lang="en-US" dirty="0">
                <a:solidFill>
                  <a:srgbClr val="0070C0"/>
                </a:solidFill>
              </a:rPr>
              <a:t>Which values influenced you?</a:t>
            </a:r>
          </a:p>
          <a:p>
            <a:r>
              <a:rPr lang="en-US" dirty="0">
                <a:solidFill>
                  <a:srgbClr val="0070C0"/>
                </a:solidFill>
              </a:rPr>
              <a:t>Were there competing values?</a:t>
            </a:r>
          </a:p>
          <a:p>
            <a:r>
              <a:rPr lang="en-US" dirty="0">
                <a:solidFill>
                  <a:srgbClr val="0070C0"/>
                </a:solidFill>
              </a:rPr>
              <a:t>How did you balance different needs?</a:t>
            </a:r>
          </a:p>
          <a:p>
            <a:r>
              <a:rPr lang="en-US" dirty="0">
                <a:solidFill>
                  <a:srgbClr val="0070C0"/>
                </a:solidFill>
              </a:rPr>
              <a:t>What would you do differently?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3FC9FE34-9C2D-DCF7-42B6-ABE848A7CF27}"/>
              </a:ext>
            </a:extLst>
          </p:cNvPr>
          <p:cNvSpPr txBox="1">
            <a:spLocks/>
          </p:cNvSpPr>
          <p:nvPr/>
        </p:nvSpPr>
        <p:spPr>
          <a:xfrm>
            <a:off x="351694" y="1701719"/>
            <a:ext cx="4220307" cy="4057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benderfyniad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diweddar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werthoedd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gwnaethoch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gydbwyso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34222861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7A070-5DA5-0AF5-AFCF-A54499309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>
            <a:extLst>
              <a:ext uri="{FF2B5EF4-FFF2-40B4-BE49-F238E27FC236}">
                <a16:creationId xmlns:a16="http://schemas.microsoft.com/office/drawing/2014/main" id="{B491E693-0056-09C2-8C71-9712EA32601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965200"/>
            <a:ext cx="8509001" cy="3809863"/>
          </a:xfrm>
        </p:spPr>
        <p:txBody>
          <a:bodyPr>
            <a:normAutofit fontScale="92500" lnSpcReduction="10000"/>
          </a:bodyPr>
          <a:lstStyle/>
          <a:p>
            <a:pPr lvl="0"/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gwerthoedd yn darparu'r sylfaen ar gyfer arweinyddiaeth effeithiol. Fodd bynnag, mae angen mwy na gwerthoedd yn unig i gefnogi pobl mewn cyfnodau heriol.</a:t>
            </a:r>
          </a:p>
          <a:p>
            <a:pPr marL="0" lvl="0" indent="0" algn="ctr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buNone/>
            </a:pP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more than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alone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uncertainty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169247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C3E9C-C62C-2672-7516-F13114933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3CA52-544C-3681-4915-763BECC30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Arweinyddiaeth Dosturiol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Compassionate</a:t>
            </a:r>
            <a: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Leadership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8F348427-DA19-D305-E6E5-9549FC06D6C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600" y="1898510"/>
            <a:ext cx="4343401" cy="373697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Arwain drwy berthnasoedd, empathi a chefnogaeth</a:t>
            </a:r>
          </a:p>
          <a:p>
            <a:pPr marL="0" lv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altLang="cy-GB" sz="2400" dirty="0">
                <a:latin typeface="Arial" panose="020B0604020202020204" pitchFamily="34" charset="0"/>
              </a:rPr>
              <a:t>Beth yw'r gwahaniaeth rhwng bod yn garedig a bod yn arweinydd tosturiol?</a:t>
            </a: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AA7F6-73D4-59C3-36B1-1112B6D203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F59C3C-97FD-1DF8-D9B0-2C2A8CA3A42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220307" cy="37639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through relationships, empathy and support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rgbClr val="0070C0"/>
                </a:solidFill>
              </a:rPr>
              <a:t>What is the difference between being kind and being a compassionate leader?</a:t>
            </a:r>
          </a:p>
          <a:p>
            <a:endParaRPr lang="en-US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0070C0"/>
                </a:solidFill>
              </a:rPr>
              <a:t>(</a:t>
            </a:r>
            <a:r>
              <a:rPr lang="en-US" sz="2400" dirty="0" err="1">
                <a:solidFill>
                  <a:srgbClr val="0070C0"/>
                </a:solidFill>
              </a:rPr>
              <a:t>Beneveve</a:t>
            </a:r>
            <a:r>
              <a:rPr lang="en-US" sz="2400" dirty="0">
                <a:solidFill>
                  <a:srgbClr val="0070C0"/>
                </a:solidFill>
              </a:rPr>
              <a:t>, Buonomo and West 2022; West and Chowla, 2017)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914115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5906B-23F6-D9A9-120A-405C9A00F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CA04C-79B3-DC86-42D8-B7BD27E72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365127"/>
            <a:ext cx="8686801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yw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Arweinyddiaeth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Dosturiol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What is Compassionate Leadership?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C3FE6E4-2A34-F917-A2EB-3A80C0E0837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531916"/>
            <a:ext cx="4343401" cy="4420309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Mae arweinyddiaeth dosturiol yn cynnwys:</a:t>
            </a:r>
          </a:p>
          <a:p>
            <a:pPr lvl="0"/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Deall profiadau pobl eraill;</a:t>
            </a:r>
          </a:p>
          <a:p>
            <a:pPr lvl="0"/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Adeiladu perthnasoedd;</a:t>
            </a:r>
          </a:p>
          <a:p>
            <a:pPr lvl="0"/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Cefnogi llesiant;</a:t>
            </a:r>
          </a:p>
          <a:p>
            <a:pPr lvl="0"/>
            <a:r>
              <a:rPr lang="cy-GB" sz="2600" noProof="0" dirty="0">
                <a:latin typeface="Arial" panose="020B0604020202020204" pitchFamily="34" charset="0"/>
                <a:cs typeface="Arial" panose="020B0604020202020204" pitchFamily="34" charset="0"/>
              </a:rPr>
              <a:t>Cymryd camau i helpu.</a:t>
            </a:r>
            <a:endParaRPr lang="cy-GB" altLang="cy-GB" sz="26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E5E3D-1C92-CC4B-78DA-090BAD7A8C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E9771D-34AC-0202-752B-2B071314BD9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31916"/>
            <a:ext cx="4220307" cy="44203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Compassionate leadership involves: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Understanding others' experiences;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Building relationships;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Supporting wellbeing;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Taking action to help.</a:t>
            </a:r>
            <a:endParaRPr lang="en-GB" sz="26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079801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E7FA2-98B9-6804-43EB-FC6378A993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CE40D-9837-7769-8E45-2DCDEECEB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Neges Allweddol</a:t>
            </a:r>
            <a:b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Key</a:t>
            </a:r>
            <a:r>
              <a:rPr lang="cy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cy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Message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A4802F91-C5D1-7F3C-AFC3-B1847DCAD27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935678"/>
            <a:ext cx="4343401" cy="362692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3C81-62E1-CA1F-5B32-EB7AD09C7C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5F5E493-4CA2-EF57-FB7A-8678EE6B434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31917"/>
            <a:ext cx="4220307" cy="405767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</a:rPr>
              <a:t>Nid empathi yn unig yw tosturi. Mae'n cynnwys gweithredu.</a:t>
            </a:r>
          </a:p>
          <a:p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</a:rPr>
              <a:t>Compassion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</a:rPr>
              <a:t> is not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</a:rPr>
              <a:t>just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</a:rPr>
              <a:t>empathy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</a:rPr>
              <a:t>. It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</a:rPr>
              <a:t>involves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</a:rPr>
              <a:t> action.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8F0516-6C1E-61F8-61A0-D5DBD41EF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21" y="1531917"/>
            <a:ext cx="4088865" cy="325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534607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F4817B-96B0-E0FD-E3B8-A6D2617AC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8E6FE-FBF6-3EDA-03E4-107A3157D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Pam Mae Tosturi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yn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Bwysig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Why Does Compassion Matter?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F14871EC-EA9C-1A9B-1C0F-AB9FA27440B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935678"/>
            <a:ext cx="4343401" cy="362692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tosturi yn helpu i: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Adeiladu ymddiriedaeth;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Cynyddu llesiant;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Cefnogi gwytnwch;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Lleihau straen;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Gwella cydweithio.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62D9D-8A6E-E6C2-A79E-A42DC01CAB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1CF4B6-D213-3C49-33CF-C57CA5E305AA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779727"/>
            <a:ext cx="4220307" cy="3999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Compassion helps to: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Build trust;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Improve wellbeing;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Support resilience;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Reduce stress;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Strengthen collaboration.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555619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FE54A3-05F2-D4FA-EC27-31F323A19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AA44E-9990-F7E6-6FBC-5CD2B433C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Manteision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i</a:t>
            </a:r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Blant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Benefits for Children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7FE95771-9156-4C06-5288-393EEB8858E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825625"/>
            <a:ext cx="4343401" cy="4092095"/>
          </a:xfrm>
        </p:spPr>
        <p:txBody>
          <a:bodyPr>
            <a:normAutofit/>
          </a:bodyPr>
          <a:lstStyle/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Perthnasoedd cryfach;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Mwy o ddiogelwch seicolegol;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Gwell profiadau dysgu.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CBAAF-C8CB-7527-93FE-DF0AF7972B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26063DF-36C3-9F97-928E-DCF993E18F1D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5"/>
            <a:ext cx="4220307" cy="397132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Stronger relationships;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Greater psychological safety;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Improved learning experiences.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761451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E66CA-49DB-6D69-4D77-E751B45C9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64B51-D04B-B082-6608-5934FE340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Model Michael West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Michael West's Compassionate Leadership Model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7B0C3911-156E-0F80-3622-3200A0F8F24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825624"/>
            <a:ext cx="4343401" cy="404033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1. Mynychu</a:t>
            </a:r>
          </a:p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2. Deall</a:t>
            </a:r>
          </a:p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cy-GB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Empatheiddio</a:t>
            </a:r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4. Helpu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D622A-A896-5010-14D6-F5D720F9F2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40DCBF6-4DBA-A909-25A2-04ED42CD781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779725"/>
            <a:ext cx="4220307" cy="4132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1. Attending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2. Understanding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3. Empathising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4. Helping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155730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E12C3A-ABDE-2EB0-A57A-F2908E24A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101D2-22E8-E839-936A-5C373897A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1.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Mynychu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1. Attending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56DE7A05-B427-515D-4D0F-554349CCD3D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05507" y="1490525"/>
            <a:ext cx="4343401" cy="181927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Mae mynychu yn golygu: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Gwrando'n weithredol;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Bod yn bresennol;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Sylwi ar bryderon.</a:t>
            </a: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988B7-EE4A-C519-9396-DD8C17143E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998FE39-B1C4-2F51-80C7-AC910660F9E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71621" y="1490525"/>
            <a:ext cx="4220307" cy="1992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Attending involves: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Active listening;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Being present;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Noticing concerns.</a:t>
            </a:r>
            <a:endParaRPr lang="en-GB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11981B1F-14E8-A615-3C02-EF6550EF5CE7}"/>
              </a:ext>
            </a:extLst>
          </p:cNvPr>
          <p:cNvSpPr txBox="1">
            <a:spLocks/>
          </p:cNvSpPr>
          <p:nvPr/>
        </p:nvSpPr>
        <p:spPr>
          <a:xfrm>
            <a:off x="290145" y="3771900"/>
            <a:ext cx="8625256" cy="21399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b="1" dirty="0">
                <a:latin typeface="Arial" panose="020B0604020202020204" pitchFamily="34" charset="0"/>
              </a:rPr>
              <a:t>Enghraifft /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Example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Arial" panose="020B0604020202020204" pitchFamily="34" charset="0"/>
              </a:rPr>
              <a:t>Mae </a:t>
            </a:r>
            <a:r>
              <a:rPr lang="en-US" sz="2600" dirty="0" err="1">
                <a:latin typeface="Arial" panose="020B0604020202020204" pitchFamily="34" charset="0"/>
              </a:rPr>
              <a:t>aelod</a:t>
            </a:r>
            <a:r>
              <a:rPr lang="en-US" sz="2600" dirty="0">
                <a:latin typeface="Arial" panose="020B0604020202020204" pitchFamily="34" charset="0"/>
              </a:rPr>
              <a:t> o staff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ymddangos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dawel</a:t>
            </a:r>
            <a:r>
              <a:rPr lang="en-US" sz="2600" dirty="0">
                <a:latin typeface="Arial" panose="020B0604020202020204" pitchFamily="34" charset="0"/>
              </a:rPr>
              <a:t> ac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bryderus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A member of staff appears unusually quiet and withdrawn.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Arial" panose="020B0604020202020204" pitchFamily="34" charset="0"/>
              </a:rPr>
              <a:t>Beth </a:t>
            </a:r>
            <a:r>
              <a:rPr lang="en-US" sz="2600" dirty="0" err="1">
                <a:latin typeface="Arial" panose="020B0604020202020204" pitchFamily="34" charset="0"/>
              </a:rPr>
              <a:t>ddylai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arweinydd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ei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wneud</a:t>
            </a:r>
            <a:r>
              <a:rPr lang="en-US" sz="2600" dirty="0">
                <a:latin typeface="Arial" panose="020B0604020202020204" pitchFamily="34" charset="0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What should a leader do?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314560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929FD0-B7E5-0E42-3C2D-33B52921C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E7BD2-D9E0-8CFE-1A9A-7A9589D95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2. Deall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2. Understanding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576EB1EF-4295-6E31-4786-B3509903498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05507" y="1490525"/>
            <a:ext cx="4343401" cy="181927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Mae deall yn golygu: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Casglu gwybodaeth;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Archwilio safbwyntiau;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Ceisio eglurder.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1DC79-7ECD-2FD5-ED65-C766B76EEA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AA9FB25-58F4-8D07-FFBF-FE16E9E54F1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71621" y="1490525"/>
            <a:ext cx="4220307" cy="1992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Understanding involves: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Gathering information;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Exploring perspectives;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Seeking clarity.</a:t>
            </a:r>
            <a:endParaRPr lang="en-GB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2D78F554-07BC-F6E5-1C75-7FF3F975E467}"/>
              </a:ext>
            </a:extLst>
          </p:cNvPr>
          <p:cNvSpPr txBox="1">
            <a:spLocks/>
          </p:cNvSpPr>
          <p:nvPr/>
        </p:nvSpPr>
        <p:spPr>
          <a:xfrm>
            <a:off x="290145" y="3771900"/>
            <a:ext cx="8625256" cy="2139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b="1" dirty="0">
                <a:latin typeface="Arial" panose="020B0604020202020204" pitchFamily="34" charset="0"/>
              </a:rPr>
              <a:t>Enghraifft /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Example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Arial" panose="020B0604020202020204" pitchFamily="34" charset="0"/>
              </a:rPr>
              <a:t>Pam </a:t>
            </a:r>
            <a:r>
              <a:rPr lang="en-US" sz="2600" dirty="0" err="1">
                <a:latin typeface="Arial" panose="020B0604020202020204" pitchFamily="34" charset="0"/>
              </a:rPr>
              <a:t>ei</a:t>
            </a:r>
            <a:r>
              <a:rPr lang="en-US" sz="2600" dirty="0">
                <a:latin typeface="Arial" panose="020B0604020202020204" pitchFamily="34" charset="0"/>
              </a:rPr>
              <a:t> bod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bwysig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peidio</a:t>
            </a:r>
            <a:r>
              <a:rPr lang="en-US" sz="2600" dirty="0">
                <a:latin typeface="Arial" panose="020B0604020202020204" pitchFamily="34" charset="0"/>
              </a:rPr>
              <a:t> â </a:t>
            </a:r>
            <a:r>
              <a:rPr lang="en-US" sz="2600" dirty="0" err="1">
                <a:latin typeface="Arial" panose="020B0604020202020204" pitchFamily="34" charset="0"/>
              </a:rPr>
              <a:t>neidio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i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gasgliadau</a:t>
            </a:r>
            <a:r>
              <a:rPr lang="en-US" sz="2600" dirty="0">
                <a:latin typeface="Arial" panose="020B0604020202020204" pitchFamily="34" charset="0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Why is it important not to jump to conclusions?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185762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072F54-5E81-12EC-3665-E2A8ACD6F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01FF-2F7F-3AB6-C447-43B1C828E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3.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Empatheiddio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3. Empathising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256E01B3-005A-A6D4-98DF-20DB231A0ED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05507" y="1490525"/>
            <a:ext cx="4343401" cy="181927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Mae empathi yn golygu: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Cydnabod profiadau eraill;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Deall safbwyntiau;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Dangos parch.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A8EA4-B0EB-4CD0-34A0-EB813D51CB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8AF879-789D-1187-E9FB-EA45DE00864C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71621" y="1490525"/>
            <a:ext cx="4220307" cy="19921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Empathising means:</a:t>
            </a:r>
          </a:p>
          <a:p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Recognising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experiences;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Understanding perspectives;</a:t>
            </a:r>
          </a:p>
          <a:p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Demonstrating respect.</a:t>
            </a:r>
            <a:endParaRPr lang="en-GB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953C9DFC-A1ED-5B27-1235-952D8BE7A2F5}"/>
              </a:ext>
            </a:extLst>
          </p:cNvPr>
          <p:cNvSpPr txBox="1">
            <a:spLocks/>
          </p:cNvSpPr>
          <p:nvPr/>
        </p:nvSpPr>
        <p:spPr>
          <a:xfrm>
            <a:off x="290145" y="3771900"/>
            <a:ext cx="8625256" cy="2139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b="1" dirty="0">
                <a:latin typeface="Arial" panose="020B0604020202020204" pitchFamily="34" charset="0"/>
              </a:rPr>
              <a:t>Enghraifft / </a:t>
            </a:r>
            <a:r>
              <a:rPr lang="en-US" sz="2600" b="1" dirty="0">
                <a:solidFill>
                  <a:srgbClr val="0070C0"/>
                </a:solidFill>
                <a:latin typeface="Arial" panose="020B0604020202020204" pitchFamily="34" charset="0"/>
              </a:rPr>
              <a:t>Example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Arial" panose="020B0604020202020204" pitchFamily="34" charset="0"/>
              </a:rPr>
              <a:t>Meddyliwch am </a:t>
            </a:r>
            <a:r>
              <a:rPr lang="en-US" sz="2600" dirty="0" err="1">
                <a:latin typeface="Arial" panose="020B0604020202020204" pitchFamily="34" charset="0"/>
              </a:rPr>
              <a:t>adeg</a:t>
            </a:r>
            <a:r>
              <a:rPr lang="en-US" sz="2600" dirty="0">
                <a:latin typeface="Arial" panose="020B0604020202020204" pitchFamily="34" charset="0"/>
              </a:rPr>
              <a:t> pan </a:t>
            </a:r>
            <a:r>
              <a:rPr lang="en-US" sz="2600" dirty="0" err="1">
                <a:latin typeface="Arial" panose="020B0604020202020204" pitchFamily="34" charset="0"/>
              </a:rPr>
              <a:t>oeddech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teimlo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eich</a:t>
            </a:r>
            <a:r>
              <a:rPr lang="en-US" sz="2600" dirty="0">
                <a:latin typeface="Arial" panose="020B0604020202020204" pitchFamily="34" charset="0"/>
              </a:rPr>
              <a:t> bod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cael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eich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gwrando</a:t>
            </a:r>
            <a:r>
              <a:rPr lang="en-US" sz="2600" dirty="0">
                <a:latin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Think of a time when you felt genuinely listened to.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762568"/>
      </p:ext>
    </p:extLst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99DC7-3D08-1FD2-BF2A-901D5E19C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819A8-949A-A089-661F-EBCFE21C5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4. </a:t>
            </a:r>
            <a:r>
              <a:rPr lang="en-US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Helpu</a:t>
            </a:r>
            <a:br>
              <a:rPr lang="en-US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US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4. Helping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137180A3-27FF-3929-98B7-B04C0B36685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05507" y="1490524"/>
            <a:ext cx="4343401" cy="3119575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tosturiol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Addasu disgwyliadau;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Darparu cefnogaeth;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Trefnu datblygiad proffesiynol;</a:t>
            </a:r>
          </a:p>
          <a:p>
            <a:r>
              <a:rPr lang="cy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Cyfeirio at wasanaethau cymorth.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13C59-5077-1282-DB13-1BDDEE62D7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1895B45-1F06-2318-29F8-9B0194A71F38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471621" y="1490525"/>
            <a:ext cx="4220307" cy="29608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Compassionate leaders take action.</a:t>
            </a:r>
          </a:p>
          <a:p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Addasu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disgwyliadau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Darparu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cefnogaeth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Trefnu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datblygiad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proffesiynol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Cyfeirio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at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wasanaethau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US" sz="2600" dirty="0" err="1">
                <a:solidFill>
                  <a:srgbClr val="0070C0"/>
                </a:solidFill>
                <a:latin typeface="Arial" panose="020B0604020202020204" pitchFamily="34" charset="0"/>
              </a:rPr>
              <a:t>cymorth</a:t>
            </a: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FA3A4894-66A9-E6F1-6B70-A2E358E29BB8}"/>
              </a:ext>
            </a:extLst>
          </p:cNvPr>
          <p:cNvSpPr txBox="1">
            <a:spLocks/>
          </p:cNvSpPr>
          <p:nvPr/>
        </p:nvSpPr>
        <p:spPr>
          <a:xfrm>
            <a:off x="290145" y="4981586"/>
            <a:ext cx="8625256" cy="93027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latin typeface="Arial" panose="020B0604020202020204" pitchFamily="34" charset="0"/>
              </a:rPr>
              <a:t>Mae </a:t>
            </a:r>
            <a:r>
              <a:rPr lang="en-US" sz="2600" dirty="0" err="1">
                <a:latin typeface="Arial" panose="020B0604020202020204" pitchFamily="34" charset="0"/>
              </a:rPr>
              <a:t>tosturi'n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dod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yn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weladwy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drwy</a:t>
            </a:r>
            <a:r>
              <a:rPr lang="en-US" sz="2600" dirty="0">
                <a:latin typeface="Arial" panose="020B0604020202020204" pitchFamily="34" charset="0"/>
              </a:rPr>
              <a:t> </a:t>
            </a:r>
            <a:r>
              <a:rPr lang="en-US" sz="2600" dirty="0" err="1">
                <a:latin typeface="Arial" panose="020B0604020202020204" pitchFamily="34" charset="0"/>
              </a:rPr>
              <a:t>weithredoedd</a:t>
            </a:r>
            <a:r>
              <a:rPr lang="en-US" sz="2600" dirty="0">
                <a:latin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dirty="0">
                <a:solidFill>
                  <a:srgbClr val="0070C0"/>
                </a:solidFill>
                <a:latin typeface="Arial" panose="020B0604020202020204" pitchFamily="34" charset="0"/>
              </a:rPr>
              <a:t>Compassion becomes visible through actions.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44493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49E4-6F1C-4A5F-3B7A-049D96F8B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Tosturi a </a:t>
            </a:r>
            <a:r>
              <a:rPr lang="en-US" b="1" dirty="0" err="1"/>
              <a:t>Lles</a:t>
            </a:r>
            <a:r>
              <a:rPr lang="en-US" b="1" dirty="0"/>
              <a:t> Staff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Compassion and Staff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5C4EF-D837-D083-231E-D78218FFA3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arweinwyr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:</a:t>
            </a:r>
          </a:p>
          <a:p>
            <a:r>
              <a:rPr lang="en-US" dirty="0" err="1"/>
              <a:t>Gefnogi</a:t>
            </a:r>
            <a:r>
              <a:rPr lang="en-US" dirty="0"/>
              <a:t> iechyd </a:t>
            </a:r>
            <a:r>
              <a:rPr lang="en-US" dirty="0" err="1"/>
              <a:t>meddwl</a:t>
            </a:r>
            <a:r>
              <a:rPr lang="en-US" dirty="0"/>
              <a:t>;</a:t>
            </a:r>
          </a:p>
          <a:p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cydbwysedd</a:t>
            </a:r>
            <a:r>
              <a:rPr lang="en-US" dirty="0"/>
              <a:t> </a:t>
            </a:r>
            <a:r>
              <a:rPr lang="en-US" dirty="0" err="1"/>
              <a:t>gwaith-bywyd</a:t>
            </a:r>
            <a:r>
              <a:rPr lang="en-US" dirty="0"/>
              <a:t>;</a:t>
            </a:r>
          </a:p>
          <a:p>
            <a:r>
              <a:rPr lang="en-US" dirty="0" err="1"/>
              <a:t>Lleihau</a:t>
            </a:r>
            <a:r>
              <a:rPr lang="en-US" dirty="0"/>
              <a:t> </a:t>
            </a:r>
            <a:r>
              <a:rPr lang="en-US" dirty="0" err="1"/>
              <a:t>straen</a:t>
            </a:r>
            <a:r>
              <a:rPr lang="en-US" dirty="0"/>
              <a:t>;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gwytnwch</a:t>
            </a:r>
            <a:r>
              <a:rPr lang="en-US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DA9286-4FEA-4247-F97D-F58C2843BF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Leaders play a crucial role in:</a:t>
            </a:r>
          </a:p>
          <a:p>
            <a:r>
              <a:rPr lang="en-US" dirty="0">
                <a:solidFill>
                  <a:srgbClr val="0070C0"/>
                </a:solidFill>
              </a:rPr>
              <a:t>Supporting mental health;</a:t>
            </a:r>
          </a:p>
          <a:p>
            <a:r>
              <a:rPr lang="en-US" dirty="0">
                <a:solidFill>
                  <a:srgbClr val="0070C0"/>
                </a:solidFill>
              </a:rPr>
              <a:t>Promoting work-life balance;</a:t>
            </a:r>
          </a:p>
          <a:p>
            <a:r>
              <a:rPr lang="en-US" dirty="0">
                <a:solidFill>
                  <a:srgbClr val="0070C0"/>
                </a:solidFill>
              </a:rPr>
              <a:t>Reducing stress;</a:t>
            </a:r>
          </a:p>
          <a:p>
            <a:r>
              <a:rPr lang="en-US" dirty="0">
                <a:solidFill>
                  <a:srgbClr val="0070C0"/>
                </a:solidFill>
              </a:rPr>
              <a:t>Building resilience.</a:t>
            </a:r>
          </a:p>
        </p:txBody>
      </p:sp>
    </p:spTree>
    <p:extLst>
      <p:ext uri="{BB962C8B-B14F-4D97-AF65-F5344CB8AC3E}">
        <p14:creationId xmlns:p14="http://schemas.microsoft.com/office/powerpoint/2010/main" val="57972249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EA246-454D-69D4-3B41-70820C1B76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C120B-A492-4852-9C69-0324CF201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b="1" dirty="0"/>
              <a:t>Tosturi mewn Goruchwyliaeth</a:t>
            </a:r>
            <a:br>
              <a:rPr lang="it-IT" b="1" dirty="0"/>
            </a:br>
            <a:r>
              <a:rPr lang="it-IT" b="1" dirty="0">
                <a:solidFill>
                  <a:srgbClr val="0070C0"/>
                </a:solidFill>
              </a:rPr>
              <a:t>Compassion in Supervision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3E151-DDF7-C988-B2CF-70720BC7C3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goruchwyliaeth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</a:t>
            </a:r>
          </a:p>
          <a:p>
            <a:r>
              <a:rPr lang="en-US" dirty="0" err="1"/>
              <a:t>Cynnig</a:t>
            </a:r>
            <a:r>
              <a:rPr lang="en-US" dirty="0"/>
              <a:t> </a:t>
            </a:r>
            <a:r>
              <a:rPr lang="en-US" dirty="0" err="1"/>
              <a:t>cefnogaeth</a:t>
            </a:r>
            <a:r>
              <a:rPr lang="en-US" dirty="0"/>
              <a:t>;</a:t>
            </a:r>
          </a:p>
          <a:p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myfyrio</a:t>
            </a:r>
            <a:r>
              <a:rPr lang="en-US" dirty="0"/>
              <a:t>;</a:t>
            </a:r>
          </a:p>
          <a:p>
            <a:r>
              <a:rPr lang="en-US" dirty="0" err="1"/>
              <a:t>Herio'n</a:t>
            </a:r>
            <a:r>
              <a:rPr lang="en-US" dirty="0"/>
              <a:t> </a:t>
            </a:r>
            <a:r>
              <a:rPr lang="en-US" dirty="0" err="1"/>
              <a:t>adeiladol</a:t>
            </a:r>
            <a:r>
              <a:rPr lang="en-US" dirty="0"/>
              <a:t>;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BC0F31-2A5B-9B87-200B-FA081CEB40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Effective supervision:</a:t>
            </a:r>
          </a:p>
          <a:p>
            <a:r>
              <a:rPr lang="en-US" dirty="0">
                <a:solidFill>
                  <a:srgbClr val="0070C0"/>
                </a:solidFill>
              </a:rPr>
              <a:t>Provides support;</a:t>
            </a:r>
          </a:p>
          <a:p>
            <a:r>
              <a:rPr lang="en-US" dirty="0">
                <a:solidFill>
                  <a:srgbClr val="0070C0"/>
                </a:solidFill>
              </a:rPr>
              <a:t>Encourages reflection;</a:t>
            </a:r>
          </a:p>
          <a:p>
            <a:r>
              <a:rPr lang="en-US" dirty="0">
                <a:solidFill>
                  <a:srgbClr val="0070C0"/>
                </a:solidFill>
              </a:rPr>
              <a:t>Offers constructive challenge;</a:t>
            </a:r>
          </a:p>
          <a:p>
            <a:r>
              <a:rPr lang="en-US" dirty="0">
                <a:solidFill>
                  <a:srgbClr val="0070C0"/>
                </a:solidFill>
              </a:rPr>
              <a:t>Builds confidence.</a:t>
            </a:r>
          </a:p>
        </p:txBody>
      </p:sp>
    </p:spTree>
    <p:extLst>
      <p:ext uri="{BB962C8B-B14F-4D97-AF65-F5344CB8AC3E}">
        <p14:creationId xmlns:p14="http://schemas.microsoft.com/office/powerpoint/2010/main" val="234259559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B8EAD-7398-74E3-B558-CA007CC1C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D521A-98C7-124F-2BB5-16DC96A7D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Senario A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Scenario 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0ABB-5161-840E-33A0-DF04F43F34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aelod o staff yn profi gorflinder ac yn ei chael hi'n anodd ymdopi.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313A2F-1A25-150C-9865-F3E6F4946B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member of staff is experiencing burnout and struggling to cope.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35385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3D614-2749-3076-421C-5EC28DDC7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Trafodwch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Discuss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8C601-CDA8-D0EB-4146-7B3B9391EE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materion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?</a:t>
            </a:r>
          </a:p>
          <a:p>
            <a:r>
              <a:rPr lang="en-US" dirty="0"/>
              <a:t>Sut gall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dosturiol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fyddai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priodol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674BB-086D-0628-3B17-6E38BBD070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What are the key issues?</a:t>
            </a:r>
          </a:p>
          <a:p>
            <a:r>
              <a:rPr lang="en-US" dirty="0">
                <a:solidFill>
                  <a:srgbClr val="0070C0"/>
                </a:solidFill>
              </a:rPr>
              <a:t>How could a leader respond compassionately?</a:t>
            </a:r>
          </a:p>
          <a:p>
            <a:r>
              <a:rPr lang="en-US" dirty="0">
                <a:solidFill>
                  <a:srgbClr val="0070C0"/>
                </a:solidFill>
              </a:rPr>
              <a:t>What would an appropriate action plan look like?</a:t>
            </a:r>
          </a:p>
        </p:txBody>
      </p:sp>
    </p:spTree>
    <p:extLst>
      <p:ext uri="{BB962C8B-B14F-4D97-AF65-F5344CB8AC3E}">
        <p14:creationId xmlns:p14="http://schemas.microsoft.com/office/powerpoint/2010/main" val="86712126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569BB-65E5-2CBF-EC67-BEE497A6B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2C3B4-784D-FDBE-2D63-2ED94AD2E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Senario B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Scenario B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9E2BDE-D458-9A2C-F0B5-981E579914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rhiant yn gwneud cwyn ffurfiol am brofiad eu plentyn.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89A8F82-AAA4-4D50-F2E8-26D1D3232A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parent submits a formal complaint regarding their child's experience.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71253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04999-477D-E6D4-FFB6-33666CE1C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B49D2-AE5C-37C0-2A97-B66A7FD3A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Trafodwch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Discuss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A863-3600-8803-32FC-87224E56F1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dylai</a:t>
            </a:r>
            <a:r>
              <a:rPr lang="en-US" dirty="0"/>
              <a:t>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?</a:t>
            </a:r>
          </a:p>
          <a:p>
            <a:r>
              <a:rPr lang="en-US" dirty="0"/>
              <a:t>Sut gall </a:t>
            </a:r>
            <a:r>
              <a:rPr lang="en-US" dirty="0" err="1"/>
              <a:t>tosturi</a:t>
            </a:r>
            <a:r>
              <a:rPr lang="en-US" dirty="0"/>
              <a:t> </a:t>
            </a:r>
            <a:r>
              <a:rPr lang="en-US" dirty="0" err="1"/>
              <a:t>gefnogi'r</a:t>
            </a:r>
            <a:r>
              <a:rPr lang="en-US" dirty="0"/>
              <a:t> broses?</a:t>
            </a:r>
          </a:p>
          <a:p>
            <a:r>
              <a:rPr lang="en-US" dirty="0"/>
              <a:t>Sut y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atebolrwydd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34C1CC-5E1C-E23D-7709-78A77464B8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How should a leader respond?</a:t>
            </a:r>
          </a:p>
          <a:p>
            <a:r>
              <a:rPr lang="en-US" dirty="0">
                <a:solidFill>
                  <a:srgbClr val="0070C0"/>
                </a:solidFill>
              </a:rPr>
              <a:t>How can compassion support the process?</a:t>
            </a:r>
          </a:p>
          <a:p>
            <a:r>
              <a:rPr lang="en-US" dirty="0">
                <a:solidFill>
                  <a:srgbClr val="0070C0"/>
                </a:solidFill>
              </a:rPr>
              <a:t>How can accountability be maintained?</a:t>
            </a:r>
          </a:p>
        </p:txBody>
      </p:sp>
    </p:spTree>
    <p:extLst>
      <p:ext uri="{BB962C8B-B14F-4D97-AF65-F5344CB8AC3E}">
        <p14:creationId xmlns:p14="http://schemas.microsoft.com/office/powerpoint/2010/main" val="338834366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D5C2C-DD46-0322-04B7-7A743252E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1CB7-A0C1-019F-3436-BF2BFB086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Senario C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Scenario 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D660E2-A980-23CA-A12D-08E89B7950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tîm yn gwrthsefyll newid arfaethedig i ymarfer.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2F555B-4917-C4BD-3131-390EEAEEBD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team is resistant to a proposed change in practice.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36651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A4110-75D8-C03F-AB47-7C3796EC3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82668-6A37-286C-4E87-D9844AD40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Trafodwch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Discuss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9C865-3FB4-AF2B-AF06-AD5D4A94B9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allai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achosi'r</a:t>
            </a:r>
            <a:r>
              <a:rPr lang="en-US" dirty="0"/>
              <a:t> </a:t>
            </a:r>
            <a:r>
              <a:rPr lang="en-US" dirty="0" err="1"/>
              <a:t>gwrthwynebiad</a:t>
            </a:r>
            <a:r>
              <a:rPr lang="en-US" dirty="0"/>
              <a:t>?</a:t>
            </a:r>
          </a:p>
          <a:p>
            <a:r>
              <a:rPr lang="en-US" dirty="0"/>
              <a:t>Sut gall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wrando'n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?</a:t>
            </a:r>
          </a:p>
          <a:p>
            <a:r>
              <a:rPr lang="en-US" dirty="0"/>
              <a:t>Sut y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adeiladu</a:t>
            </a:r>
            <a:r>
              <a:rPr lang="en-US" dirty="0"/>
              <a:t> </a:t>
            </a:r>
            <a:r>
              <a:rPr lang="en-US" dirty="0" err="1"/>
              <a:t>ymrwymiad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52ABD0-4C2A-3D0A-9C43-4D4FB683AA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What might be causing resistance?</a:t>
            </a:r>
          </a:p>
          <a:p>
            <a:r>
              <a:rPr lang="en-US" dirty="0">
                <a:solidFill>
                  <a:srgbClr val="0070C0"/>
                </a:solidFill>
              </a:rPr>
              <a:t>How can a leader listen effectively?</a:t>
            </a:r>
          </a:p>
          <a:p>
            <a:r>
              <a:rPr lang="en-US" dirty="0">
                <a:solidFill>
                  <a:srgbClr val="0070C0"/>
                </a:solidFill>
              </a:rPr>
              <a:t>How can commitment be built?</a:t>
            </a:r>
          </a:p>
        </p:txBody>
      </p:sp>
    </p:spTree>
    <p:extLst>
      <p:ext uri="{BB962C8B-B14F-4D97-AF65-F5344CB8AC3E}">
        <p14:creationId xmlns:p14="http://schemas.microsoft.com/office/powerpoint/2010/main" val="7251095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2BD42-1485-285E-2403-52C8B1A5E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Tosturi a Gwerthoedd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Compassion and Values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9A4D99E-BD8E-9DDB-F227-BE2F1D33C2D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62659302"/>
              </p:ext>
            </p:extLst>
          </p:nvPr>
        </p:nvGraphicFramePr>
        <p:xfrm>
          <a:off x="628650" y="4072254"/>
          <a:ext cx="798195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0975">
                  <a:extLst>
                    <a:ext uri="{9D8B030D-6E8A-4147-A177-3AD203B41FA5}">
                      <a16:colId xmlns:a16="http://schemas.microsoft.com/office/drawing/2014/main" val="698509592"/>
                    </a:ext>
                  </a:extLst>
                </a:gridCol>
                <a:gridCol w="3990975">
                  <a:extLst>
                    <a:ext uri="{9D8B030D-6E8A-4147-A177-3AD203B41FA5}">
                      <a16:colId xmlns:a16="http://schemas.microsoft.com/office/drawing/2014/main" val="3517133045"/>
                    </a:ext>
                  </a:extLst>
                </a:gridCol>
              </a:tblGrid>
              <a:tr h="326835"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Behaviour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8125320"/>
                  </a:ext>
                </a:extLst>
              </a:tr>
              <a:tr h="326835">
                <a:tc>
                  <a:txBody>
                    <a:bodyPr/>
                    <a:lstStyle/>
                    <a:p>
                      <a:r>
                        <a:rPr lang="en-GB" dirty="0"/>
                        <a:t>Respect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Listening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2447517"/>
                  </a:ext>
                </a:extLst>
              </a:tr>
              <a:tr h="326835">
                <a:tc>
                  <a:txBody>
                    <a:bodyPr/>
                    <a:lstStyle/>
                    <a:p>
                      <a:r>
                        <a:rPr lang="en-GB" dirty="0"/>
                        <a:t>Fairness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Inclusion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316965"/>
                  </a:ext>
                </a:extLst>
              </a:tr>
              <a:tr h="326835">
                <a:tc>
                  <a:txBody>
                    <a:bodyPr/>
                    <a:lstStyle/>
                    <a:p>
                      <a:r>
                        <a:rPr lang="en-GB" dirty="0"/>
                        <a:t>Empathy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Understanding </a:t>
                      </a:r>
                      <a:r>
                        <a:rPr lang="en-GB" dirty="0" err="1"/>
                        <a:t>exeriences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3336486"/>
                  </a:ext>
                </a:extLst>
              </a:tr>
              <a:tr h="326835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Open Communication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253035"/>
                  </a:ext>
                </a:extLst>
              </a:tr>
            </a:tbl>
          </a:graphicData>
        </a:graphic>
      </p:graphicFrame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60BE55E-2645-5E85-ECBA-0ABC9112311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79813558"/>
              </p:ext>
            </p:extLst>
          </p:nvPr>
        </p:nvGraphicFramePr>
        <p:xfrm>
          <a:off x="628650" y="1825625"/>
          <a:ext cx="798195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0975">
                  <a:extLst>
                    <a:ext uri="{9D8B030D-6E8A-4147-A177-3AD203B41FA5}">
                      <a16:colId xmlns:a16="http://schemas.microsoft.com/office/drawing/2014/main" val="1723471969"/>
                    </a:ext>
                  </a:extLst>
                </a:gridCol>
                <a:gridCol w="3990975">
                  <a:extLst>
                    <a:ext uri="{9D8B030D-6E8A-4147-A177-3AD203B41FA5}">
                      <a16:colId xmlns:a16="http://schemas.microsoft.com/office/drawing/2014/main" val="508073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Gwerth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Ymddygiad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2516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Gwrando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8571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Tegwch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Cynnwys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eraill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39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Empathi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Deall </a:t>
                      </a:r>
                      <a:r>
                        <a:rPr lang="en-GB" dirty="0" err="1"/>
                        <a:t>profiadau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001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Gonestrwydd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Cyfathrebu’n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agored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3536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479125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1413C-4840-6A2D-A08E-7D24A2843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F1C94-1A5D-8698-318A-49793CEC8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Cysylltiad</a:t>
            </a:r>
            <a:r>
              <a:rPr lang="en-US" b="1" dirty="0"/>
              <a:t> â Patch 3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Patch 3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659A2-3E46-C165-4ED1-A45B3112ED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49" y="2334081"/>
            <a:ext cx="4400551" cy="380986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benderfyniad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. </a:t>
            </a:r>
          </a:p>
          <a:p>
            <a:r>
              <a:rPr lang="en-US" dirty="0"/>
              <a:t>Sut </a:t>
            </a:r>
            <a:r>
              <a:rPr lang="en-US" dirty="0" err="1"/>
              <a:t>gwnaethoch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tosturi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oeddech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gwrando'n</a:t>
            </a:r>
            <a:r>
              <a:rPr lang="en-US" dirty="0"/>
              <a:t> </a:t>
            </a:r>
            <a:r>
              <a:rPr lang="en-US" dirty="0" err="1"/>
              <a:t>weithredol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fyddech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oedd</a:t>
            </a:r>
            <a:r>
              <a:rPr lang="en-US" dirty="0"/>
              <a:t> yr </a:t>
            </a: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3F8ED3-8965-10B9-1049-D16989517A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2379525"/>
            <a:ext cx="4400551" cy="3627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Reflect on a challenging leadership decision. </a:t>
            </a:r>
          </a:p>
          <a:p>
            <a:r>
              <a:rPr lang="en-US" dirty="0">
                <a:solidFill>
                  <a:srgbClr val="0070C0"/>
                </a:solidFill>
              </a:rPr>
              <a:t>How did you demonstrate compassion?</a:t>
            </a:r>
          </a:p>
          <a:p>
            <a:r>
              <a:rPr lang="en-US" dirty="0">
                <a:solidFill>
                  <a:srgbClr val="0070C0"/>
                </a:solidFill>
              </a:rPr>
              <a:t>Were you actively listening?</a:t>
            </a:r>
          </a:p>
          <a:p>
            <a:r>
              <a:rPr lang="en-US" dirty="0">
                <a:solidFill>
                  <a:srgbClr val="0070C0"/>
                </a:solidFill>
              </a:rPr>
              <a:t>What would you do differently?</a:t>
            </a:r>
          </a:p>
          <a:p>
            <a:r>
              <a:rPr lang="en-US" dirty="0">
                <a:solidFill>
                  <a:srgbClr val="0070C0"/>
                </a:solidFill>
              </a:rPr>
              <a:t>What was the impact on others?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D0EA260-8D86-9829-C3B2-6FC2C4096A3B}"/>
              </a:ext>
            </a:extLst>
          </p:cNvPr>
          <p:cNvSpPr txBox="1">
            <a:spLocks/>
          </p:cNvSpPr>
          <p:nvPr/>
        </p:nvSpPr>
        <p:spPr>
          <a:xfrm>
            <a:off x="273050" y="1671638"/>
            <a:ext cx="8502650" cy="877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05832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7E3FB8-C70B-256F-03A6-84CB094FA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87A13-A5B0-331A-864F-35224AFC2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Arweinyddiaeth </a:t>
            </a:r>
            <a:r>
              <a:rPr lang="en-GB" b="1" dirty="0" err="1"/>
              <a:t>Foesegol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Ethical Leadership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14A85-DA93-7B2C-FAA8-E7561F1B3A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foesegol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:</a:t>
            </a:r>
          </a:p>
          <a:p>
            <a:r>
              <a:rPr lang="en-US" dirty="0" err="1"/>
              <a:t>Gonestrwydd</a:t>
            </a:r>
            <a:endParaRPr lang="en-US" dirty="0"/>
          </a:p>
          <a:p>
            <a:r>
              <a:rPr lang="en-US" dirty="0" err="1"/>
              <a:t>Atebolrwydd</a:t>
            </a:r>
            <a:endParaRPr lang="en-US" dirty="0"/>
          </a:p>
          <a:p>
            <a:r>
              <a:rPr lang="en-US" dirty="0" err="1"/>
              <a:t>Tegwch</a:t>
            </a:r>
            <a:endParaRPr lang="en-US" dirty="0"/>
          </a:p>
          <a:p>
            <a:r>
              <a:rPr lang="en-US" dirty="0" err="1"/>
              <a:t>Tryloywder</a:t>
            </a:r>
            <a:endParaRPr lang="en-US" dirty="0"/>
          </a:p>
          <a:p>
            <a:r>
              <a:rPr lang="en-US" dirty="0" err="1"/>
              <a:t>Cyfrifoldeb</a:t>
            </a:r>
            <a:r>
              <a:rPr lang="en-US" dirty="0"/>
              <a:t> </a:t>
            </a:r>
            <a:r>
              <a:rPr lang="en-US" dirty="0" err="1"/>
              <a:t>proffesiynol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2B9A8-A215-64B6-7640-D7294711E4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Ethical leadership involves:</a:t>
            </a:r>
          </a:p>
          <a:p>
            <a:r>
              <a:rPr lang="en-US" dirty="0">
                <a:solidFill>
                  <a:srgbClr val="0070C0"/>
                </a:solidFill>
              </a:rPr>
              <a:t>Integrity</a:t>
            </a:r>
          </a:p>
          <a:p>
            <a:r>
              <a:rPr lang="en-US" dirty="0">
                <a:solidFill>
                  <a:srgbClr val="0070C0"/>
                </a:solidFill>
              </a:rPr>
              <a:t>Accountability</a:t>
            </a:r>
          </a:p>
          <a:p>
            <a:r>
              <a:rPr lang="en-US" dirty="0">
                <a:solidFill>
                  <a:srgbClr val="0070C0"/>
                </a:solidFill>
              </a:rPr>
              <a:t>Fairness</a:t>
            </a:r>
          </a:p>
          <a:p>
            <a:r>
              <a:rPr lang="en-US" dirty="0">
                <a:solidFill>
                  <a:srgbClr val="0070C0"/>
                </a:solidFill>
              </a:rPr>
              <a:t>Transparency</a:t>
            </a:r>
          </a:p>
          <a:p>
            <a:r>
              <a:rPr lang="en-US" dirty="0">
                <a:solidFill>
                  <a:srgbClr val="0070C0"/>
                </a:solidFill>
              </a:rPr>
              <a:t>Professional responsibility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CDBA04-387B-F480-4751-4D4415139FA2}"/>
              </a:ext>
            </a:extLst>
          </p:cNvPr>
          <p:cNvSpPr txBox="1"/>
          <p:nvPr/>
        </p:nvSpPr>
        <p:spPr>
          <a:xfrm>
            <a:off x="6121400" y="5635487"/>
            <a:ext cx="871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(Brown and Treviño, 2006)</a:t>
            </a:r>
          </a:p>
        </p:txBody>
      </p:sp>
    </p:spTree>
    <p:extLst>
      <p:ext uri="{BB962C8B-B14F-4D97-AF65-F5344CB8AC3E}">
        <p14:creationId xmlns:p14="http://schemas.microsoft.com/office/powerpoint/2010/main" val="189293649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DAD52E-1604-E1C0-6E71-1A312B5BE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C3ACB-E467-AFA8-FCCF-BB6DD75D8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365125"/>
            <a:ext cx="8750300" cy="1325563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Fframwaith</a:t>
            </a:r>
            <a:r>
              <a:rPr lang="en-GB" b="1" dirty="0"/>
              <a:t> </a:t>
            </a:r>
            <a:r>
              <a:rPr lang="en-GB" b="1" dirty="0" err="1"/>
              <a:t>Gwneud</a:t>
            </a:r>
            <a:r>
              <a:rPr lang="en-GB" b="1" dirty="0"/>
              <a:t> </a:t>
            </a:r>
            <a:r>
              <a:rPr lang="en-GB" b="1" dirty="0" err="1"/>
              <a:t>Penderfyniadau</a:t>
            </a:r>
            <a:r>
              <a:rPr lang="en-GB" b="1" dirty="0"/>
              <a:t> </a:t>
            </a:r>
            <a:r>
              <a:rPr lang="en-GB" b="1" dirty="0" err="1"/>
              <a:t>Moesegol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Ethical Decision-Making Framework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A4963-833A-0942-8BC9-5685489DE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US" dirty="0"/>
              <a:t>Beth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ffeithiau</a:t>
            </a:r>
            <a:r>
              <a:rPr lang="en-US" dirty="0"/>
              <a:t>? </a:t>
            </a:r>
          </a:p>
          <a:p>
            <a:pPr marL="514350" indent="-514350">
              <a:buAutoNum type="arabicPeriod"/>
            </a:pPr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heffeithio</a:t>
            </a:r>
            <a:r>
              <a:rPr lang="en-US" dirty="0"/>
              <a:t>? </a:t>
            </a:r>
          </a:p>
          <a:p>
            <a:pPr marL="514350" indent="-514350">
              <a:buAutoNum type="arabicPeriod"/>
            </a:pPr>
            <a:r>
              <a:rPr lang="en-US" dirty="0"/>
              <a:t>Pa </a:t>
            </a:r>
            <a:r>
              <a:rPr lang="en-US" dirty="0" err="1"/>
              <a:t>hawliau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? </a:t>
            </a:r>
          </a:p>
          <a:p>
            <a:pPr marL="514350" indent="-514350">
              <a:buAutoNum type="arabicPeriod"/>
            </a:pPr>
            <a:r>
              <a:rPr lang="en-US" dirty="0"/>
              <a:t>Pa </a:t>
            </a:r>
            <a:r>
              <a:rPr lang="en-US" dirty="0" err="1"/>
              <a:t>werthoedd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dan </a:t>
            </a:r>
            <a:r>
              <a:rPr lang="en-US" dirty="0" err="1"/>
              <a:t>sylw</a:t>
            </a:r>
            <a:r>
              <a:rPr lang="en-US" dirty="0"/>
              <a:t>? </a:t>
            </a:r>
          </a:p>
          <a:p>
            <a:pPr marL="514350" indent="-514350">
              <a:buAutoNum type="arabicPeriod"/>
            </a:pPr>
            <a:r>
              <a:rPr lang="en-US" dirty="0"/>
              <a:t>Pa </a:t>
            </a:r>
            <a:r>
              <a:rPr lang="en-US" dirty="0" err="1"/>
              <a:t>opsiynau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? </a:t>
            </a:r>
          </a:p>
          <a:p>
            <a:pPr marL="514350" indent="-514350">
              <a:buAutoNum type="arabicPeriod"/>
            </a:pPr>
            <a:r>
              <a:rPr lang="en-US" dirty="0"/>
              <a:t>Beth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penderfyniad</a:t>
            </a:r>
            <a:r>
              <a:rPr lang="en-US" dirty="0"/>
              <a:t> </a:t>
            </a:r>
            <a:r>
              <a:rPr lang="en-US" dirty="0" err="1"/>
              <a:t>mwyaf</a:t>
            </a:r>
            <a:r>
              <a:rPr lang="en-US" dirty="0"/>
              <a:t> </a:t>
            </a:r>
            <a:r>
              <a:rPr lang="en-US" dirty="0" err="1"/>
              <a:t>moesegol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488239-FDA2-BB7E-441E-7BC0014F53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What are the facts?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Who is affected?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Which rights apply?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Which values are involved?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What options exist?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What is the most ethical decision?</a:t>
            </a:r>
          </a:p>
        </p:txBody>
      </p:sp>
    </p:spTree>
    <p:extLst>
      <p:ext uri="{BB962C8B-B14F-4D97-AF65-F5344CB8AC3E}">
        <p14:creationId xmlns:p14="http://schemas.microsoft.com/office/powerpoint/2010/main" val="400587225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4989A-E72C-B730-C526-04DE7DA48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BEA37-3B0F-0775-F25B-3BE47BC5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Hawliau Plant a Moeseg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Children's Rights and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5A58A-AD07-A00D-C3A3-A9384C9365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Wrth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 </a:t>
            </a:r>
            <a:r>
              <a:rPr lang="en-US" dirty="0" err="1"/>
              <a:t>dylai</a:t>
            </a:r>
            <a:r>
              <a:rPr lang="en-US" dirty="0"/>
              <a:t> </a:t>
            </a:r>
            <a:r>
              <a:rPr lang="en-US" dirty="0" err="1"/>
              <a:t>arweinwyr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:</a:t>
            </a:r>
          </a:p>
          <a:p>
            <a:r>
              <a:rPr lang="en-US" dirty="0"/>
              <a:t>Budd </a:t>
            </a:r>
            <a:r>
              <a:rPr lang="en-US" dirty="0" err="1"/>
              <a:t>gorau'r</a:t>
            </a:r>
            <a:r>
              <a:rPr lang="en-US" dirty="0"/>
              <a:t> plenty</a:t>
            </a:r>
          </a:p>
          <a:p>
            <a:r>
              <a:rPr lang="en-US" dirty="0" err="1"/>
              <a:t>Cyfranogiad</a:t>
            </a:r>
            <a:endParaRPr lang="en-US" dirty="0"/>
          </a:p>
          <a:p>
            <a:r>
              <a:rPr lang="en-US" dirty="0" err="1"/>
              <a:t>Cynhwysiant</a:t>
            </a:r>
            <a:endParaRPr lang="en-US" dirty="0"/>
          </a:p>
          <a:p>
            <a:r>
              <a:rPr lang="en-US" dirty="0" err="1"/>
              <a:t>Tegwch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C5293-4F04-AD00-8025-FE6B1AF3441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When making decisions leaders should consider:</a:t>
            </a:r>
          </a:p>
          <a:p>
            <a:r>
              <a:rPr lang="en-US" dirty="0">
                <a:solidFill>
                  <a:srgbClr val="0070C0"/>
                </a:solidFill>
              </a:rPr>
              <a:t>Best interests</a:t>
            </a:r>
          </a:p>
          <a:p>
            <a:r>
              <a:rPr lang="en-US" dirty="0">
                <a:solidFill>
                  <a:srgbClr val="0070C0"/>
                </a:solidFill>
              </a:rPr>
              <a:t>Participation</a:t>
            </a:r>
          </a:p>
          <a:p>
            <a:r>
              <a:rPr lang="en-US" dirty="0">
                <a:solidFill>
                  <a:srgbClr val="0070C0"/>
                </a:solidFill>
              </a:rPr>
              <a:t>Inclusion</a:t>
            </a:r>
          </a:p>
          <a:p>
            <a:r>
              <a:rPr lang="en-US" dirty="0">
                <a:solidFill>
                  <a:srgbClr val="0070C0"/>
                </a:solidFill>
              </a:rPr>
              <a:t>Fairness</a:t>
            </a:r>
          </a:p>
        </p:txBody>
      </p:sp>
    </p:spTree>
    <p:extLst>
      <p:ext uri="{BB962C8B-B14F-4D97-AF65-F5344CB8AC3E}">
        <p14:creationId xmlns:p14="http://schemas.microsoft.com/office/powerpoint/2010/main" val="97723606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4B0DA-543C-38DB-467D-DA581E718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E5989-4D7E-AFBA-7174-6395D90B4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Astudiaeth</a:t>
            </a:r>
            <a:r>
              <a:rPr lang="en-US" b="1" dirty="0"/>
              <a:t> </a:t>
            </a:r>
            <a:r>
              <a:rPr lang="en-US" b="1" dirty="0" err="1"/>
              <a:t>Achos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00805-2009-F43E-B49B-94EC37B1C9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475" y="2143125"/>
            <a:ext cx="8147050" cy="35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mynegi</a:t>
            </a:r>
            <a:r>
              <a:rPr lang="en-US" dirty="0"/>
              <a:t> </a:t>
            </a:r>
            <a:r>
              <a:rPr lang="en-US" dirty="0" err="1"/>
              <a:t>pryderon</a:t>
            </a:r>
            <a:r>
              <a:rPr lang="en-US" dirty="0"/>
              <a:t> am </a:t>
            </a:r>
            <a:r>
              <a:rPr lang="en-US" dirty="0" err="1"/>
              <a:t>brofiad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lleoliad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pwysau</a:t>
            </a:r>
            <a:r>
              <a:rPr lang="en-US" dirty="0"/>
              <a:t> </a:t>
            </a:r>
            <a:r>
              <a:rPr lang="en-US" dirty="0" err="1"/>
              <a:t>allanol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anwybyddu'r</a:t>
            </a:r>
            <a:r>
              <a:rPr lang="en-US" dirty="0"/>
              <a:t> mater.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 child raises concerns about their experience but there is pressure to ignore the issue.</a:t>
            </a:r>
          </a:p>
        </p:txBody>
      </p:sp>
    </p:spTree>
    <p:extLst>
      <p:ext uri="{BB962C8B-B14F-4D97-AF65-F5344CB8AC3E}">
        <p14:creationId xmlns:p14="http://schemas.microsoft.com/office/powerpoint/2010/main" val="43873027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A70D8-D813-0192-4C2B-9B18507B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Mewn </a:t>
            </a:r>
            <a:r>
              <a:rPr lang="en-US" b="1" dirty="0" err="1"/>
              <a:t>Grwpiau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In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B3BE0-3CFA-10D4-4060-F4DA064C55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err="1"/>
              <a:t>Ystyriwch</a:t>
            </a:r>
            <a:r>
              <a:rPr lang="en-US" dirty="0"/>
              <a:t>:</a:t>
            </a:r>
          </a:p>
          <a:p>
            <a:r>
              <a:rPr lang="en-US" dirty="0"/>
              <a:t>Hawliau</a:t>
            </a:r>
          </a:p>
          <a:p>
            <a:r>
              <a:rPr lang="en-US" dirty="0"/>
              <a:t>Gwerthoedd</a:t>
            </a:r>
          </a:p>
          <a:p>
            <a:r>
              <a:rPr lang="en-US" dirty="0"/>
              <a:t>Tosturi</a:t>
            </a:r>
          </a:p>
          <a:p>
            <a:r>
              <a:rPr lang="en-US" dirty="0"/>
              <a:t>Moeseg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Beth </a:t>
            </a:r>
            <a:r>
              <a:rPr lang="en-US" dirty="0" err="1"/>
              <a:t>fyddai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penderfyniad</a:t>
            </a:r>
            <a:r>
              <a:rPr lang="en-US" dirty="0"/>
              <a:t> a </a:t>
            </a:r>
            <a:r>
              <a:rPr lang="en-US" dirty="0" err="1"/>
              <a:t>pham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31BE47-3CAD-F9FB-1959-63B7988280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Consider:</a:t>
            </a:r>
          </a:p>
          <a:p>
            <a:r>
              <a:rPr lang="en-US" dirty="0">
                <a:solidFill>
                  <a:srgbClr val="0070C0"/>
                </a:solidFill>
              </a:rPr>
              <a:t>Rights</a:t>
            </a:r>
          </a:p>
          <a:p>
            <a:r>
              <a:rPr lang="en-US" dirty="0">
                <a:solidFill>
                  <a:srgbClr val="0070C0"/>
                </a:solidFill>
              </a:rPr>
              <a:t>Values</a:t>
            </a:r>
          </a:p>
          <a:p>
            <a:r>
              <a:rPr lang="en-US" dirty="0">
                <a:solidFill>
                  <a:srgbClr val="0070C0"/>
                </a:solidFill>
              </a:rPr>
              <a:t>Compassion</a:t>
            </a:r>
          </a:p>
          <a:p>
            <a:r>
              <a:rPr lang="en-US" dirty="0">
                <a:solidFill>
                  <a:srgbClr val="0070C0"/>
                </a:solidFill>
              </a:rPr>
              <a:t>Ethics</a:t>
            </a:r>
          </a:p>
          <a:p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What would your decision be and why?</a:t>
            </a:r>
          </a:p>
        </p:txBody>
      </p:sp>
    </p:spTree>
    <p:extLst>
      <p:ext uri="{BB962C8B-B14F-4D97-AF65-F5344CB8AC3E}">
        <p14:creationId xmlns:p14="http://schemas.microsoft.com/office/powerpoint/2010/main" val="59585889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ADE14-89F4-4E1C-042B-C6011E077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Arweinyddiaeth </a:t>
            </a:r>
            <a:r>
              <a:rPr lang="en-US" b="1" dirty="0" err="1"/>
              <a:t>Foesegol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Ethical Leadership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953A79-5E0A-C64D-5507-9923AB1E70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/>
          <a:lstStyle/>
          <a:p>
            <a:r>
              <a:rPr lang="en-US" dirty="0"/>
              <a:t>Mae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foesegol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penderfyniadau'n</a:t>
            </a:r>
            <a:r>
              <a:rPr lang="en-US" dirty="0"/>
              <a:t> deg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hawliau</a:t>
            </a:r>
            <a:r>
              <a:rPr lang="en-US" dirty="0"/>
              <a:t>. </a:t>
            </a:r>
            <a:r>
              <a:rPr lang="en-US" dirty="0" err="1"/>
              <a:t>Fodd</a:t>
            </a:r>
            <a:r>
              <a:rPr lang="en-US" dirty="0"/>
              <a:t> </a:t>
            </a:r>
            <a:r>
              <a:rPr lang="en-US" dirty="0" err="1"/>
              <a:t>bynnag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arweinwyr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>
                <a:solidFill>
                  <a:srgbClr val="0070C0"/>
                </a:solidFill>
              </a:rPr>
              <a:t>Ethical leadership helps ensure decisions are fair and rights-based. However, leaders must also ensure that children genuinely have a voice.</a:t>
            </a:r>
          </a:p>
        </p:txBody>
      </p:sp>
    </p:spTree>
    <p:extLst>
      <p:ext uri="{BB962C8B-B14F-4D97-AF65-F5344CB8AC3E}">
        <p14:creationId xmlns:p14="http://schemas.microsoft.com/office/powerpoint/2010/main" val="3655366994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114582-A47F-2A62-ADA7-EFF5F3409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92AB1-5D12-2B38-18A7-FA4AB6F74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Llais a </a:t>
            </a:r>
            <a:r>
              <a:rPr lang="en-US" b="1" dirty="0" err="1"/>
              <a:t>Chyfranogiad</a:t>
            </a:r>
            <a:r>
              <a:rPr lang="en-US" b="1" dirty="0"/>
              <a:t> Plant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Children's Voice and Participation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E6D8E-C1EE-1C03-C13B-2BD77169FC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"</a:t>
            </a:r>
            <a:r>
              <a:rPr lang="en-US" dirty="0" err="1"/>
              <a:t>llais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"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olygu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gwirionedd</a:t>
            </a:r>
            <a:r>
              <a:rPr lang="en-US" dirty="0"/>
              <a:t>? </a:t>
            </a:r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ymwneud</a:t>
            </a:r>
            <a:r>
              <a:rPr lang="en-US" dirty="0"/>
              <a:t> â </a:t>
            </a:r>
            <a:r>
              <a:rPr lang="en-US" dirty="0" err="1"/>
              <a:t>gwrando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.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ymwneud</a:t>
            </a:r>
            <a:r>
              <a:rPr lang="en-US" dirty="0"/>
              <a:t> â </a:t>
            </a:r>
            <a:r>
              <a:rPr lang="en-US" dirty="0" err="1"/>
              <a:t>gweithredu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yr </a:t>
            </a:r>
            <a:r>
              <a:rPr lang="en-US" dirty="0" err="1"/>
              <a:t>hyn</a:t>
            </a:r>
            <a:r>
              <a:rPr lang="en-US" dirty="0"/>
              <a:t> a </a:t>
            </a:r>
            <a:r>
              <a:rPr lang="en-US" dirty="0" err="1"/>
              <a:t>glywir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>
                <a:solidFill>
                  <a:srgbClr val="0070C0"/>
                </a:solidFill>
              </a:rPr>
              <a:t>What does "children's voice" really mean?</a:t>
            </a:r>
          </a:p>
          <a:p>
            <a:r>
              <a:rPr lang="en-US" dirty="0">
                <a:solidFill>
                  <a:srgbClr val="0070C0"/>
                </a:solidFill>
              </a:rPr>
              <a:t>Participation is not just about listening. It is about acting upon what is heard.</a:t>
            </a:r>
          </a:p>
        </p:txBody>
      </p:sp>
    </p:spTree>
    <p:extLst>
      <p:ext uri="{BB962C8B-B14F-4D97-AF65-F5344CB8AC3E}">
        <p14:creationId xmlns:p14="http://schemas.microsoft.com/office/powerpoint/2010/main" val="358975961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B05BA-7DBC-40EA-9198-B715010A9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6CE14-3AF3-527A-2267-F4947399A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Pam Mae Llais y </a:t>
            </a:r>
            <a:r>
              <a:rPr lang="en-US" b="1" dirty="0" err="1"/>
              <a:t>Plentyn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Bwysig</a:t>
            </a:r>
            <a:r>
              <a:rPr lang="en-US" b="1" dirty="0"/>
              <a:t>?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Why Does Children's Voice Matter?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1B4202-3A21-9E36-7C10-0316E2B342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1850" y="1847850"/>
            <a:ext cx="3841750" cy="37938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Mae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</a:t>
            </a:r>
          </a:p>
          <a:p>
            <a:r>
              <a:rPr lang="en-US" dirty="0" err="1"/>
              <a:t>Hawl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;</a:t>
            </a:r>
          </a:p>
          <a:p>
            <a:r>
              <a:rPr lang="en-US" dirty="0"/>
              <a:t>Yn </a:t>
            </a:r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cynhwysiant</a:t>
            </a:r>
            <a:r>
              <a:rPr lang="en-US" dirty="0"/>
              <a:t>;</a:t>
            </a:r>
          </a:p>
          <a:p>
            <a:r>
              <a:rPr lang="en-US" dirty="0"/>
              <a:t>Yn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;</a:t>
            </a:r>
          </a:p>
          <a:p>
            <a:r>
              <a:rPr lang="en-US" dirty="0"/>
              <a:t>Yn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llesiant</a:t>
            </a:r>
            <a:r>
              <a:rPr lang="en-US" dirty="0"/>
              <a:t>;</a:t>
            </a:r>
          </a:p>
          <a:p>
            <a:r>
              <a:rPr lang="en-US" dirty="0"/>
              <a:t>Yn </a:t>
            </a:r>
            <a:r>
              <a:rPr lang="en-US" dirty="0" err="1"/>
              <a:t>cryfhau</a:t>
            </a:r>
            <a:r>
              <a:rPr lang="en-US" dirty="0"/>
              <a:t> </a:t>
            </a:r>
            <a:r>
              <a:rPr lang="en-US" dirty="0" err="1"/>
              <a:t>ymdeimlad</a:t>
            </a:r>
            <a:r>
              <a:rPr lang="en-US" dirty="0"/>
              <a:t> o </a:t>
            </a:r>
            <a:r>
              <a:rPr lang="en-US" dirty="0" err="1"/>
              <a:t>berthyn</a:t>
            </a:r>
            <a:r>
              <a:rPr lang="en-US" dirty="0"/>
              <a:t>.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24B0526-3ADF-57AC-6491-C6E0D4D7732D}"/>
              </a:ext>
            </a:extLst>
          </p:cNvPr>
          <p:cNvSpPr txBox="1">
            <a:spLocks/>
          </p:cNvSpPr>
          <p:nvPr/>
        </p:nvSpPr>
        <p:spPr>
          <a:xfrm>
            <a:off x="4673600" y="1863863"/>
            <a:ext cx="3841750" cy="3793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Participation:</a:t>
            </a:r>
          </a:p>
          <a:p>
            <a:r>
              <a:rPr lang="en-US" dirty="0">
                <a:solidFill>
                  <a:srgbClr val="0070C0"/>
                </a:solidFill>
              </a:rPr>
              <a:t>Is a fundamental right;</a:t>
            </a:r>
          </a:p>
          <a:p>
            <a:r>
              <a:rPr lang="en-US" dirty="0">
                <a:solidFill>
                  <a:srgbClr val="0070C0"/>
                </a:solidFill>
              </a:rPr>
              <a:t>Promotes inclusion;</a:t>
            </a:r>
          </a:p>
          <a:p>
            <a:r>
              <a:rPr lang="en-US" dirty="0">
                <a:solidFill>
                  <a:srgbClr val="0070C0"/>
                </a:solidFill>
              </a:rPr>
              <a:t>Improves decision-making;</a:t>
            </a:r>
          </a:p>
          <a:p>
            <a:r>
              <a:rPr lang="en-US" dirty="0">
                <a:solidFill>
                  <a:srgbClr val="0070C0"/>
                </a:solidFill>
              </a:rPr>
              <a:t>Supports wellbeing;</a:t>
            </a:r>
          </a:p>
          <a:p>
            <a:r>
              <a:rPr lang="en-US" dirty="0">
                <a:solidFill>
                  <a:srgbClr val="0070C0"/>
                </a:solidFill>
              </a:rPr>
              <a:t>Strengthens belonging.</a:t>
            </a:r>
          </a:p>
        </p:txBody>
      </p:sp>
    </p:spTree>
    <p:extLst>
      <p:ext uri="{BB962C8B-B14F-4D97-AF65-F5344CB8AC3E}">
        <p14:creationId xmlns:p14="http://schemas.microsoft.com/office/powerpoint/2010/main" val="220332645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8F12A-2B7B-1EF2-7883-71A886674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7A43A-4364-E475-BB69-4D862EA28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Model Lundy o </a:t>
            </a:r>
            <a:r>
              <a:rPr lang="en-US" b="1" dirty="0" err="1"/>
              <a:t>Gyfranogiad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Lundy's Model of Participation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522B67-D8CD-E170-D8C2-3D2601A227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1850" y="1847850"/>
            <a:ext cx="3841750" cy="3793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Mae Lundy (2013)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dadlau</a:t>
            </a:r>
            <a:r>
              <a:rPr lang="en-US" dirty="0"/>
              <a:t> bod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am </a:t>
            </a:r>
            <a:r>
              <a:rPr lang="en-US" dirty="0" err="1"/>
              <a:t>bedair</a:t>
            </a:r>
            <a:r>
              <a:rPr lang="en-US" dirty="0"/>
              <a:t> </a:t>
            </a:r>
            <a:r>
              <a:rPr lang="en-US" dirty="0" err="1"/>
              <a:t>elfen</a:t>
            </a:r>
            <a:r>
              <a:rPr lang="en-US" dirty="0"/>
              <a:t>.</a:t>
            </a:r>
          </a:p>
          <a:p>
            <a:r>
              <a:rPr lang="en-US" dirty="0"/>
              <a:t>Llais</a:t>
            </a:r>
          </a:p>
          <a:p>
            <a:r>
              <a:rPr lang="en-US" dirty="0" err="1"/>
              <a:t>Gofod</a:t>
            </a:r>
            <a:endParaRPr lang="en-US" dirty="0"/>
          </a:p>
          <a:p>
            <a:r>
              <a:rPr lang="en-US" dirty="0" err="1"/>
              <a:t>Cynulleidfa</a:t>
            </a:r>
            <a:endParaRPr lang="en-US" dirty="0"/>
          </a:p>
          <a:p>
            <a:r>
              <a:rPr lang="en-US" dirty="0" err="1"/>
              <a:t>Dylanwad</a:t>
            </a:r>
            <a:endParaRPr lang="en-US" dirty="0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448587B-B4D3-63D7-08F8-F90082752C7E}"/>
              </a:ext>
            </a:extLst>
          </p:cNvPr>
          <p:cNvSpPr txBox="1">
            <a:spLocks/>
          </p:cNvSpPr>
          <p:nvPr/>
        </p:nvSpPr>
        <p:spPr>
          <a:xfrm>
            <a:off x="4673600" y="1863863"/>
            <a:ext cx="3841750" cy="3793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Lundy (2013) argues that meaningful participation requires four elements</a:t>
            </a:r>
          </a:p>
          <a:p>
            <a:r>
              <a:rPr lang="en-US" dirty="0">
                <a:solidFill>
                  <a:srgbClr val="0070C0"/>
                </a:solidFill>
              </a:rPr>
              <a:t>Voice</a:t>
            </a:r>
          </a:p>
          <a:p>
            <a:r>
              <a:rPr lang="en-US" dirty="0">
                <a:solidFill>
                  <a:srgbClr val="0070C0"/>
                </a:solidFill>
              </a:rPr>
              <a:t>Space</a:t>
            </a:r>
          </a:p>
          <a:p>
            <a:r>
              <a:rPr lang="en-US" dirty="0">
                <a:solidFill>
                  <a:srgbClr val="0070C0"/>
                </a:solidFill>
              </a:rPr>
              <a:t>Audience</a:t>
            </a:r>
          </a:p>
          <a:p>
            <a:r>
              <a:rPr lang="en-US" dirty="0">
                <a:solidFill>
                  <a:srgbClr val="0070C0"/>
                </a:solidFill>
              </a:rPr>
              <a:t>Influence</a:t>
            </a:r>
          </a:p>
        </p:txBody>
      </p:sp>
    </p:spTree>
    <p:extLst>
      <p:ext uri="{BB962C8B-B14F-4D97-AF65-F5344CB8AC3E}">
        <p14:creationId xmlns:p14="http://schemas.microsoft.com/office/powerpoint/2010/main" val="202307118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BC6C6-C644-2DC3-4585-89D03F57B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02A46-A921-4FAC-2069-A88C51599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Llais</a:t>
            </a:r>
            <a:br>
              <a:rPr lang="en-US" b="1" dirty="0"/>
            </a:br>
            <a:r>
              <a:rPr lang="en-US" b="1" dirty="0">
                <a:solidFill>
                  <a:schemeClr val="accent1"/>
                </a:solidFill>
              </a:rPr>
              <a:t>Voice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B79BE-54D5-7CDF-4BFF-FC4E855A16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Pam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am </a:t>
            </a:r>
            <a:r>
              <a:rPr lang="en-US" dirty="0" err="1"/>
              <a:t>farn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ddigon</a:t>
            </a:r>
            <a:r>
              <a:rPr lang="en-US" dirty="0"/>
              <a:t>?</a:t>
            </a:r>
          </a:p>
          <a:p>
            <a:r>
              <a:rPr lang="en-US" dirty="0">
                <a:solidFill>
                  <a:schemeClr val="accent1"/>
                </a:solidFill>
              </a:rPr>
              <a:t>Why is simply asking for children's views not enough?</a:t>
            </a:r>
          </a:p>
          <a:p>
            <a:endParaRPr lang="en-US" dirty="0">
              <a:solidFill>
                <a:schemeClr val="accent1"/>
              </a:solidFill>
            </a:endParaRPr>
          </a:p>
          <a:p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fynegi</a:t>
            </a:r>
            <a:r>
              <a:rPr lang="en-US" dirty="0"/>
              <a:t> barn.</a:t>
            </a:r>
          </a:p>
          <a:p>
            <a:r>
              <a:rPr lang="en-US" dirty="0">
                <a:solidFill>
                  <a:schemeClr val="accent1"/>
                </a:solidFill>
              </a:rPr>
              <a:t>Children must have opportunities to express views.</a:t>
            </a:r>
          </a:p>
          <a:p>
            <a:endParaRPr lang="en-US" dirty="0">
              <a:solidFill>
                <a:schemeClr val="accent1"/>
              </a:solidFill>
            </a:endParaRPr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ystyrlon</a:t>
            </a:r>
            <a:r>
              <a:rPr lang="en-US" dirty="0"/>
              <a:t> oni bai bod </a:t>
            </a:r>
            <a:r>
              <a:rPr lang="en-US" dirty="0" err="1"/>
              <a:t>safbwyntiau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chemeClr val="accent1"/>
                </a:solidFill>
              </a:rPr>
              <a:t>Participation is not meaningful unless children's views influence outcomes.</a:t>
            </a:r>
          </a:p>
        </p:txBody>
      </p:sp>
    </p:spTree>
    <p:extLst>
      <p:ext uri="{BB962C8B-B14F-4D97-AF65-F5344CB8AC3E}">
        <p14:creationId xmlns:p14="http://schemas.microsoft.com/office/powerpoint/2010/main" val="197114352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3BCA60-441B-9E05-C52C-A63BFD085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3952E-4365-6372-8F03-55A95412C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Cyfranogiad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Ymarfer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Participation in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929F6-5076-4F6F-51E9-F97ADA5789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1850" y="1847850"/>
            <a:ext cx="3841750" cy="37938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sv-SE" dirty="0"/>
              <a:t>Sut gall arweinwyr gryfhau cyfranogiad?</a:t>
            </a:r>
          </a:p>
          <a:p>
            <a:r>
              <a:rPr lang="en-US" dirty="0" err="1"/>
              <a:t>Cynllunio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phlant</a:t>
            </a:r>
            <a:r>
              <a:rPr lang="en-US" dirty="0"/>
              <a:t>;</a:t>
            </a:r>
          </a:p>
          <a:p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amgylcheddau</a:t>
            </a:r>
            <a:r>
              <a:rPr lang="en-US" dirty="0"/>
              <a:t>;</a:t>
            </a:r>
          </a:p>
          <a:p>
            <a:r>
              <a:rPr lang="en-US" dirty="0" err="1"/>
              <a:t>Gwerthuso</a:t>
            </a:r>
            <a:r>
              <a:rPr lang="en-US" dirty="0"/>
              <a:t> </a:t>
            </a:r>
            <a:r>
              <a:rPr lang="en-US" dirty="0" err="1"/>
              <a:t>gweithgareddau</a:t>
            </a:r>
            <a:r>
              <a:rPr lang="en-US" dirty="0"/>
              <a:t>;</a:t>
            </a:r>
          </a:p>
          <a:p>
            <a:r>
              <a:rPr lang="en-US" dirty="0" err="1"/>
              <a:t>Cyfrannu</a:t>
            </a:r>
            <a:r>
              <a:rPr lang="en-US" dirty="0"/>
              <a:t> at </a:t>
            </a:r>
            <a:r>
              <a:rPr lang="en-US" dirty="0" err="1"/>
              <a:t>benderfyniadau</a:t>
            </a:r>
            <a:r>
              <a:rPr lang="en-US" dirty="0"/>
              <a:t>.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C8B1C74-6723-F012-281B-8400CADA961A}"/>
              </a:ext>
            </a:extLst>
          </p:cNvPr>
          <p:cNvSpPr txBox="1">
            <a:spLocks/>
          </p:cNvSpPr>
          <p:nvPr/>
        </p:nvSpPr>
        <p:spPr>
          <a:xfrm>
            <a:off x="4673600" y="1863863"/>
            <a:ext cx="3841750" cy="3793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How can leaders strengthen participation?</a:t>
            </a:r>
          </a:p>
          <a:p>
            <a:r>
              <a:rPr lang="en-US" dirty="0">
                <a:solidFill>
                  <a:srgbClr val="0070C0"/>
                </a:solidFill>
              </a:rPr>
              <a:t>Planning with children;</a:t>
            </a:r>
          </a:p>
          <a:p>
            <a:r>
              <a:rPr lang="en-US" dirty="0">
                <a:solidFill>
                  <a:srgbClr val="0070C0"/>
                </a:solidFill>
              </a:rPr>
              <a:t>Reviewing environments;</a:t>
            </a:r>
          </a:p>
          <a:p>
            <a:r>
              <a:rPr lang="en-US" dirty="0">
                <a:solidFill>
                  <a:srgbClr val="0070C0"/>
                </a:solidFill>
              </a:rPr>
              <a:t>Evaluating activities;</a:t>
            </a:r>
          </a:p>
          <a:p>
            <a:r>
              <a:rPr lang="en-US" dirty="0">
                <a:solidFill>
                  <a:srgbClr val="0070C0"/>
                </a:solidFill>
              </a:rPr>
              <a:t>Contributing to decisions.</a:t>
            </a:r>
          </a:p>
        </p:txBody>
      </p:sp>
    </p:spTree>
    <p:extLst>
      <p:ext uri="{BB962C8B-B14F-4D97-AF65-F5344CB8AC3E}">
        <p14:creationId xmlns:p14="http://schemas.microsoft.com/office/powerpoint/2010/main" val="19090401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C50C-29DA-6328-01D2-7578DE1D1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err="1"/>
              <a:t>Gweithgaredd</a:t>
            </a:r>
            <a:r>
              <a:rPr lang="en-US" b="1" dirty="0"/>
              <a:t> </a:t>
            </a:r>
            <a:r>
              <a:rPr lang="en-US" b="1" dirty="0" err="1"/>
              <a:t>Archwilio</a:t>
            </a:r>
            <a:r>
              <a:rPr lang="en-US" b="1" dirty="0"/>
              <a:t> </a:t>
            </a:r>
            <a:r>
              <a:rPr lang="en-US" b="1" dirty="0" err="1"/>
              <a:t>Cyfranogiad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Participation Audit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0BD11-CC12-9B04-2CA9-C9C735F812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err="1"/>
              <a:t>Archwiliwch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lleoliad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y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canlynol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✅ </a:t>
            </a:r>
            <a:r>
              <a:rPr lang="en-US" dirty="0" err="1"/>
              <a:t>Ydy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/>
              <a:t>✅ A </a:t>
            </a:r>
            <a:r>
              <a:rPr lang="en-US" dirty="0" err="1"/>
              <a:t>yw</a:t>
            </a:r>
            <a:r>
              <a:rPr lang="en-US" dirty="0"/>
              <a:t> staff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/>
              <a:t>✅ A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safbwyntiau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benderfyniadau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/>
              <a:t>✅ A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6CCD07-721E-6D4F-242E-1C281C71F2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Audit your setting against the following questions: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✅ Are children allowed to have their say?
✅ Are staff listening?
✅ Do children's views influence decisions?
✅ Are all children included?</a:t>
            </a:r>
          </a:p>
        </p:txBody>
      </p:sp>
    </p:spTree>
    <p:extLst>
      <p:ext uri="{BB962C8B-B14F-4D97-AF65-F5344CB8AC3E}">
        <p14:creationId xmlns:p14="http://schemas.microsoft.com/office/powerpoint/2010/main" val="3230002683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820C-DD83-A81B-4B2C-80B14096C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Datblygu</a:t>
            </a:r>
            <a:r>
              <a:rPr lang="en-US" b="1" dirty="0"/>
              <a:t> Llais y </a:t>
            </a:r>
            <a:r>
              <a:rPr lang="en-US" b="1" dirty="0" err="1"/>
              <a:t>Plentyn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Strengthening Children's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A128-B1CC-EC8C-2D6F-9593392CFA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cryfderau</a:t>
            </a:r>
            <a:r>
              <a:rPr lang="en-US" dirty="0"/>
              <a:t> </a:t>
            </a:r>
            <a:r>
              <a:rPr lang="en-US" dirty="0" err="1"/>
              <a:t>a'ch</a:t>
            </a:r>
            <a:r>
              <a:rPr lang="en-US" dirty="0"/>
              <a:t> 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Identify 5 actions you could implement within the next month.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5D12F3-BC22-481A-9E0C-37FD1B8B56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What are your strengths and areas for development?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Identify 5 actions you could implement within the next month.</a:t>
            </a:r>
          </a:p>
        </p:txBody>
      </p:sp>
    </p:spTree>
    <p:extLst>
      <p:ext uri="{BB962C8B-B14F-4D97-AF65-F5344CB8AC3E}">
        <p14:creationId xmlns:p14="http://schemas.microsoft.com/office/powerpoint/2010/main" val="23579855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EE177-AFBA-BD12-D46C-5B7172419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Enghreifftiau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Examples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870E9-1CC1-EB33-BEF3-66CB3E3E41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Cyngor</a:t>
            </a:r>
            <a:r>
              <a:rPr lang="en-US" dirty="0"/>
              <a:t> plant Newydd</a:t>
            </a:r>
          </a:p>
          <a:p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syniadau</a:t>
            </a:r>
            <a:endParaRPr lang="en-US" dirty="0"/>
          </a:p>
          <a:p>
            <a:r>
              <a:rPr lang="en-US" dirty="0" err="1"/>
              <a:t>Arolwg</a:t>
            </a:r>
            <a:r>
              <a:rPr lang="en-US" dirty="0"/>
              <a:t> barn plant</a:t>
            </a:r>
          </a:p>
          <a:p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trefniadau</a:t>
            </a:r>
            <a:r>
              <a:rPr lang="en-US" dirty="0"/>
              <a:t> </a:t>
            </a:r>
            <a:r>
              <a:rPr lang="en-US" dirty="0" err="1"/>
              <a:t>chwarae</a:t>
            </a:r>
            <a:endParaRPr lang="en-US" dirty="0"/>
          </a:p>
          <a:p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gyfleoedd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dewis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1CE12-A2D3-960A-7CA7-E2D914D3BA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Children's council</a:t>
            </a:r>
          </a:p>
          <a:p>
            <a:r>
              <a:rPr lang="en-US" dirty="0">
                <a:solidFill>
                  <a:srgbClr val="0070C0"/>
                </a:solidFill>
              </a:rPr>
              <a:t>Suggestion box</a:t>
            </a:r>
          </a:p>
          <a:p>
            <a:r>
              <a:rPr lang="en-US" dirty="0">
                <a:solidFill>
                  <a:srgbClr val="0070C0"/>
                </a:solidFill>
              </a:rPr>
              <a:t>Child feedback survey</a:t>
            </a:r>
          </a:p>
          <a:p>
            <a:r>
              <a:rPr lang="en-US" dirty="0">
                <a:solidFill>
                  <a:srgbClr val="0070C0"/>
                </a:solidFill>
              </a:rPr>
              <a:t>Review play provision</a:t>
            </a:r>
          </a:p>
          <a:p>
            <a:r>
              <a:rPr lang="en-US" dirty="0">
                <a:solidFill>
                  <a:srgbClr val="0070C0"/>
                </a:solidFill>
              </a:rPr>
              <a:t>Increased choice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599645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9B6E3-EA17-1A06-9A97-CADE3D8B7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Negeseuon </a:t>
            </a:r>
            <a:r>
              <a:rPr lang="en-US" b="1" dirty="0" err="1"/>
              <a:t>Allweddol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Key Messages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06F1E-4A30-C7D4-2948-1C29CF0AA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5600" y="1825625"/>
            <a:ext cx="8902700" cy="40925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Hawliau / </a:t>
            </a:r>
            <a:r>
              <a:rPr lang="en-US" b="1" dirty="0">
                <a:solidFill>
                  <a:srgbClr val="0070C0"/>
                </a:solidFill>
              </a:rPr>
              <a:t>Rights</a:t>
            </a:r>
          </a:p>
          <a:p>
            <a:r>
              <a:rPr lang="en-US" dirty="0"/>
              <a:t>Mae </a:t>
            </a:r>
            <a:r>
              <a:rPr lang="en-US" dirty="0" err="1"/>
              <a:t>hawliau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sail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rgbClr val="0070C0"/>
                </a:solidFill>
              </a:rPr>
              <a:t>Rights underpin leadership.</a:t>
            </a:r>
          </a:p>
          <a:p>
            <a:pPr marL="0" indent="0">
              <a:buNone/>
            </a:pPr>
            <a:r>
              <a:rPr lang="en-US" b="1" dirty="0"/>
              <a:t>Gwerthoedd  /  </a:t>
            </a:r>
            <a:r>
              <a:rPr lang="en-US" b="1" dirty="0">
                <a:solidFill>
                  <a:srgbClr val="0070C0"/>
                </a:solidFill>
              </a:rPr>
              <a:t>Values</a:t>
            </a:r>
          </a:p>
          <a:p>
            <a:r>
              <a:rPr lang="en-US" dirty="0"/>
              <a:t>Mae </a:t>
            </a:r>
            <a:r>
              <a:rPr lang="en-US" dirty="0" err="1"/>
              <a:t>gwerthoedd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llywio</a:t>
            </a:r>
            <a:r>
              <a:rPr lang="en-US" dirty="0"/>
              <a:t> </a:t>
            </a:r>
            <a:r>
              <a:rPr lang="en-US" dirty="0" err="1"/>
              <a:t>penderfyniadau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rgbClr val="0070C0"/>
                </a:solidFill>
              </a:rPr>
              <a:t>Values guide decision-making.</a:t>
            </a:r>
          </a:p>
          <a:p>
            <a:pPr marL="0" indent="0">
              <a:buNone/>
            </a:pPr>
            <a:r>
              <a:rPr lang="en-US" b="1" dirty="0"/>
              <a:t>Tosturi  /  </a:t>
            </a:r>
            <a:r>
              <a:rPr lang="en-US" b="1" dirty="0">
                <a:solidFill>
                  <a:srgbClr val="0070C0"/>
                </a:solidFill>
              </a:rPr>
              <a:t>Compassion</a:t>
            </a:r>
          </a:p>
          <a:p>
            <a:r>
              <a:rPr lang="en-US" dirty="0"/>
              <a:t>Mae </a:t>
            </a:r>
            <a:r>
              <a:rPr lang="en-US" dirty="0" err="1"/>
              <a:t>tosturi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cryfhau</a:t>
            </a:r>
            <a:r>
              <a:rPr lang="en-US" dirty="0"/>
              <a:t> </a:t>
            </a:r>
            <a:r>
              <a:rPr lang="en-US" dirty="0" err="1"/>
              <a:t>perthnasoedd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rgbClr val="0070C0"/>
                </a:solidFill>
              </a:rPr>
              <a:t>Compassion strengthens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57553056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965D6-D7FF-35CA-79AE-DC4BE2F66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Negeseuon </a:t>
            </a:r>
            <a:r>
              <a:rPr lang="en-US" b="1" dirty="0" err="1"/>
              <a:t>Allweddol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Key Messages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05B25-6CD2-0C91-0B4C-E40A155C0C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4"/>
            <a:ext cx="8312150" cy="4054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Moeseg  /  </a:t>
            </a:r>
            <a:r>
              <a:rPr lang="en-US" b="1" dirty="0">
                <a:solidFill>
                  <a:srgbClr val="0070C0"/>
                </a:solidFill>
              </a:rPr>
              <a:t>Ethics</a:t>
            </a:r>
          </a:p>
          <a:p>
            <a:r>
              <a:rPr lang="en-US" dirty="0"/>
              <a:t>Mae </a:t>
            </a:r>
            <a:r>
              <a:rPr lang="en-US" dirty="0" err="1"/>
              <a:t>moeseg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tegwch</a:t>
            </a:r>
            <a:r>
              <a:rPr lang="en-US" dirty="0"/>
              <a:t> ac </a:t>
            </a:r>
            <a:r>
              <a:rPr lang="en-US" dirty="0" err="1"/>
              <a:t>atebolrwydd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rgbClr val="0070C0"/>
                </a:solidFill>
              </a:rPr>
              <a:t>Ethics supports fairness and accountability.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b="1" dirty="0" err="1"/>
              <a:t>Cyfranogiad</a:t>
            </a:r>
            <a:r>
              <a:rPr lang="en-US" b="1" dirty="0"/>
              <a:t>  /  </a:t>
            </a:r>
            <a:r>
              <a:rPr lang="en-US" b="1" dirty="0">
                <a:solidFill>
                  <a:srgbClr val="0070C0"/>
                </a:solidFill>
              </a:rPr>
              <a:t>Participation</a:t>
            </a:r>
          </a:p>
          <a:p>
            <a:r>
              <a:rPr lang="en-US" dirty="0"/>
              <a:t>Mae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bod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clywed</a:t>
            </a:r>
            <a:r>
              <a:rPr lang="en-US" dirty="0"/>
              <a:t>.</a:t>
            </a:r>
          </a:p>
          <a:p>
            <a:r>
              <a:rPr lang="en-US" dirty="0">
                <a:solidFill>
                  <a:srgbClr val="0070C0"/>
                </a:solidFill>
              </a:rPr>
              <a:t>Participation ensures children are heard.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351090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49"/>
            <a:ext cx="8229600" cy="1263651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sz="4000" noProof="0" dirty="0">
                <a:latin typeface="Arial" panose="020B0604020202020204" pitchFamily="34" charset="0"/>
              </a:rPr>
              <a:t>Asesiad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Assessment</a:t>
            </a:r>
            <a:endParaRPr lang="cy-GB" altLang="cy-GB" sz="4000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10836" y="1596007"/>
            <a:ext cx="4384964" cy="4359316"/>
          </a:xfrm>
        </p:spPr>
        <p:txBody>
          <a:bodyPr>
            <a:normAutofit/>
          </a:bodyPr>
          <a:lstStyle/>
          <a:p>
            <a:pPr marL="0" lvl="0" indent="0" hangingPunct="0">
              <a:buNone/>
            </a:pPr>
            <a:r>
              <a:rPr lang="cy-GB" alt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marL="0" lvl="0" indent="0" hangingPunct="0">
              <a:buNone/>
            </a:pPr>
            <a:endParaRPr lang="cy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Arweinyddiaeth gynhwysol, sy’n seiliedig ar hawliau ac sy’n ymatebol yn ddiwylliannol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536298" y="1648690"/>
            <a:ext cx="4384964" cy="4306633"/>
          </a:xfrm>
        </p:spPr>
        <p:txBody>
          <a:bodyPr>
            <a:normAutofit/>
          </a:bodyPr>
          <a:lstStyle/>
          <a:p>
            <a:pPr marL="0" lvl="0" indent="0" hangingPunc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3</a:t>
            </a: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Inclusive, rights-based and culturally responsible leadership.</a:t>
            </a: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hangingPunc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992025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Beth yw </a:t>
            </a:r>
            <a:r>
              <a:rPr lang="cy-GB" sz="4000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sz="4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3?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3?</a:t>
            </a:r>
            <a:endParaRPr lang="en-GB" sz="27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6185" y="1843088"/>
            <a:ext cx="4249615" cy="412395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(Tua) 600 o eiriau;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gysylltiedig a Sesiynau 3, 4 a 5;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🟨Cyflwyniad portffolio aur;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Pwynt cyflwyno ffurfiannol;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Cysylltiadau AWLIF.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43088"/>
            <a:ext cx="4249614" cy="41239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600 words (approx.);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Linked to Sessions 3, 4 and 5;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🟨 Gold portfolio submission;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Formative submission point;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AWLIF links.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215060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F3AFD-2CF0-9536-C6BC-DB840C1D2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Rhestr</a:t>
            </a:r>
            <a:r>
              <a:rPr lang="en-US" b="1" dirty="0"/>
              <a:t> </a:t>
            </a:r>
            <a:r>
              <a:rPr lang="en-US" b="1" dirty="0" err="1"/>
              <a:t>Wirio</a:t>
            </a:r>
            <a:r>
              <a:rPr lang="en-US" b="1" dirty="0"/>
              <a:t> Patch 3</a:t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Assessment Checklist Patch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EF071-BEB9-9139-5F6C-3D68DF96FE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✅ Hawliau plant </a:t>
            </a:r>
            <a:r>
              <a:rPr lang="en-US" dirty="0" err="1"/>
              <a:t>wedi'u</a:t>
            </a:r>
            <a:r>
              <a:rPr lang="en-US" dirty="0"/>
              <a:t> </a:t>
            </a:r>
            <a:r>
              <a:rPr lang="en-US" dirty="0" err="1"/>
              <a:t>hystyried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✅ Gwerthoedd </a:t>
            </a:r>
            <a:r>
              <a:rPr lang="en-US" dirty="0" err="1"/>
              <a:t>wedi'u</a:t>
            </a:r>
            <a:r>
              <a:rPr lang="en-US" dirty="0"/>
              <a:t> nodi</a:t>
            </a:r>
          </a:p>
          <a:p>
            <a:pPr marL="0" indent="0">
              <a:buNone/>
            </a:pPr>
            <a:r>
              <a:rPr lang="en-US" dirty="0"/>
              <a:t>✅ Tosturi </a:t>
            </a: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ddadansoddi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✅Moeseg </a:t>
            </a: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gwerthuso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✅ Llais y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wedi'i</a:t>
            </a:r>
            <a:r>
              <a:rPr lang="en-US" dirty="0"/>
              <a:t> </a:t>
            </a:r>
            <a:r>
              <a:rPr lang="en-US" dirty="0" err="1"/>
              <a:t>gynnwys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✅ </a:t>
            </a:r>
            <a:r>
              <a:rPr lang="en-US" dirty="0" err="1"/>
              <a:t>Myfyrio'n</a:t>
            </a:r>
            <a:r>
              <a:rPr lang="en-US" dirty="0"/>
              <a:t> </a:t>
            </a:r>
            <a:r>
              <a:rPr lang="en-US" dirty="0" err="1"/>
              <a:t>feirniadol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0FF1A-4684-340B-DC65-7B255258F7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✅ Children's rights considered
✅ Specified values
✅ Compassion </a:t>
            </a:r>
            <a:r>
              <a:rPr lang="en-US" dirty="0" err="1">
                <a:solidFill>
                  <a:srgbClr val="0070C0"/>
                </a:solidFill>
              </a:rPr>
              <a:t>analysed</a:t>
            </a:r>
            <a:r>
              <a:rPr lang="en-US" dirty="0">
                <a:solidFill>
                  <a:srgbClr val="0070C0"/>
                </a:solidFill>
              </a:rPr>
              <a:t>
✅ Ethics evaluated
✅ Child's voice included
✅ Reflecting critically</a:t>
            </a:r>
          </a:p>
        </p:txBody>
      </p:sp>
    </p:spTree>
    <p:extLst>
      <p:ext uri="{BB962C8B-B14F-4D97-AF65-F5344CB8AC3E}">
        <p14:creationId xmlns:p14="http://schemas.microsoft.com/office/powerpoint/2010/main" val="242447137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029E6-7CF6-26ED-E11B-2093F13B5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8C9F5-54DB-A2CE-E5F7-FEDBDF1B79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Final </a:t>
            </a:r>
            <a:r>
              <a:rPr lang="en-US" dirty="0" err="1"/>
              <a:t>ReflectionPa</a:t>
            </a:r>
            <a:r>
              <a:rPr lang="en-US" dirty="0"/>
              <a:t>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eisiau</a:t>
            </a:r>
            <a:r>
              <a:rPr lang="en-US" dirty="0"/>
              <a:t> bod?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250CBF-BB98-9599-FF78-19423E4473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What kind of leader do you want to become?</a:t>
            </a:r>
          </a:p>
        </p:txBody>
      </p:sp>
    </p:spTree>
    <p:extLst>
      <p:ext uri="{BB962C8B-B14F-4D97-AF65-F5344CB8AC3E}">
        <p14:creationId xmlns:p14="http://schemas.microsoft.com/office/powerpoint/2010/main" val="407406056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296883" y="1690688"/>
            <a:ext cx="8597735" cy="4316217"/>
          </a:xfrm>
        </p:spPr>
        <p:txBody>
          <a:bodyPr>
            <a:normAutofit fontScale="55000" lnSpcReduction="20000"/>
          </a:bodyPr>
          <a:lstStyle/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Avolio, B.J. and Gardner, W.L. (2005) ‘Authentic leadership development: getting to the root of positive forms of leadership’,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The Leadership Quarterly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, 16(3), pp. 315–338.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Bass, B.M. and Riggio, R.E. (2006)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Leadership. 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2nd </a:t>
            </a:r>
            <a:r>
              <a:rPr lang="en-US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. New York: Psychology Press.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Brown, M.E. and Treviño, L.K. (2006) ‘Ethical leadership: a review and future directions’,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The Leadership Quarterly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, 17(6), pp. 595–616.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Copeland, M.K. (2014) ‘The emerging significance of values-based leadership’,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Leadership Studies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, 8(2), pp. 105–135.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Greenleaf, R.K. (1977)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Servant Leadership: A Journey into the Nature of Legitimate Power and Greatness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. New York: Paulist Press.</a:t>
            </a:r>
          </a:p>
          <a:p>
            <a:pPr>
              <a:buFontTx/>
              <a:buNone/>
            </a:pPr>
            <a:endParaRPr lang="en-US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Lundy, L. (2013) ‘Voice is not enough: </a:t>
            </a:r>
            <a:r>
              <a:rPr lang="en-US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conceptualising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 Article 12 of the United Nations Convention on the Rights of the Child’,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British Educational Research Journal,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 33(6), pp. 927–942.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United Nations (1989)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Convention on the Rights of the Child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</a:t>
            </a:r>
          </a:p>
          <a:p>
            <a:pPr>
              <a:buFontTx/>
              <a:buNone/>
            </a:pP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West, M. and Chowla, R. (2017) ‘Compassionate leadership for compassionate health care’, in Gilbert, P. (ed.) </a:t>
            </a:r>
            <a:r>
              <a:rPr lang="en-US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Compassion: Concepts, Research and Applications</a:t>
            </a:r>
            <a:r>
              <a:rPr lang="en-US" altLang="cy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Routledge, pp. 237–257.</a:t>
            </a:r>
          </a:p>
          <a:p>
            <a:pPr>
              <a:buFontTx/>
              <a:buNone/>
            </a:pP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96D1E-60DD-3CDB-62B8-808FCF365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8A81D-1B40-02C4-BEAC-A9BE64FDA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825982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Diolch am eich cyfranogiad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Thank you for your participation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FDFF3F3D-5AD1-0299-0B8F-60AC9786E96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28599" y="1825624"/>
            <a:ext cx="4343401" cy="4040337"/>
          </a:xfrm>
        </p:spPr>
        <p:txBody>
          <a:bodyPr>
            <a:normAutofit/>
          </a:bodyPr>
          <a:lstStyle/>
          <a:p>
            <a:pPr lvl="0"/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Unrhyw gwestiynau neu fyfyrdodau?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60A6E-019D-DEE4-1BB0-DD8D740073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E4BE4C2-9B2F-ED59-1DDD-A6DF463509B4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779725"/>
            <a:ext cx="4220307" cy="4132136"/>
          </a:xfrm>
        </p:spPr>
        <p:txBody>
          <a:bodyPr>
            <a:normAutofit/>
          </a:bodyPr>
          <a:lstStyle/>
          <a:p>
            <a:endParaRPr lang="en-GB" sz="2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sz="26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Any questions or reflections?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4130B3-3B00-4029-9847-E150E491A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354" y="3947985"/>
            <a:ext cx="2009775" cy="200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902944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13688793&quot;,&quot;project_id&quot;:934357}"/>
  <p:tag name="MENTIMETER_SERIES_ID_KEY" val="alv24wzu7yyqrefrfwv4nmz2sikhcu4b"/>
  <p:tag name="MENTI_PPT_SLIDE_MAP" val="{&quot;473&quot;:&quot;xoxmzgtmc9h5&quot;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QUESTION_ID_KEY" val="xoxmzgtmc9h5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3033D62-CA48-408F-A4C6-FBA12926F5A7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E366C42E-1311-43EC-BBB4-E61BF65EAF64}">
  <we:reference id="wa104379261" version="4.4.0.0" store="en-US" storeType="OMEX"/>
  <we:alternateReferences>
    <we:reference id="wa104379261" version="4.4.0.0" store="wa104379261" storeType="OMEX"/>
  </we:alternateReferences>
  <we:properties>
    <we:property name="MENTIMETER_QUESTION_ID_KEY" value="&quot;xoxmzgtmc9h5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8FC7A7A2E65949BCB8A1B5684C08DA" ma:contentTypeVersion="10" ma:contentTypeDescription="Create a new document." ma:contentTypeScope="" ma:versionID="560413eae5661bfa1f222d7c6894a3d8">
  <xsd:schema xmlns:xsd="http://www.w3.org/2001/XMLSchema" xmlns:xs="http://www.w3.org/2001/XMLSchema" xmlns:p="http://schemas.microsoft.com/office/2006/metadata/properties" xmlns:ns2="82d2d2b0-9523-4f03-a938-d6c7b30635b7" xmlns:ns3="a67e3343-a4c6-453d-839d-5737b92e28d6" targetNamespace="http://schemas.microsoft.com/office/2006/metadata/properties" ma:root="true" ma:fieldsID="b85fb1bbd67b4f7121932a2c300a9f1b" ns2:_="" ns3:_="">
    <xsd:import namespace="82d2d2b0-9523-4f03-a938-d6c7b30635b7"/>
    <xsd:import namespace="a67e3343-a4c6-453d-839d-5737b92e28d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d2d2b0-9523-4f03-a938-d6c7b30635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7e3343-a4c6-453d-839d-5737b92e28d6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20d9763e-e350-4b5b-8689-cf6adb519c6d}" ma:internalName="TaxCatchAll" ma:showField="CatchAllData" ma:web="a67e3343-a4c6-453d-839d-5737b92e28d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2d2d2b0-9523-4f03-a938-d6c7b30635b7">
      <Terms xmlns="http://schemas.microsoft.com/office/infopath/2007/PartnerControls"/>
    </lcf76f155ced4ddcb4097134ff3c332f>
    <TaxCatchAll xmlns="a67e3343-a4c6-453d-839d-5737b92e28d6" xsi:nil="true"/>
  </documentManagement>
</p:properties>
</file>

<file path=customXml/itemProps1.xml><?xml version="1.0" encoding="utf-8"?>
<ds:datastoreItem xmlns:ds="http://schemas.openxmlformats.org/officeDocument/2006/customXml" ds:itemID="{8949A4A8-3AFC-45CF-B38B-92AC5F147D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d2d2b0-9523-4f03-a938-d6c7b30635b7"/>
    <ds:schemaRef ds:uri="a67e3343-a4c6-453d-839d-5737b92e28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00FF7CC-35A3-4505-B241-A5AF115B26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8558B0-0BFC-4356-AAB8-A2DA67AD8BAC}">
  <ds:schemaRefs>
    <ds:schemaRef ds:uri="http://purl.org/dc/terms/"/>
    <ds:schemaRef ds:uri="http://purl.org/dc/dcmitype/"/>
    <ds:schemaRef ds:uri="82d2d2b0-9523-4f03-a938-d6c7b30635b7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a67e3343-a4c6-453d-839d-5737b92e28d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8815</TotalTime>
  <Words>6903</Words>
  <Application>Microsoft Office PowerPoint</Application>
  <PresentationFormat>On-screen Show (4:3)</PresentationFormat>
  <Paragraphs>1287</Paragraphs>
  <Slides>89</Slides>
  <Notes>72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89</vt:i4>
      </vt:variant>
    </vt:vector>
  </HeadingPairs>
  <TitlesOfParts>
    <vt:vector size="94" baseType="lpstr">
      <vt:lpstr>Title Slide 1</vt:lpstr>
      <vt:lpstr>Title Slide 2</vt:lpstr>
      <vt:lpstr>Title Slide 4</vt:lpstr>
      <vt:lpstr>Sub Title 1</vt:lpstr>
      <vt:lpstr>Accessible 2</vt:lpstr>
      <vt:lpstr>Sesiwn 3   Arweinyddiaeth Tosturiol a Seiliedig ar Werthoedd    </vt:lpstr>
      <vt:lpstr>Cynnwys Contents</vt:lpstr>
      <vt:lpstr>Adran 1 Section 1</vt:lpstr>
      <vt:lpstr>Deilliannau dysgu Learning outcomes</vt:lpstr>
      <vt:lpstr>Nod y sesiwn Aim of session</vt:lpstr>
      <vt:lpstr>Asesiad Assessment</vt:lpstr>
      <vt:lpstr>Beth yw Patch 3? What is Patch 3?</vt:lpstr>
      <vt:lpstr>Trafodwch Discuss</vt:lpstr>
      <vt:lpstr>PowerPoint Presentation</vt:lpstr>
      <vt:lpstr>Disgrifiwch eich arweinydd gorau.      Describe your best leader.</vt:lpstr>
      <vt:lpstr>Pam Mae Arweinyddiaeth yn Bwysig? Why Leadership Matters </vt:lpstr>
      <vt:lpstr>Adran 2 Section 2</vt:lpstr>
      <vt:lpstr>Llinell Amser Timeline</vt:lpstr>
      <vt:lpstr>Y Confensiwn ar Hawliau'r Plentyn The UN Convention on the Rights of the Child</vt:lpstr>
      <vt:lpstr>Hawliau Plant Children's Rights</vt:lpstr>
      <vt:lpstr>Erthyglau Allweddol i Arweinwyr Key Articles for Leaders</vt:lpstr>
      <vt:lpstr>Dull Gweithredu Hawliau Plant yng Nghymru Children's Rights Approach in Wales</vt:lpstr>
      <vt:lpstr>Deddfwriaeth Allweddol Key Legislation</vt:lpstr>
      <vt:lpstr>Llais y Plentyn Children's Voice</vt:lpstr>
      <vt:lpstr>Gweithgaredd Cyfatebu Hawliau Rights Matching Activity</vt:lpstr>
      <vt:lpstr>Senario A Scenario A</vt:lpstr>
      <vt:lpstr>Senario B Scenario B</vt:lpstr>
      <vt:lpstr>Senario C Scenario C</vt:lpstr>
      <vt:lpstr>Astudiaeth Achos Case Study</vt:lpstr>
      <vt:lpstr>Mewn grwpiau trafodwch: In groups discuss: </vt:lpstr>
      <vt:lpstr>Adfyfyrio Reflection</vt:lpstr>
      <vt:lpstr>Cyswllt i'r Asesiad Assessment Link</vt:lpstr>
      <vt:lpstr>Adran 3 Section 3</vt:lpstr>
      <vt:lpstr>Trafodwch Discuss</vt:lpstr>
      <vt:lpstr>Cwmwl Geiriau Word Cloud</vt:lpstr>
      <vt:lpstr>Beth yw Gwerthoedd? What Are Values?</vt:lpstr>
      <vt:lpstr>Gwerthoedd Personol a Phroffesiynol Personal and Professional Values</vt:lpstr>
      <vt:lpstr>Gwerthoedd Personol a Phroffesiynol Personal and Professional Values</vt:lpstr>
      <vt:lpstr>Pam Mae Gwerthoedd yn Bwysig? Why Do Values Matter?</vt:lpstr>
      <vt:lpstr>Damcaniaeth Arweinyddiaeth sy'n Seiliedig ar Werthoedd Values-Based Leadership Theory</vt:lpstr>
      <vt:lpstr>Arweinyddiaeth Ddilys Authentic Leadership</vt:lpstr>
      <vt:lpstr>Arweinyddiaeth Wasanaethol Servant Leadership</vt:lpstr>
      <vt:lpstr>Arweinyddiaeth Drawsnewidiol Transformational Leadership</vt:lpstr>
      <vt:lpstr> Gwerthoedd ar Waith Values in Action </vt:lpstr>
      <vt:lpstr>Gweithgaredd Archwilio Gwerthoedd Personal Values Audit</vt:lpstr>
      <vt:lpstr>Enghreifftiau Example</vt:lpstr>
      <vt:lpstr>Gweithgaredd Grŵp Group Activity</vt:lpstr>
      <vt:lpstr>Gweithgaredd Grŵp Group Activity</vt:lpstr>
      <vt:lpstr>Gwerthoedd a Diwylliant Values and Culture</vt:lpstr>
      <vt:lpstr>Neges Allweddol Key Message</vt:lpstr>
      <vt:lpstr>Adfyfyrio Reflection</vt:lpstr>
      <vt:lpstr>PowerPoint Presentation</vt:lpstr>
      <vt:lpstr>Arweinyddiaeth Dosturiol Compassionate Leadership</vt:lpstr>
      <vt:lpstr>Beth yw Arweinyddiaeth Dosturiol? What is Compassionate Leadership?</vt:lpstr>
      <vt:lpstr>Neges Allweddol Key Message</vt:lpstr>
      <vt:lpstr>Pam Mae Tosturi yn Bwysig? Why Does Compassion Matter?</vt:lpstr>
      <vt:lpstr>Manteision i Blant Benefits for Children</vt:lpstr>
      <vt:lpstr>Model Michael West Michael West's Compassionate Leadership Model</vt:lpstr>
      <vt:lpstr>1. Mynychu 1. Attending</vt:lpstr>
      <vt:lpstr>2. Deall 2. Understanding</vt:lpstr>
      <vt:lpstr>3. Empatheiddio 3. Empathising</vt:lpstr>
      <vt:lpstr>4. Helpu 4. Helping</vt:lpstr>
      <vt:lpstr>Tosturi a Lles Staff Compassion and Staff Wellbeing</vt:lpstr>
      <vt:lpstr>Tosturi mewn Goruchwyliaeth Compassion in Supervision</vt:lpstr>
      <vt:lpstr>Senario A Scenario A</vt:lpstr>
      <vt:lpstr>Trafodwch Discuss</vt:lpstr>
      <vt:lpstr>Senario B Scenario B</vt:lpstr>
      <vt:lpstr>Trafodwch Discuss</vt:lpstr>
      <vt:lpstr>Senario C Scenario C</vt:lpstr>
      <vt:lpstr>Trafodwch Discuss</vt:lpstr>
      <vt:lpstr>Tosturi a Gwerthoedd Compassion and Values</vt:lpstr>
      <vt:lpstr>Cysylltiad â Patch 3 Patch 3 Link</vt:lpstr>
      <vt:lpstr>Arweinyddiaeth Foesegol Ethical Leadership</vt:lpstr>
      <vt:lpstr>Fframwaith Gwneud Penderfyniadau Moesegol Ethical Decision-Making Framework</vt:lpstr>
      <vt:lpstr>Hawliau Plant a Moeseg Children's Rights and Ethics</vt:lpstr>
      <vt:lpstr>Astudiaeth Achos Case Study</vt:lpstr>
      <vt:lpstr>Mewn Grwpiau In Groups</vt:lpstr>
      <vt:lpstr>Arweinyddiaeth Foesegol Ethical Leadership</vt:lpstr>
      <vt:lpstr>Llais a Chyfranogiad Plant Children's Voice and Participation</vt:lpstr>
      <vt:lpstr>Pam Mae Llais y Plentyn yn Bwysig? Why Does Children's Voice Matter?</vt:lpstr>
      <vt:lpstr>Model Lundy o Gyfranogiad Lundy's Model of Participation</vt:lpstr>
      <vt:lpstr>Llais Voice</vt:lpstr>
      <vt:lpstr>Cyfranogiad mewn Ymarfer Participation in Practice</vt:lpstr>
      <vt:lpstr>Gweithgaredd Archwilio Cyfranogiad Participation Audit Activity</vt:lpstr>
      <vt:lpstr>Datblygu Llais y Plentyn Strengthening Children's Voice</vt:lpstr>
      <vt:lpstr>Enghreifftiau Examples</vt:lpstr>
      <vt:lpstr>Negeseuon Allweddol Key Messages</vt:lpstr>
      <vt:lpstr>Negeseuon Allweddol Key Messages</vt:lpstr>
      <vt:lpstr>Asesiad Assessment</vt:lpstr>
      <vt:lpstr>Beth yw Patch 3? What is Patch 3?</vt:lpstr>
      <vt:lpstr>Rhestr Wirio Patch 3 Assessment Checklist Patch 3</vt:lpstr>
      <vt:lpstr>PowerPoint Presentation</vt:lpstr>
      <vt:lpstr>Cyfeirnodi Referencing</vt:lpstr>
      <vt:lpstr>Diolch am eich cyfranogiad Thank you for your participation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Natalie MacDonald</cp:lastModifiedBy>
  <cp:revision>29</cp:revision>
  <dcterms:created xsi:type="dcterms:W3CDTF">2021-03-10T12:10:47Z</dcterms:created>
  <dcterms:modified xsi:type="dcterms:W3CDTF">2026-10-26T08:57:18Z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0x010100608FC7A7A2E65949BCB8A1B5684C08DA</vt:lpwstr>
  </property>
  <property fmtid="{D5CDD505-2E9C-101B-9397-08002B2CF9AE}" pid="3" name="MediaServiceImageTags">
    <vt:lpwstr/>
  </property>
</Properties>
</file>