
<file path=[Content_Types].xml><?xml version="1.0" encoding="utf-8"?>
<Types xmlns="http://schemas.openxmlformats.org/package/2006/content-types">
  <Default ContentType="image/jpeg" Extension="jpeg"/>
  <Default ContentType="audio/mp4" Extension="m4a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presProps+xml" PartName="/ppt/presProps.xml"/>
  <Override ContentType="application/vnd.openxmlformats-officedocument.presentationml.presentation.main+xml" PartName="/ppt/presentation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tableStyles+xml" PartName="/ppt/tableStyles.xml"/>
  <Override ContentType="application/vnd.openxmlformats-officedocument.presentationml.viewProps+xml" PartName="/ppt/view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package.core-properties+xml" PartName="/docProps/core.xml"/>
</Types>
</file>

<file path=_rels/.rels><?xml version="1.0" encoding="UTF-8" standalone="yes"?><Relationships xmlns="http://schemas.openxmlformats.org/package/2006/relationships"><Relationship Id="rId4" Target="ppt/presentation.xml" Type="http://schemas.openxmlformats.org/officeDocument/2006/relationships/officeDocument"/><Relationship Id="rId3" Target="docProps/core.xml" Type="http://schemas.openxmlformats.org/package/2006/relationships/metadata/core-properties"/><Relationship Id="rId2" Target="docProps/app.xml" Type="http://schemas.openxmlformats.org/officeDocument/2006/relationships/extended-properties"/><Relationship Id="rId1" Target="docProps/thumbnail.jpeg" Type="http://schemas.openxmlformats.org/package/2006/relationships/metadata/thumbnai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</p:sldIdLst>
  <p:sldSz cx="12192000" cy="6858000"/>
  <p:notesSz cx="6858000" cy="9144000"/>
  <p:defaultTextStyle>
    <a:defPPr>
      <a:defRPr lang="en-US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autoAdjust="0" sz="15000"/>
    <p:restoredTop sz="94660"/>
  </p:normalViewPr>
  <p:slideViewPr>
    <p:cSldViewPr snapToGrid="0">
      <p:cViewPr varScale="1">
        <p:scale>
          <a:sx d="100" n="68"/>
          <a:sy d="100" n="68"/>
        </p:scale>
        <p:origin x="90" y="60"/>
      </p:cViewPr>
      <p:guideLst/>
    </p:cSldViewPr>
  </p:slideViewPr>
  <p:notesTextViewPr>
    <p:cViewPr>
      <p:scale>
        <a:sx d="1" n="1"/>
        <a:sy d="1" n="1"/>
      </p:scale>
      <p:origin x="0" y="0"/>
    </p:cViewPr>
  </p:notesTextViewPr>
  <p:gridSpacing cx="72008" cy="72008"/>
</p:viewPr>
</file>

<file path=ppt/_rels/presentation.xml.rels><?xml version="1.0" encoding="UTF-8" standalone="yes"?><Relationships xmlns="http://schemas.openxmlformats.org/package/2006/relationships"><Relationship Id="rId12" Target="slides/slide6.xml" Type="http://schemas.openxmlformats.org/officeDocument/2006/relationships/slide"/><Relationship Id="rId11" Target="slides/slide5.xml" Type="http://schemas.openxmlformats.org/officeDocument/2006/relationships/slide"/><Relationship Id="rId10" Target="slides/slide4.xml" Type="http://schemas.openxmlformats.org/officeDocument/2006/relationships/slide"/><Relationship Id="rId9" Target="slides/slide3.xml" Type="http://schemas.openxmlformats.org/officeDocument/2006/relationships/slide"/><Relationship Id="rId8" Target="slides/slide2.xml" Type="http://schemas.openxmlformats.org/officeDocument/2006/relationships/slide"/><Relationship Id="rId7" Target="slides/slide1.xml" Type="http://schemas.openxmlformats.org/officeDocument/2006/relationships/slide"/><Relationship Id="rId6" Target="notesMasters/notesMaster1.xml" Type="http://schemas.openxmlformats.org/officeDocument/2006/relationships/notesMaster"/><Relationship Id="rId5" Target="slideMasters/slideMaster1.xml" Type="http://schemas.openxmlformats.org/officeDocument/2006/relationships/slideMaster"/><Relationship Id="rId4" Target="tableStyles.xml" Type="http://schemas.openxmlformats.org/officeDocument/2006/relationships/tableStyles"/><Relationship Id="rId3" Target="presProps.xml" Type="http://schemas.openxmlformats.org/officeDocument/2006/relationships/presProps"/><Relationship Id="rId2" Target="viewProps.xml" Type="http://schemas.openxmlformats.org/officeDocument/2006/relationships/viewProps"/><Relationship Id="rId1" Target="theme/theme1.xml" Type="http://schemas.openxmlformats.org/officeDocument/2006/relationships/theme"/></Relationships>
</file>

<file path=ppt/notesMasters/_rels/notesMaster1.xml.rels><?xml version="1.0" encoding="UTF-8" standalone="yes"?>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sz="quarter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bIns="45720" lIns="91440" numCol="1" rIns="91440" rtlCol="0" tIns="45720" vert="horz"/>
          <a:lstStyle>
            <a:lvl1pPr algn="l">
              <a:defRPr sz="1200"/>
            </a:lvl1pPr>
          </a:lstStyle>
          <a:p>
            <a:endParaRPr altLang="en-GB" lang="en-GB"/>
          </a:p>
        </p:txBody>
      </p:sp>
      <p:sp>
        <p:nvSpPr>
          <p:cNvPr id="3" name="Date Placeholder 2"/>
          <p:cNvSpPr>
            <a:spLocks noGrp="1"/>
          </p:cNvSpPr>
          <p:nvPr>
            <p:ph idx="1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bIns="45720" lIns="91440" numCol="1" rIns="91440" rtlCol="0" tIns="45720" vert="horz"/>
          <a:lstStyle>
            <a:lvl1pPr algn="r">
              <a:defRPr sz="1200"/>
            </a:lvl1pPr>
          </a:lstStyle>
          <a:p>
            <a:fld id="{74CDAABA-BBFF-44EE-A0F8-566DB8CB1926}" type="datetimeFigureOut">
              <a:rPr altLang="en-GB" lang="en-GB" smtClean="0"/>
              <a:t>17/04/2024</a:t>
            </a:fld>
            <a:endParaRPr altLang="en-GB" lang="en-GB"/>
          </a:p>
        </p:txBody>
      </p:sp>
      <p:sp>
        <p:nvSpPr>
          <p:cNvPr id="4" name="Slide Image Placeholder 3"/>
          <p:cNvSpPr>
            <a:spLocks noChangeAspect="1" noGrp="1" noRot="1"/>
          </p:cNvSpPr>
          <p:nvPr>
            <p:ph idx="2"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anchor="ctr" bIns="45720" lIns="91440" numCol="1" rIns="91440" rtlCol="0" tIns="45720" vert="horz"/>
          <a:lstStyle/>
          <a:p>
            <a:endParaRPr altLang="en-GB" lang="en-GB"/>
          </a:p>
        </p:txBody>
      </p:sp>
      <p:sp>
        <p:nvSpPr>
          <p:cNvPr id="5" name="Notes Placeholder 4"/>
          <p:cNvSpPr>
            <a:spLocks noGrp="1"/>
          </p:cNvSpPr>
          <p:nvPr>
            <p:ph idx="3" sz="quarter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bIns="45720" lIns="91440" numCol="1" rIns="91440" rtlCol="0" tIns="45720" vert="horz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6" name="Footer Placeholder 5"/>
          <p:cNvSpPr>
            <a:spLocks noGrp="1"/>
          </p:cNvSpPr>
          <p:nvPr>
            <p:ph idx="4" sz="quarter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anchor="b" bIns="45720" lIns="91440" numCol="1" rIns="91440" rtlCol="0" tIns="45720" vert="horz"/>
          <a:lstStyle>
            <a:lvl1pPr algn="l">
              <a:defRPr sz="1200"/>
            </a:lvl1pPr>
          </a:lstStyle>
          <a:p>
            <a:endParaRPr altLang="en-GB" lang="en-GB"/>
          </a:p>
        </p:txBody>
      </p:sp>
      <p:sp>
        <p:nvSpPr>
          <p:cNvPr id="7" name="Slide Number Placeholder 6"/>
          <p:cNvSpPr>
            <a:spLocks noGrp="1"/>
          </p:cNvSpPr>
          <p:nvPr>
            <p:ph idx="5" sz="quarter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anchor="b" bIns="45720" lIns="91440" numCol="1" rIns="91440" rtlCol="0" tIns="45720" vert="horz"/>
          <a:lstStyle>
            <a:lvl1pPr algn="r">
              <a:defRPr sz="1200"/>
            </a:lvl1pPr>
          </a:lstStyle>
          <a:p>
            <a:fld id="{6E2B1BE1-D6AB-44EC-BF36-79C261A9495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423116589"/>
      </p:ext>
    </p:extLst>
  </p:cSld>
  <p:clrMap accent1="accent1" accent2="accent2" accent3="accent3" accent4="accent4" accent5="accent5" accent6="accent6" bg1="lt1" bg2="lt2" folHlink="folHlink" hlink="hlink" tx1="dk1" tx2="dk2"/>
  <p:notesStyle>
    <a:lvl1pPr algn="l" defTabSz="914400" eaLnBrk="1" hangingPunct="1" latinLnBrk="0" marL="0" rtl="0">
      <a:defRPr kern="1200" sz="12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2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2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2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2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2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2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2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2" Target="../slides/slide3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idx="1" type="body"/>
          </p:nvPr>
        </p:nvSpPr>
        <p:spPr/>
        <p:txBody>
          <a:bodyPr numCol="1"/>
          <a:lstStyle/>
          <a:p>
            <a:r>
              <a:rPr altLang="en-GB" dirty="0" lang="en-GB"/>
              <a:t>Fear of failure higher among students with dyslexia according to a study by Tops et al., 2020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idx="5" sz="quarter" type="sldNum"/>
          </p:nvPr>
        </p:nvSpPr>
        <p:spPr/>
        <p:txBody>
          <a:bodyPr numCol="1"/>
          <a:lstStyle/>
          <a:p>
            <a:fld id="{6E2B1BE1-D6AB-44EC-BF36-79C261A94952}" type="slidenum">
              <a:rPr altLang="en-GB" lang="en-GB" smtClean="0"/>
              <a:t>3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849869178"/>
      </p:ext>
    </p:extLst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F0D6C-E901-736F-0EB4-375077341D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 numCol="1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ADD66C-D21A-84CD-ECDC-5969A8382CC4}"/>
              </a:ext>
            </a:extLst>
          </p:cNvPr>
          <p:cNvSpPr>
            <a:spLocks noGrp="1"/>
          </p:cNvSpPr>
          <p:nvPr>
            <p:ph idx="1" type="subTitle"/>
          </p:nvPr>
        </p:nvSpPr>
        <p:spPr>
          <a:xfrm>
            <a:off x="1524000" y="3602038"/>
            <a:ext cx="9144000" cy="1655762"/>
          </a:xfrm>
        </p:spPr>
        <p:txBody>
          <a:bodyPr numCol="1"/>
          <a:lstStyle>
            <a:lvl1pPr algn="ctr" indent="0" marL="0">
              <a:buNone/>
              <a:defRPr sz="2400"/>
            </a:lvl1pPr>
            <a:lvl2pPr algn="ctr" indent="0" marL="457200">
              <a:buNone/>
              <a:defRPr sz="2000"/>
            </a:lvl2pPr>
            <a:lvl3pPr algn="ctr" indent="0" marL="914400">
              <a:buNone/>
              <a:defRPr sz="1800"/>
            </a:lvl3pPr>
            <a:lvl4pPr algn="ctr" indent="0" marL="1371600">
              <a:buNone/>
              <a:defRPr sz="1600"/>
            </a:lvl4pPr>
            <a:lvl5pPr algn="ctr" indent="0" marL="1828800">
              <a:buNone/>
              <a:defRPr sz="1600"/>
            </a:lvl5pPr>
            <a:lvl6pPr algn="ctr" indent="0" marL="2286000">
              <a:buNone/>
              <a:defRPr sz="1600"/>
            </a:lvl6pPr>
            <a:lvl7pPr algn="ctr" indent="0" marL="2743200">
              <a:buNone/>
              <a:defRPr sz="1600"/>
            </a:lvl7pPr>
            <a:lvl8pPr algn="ctr" indent="0" marL="3200400">
              <a:buNone/>
              <a:defRPr sz="1600"/>
            </a:lvl8pPr>
            <a:lvl9pPr algn="ctr" indent="0" marL="3657600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altLang="en-GB"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BE8B38-E986-29AB-5B7C-7D27C37B8401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E97AB34-EF20-419B-B8AD-A02CC5D367C5}" type="datetimeFigureOut">
              <a:rPr altLang="en-GB" lang="en-GB" smtClean="0"/>
              <a:t>17/04/2024</a:t>
            </a:fld>
            <a:endParaRPr altLang="en-GB"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E7A1A5-A596-6A8C-B6F5-10255F61F349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906F7E-F371-0581-7AE1-D30CBA3EA735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4AD7E4E-FD59-4D14-83B5-DCB8EA225E83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4377998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93012-4D02-3E4C-2517-1EF875616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FBF3B-3ABC-9F82-4AF1-834A20CF54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2023ED-8960-634B-F4FA-14E21F1F829C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E97AB34-EF20-419B-B8AD-A02CC5D367C5}" type="datetimeFigureOut">
              <a:rPr altLang="en-GB" lang="en-GB" smtClean="0"/>
              <a:t>17/04/2024</a:t>
            </a:fld>
            <a:endParaRPr altLang="en-GB"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5161CA-A17C-886D-1236-9519E2EED71C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B5D644-76EB-1FFA-8C9E-86BB07B037DE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4AD7E4E-FD59-4D14-83B5-DCB8EA225E83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7508941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03D59-1416-D067-4B27-CE7BAD9D4D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 numCol="1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6FD8B1-FC63-D4DA-B673-FB19EA6236C0}"/>
              </a:ext>
            </a:extLst>
          </p:cNvPr>
          <p:cNvSpPr>
            <a:spLocks noGrp="1"/>
          </p:cNvSpPr>
          <p:nvPr>
            <p:ph idx="1" type="body"/>
          </p:nvPr>
        </p:nvSpPr>
        <p:spPr>
          <a:xfrm>
            <a:off x="831850" y="4589463"/>
            <a:ext cx="10515600" cy="1500187"/>
          </a:xfrm>
        </p:spPr>
        <p:txBody>
          <a:bodyPr numCol="1"/>
          <a:lstStyle>
            <a:lvl1pPr indent="0" marL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indent="0" marL="45720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676F71-0764-A42C-4C64-527A878A609F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E97AB34-EF20-419B-B8AD-A02CC5D367C5}" type="datetimeFigureOut">
              <a:rPr altLang="en-GB" lang="en-GB" smtClean="0"/>
              <a:t>17/04/2024</a:t>
            </a:fld>
            <a:endParaRPr altLang="en-GB"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D9E848-2B02-689A-BF3E-60C22C0DDF09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242563-0BD2-8707-CAB9-7350D863ECAA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4AD7E4E-FD59-4D14-83B5-DCB8EA225E83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8170111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4731B-3AC9-DE71-AC62-AC87B2932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63E16-E077-DE79-7590-4747D5591EEA}"/>
              </a:ext>
            </a:extLst>
          </p:cNvPr>
          <p:cNvSpPr>
            <a:spLocks noGrp="1"/>
          </p:cNvSpPr>
          <p:nvPr>
            <p:ph idx="1" sz="half"/>
          </p:nvPr>
        </p:nvSpPr>
        <p:spPr>
          <a:xfrm>
            <a:off x="838200" y="1825625"/>
            <a:ext cx="5181600" cy="4351338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EC9292-0F8B-9645-57C0-428061F28BA2}"/>
              </a:ext>
            </a:extLst>
          </p:cNvPr>
          <p:cNvSpPr>
            <a:spLocks noGrp="1"/>
          </p:cNvSpPr>
          <p:nvPr>
            <p:ph idx="2" sz="half"/>
          </p:nvPr>
        </p:nvSpPr>
        <p:spPr>
          <a:xfrm>
            <a:off x="6172200" y="1825625"/>
            <a:ext cx="5181600" cy="4351338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4DE309-DB68-9D14-265D-F55E8C975827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E97AB34-EF20-419B-B8AD-A02CC5D367C5}" type="datetimeFigureOut">
              <a:rPr altLang="en-GB" lang="en-GB" smtClean="0"/>
              <a:t>17/04/2024</a:t>
            </a:fld>
            <a:endParaRPr altLang="en-GB"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32F3B0-2403-2A0E-23C3-46D4405CB9BF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1ECBD7-6B5C-E3DC-71ED-2FE44B55BE6C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4AD7E4E-FD59-4D14-83B5-DCB8EA225E83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3731378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9DD6F-9855-827B-0529-F853F472A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numCol="1"/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9A0CE-E02B-3AF3-1624-1C587A24CB62}"/>
              </a:ext>
            </a:extLst>
          </p:cNvPr>
          <p:cNvSpPr>
            <a:spLocks noGrp="1"/>
          </p:cNvSpPr>
          <p:nvPr>
            <p:ph idx="1" type="body"/>
          </p:nvPr>
        </p:nvSpPr>
        <p:spPr>
          <a:xfrm>
            <a:off x="839788" y="1681163"/>
            <a:ext cx="5157787" cy="823912"/>
          </a:xfrm>
        </p:spPr>
        <p:txBody>
          <a:bodyPr anchor="b" numCol="1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46FB46-3E60-5CE1-3D2E-33CD8D0E6A2D}"/>
              </a:ext>
            </a:extLst>
          </p:cNvPr>
          <p:cNvSpPr>
            <a:spLocks noGrp="1"/>
          </p:cNvSpPr>
          <p:nvPr>
            <p:ph idx="2" sz="half"/>
          </p:nvPr>
        </p:nvSpPr>
        <p:spPr>
          <a:xfrm>
            <a:off x="839788" y="2505075"/>
            <a:ext cx="5157787" cy="3684588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9E66D3-2DDF-FDD3-9051-6A8F18F09459}"/>
              </a:ext>
            </a:extLst>
          </p:cNvPr>
          <p:cNvSpPr>
            <a:spLocks noGrp="1"/>
          </p:cNvSpPr>
          <p:nvPr>
            <p:ph idx="3" sz="quarter" type="body"/>
          </p:nvPr>
        </p:nvSpPr>
        <p:spPr>
          <a:xfrm>
            <a:off x="6172200" y="1681163"/>
            <a:ext cx="5183188" cy="823912"/>
          </a:xfrm>
        </p:spPr>
        <p:txBody>
          <a:bodyPr anchor="b" numCol="1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D13E68-B811-86B8-DB33-47E3BA172E43}"/>
              </a:ext>
            </a:extLst>
          </p:cNvPr>
          <p:cNvSpPr>
            <a:spLocks noGrp="1"/>
          </p:cNvSpPr>
          <p:nvPr>
            <p:ph idx="4" sz="quarter"/>
          </p:nvPr>
        </p:nvSpPr>
        <p:spPr>
          <a:xfrm>
            <a:off x="6172200" y="2505075"/>
            <a:ext cx="5183188" cy="3684588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7C110-A33F-357B-22EE-C8235DD691F6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E97AB34-EF20-419B-B8AD-A02CC5D367C5}" type="datetimeFigureOut">
              <a:rPr altLang="en-GB" lang="en-GB" smtClean="0"/>
              <a:t>17/04/2024</a:t>
            </a:fld>
            <a:endParaRPr altLang="en-GB"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1B70E7-8587-DC75-E27D-967FC89B70A1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246F98-7B24-6674-0AAA-C7B16AC06D58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4AD7E4E-FD59-4D14-83B5-DCB8EA225E83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42145487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74913-7C6E-0BA9-9E7E-90A1B98EA1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82B141-FB19-66DB-9623-EEA4DA7D60DD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E97AB34-EF20-419B-B8AD-A02CC5D367C5}" type="datetimeFigureOut">
              <a:rPr altLang="en-GB" lang="en-GB" smtClean="0"/>
              <a:t>17/04/2024</a:t>
            </a:fld>
            <a:endParaRPr altLang="en-GB"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BD9A5B-4D51-1A92-9F35-7A84752EA50F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8BEE08-181F-E15F-9092-4E77F1C7EB03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4AD7E4E-FD59-4D14-83B5-DCB8EA225E83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940156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0C3F98-E106-A364-4E0E-4B31E759AF99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E97AB34-EF20-419B-B8AD-A02CC5D367C5}" type="datetimeFigureOut">
              <a:rPr altLang="en-GB" lang="en-GB" smtClean="0"/>
              <a:t>17/04/2024</a:t>
            </a:fld>
            <a:endParaRPr altLang="en-GB"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98BA65-72B4-8EA4-110F-FB458E14CDB7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97F406-208A-8691-6EF6-B07C7734F414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4AD7E4E-FD59-4D14-83B5-DCB8EA225E83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5507853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6D322-3A47-5CDE-8E81-49ACD7C62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 numCol="1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19D89-EF6A-268C-2C7E-4DE8F6222E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numCol="1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AABFC6-AC14-7B27-2269-88107DC10DBC}"/>
              </a:ext>
            </a:extLst>
          </p:cNvPr>
          <p:cNvSpPr>
            <a:spLocks noGrp="1"/>
          </p:cNvSpPr>
          <p:nvPr>
            <p:ph idx="2" sz="half" type="body"/>
          </p:nvPr>
        </p:nvSpPr>
        <p:spPr>
          <a:xfrm>
            <a:off x="839788" y="2057400"/>
            <a:ext cx="3932237" cy="3811588"/>
          </a:xfrm>
        </p:spPr>
        <p:txBody>
          <a:bodyPr numCol="1"/>
          <a:lstStyle>
            <a:lvl1pPr indent="0" marL="0"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E8D8CF-B210-B79C-DB03-62CFB721857A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E97AB34-EF20-419B-B8AD-A02CC5D367C5}" type="datetimeFigureOut">
              <a:rPr altLang="en-GB" lang="en-GB" smtClean="0"/>
              <a:t>17/04/2024</a:t>
            </a:fld>
            <a:endParaRPr altLang="en-GB"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93C01-D034-A8CD-90E5-3A306A404B18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C5728E-16CF-DC72-1043-311509FF9B08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4AD7E4E-FD59-4D14-83B5-DCB8EA225E83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3136980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E4444-45CA-2A33-5962-E30A24F2F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 numCol="1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1CEFEF-70BE-1F0D-2C16-917E0AF6ACFD}"/>
              </a:ext>
            </a:extLst>
          </p:cNvPr>
          <p:cNvSpPr>
            <a:spLocks noGrp="1"/>
          </p:cNvSpPr>
          <p:nvPr>
            <p:ph idx="1" type="pic"/>
          </p:nvPr>
        </p:nvSpPr>
        <p:spPr>
          <a:xfrm>
            <a:off x="5183188" y="987425"/>
            <a:ext cx="6172200" cy="4873625"/>
          </a:xfrm>
        </p:spPr>
        <p:txBody>
          <a:bodyPr numCol="1"/>
          <a:lstStyle>
            <a:lvl1pPr indent="0" marL="0">
              <a:buNone/>
              <a:defRPr sz="3200"/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endParaRPr altLang="en-GB"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5029F5-9B60-81B3-437D-71EA8E89AD99}"/>
              </a:ext>
            </a:extLst>
          </p:cNvPr>
          <p:cNvSpPr>
            <a:spLocks noGrp="1"/>
          </p:cNvSpPr>
          <p:nvPr>
            <p:ph idx="2" sz="half" type="body"/>
          </p:nvPr>
        </p:nvSpPr>
        <p:spPr>
          <a:xfrm>
            <a:off x="839788" y="2057400"/>
            <a:ext cx="3932237" cy="3811588"/>
          </a:xfrm>
        </p:spPr>
        <p:txBody>
          <a:bodyPr numCol="1"/>
          <a:lstStyle>
            <a:lvl1pPr indent="0" marL="0"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5F80AE-4232-CE51-23DC-8E5F3FDDBB14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E97AB34-EF20-419B-B8AD-A02CC5D367C5}" type="datetimeFigureOut">
              <a:rPr altLang="en-GB" lang="en-GB" smtClean="0"/>
              <a:t>17/04/2024</a:t>
            </a:fld>
            <a:endParaRPr altLang="en-GB"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BE3CEE-D6CE-A696-2926-775EB463F7E6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6D054C-275B-8ABC-ABC1-EB6587854FE3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4AD7E4E-FD59-4D14-83B5-DCB8EA225E83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8929231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99B24-0607-1E8F-D909-205BBF6AC9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460305-A2F8-3022-8B05-B7707551C032}"/>
              </a:ext>
            </a:extLst>
          </p:cNvPr>
          <p:cNvSpPr>
            <a:spLocks noGrp="1"/>
          </p:cNvSpPr>
          <p:nvPr>
            <p:ph idx="1" orient="vert" type="body"/>
          </p:nvPr>
        </p:nvSpPr>
        <p:spPr/>
        <p:txBody>
          <a:bodyPr numCol="1"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DE13C0-C402-9C3B-DB3B-04A798CE70BB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E97AB34-EF20-419B-B8AD-A02CC5D367C5}" type="datetimeFigureOut">
              <a:rPr altLang="en-GB" lang="en-GB" smtClean="0"/>
              <a:t>17/04/2024</a:t>
            </a:fld>
            <a:endParaRPr altLang="en-GB"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70094-8610-3130-0FAC-C0159BD1327A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0ABE8A-5B96-9598-59D2-867FCA770E25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4AD7E4E-FD59-4D14-83B5-DCB8EA225E83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4069724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5F1CD73-7D4B-4652-8193-6C25F8809FEC}"/>
              </a:ext>
            </a:extLst>
          </p:cNvPr>
          <p:cNvSpPr>
            <a:spLocks noGrp="1"/>
          </p:cNvSpPr>
          <p:nvPr>
            <p:ph orient="vert" type="title"/>
          </p:nvPr>
        </p:nvSpPr>
        <p:spPr>
          <a:xfrm>
            <a:off x="8724900" y="365125"/>
            <a:ext cx="2628900" cy="5811838"/>
          </a:xfrm>
        </p:spPr>
        <p:txBody>
          <a:bodyPr numCol="1" vert="eaVert"/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210F46-D476-0CC0-D82B-EA97A6008C43}"/>
              </a:ext>
            </a:extLst>
          </p:cNvPr>
          <p:cNvSpPr>
            <a:spLocks noGrp="1"/>
          </p:cNvSpPr>
          <p:nvPr>
            <p:ph idx="1" orient="vert" type="body"/>
          </p:nvPr>
        </p:nvSpPr>
        <p:spPr>
          <a:xfrm>
            <a:off x="838200" y="365125"/>
            <a:ext cx="7734300" cy="5811838"/>
          </a:xfrm>
        </p:spPr>
        <p:txBody>
          <a:bodyPr numCol="1"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943636-DEF1-7B0A-8032-091012EA7142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9E97AB34-EF20-419B-B8AD-A02CC5D367C5}" type="datetimeFigureOut">
              <a:rPr altLang="en-GB" lang="en-GB" smtClean="0"/>
              <a:t>17/04/2024</a:t>
            </a:fld>
            <a:endParaRPr altLang="en-GB"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F9670B-93C7-B509-2C01-3F6D752D872D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928BCC-ABBD-680E-A25C-0F8A0027724B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4AD7E4E-FD59-4D14-83B5-DCB8EA225E83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4041605017"/>
      </p:ext>
    </p:extLst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2" Target="../slideLayouts/slideLayout11.xml" Type="http://schemas.openxmlformats.org/officeDocument/2006/relationships/slideLayout"/><Relationship Id="rId11" Target="../slideLayouts/slideLayout10.xml" Type="http://schemas.openxmlformats.org/officeDocument/2006/relationships/slideLayout"/><Relationship Id="rId9" Target="../slideLayouts/slideLayout8.xml" Type="http://schemas.openxmlformats.org/officeDocument/2006/relationships/slideLayout"/><Relationship Id="rId10" Target="../slideLayouts/slideLayout9.xml" Type="http://schemas.openxmlformats.org/officeDocument/2006/relationships/slideLayout"/><Relationship Id="rId8" Target="../slideLayouts/slideLayout7.xml" Type="http://schemas.openxmlformats.org/officeDocument/2006/relationships/slideLayout"/><Relationship Id="rId7" Target="../slideLayouts/slideLayout6.xml" Type="http://schemas.openxmlformats.org/officeDocument/2006/relationships/slideLayout"/><Relationship Id="rId6" Target="../slideLayouts/slideLayout5.xml" Type="http://schemas.openxmlformats.org/officeDocument/2006/relationships/slideLayout"/><Relationship Id="rId5" Target="../slideLayouts/slideLayout4.xml" Type="http://schemas.openxmlformats.org/officeDocument/2006/relationships/slideLayout"/><Relationship Id="rId4" Target="../slideLayouts/slideLayout3.xml" Type="http://schemas.openxmlformats.org/officeDocument/2006/relationships/slideLayout"/><Relationship Id="rId3" Target="../slideLayouts/slideLayout2.xml" Type="http://schemas.openxmlformats.org/officeDocument/2006/relationships/slideLayout"/><Relationship Id="rId2" Target="../slideLayouts/slideLayout1.xml" Type="http://schemas.openxmlformats.org/officeDocument/2006/relationships/slideLayout"/><Relationship Id="rId1" Target="../theme/theme1.xml" Type="http://schemas.openxmlformats.org/officeDocument/2006/relationships/theme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079EE-6263-D565-89FE-13673300D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anchor="ctr" bIns="45720" lIns="91440" numCol="1" rIns="91440" rtlCol="0" tIns="45720" vert="horz">
            <a:normAutofit/>
          </a:bodyPr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BC05C4-EB69-78ED-0A92-B9A53A60D7D1}"/>
              </a:ext>
            </a:extLst>
          </p:cNvPr>
          <p:cNvSpPr>
            <a:spLocks noGrp="1"/>
          </p:cNvSpPr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bIns="45720" lIns="91440" numCol="1" rIns="91440" rtlCol="0" tIns="45720" vert="horz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C86B40-1D1D-684A-5AAE-634150DBB46A}"/>
              </a:ext>
            </a:extLst>
          </p:cNvPr>
          <p:cNvSpPr>
            <a:spLocks noGrp="1"/>
          </p:cNvSpPr>
          <p:nvPr>
            <p:ph idx="2" sz="half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97AB34-EF20-419B-B8AD-A02CC5D367C5}" type="datetimeFigureOut">
              <a:rPr altLang="en-GB" lang="en-GB" smtClean="0"/>
              <a:t>17/04/2024</a:t>
            </a:fld>
            <a:endParaRPr altLang="en-GB"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EEB9E9-58DA-86A4-C50C-CC4B59C8E91C}"/>
              </a:ext>
            </a:extLst>
          </p:cNvPr>
          <p:cNvSpPr>
            <a:spLocks noGrp="1"/>
          </p:cNvSpPr>
          <p:nvPr>
            <p:ph idx="3" sz="quarter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altLang="en-GB"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86A01B-4C65-912C-0075-37A08C1F592C}"/>
              </a:ext>
            </a:extLst>
          </p:cNvPr>
          <p:cNvSpPr>
            <a:spLocks noGrp="1"/>
          </p:cNvSpPr>
          <p:nvPr>
            <p:ph idx="4" sz="quarter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AD7E4E-FD59-4D14-83B5-DCB8EA225E83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495991002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90000"/>
        </a:lnSpc>
        <a:spcBef>
          <a:spcPts val="1000"/>
        </a:spcBef>
        <a:buFont charset="0" panose="020B0604020202020204" pitchFamily="34" typeface="Arial"/>
        <a:buChar char="•"/>
        <a:defRPr kern="1200" sz="2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4" Target="../media/image1.png" Type="http://schemas.openxmlformats.org/officeDocument/2006/relationships/image"/><Relationship Id="rId3" Target="../media/media1.m4a" Type="http://schemas.microsoft.com/office/2007/relationships/media"/><Relationship Id="rId2" Target="../media/media1.m4a" Type="http://schemas.openxmlformats.org/officeDocument/2006/relationships/audio"/><Relationship Id="rId1" Target="../slideLayouts/slideLayout1.xml" Type="http://schemas.openxmlformats.org/officeDocument/2006/relationships/slideLayout"/></Relationships>
</file>

<file path=ppt/slides/_rels/slide2.xml.rels><?xml version="1.0" encoding="UTF-8" standalone="yes"?><Relationships xmlns="http://schemas.openxmlformats.org/package/2006/relationships"><Relationship Id="rId4" Target="../media/image1.png" Type="http://schemas.openxmlformats.org/officeDocument/2006/relationships/image"/><Relationship Id="rId3" Target="../media/media2.m4a" Type="http://schemas.microsoft.com/office/2007/relationships/media"/><Relationship Id="rId2" Target="../media/media2.m4a" Type="http://schemas.openxmlformats.org/officeDocument/2006/relationships/audio"/><Relationship Id="rId1" Target="../slideLayouts/slideLayout2.xml" Type="http://schemas.openxmlformats.org/officeDocument/2006/relationships/slideLayout"/></Relationships>
</file>

<file path=ppt/slides/_rels/slide3.xml.rels><?xml version="1.0" encoding="UTF-8" standalone="yes"?><Relationships xmlns="http://schemas.openxmlformats.org/package/2006/relationships"><Relationship Id="rId5" Target="../media/image1.png" Type="http://schemas.openxmlformats.org/officeDocument/2006/relationships/image"/><Relationship Id="rId4" Target="../media/media3.m4a" Type="http://schemas.microsoft.com/office/2007/relationships/media"/><Relationship Id="rId3" Target="../media/media3.m4a" Type="http://schemas.openxmlformats.org/officeDocument/2006/relationships/audio"/><Relationship Id="rId2" Target="../notesSlides/notesSlide1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4.xml.rels><?xml version="1.0" encoding="UTF-8" standalone="yes"?><Relationships xmlns="http://schemas.openxmlformats.org/package/2006/relationships"><Relationship Id="rId4" Target="../media/image1.png" Type="http://schemas.openxmlformats.org/officeDocument/2006/relationships/image"/><Relationship Id="rId3" Target="../media/media4.m4a" Type="http://schemas.microsoft.com/office/2007/relationships/media"/><Relationship Id="rId2" Target="../media/media4.m4a" Type="http://schemas.openxmlformats.org/officeDocument/2006/relationships/audio"/><Relationship Id="rId1" Target="../slideLayouts/slideLayout2.xml" Type="http://schemas.openxmlformats.org/officeDocument/2006/relationships/slideLayout"/></Relationships>
</file>

<file path=ppt/slides/_rels/slide5.xml.rels><?xml version="1.0" encoding="UTF-8" standalone="yes"?><Relationships xmlns="http://schemas.openxmlformats.org/package/2006/relationships"><Relationship Id="rId4" Target="../media/image1.png" Type="http://schemas.openxmlformats.org/officeDocument/2006/relationships/image"/><Relationship Id="rId3" Target="../media/media5.m4a" Type="http://schemas.microsoft.com/office/2007/relationships/media"/><Relationship Id="rId2" Target="../media/media5.m4a" Type="http://schemas.openxmlformats.org/officeDocument/2006/relationships/audio"/><Relationship Id="rId1" Target="../slideLayouts/slideLayout2.xml" Type="http://schemas.openxmlformats.org/officeDocument/2006/relationships/slideLayout"/></Relationships>
</file>

<file path=ppt/slides/_rels/slide6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8D564-BD30-7695-A179-421BD644F3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346252"/>
            <a:ext cx="9144000" cy="2387600"/>
          </a:xfrm>
        </p:spPr>
        <p:txBody>
          <a:bodyPr numCol="1">
            <a:normAutofit fontScale="90000"/>
          </a:bodyPr>
          <a:lstStyle/>
          <a:p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Dave </a:t>
            </a:r>
            <a:r>
              <a:rPr altLang="en-GB" dirty="0" err="1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Legrice</a:t>
            </a:r>
            <a:b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</a:br>
            <a:b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</a:br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Personal reflection</a:t>
            </a:r>
            <a:b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</a:br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April 2024</a:t>
            </a:r>
            <a:b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</a:br>
            <a:endParaRPr altLang="en-GB" dirty="0" lang="en-GB">
              <a:latin charset="0" panose="02020603050405020304" pitchFamily="18" typeface="Times New Roman"/>
              <a:cs charset="0" panose="02020603050405020304" pitchFamily="18" typeface="Times New Roman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546829-9BF6-F8AE-0A9C-7BD3BF8105DF}"/>
              </a:ext>
            </a:extLst>
          </p:cNvPr>
          <p:cNvSpPr>
            <a:spLocks noGrp="1"/>
          </p:cNvSpPr>
          <p:nvPr>
            <p:ph idx="1" type="subTitle"/>
          </p:nvPr>
        </p:nvSpPr>
        <p:spPr>
          <a:xfrm>
            <a:off x="1369255" y="5153075"/>
            <a:ext cx="9144000" cy="1655762"/>
          </a:xfrm>
        </p:spPr>
        <p:txBody>
          <a:bodyPr anchor="t" bIns="45720" lIns="91440" numCol="1" rIns="91440" rtlCol="0" tIns="45720" vert="horz">
            <a:normAutofit/>
          </a:bodyPr>
          <a:lstStyle/>
          <a:p>
            <a:r>
              <a:rPr altLang="en-GB" dirty="0" lang="en-GB">
                <a:latin typeface="Times New Roman"/>
                <a:cs typeface="Times New Roman"/>
              </a:rPr>
              <a:t>Student Number: 2319061</a:t>
            </a:r>
            <a:endParaRPr altLang="en-GB" dirty="0" lang="en-GB">
              <a:latin charset="0" panose="02020603050405020304" pitchFamily="18" typeface="Times New Roman"/>
              <a:cs charset="0" panose="02020603050405020304" pitchFamily="18" typeface="Times New Roman"/>
            </a:endParaRPr>
          </a:p>
          <a:p>
            <a:r>
              <a:rPr altLang="en-GB" dirty="0" lang="en-GB">
                <a:latin typeface="Times New Roman"/>
                <a:cs typeface="Times New Roman"/>
              </a:rPr>
              <a:t>Module Number: BMSS4008/C</a:t>
            </a:r>
          </a:p>
          <a:p>
            <a:r>
              <a:rPr altLang="en-GB" dirty="0" lang="en-GB">
                <a:latin typeface="Times New Roman"/>
                <a:cs typeface="Times New Roman"/>
              </a:rPr>
              <a:t>Course: Personal Training and Sports Massage </a:t>
            </a:r>
          </a:p>
        </p:txBody>
      </p:sp>
      <p:pic>
        <p:nvPicPr>
          <p:cNvPr id="4" name="about me ">
            <a:hlinkClick action="ppaction://media"/>
            <a:extLst>
              <a:ext uri="{FF2B5EF4-FFF2-40B4-BE49-F238E27FC236}">
                <a16:creationId xmlns:a16="http://schemas.microsoft.com/office/drawing/2014/main" id="{916803EC-3D34-D880-514A-098CE105E4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82640" y="537752"/>
            <a:ext cx="730162" cy="730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9726138"/>
      </p:ext>
    </p:extLst>
  </p:cSld>
  <p:clrMapOvr>
    <a:masterClrMapping/>
  </p:clrMapOvr>
  <p:timing>
    <p:tnLst>
      <p:par>
        <p:cTn dur="indefinite" id="1" nodeType="tmRoot" restart="never">
          <p:childTnLst>
            <p:seq concurrent="1" nextAc="seek">
              <p:cTn evtFilter="cancelBubble" fill="hold" id="2" nodeType="interactiveSeq" restart="whenNotActive">
                <p:stCondLst>
                  <p:cond delay="0" evt="onClick">
                    <p:tgtEl>
                      <p:spTgt spid="4"/>
                    </p:tgtEl>
                  </p:cond>
                </p:stCondLst>
                <p:endSync delay="0" evt="end">
                  <p:rtn val="all"/>
                </p:endSync>
                <p:childTnLst>
                  <p:par>
                    <p:cTn fill="hold" id="3">
                      <p:stCondLst>
                        <p:cond delay="0"/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id="5" nodeType="clickEffect" presetClass="mediacall" presetID="1" presetSubtype="0">
                                  <p:stCondLst>
                                    <p:cond delay="0"/>
                                  </p:stCondLst>
                                  <p:childTnLst>
                                    <p:cmd cmd="playFrom(0.0)" type="call">
                                      <p:cBhvr>
                                        <p:cTn dur="1" fill="hold" id="6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delay="0" evt="onClick">
                  <p:tgtEl>
                    <p:spTgt spid="4"/>
                  </p:tgtEl>
                </p:cond>
              </p:nextCondLst>
            </p:seq>
            <p:audio>
              <p:cMediaNode>
                <p:cTn display="0" fill="hold" id="7">
                  <p:stCondLst>
                    <p:cond delay="indefinite"/>
                  </p:stCondLst>
                  <p:endCondLst>
                    <p:cond delay="0" evt="onStopAudio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1BE8C-D208-A84A-3893-C788FE1DDF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937F13-5DB5-0707-4944-94FBF993B8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algn="ctr" indent="0" marL="0">
              <a:buNone/>
            </a:pPr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“Reflection is key” (Mathew, Mathew, Peechattu, 2017)</a:t>
            </a:r>
          </a:p>
          <a:p>
            <a:endParaRPr altLang="en-GB" dirty="0" lang="en-GB">
              <a:latin charset="0" panose="02020603050405020304" pitchFamily="18" typeface="Times New Roman"/>
              <a:cs charset="0" panose="02020603050405020304" pitchFamily="18" typeface="Times New Roman"/>
            </a:endParaRPr>
          </a:p>
          <a:p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3 key areas:</a:t>
            </a:r>
          </a:p>
          <a:p>
            <a:endParaRPr altLang="en-GB" dirty="0" lang="en-GB">
              <a:latin charset="0" panose="02020603050405020304" pitchFamily="18" typeface="Times New Roman"/>
              <a:cs charset="0" panose="02020603050405020304" pitchFamily="18" typeface="Times New Roman"/>
            </a:endParaRPr>
          </a:p>
          <a:p>
            <a:pPr lvl="1"/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Studying with a learning disability</a:t>
            </a:r>
          </a:p>
          <a:p>
            <a:pPr lvl="1"/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Procrastination</a:t>
            </a:r>
          </a:p>
          <a:p>
            <a:pPr lvl="1"/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Overthinking and imposter syndrome</a:t>
            </a:r>
          </a:p>
        </p:txBody>
      </p:sp>
      <p:pic>
        <p:nvPicPr>
          <p:cNvPr id="4" name="Introduction ">
            <a:hlinkClick action="ppaction://media"/>
            <a:extLst>
              <a:ext uri="{FF2B5EF4-FFF2-40B4-BE49-F238E27FC236}">
                <a16:creationId xmlns:a16="http://schemas.microsoft.com/office/drawing/2014/main" id="{C3DD8E41-BA80-0F9F-59B3-D084D94935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08228" y="590007"/>
            <a:ext cx="730162" cy="730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272611"/>
      </p:ext>
    </p:extLst>
  </p:cSld>
  <p:clrMapOvr>
    <a:masterClrMapping/>
  </p:clrMapOvr>
  <p:timing>
    <p:tnLst>
      <p:par>
        <p:cTn dur="indefinite" id="1" nodeType="tmRoot" restart="never">
          <p:childTnLst>
            <p:seq concurrent="1" nextAc="seek">
              <p:cTn evtFilter="cancelBubble" fill="hold" id="2" nodeType="interactiveSeq" restart="whenNotActive">
                <p:stCondLst>
                  <p:cond delay="0" evt="onClick">
                    <p:tgtEl>
                      <p:spTgt spid="4"/>
                    </p:tgtEl>
                  </p:cond>
                </p:stCondLst>
                <p:endSync delay="0" evt="end">
                  <p:rtn val="all"/>
                </p:endSync>
                <p:childTnLst>
                  <p:par>
                    <p:cTn fill="hold" id="3">
                      <p:stCondLst>
                        <p:cond delay="0"/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id="5" nodeType="clickEffect" presetClass="mediacall" presetID="1" presetSubtype="0">
                                  <p:stCondLst>
                                    <p:cond delay="0"/>
                                  </p:stCondLst>
                                  <p:childTnLst>
                                    <p:cmd cmd="playFrom(0.0)" type="call">
                                      <p:cBhvr>
                                        <p:cTn dur="1" fill="hold" id="6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delay="0" evt="onClick">
                  <p:tgtEl>
                    <p:spTgt spid="4"/>
                  </p:tgtEl>
                </p:cond>
              </p:nextCondLst>
            </p:seq>
            <p:audio>
              <p:cMediaNode>
                <p:cTn display="0" fill="hold" id="7">
                  <p:stCondLst>
                    <p:cond delay="indefinite"/>
                  </p:stCondLst>
                  <p:endCondLst>
                    <p:cond delay="0" evt="onStopAudio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7C092-F3AC-0720-CEC6-4348E1B48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Studying with a learning disability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52FAB-3B31-4342-CA0B-0FB48C3FB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86275"/>
          </a:xfrm>
        </p:spPr>
        <p:txBody>
          <a:bodyPr numCol="1">
            <a:normAutofit fontScale="85000" lnSpcReduction="20000"/>
          </a:bodyPr>
          <a:lstStyle/>
          <a:p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Diagnosis</a:t>
            </a:r>
          </a:p>
          <a:p>
            <a:endParaRPr altLang="en-GB" dirty="0" lang="en-GB">
              <a:latin charset="0" panose="02020603050405020304" pitchFamily="18" typeface="Times New Roman"/>
              <a:cs charset="0" panose="02020603050405020304" pitchFamily="18" typeface="Times New Roman"/>
            </a:endParaRPr>
          </a:p>
          <a:p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Acceptance</a:t>
            </a:r>
          </a:p>
          <a:p>
            <a:endParaRPr altLang="en-GB" dirty="0" lang="en-GB">
              <a:latin charset="0" panose="02020603050405020304" pitchFamily="18" typeface="Times New Roman"/>
              <a:cs charset="0" panose="02020603050405020304" pitchFamily="18" typeface="Times New Roman"/>
            </a:endParaRPr>
          </a:p>
          <a:p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Struggles</a:t>
            </a:r>
          </a:p>
          <a:p>
            <a:pPr lvl="1"/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Paperwork</a:t>
            </a:r>
          </a:p>
          <a:p>
            <a:pPr lvl="1"/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Process</a:t>
            </a:r>
          </a:p>
          <a:p>
            <a:pPr lvl="1"/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Managing time</a:t>
            </a:r>
          </a:p>
          <a:p>
            <a:pPr lvl="1"/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Fear of failure (Tops </a:t>
            </a:r>
            <a:r>
              <a:rPr altLang="en-GB" dirty="0" i="1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et al</a:t>
            </a:r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., 2020)</a:t>
            </a:r>
          </a:p>
          <a:p>
            <a:pPr lvl="1"/>
            <a:endParaRPr altLang="en-GB" dirty="0" lang="en-GB">
              <a:latin charset="0" panose="02020603050405020304" pitchFamily="18" typeface="Times New Roman"/>
              <a:cs charset="0" panose="02020603050405020304" pitchFamily="18" typeface="Times New Roman"/>
            </a:endParaRPr>
          </a:p>
          <a:p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Strategies</a:t>
            </a:r>
          </a:p>
          <a:p>
            <a:pPr lvl="1"/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Studying in blocks</a:t>
            </a:r>
          </a:p>
          <a:p>
            <a:pPr lvl="1"/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Regular breaks</a:t>
            </a:r>
          </a:p>
          <a:p>
            <a:pPr lvl="1"/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Accept support and plan in sessions in advance</a:t>
            </a:r>
          </a:p>
        </p:txBody>
      </p:sp>
      <p:pic>
        <p:nvPicPr>
          <p:cNvPr id="4" name="tudying with a learning disabilty ">
            <a:hlinkClick action="ppaction://media"/>
            <a:extLst>
              <a:ext uri="{FF2B5EF4-FFF2-40B4-BE49-F238E27FC236}">
                <a16:creationId xmlns:a16="http://schemas.microsoft.com/office/drawing/2014/main" id="{8375FEA1-F253-D47B-7795-056DD67DBBA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498542" y="83079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825288"/>
      </p:ext>
    </p:extLst>
  </p:cSld>
  <p:clrMapOvr>
    <a:masterClrMapping/>
  </p:clrMapOvr>
  <p:timing>
    <p:tnLst>
      <p:par>
        <p:cTn dur="indefinite" id="1" nodeType="tmRoot" restart="never">
          <p:childTnLst>
            <p:seq concurrent="1" nextAc="seek">
              <p:cTn evtFilter="cancelBubble" fill="hold" id="2" nodeType="interactiveSeq" restart="whenNotActive">
                <p:stCondLst>
                  <p:cond delay="0" evt="onClick">
                    <p:tgtEl>
                      <p:spTgt spid="4"/>
                    </p:tgtEl>
                  </p:cond>
                </p:stCondLst>
                <p:endSync delay="0" evt="end">
                  <p:rtn val="all"/>
                </p:endSync>
                <p:childTnLst>
                  <p:par>
                    <p:cTn fill="hold" id="3">
                      <p:stCondLst>
                        <p:cond delay="0"/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id="5" nodeType="clickEffect" presetClass="mediacall" presetID="1" presetSubtype="0">
                                  <p:stCondLst>
                                    <p:cond delay="0"/>
                                  </p:stCondLst>
                                  <p:childTnLst>
                                    <p:cmd cmd="playFrom(0.0)" type="call">
                                      <p:cBhvr>
                                        <p:cTn dur="1" fill="hold" id="6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delay="0" evt="onClick">
                  <p:tgtEl>
                    <p:spTgt spid="4"/>
                  </p:tgtEl>
                </p:cond>
              </p:nextCondLst>
            </p:seq>
            <p:audio>
              <p:cMediaNode>
                <p:cTn display="0" fill="hold" id="7">
                  <p:stCondLst>
                    <p:cond delay="indefinite"/>
                  </p:stCondLst>
                  <p:endCondLst>
                    <p:cond delay="0" evt="onStopAudio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A9FD0-CBB9-EFE6-DF81-090E9EB2CE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Procrastination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F9B0D-5401-8264-C29F-AF37CBAEF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1">
            <a:normAutofit fontScale="85000" lnSpcReduction="20000"/>
          </a:bodyPr>
          <a:lstStyle/>
          <a:p>
            <a:pPr algn="ctr" indent="0" marL="0">
              <a:buNone/>
            </a:pPr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“Procrastination is the tendency to delay initiation or completion of important tasks to the point of discomfort” (Howell &amp; Watson, 2006)</a:t>
            </a:r>
          </a:p>
          <a:p>
            <a:endParaRPr altLang="en-GB" dirty="0" lang="en-GB">
              <a:latin charset="0" panose="02020603050405020304" pitchFamily="18" typeface="Times New Roman"/>
              <a:cs charset="0" panose="02020603050405020304" pitchFamily="18" typeface="Times New Roman"/>
            </a:endParaRPr>
          </a:p>
          <a:p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Contributing factors / barriers</a:t>
            </a:r>
          </a:p>
          <a:p>
            <a:pPr lvl="1"/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Lack of confidence</a:t>
            </a:r>
          </a:p>
          <a:p>
            <a:pPr lvl="1"/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Learning disability</a:t>
            </a:r>
          </a:p>
          <a:p>
            <a:pPr lvl="1"/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Distractions</a:t>
            </a:r>
          </a:p>
          <a:p>
            <a:pPr lvl="1"/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Balancing home / work / university course commitments</a:t>
            </a:r>
          </a:p>
          <a:p>
            <a:endParaRPr altLang="en-GB" dirty="0" lang="en-GB">
              <a:latin charset="0" panose="02020603050405020304" pitchFamily="18" typeface="Times New Roman"/>
              <a:cs charset="0" panose="02020603050405020304" pitchFamily="18" typeface="Times New Roman"/>
            </a:endParaRPr>
          </a:p>
          <a:p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Strategies</a:t>
            </a:r>
          </a:p>
          <a:p>
            <a:pPr lvl="1"/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Open to feedback</a:t>
            </a:r>
          </a:p>
          <a:p>
            <a:pPr lvl="1"/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Smaller work tasks and targets (Araya-Castillo </a:t>
            </a:r>
            <a:r>
              <a:rPr altLang="en-GB" dirty="0" i="1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et al., </a:t>
            </a:r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2023)</a:t>
            </a:r>
          </a:p>
          <a:p>
            <a:pPr lvl="1"/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Away from home distractions – relocate to library</a:t>
            </a:r>
          </a:p>
          <a:p>
            <a:pPr lvl="1"/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Disconnect from social media</a:t>
            </a:r>
          </a:p>
          <a:p>
            <a:pPr lvl="1"/>
            <a:endParaRPr altLang="en-GB" dirty="0" lang="en-GB">
              <a:latin charset="0" panose="02020603050405020304" pitchFamily="18" typeface="Times New Roman"/>
              <a:cs charset="0" panose="02020603050405020304" pitchFamily="18" typeface="Times New Roman"/>
            </a:endParaRPr>
          </a:p>
        </p:txBody>
      </p:sp>
      <p:pic>
        <p:nvPicPr>
          <p:cNvPr id="4" name="Procrastination ">
            <a:hlinkClick action="ppaction://media"/>
            <a:extLst>
              <a:ext uri="{FF2B5EF4-FFF2-40B4-BE49-F238E27FC236}">
                <a16:creationId xmlns:a16="http://schemas.microsoft.com/office/drawing/2014/main" id="{A5F2E55E-2E5F-4EA9-B32F-0D95A794C8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088841" y="95868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662610"/>
      </p:ext>
    </p:extLst>
  </p:cSld>
  <p:clrMapOvr>
    <a:masterClrMapping/>
  </p:clrMapOvr>
  <p:timing>
    <p:tnLst>
      <p:par>
        <p:cTn dur="indefinite" id="1" nodeType="tmRoot" restart="never">
          <p:childTnLst>
            <p:seq concurrent="1" nextAc="seek">
              <p:cTn evtFilter="cancelBubble" fill="hold" id="2" nodeType="interactiveSeq" restart="whenNotActive">
                <p:stCondLst>
                  <p:cond delay="0" evt="onClick">
                    <p:tgtEl>
                      <p:spTgt spid="4"/>
                    </p:tgtEl>
                  </p:cond>
                </p:stCondLst>
                <p:endSync delay="0" evt="end">
                  <p:rtn val="all"/>
                </p:endSync>
                <p:childTnLst>
                  <p:par>
                    <p:cTn fill="hold" id="3">
                      <p:stCondLst>
                        <p:cond delay="0"/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id="5" nodeType="clickEffect" presetClass="mediacall" presetID="1" presetSubtype="0">
                                  <p:stCondLst>
                                    <p:cond delay="0"/>
                                  </p:stCondLst>
                                  <p:childTnLst>
                                    <p:cmd cmd="playFrom(0.0)" type="call">
                                      <p:cBhvr>
                                        <p:cTn dur="1" fill="hold" id="6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delay="0" evt="onClick">
                  <p:tgtEl>
                    <p:spTgt spid="4"/>
                  </p:tgtEl>
                </p:cond>
              </p:nextCondLst>
            </p:seq>
            <p:audio>
              <p:cMediaNode>
                <p:cTn display="0" fill="hold" id="7">
                  <p:stCondLst>
                    <p:cond delay="indefinite"/>
                  </p:stCondLst>
                  <p:endCondLst>
                    <p:cond delay="0" evt="onStopAudio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A72C4-F43D-191D-3F74-D199EF17CE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Overthinking and imposter syndrome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3AAC9-C1CC-ED60-4F8E-95753E2836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1">
            <a:normAutofit fontScale="92500" lnSpcReduction="20000"/>
          </a:bodyPr>
          <a:lstStyle/>
          <a:p>
            <a:pPr algn="ctr" indent="0" marL="0">
              <a:buNone/>
            </a:pPr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“Imposter syndrome is the secret feeling of being a fraud and the fear of being found out.” (Halliday, 2018)</a:t>
            </a:r>
          </a:p>
          <a:p>
            <a:endParaRPr altLang="en-GB" dirty="0" lang="en-GB">
              <a:latin charset="0" panose="02020603050405020304" pitchFamily="18" typeface="Times New Roman"/>
              <a:cs charset="0" panose="02020603050405020304" pitchFamily="18" typeface="Times New Roman"/>
            </a:endParaRPr>
          </a:p>
          <a:p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Contributing factors:</a:t>
            </a:r>
          </a:p>
          <a:p>
            <a:pPr lvl="1"/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Mature student</a:t>
            </a:r>
          </a:p>
          <a:p>
            <a:pPr lvl="1"/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Learning disability</a:t>
            </a:r>
          </a:p>
          <a:p>
            <a:pPr lvl="1"/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Anxiety (Kaiser </a:t>
            </a:r>
            <a:r>
              <a:rPr altLang="en-GB" dirty="0" i="1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et al., </a:t>
            </a:r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2016)</a:t>
            </a:r>
          </a:p>
          <a:p>
            <a:pPr lvl="1"/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Past beliefs</a:t>
            </a:r>
          </a:p>
          <a:p>
            <a:pPr lvl="1"/>
            <a:endParaRPr altLang="en-GB" dirty="0" lang="en-GB">
              <a:latin charset="0" panose="02020603050405020304" pitchFamily="18" typeface="Times New Roman"/>
              <a:cs charset="0" panose="02020603050405020304" pitchFamily="18" typeface="Times New Roman"/>
            </a:endParaRPr>
          </a:p>
          <a:p>
            <a:pPr lvl="1" marL="228600">
              <a:spcBef>
                <a:spcPts val="1000"/>
              </a:spcBef>
            </a:pPr>
            <a:r>
              <a:rPr altLang="en-GB" dirty="0" lang="en-GB" sz="2800">
                <a:latin charset="0" panose="02020603050405020304" pitchFamily="18" typeface="Times New Roman"/>
                <a:cs charset="0" panose="02020603050405020304" pitchFamily="18" typeface="Times New Roman"/>
              </a:rPr>
              <a:t>Strategies</a:t>
            </a:r>
          </a:p>
          <a:p>
            <a:pPr lvl="2" marL="685800">
              <a:spcBef>
                <a:spcPts val="1000"/>
              </a:spcBef>
            </a:pPr>
            <a:r>
              <a:rPr altLang="en-GB" dirty="0" lang="en-GB" sz="2400">
                <a:latin charset="0" panose="02020603050405020304" pitchFamily="18" typeface="Times New Roman"/>
                <a:cs charset="0" panose="02020603050405020304" pitchFamily="18" typeface="Times New Roman"/>
              </a:rPr>
              <a:t>Focus on positive feedback</a:t>
            </a:r>
          </a:p>
          <a:p>
            <a:pPr lvl="2" marL="685800">
              <a:spcBef>
                <a:spcPts val="1000"/>
              </a:spcBef>
            </a:pPr>
            <a:r>
              <a:rPr altLang="en-GB" dirty="0" lang="en-GB" sz="2400">
                <a:latin charset="0" panose="02020603050405020304" pitchFamily="18" typeface="Times New Roman"/>
                <a:cs charset="0" panose="02020603050405020304" pitchFamily="18" typeface="Times New Roman"/>
              </a:rPr>
              <a:t>Peer &amp; family support via open communication</a:t>
            </a:r>
          </a:p>
          <a:p>
            <a:pPr lvl="2" marL="685800">
              <a:spcBef>
                <a:spcPts val="1000"/>
              </a:spcBef>
            </a:pPr>
            <a:endParaRPr altLang="en-GB" dirty="0" lang="en-GB" sz="2400">
              <a:latin charset="0" panose="02020603050405020304" pitchFamily="18" typeface="Times New Roman"/>
              <a:cs charset="0" panose="02020603050405020304" pitchFamily="18" typeface="Times New Roman"/>
            </a:endParaRPr>
          </a:p>
          <a:p>
            <a:endParaRPr altLang="en-GB" dirty="0" lang="en-GB">
              <a:latin charset="0" panose="02020603050405020304" pitchFamily="18" typeface="Times New Roman"/>
              <a:cs charset="0" panose="02020603050405020304" pitchFamily="18" typeface="Times New Roman"/>
            </a:endParaRPr>
          </a:p>
          <a:p>
            <a:endParaRPr altLang="en-GB" dirty="0" lang="en-GB">
              <a:latin charset="0" panose="02020603050405020304" pitchFamily="18" typeface="Times New Roman"/>
              <a:cs charset="0" panose="02020603050405020304" pitchFamily="18" typeface="Times New Roman"/>
            </a:endParaRPr>
          </a:p>
        </p:txBody>
      </p:sp>
      <p:pic>
        <p:nvPicPr>
          <p:cNvPr id="4" name="My recording 5">
            <a:hlinkClick action="ppaction://media"/>
            <a:extLst>
              <a:ext uri="{FF2B5EF4-FFF2-40B4-BE49-F238E27FC236}">
                <a16:creationId xmlns:a16="http://schemas.microsoft.com/office/drawing/2014/main" id="{9B3A1696-F765-BE83-F97B-4B6864CD8D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79542" y="10318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638594"/>
      </p:ext>
    </p:extLst>
  </p:cSld>
  <p:clrMapOvr>
    <a:masterClrMapping/>
  </p:clrMapOvr>
  <p:timing>
    <p:tnLst>
      <p:par>
        <p:cTn dur="indefinite" id="1" nodeType="tmRoot" restart="never">
          <p:childTnLst>
            <p:seq concurrent="1" nextAc="seek">
              <p:cTn evtFilter="cancelBubble" fill="hold" id="2" nodeType="interactiveSeq" restart="whenNotActive">
                <p:stCondLst>
                  <p:cond delay="0" evt="onClick">
                    <p:tgtEl>
                      <p:spTgt spid="4"/>
                    </p:tgtEl>
                  </p:cond>
                </p:stCondLst>
                <p:endSync delay="0" evt="end">
                  <p:rtn val="all"/>
                </p:endSync>
                <p:childTnLst>
                  <p:par>
                    <p:cTn fill="hold" id="3">
                      <p:stCondLst>
                        <p:cond delay="0"/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id="5" nodeType="clickEffect" presetClass="mediacall" presetID="1" presetSubtype="0">
                                  <p:stCondLst>
                                    <p:cond delay="0"/>
                                  </p:stCondLst>
                                  <p:childTnLst>
                                    <p:cmd cmd="playFrom(0.0)" type="call">
                                      <p:cBhvr>
                                        <p:cTn dur="1" fill="hold" id="6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delay="0" evt="onClick">
                  <p:tgtEl>
                    <p:spTgt spid="4"/>
                  </p:tgtEl>
                </p:cond>
              </p:nextCondLst>
            </p:seq>
            <p:audio>
              <p:cMediaNode>
                <p:cTn display="0" fill="hold" id="7">
                  <p:stCondLst>
                    <p:cond delay="indefinite"/>
                  </p:stCondLst>
                  <p:endCondLst>
                    <p:cond delay="0" evt="onStopAudio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D4E41-F5FB-AAB4-950D-F4AE0FCB4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dirty="0" lang="en-GB">
                <a:latin charset="0" panose="02020603050405020304" pitchFamily="18" typeface="Times New Roman"/>
                <a:cs charset="0" panose="02020603050405020304" pitchFamily="18" typeface="Times New Roman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AE9DC-9C64-922B-7E98-8C3BA43C05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1">
            <a:normAutofit fontScale="92500" lnSpcReduction="10000"/>
          </a:bodyPr>
          <a:lstStyle/>
          <a:p>
            <a:pPr indent="0" marL="0">
              <a:buNone/>
            </a:pPr>
            <a:r>
              <a:rPr altLang="en-GB" dirty="0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Araya-Castillo, LA., Burgos, M., Gonzalez, P., Rivera, Y., Barrientos, N., Jara, V.Y., Ganga-Contreras, F., &amp; </a:t>
            </a:r>
            <a:r>
              <a:rPr altLang="en-GB" dirty="0" err="1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Saez</a:t>
            </a:r>
            <a:r>
              <a:rPr altLang="en-GB" dirty="0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, W. (2023) Procrastination in University Students: A Proposal of a Theoretical Model. </a:t>
            </a:r>
            <a:r>
              <a:rPr altLang="en-GB" dirty="0" i="1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Behaviour Sciences, </a:t>
            </a:r>
            <a:r>
              <a:rPr altLang="en-GB" dirty="0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13(2), p 128</a:t>
            </a:r>
          </a:p>
          <a:p>
            <a:pPr indent="0" marL="0">
              <a:buNone/>
            </a:pPr>
            <a:endParaRPr altLang="en-GB" dirty="0" lang="en-GB" sz="1600">
              <a:latin charset="0" panose="02020603050405020304" pitchFamily="18" typeface="Times New Roman"/>
              <a:cs charset="0" panose="02020603050405020304" pitchFamily="18" typeface="Times New Roman"/>
            </a:endParaRPr>
          </a:p>
          <a:p>
            <a:pPr indent="0" marL="0">
              <a:buNone/>
            </a:pPr>
            <a:r>
              <a:rPr altLang="en-GB" dirty="0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Halliday, T. (2018) Unmasking: The Coach’s Guide to Imposter Syndrome. </a:t>
            </a:r>
            <a:r>
              <a:rPr altLang="en-GB" dirty="0" i="1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Rethink Press</a:t>
            </a:r>
          </a:p>
          <a:p>
            <a:pPr indent="0" marL="0">
              <a:buNone/>
            </a:pPr>
            <a:endParaRPr altLang="en-GB" dirty="0" lang="en-GB" sz="1600">
              <a:latin charset="0" panose="02020603050405020304" pitchFamily="18" typeface="Times New Roman"/>
              <a:cs charset="0" panose="02020603050405020304" pitchFamily="18" typeface="Times New Roman"/>
            </a:endParaRPr>
          </a:p>
          <a:p>
            <a:pPr indent="0" marL="0">
              <a:buNone/>
            </a:pPr>
            <a:r>
              <a:rPr altLang="en-GB" dirty="0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Howell, A.J. &amp; Watson, D.C. (2006) Procrastination: Associations with achievement goal orientation and learning strategies. </a:t>
            </a:r>
            <a:r>
              <a:rPr altLang="en-GB" dirty="0" i="1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Personality and Individual Differences, </a:t>
            </a:r>
            <a:r>
              <a:rPr altLang="en-GB" dirty="0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43, 167-178</a:t>
            </a:r>
          </a:p>
          <a:p>
            <a:pPr indent="0" marL="0">
              <a:buNone/>
            </a:pPr>
            <a:endParaRPr altLang="en-GB" dirty="0" lang="en-GB" sz="1600">
              <a:latin charset="0" panose="02020603050405020304" pitchFamily="18" typeface="Times New Roman"/>
              <a:cs charset="0" panose="02020603050405020304" pitchFamily="18" typeface="Times New Roman"/>
            </a:endParaRPr>
          </a:p>
          <a:p>
            <a:pPr indent="0" marL="0">
              <a:buNone/>
            </a:pPr>
            <a:r>
              <a:rPr altLang="en-GB" dirty="0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Kaiser, B.N., </a:t>
            </a:r>
            <a:r>
              <a:rPr altLang="en-GB" dirty="0" err="1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Haroz</a:t>
            </a:r>
            <a:r>
              <a:rPr altLang="en-GB" dirty="0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, E.E., </a:t>
            </a:r>
            <a:r>
              <a:rPr altLang="en-GB" dirty="0" err="1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Kohrt</a:t>
            </a:r>
            <a:r>
              <a:rPr altLang="en-GB" dirty="0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, B.A., Bolton, P.A., Bass, J.K., Hinton, D.E. (2016) “Thinking too much”: A Systematic review of common idiom of distress. </a:t>
            </a:r>
            <a:r>
              <a:rPr altLang="en-GB" dirty="0" i="1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Social Science Medicine</a:t>
            </a:r>
            <a:r>
              <a:rPr altLang="en-GB" dirty="0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, 147, pp 170-183.</a:t>
            </a:r>
          </a:p>
          <a:p>
            <a:pPr indent="0" marL="0">
              <a:buNone/>
            </a:pPr>
            <a:endParaRPr altLang="en-GB" dirty="0" lang="en-GB" sz="1600">
              <a:latin charset="0" panose="02020603050405020304" pitchFamily="18" typeface="Times New Roman"/>
              <a:cs charset="0" panose="02020603050405020304" pitchFamily="18" typeface="Times New Roman"/>
            </a:endParaRPr>
          </a:p>
          <a:p>
            <a:pPr indent="0" marL="0">
              <a:buNone/>
            </a:pPr>
            <a:r>
              <a:rPr altLang="en-GB" dirty="0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Mathew, P., Mathew, P. &amp; Peechattu, P.J. (2017)  Reflective practices: A means to teacher development.  </a:t>
            </a:r>
            <a:r>
              <a:rPr altLang="en-GB" dirty="0" i="1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Asia Pacific Journal of Contemporary Education and Communication Technology, </a:t>
            </a:r>
            <a:r>
              <a:rPr altLang="en-GB" dirty="0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3(1), 126-131.</a:t>
            </a:r>
          </a:p>
          <a:p>
            <a:pPr indent="0" marL="0">
              <a:buNone/>
            </a:pPr>
            <a:endParaRPr altLang="en-GB" dirty="0" lang="en-GB" sz="1600">
              <a:latin charset="0" panose="02020603050405020304" pitchFamily="18" typeface="Times New Roman"/>
              <a:cs charset="0" panose="02020603050405020304" pitchFamily="18" typeface="Times New Roman"/>
            </a:endParaRPr>
          </a:p>
          <a:p>
            <a:pPr indent="0" marL="0">
              <a:buNone/>
            </a:pPr>
            <a:r>
              <a:rPr altLang="en-GB" dirty="0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Tops, W., Glatz, T., </a:t>
            </a:r>
            <a:r>
              <a:rPr altLang="en-GB" dirty="0" err="1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Premchand</a:t>
            </a:r>
            <a:r>
              <a:rPr altLang="en-GB" dirty="0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, A., </a:t>
            </a:r>
            <a:r>
              <a:rPr altLang="en-GB" dirty="0" err="1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Cllens</a:t>
            </a:r>
            <a:r>
              <a:rPr altLang="en-GB" dirty="0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, M., &amp; </a:t>
            </a:r>
            <a:r>
              <a:rPr altLang="en-GB" dirty="0" err="1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Brysbaert</a:t>
            </a:r>
            <a:r>
              <a:rPr altLang="en-GB" dirty="0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, M. (2020) Study strategies of first-year undergraduates with and without dyslexia and the effect of gender. </a:t>
            </a:r>
            <a:r>
              <a:rPr altLang="en-GB" dirty="0" i="1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European Journal of special needs education, </a:t>
            </a:r>
            <a:r>
              <a:rPr altLang="en-GB" dirty="0" lang="en-GB" sz="1600">
                <a:latin charset="0" panose="02020603050405020304" pitchFamily="18" typeface="Times New Roman"/>
                <a:cs charset="0" panose="02020603050405020304" pitchFamily="18" typeface="Times New Roman"/>
              </a:rPr>
              <a:t>35(3), pp 398-413.</a:t>
            </a:r>
          </a:p>
          <a:p>
            <a:pPr indent="0" marL="0">
              <a:buNone/>
            </a:pPr>
            <a:endParaRPr altLang="en-GB" dirty="0" lang="en-GB" sz="1600">
              <a:latin charset="0" panose="02020603050405020304" pitchFamily="18" typeface="Times New Roman"/>
              <a:cs charset="0" panose="02020603050405020304" pitchFamily="18" typeface="Times New Roman"/>
            </a:endParaRPr>
          </a:p>
          <a:p>
            <a:pPr indent="0" marL="0">
              <a:buNone/>
            </a:pPr>
            <a:endParaRPr altLang="en-GB" dirty="0" lang="en-GB" sz="1600">
              <a:latin charset="0" panose="02020603050405020304" pitchFamily="18" typeface="Times New Roman"/>
              <a:cs charset="0" panose="02020603050405020304" pitchFamily="18" typeface="Times New Roman"/>
            </a:endParaRPr>
          </a:p>
          <a:p>
            <a:pPr indent="0" marL="0">
              <a:buNone/>
            </a:pPr>
            <a:endParaRPr altLang="en-GB" dirty="0" lang="en-GB" sz="1600">
              <a:latin charset="0" panose="02020603050405020304" pitchFamily="18" typeface="Times New Roman"/>
              <a:cs charset="0" panose="02020603050405020304" pitchFamily="18" typeface="Times New Roman"/>
            </a:endParaRPr>
          </a:p>
          <a:p>
            <a:pPr indent="0" marL="0">
              <a:buNone/>
            </a:pPr>
            <a:endParaRPr altLang="en-GB" dirty="0" lang="en-GB" sz="1600">
              <a:latin charset="0" panose="02020603050405020304" pitchFamily="18" typeface="Times New Roman"/>
              <a:cs charset="0" panose="02020603050405020304" pitchFamily="18"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1129082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panose="020F0302020204030204"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panose="020F0502020204030204"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panose="020F0302020204030204"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panose="020F0502020204030204"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Company/>
  <Words>493</Words>
  <Paragraphs>69</Paragraphs>
  <Slides>6</Slides>
  <Notes>1</Notes>
  <TotalTime>91</TotalTime>
  <HiddenSlides>0</HiddenSlides>
  <MMClips>0</MMClips>
  <ScaleCrop>false</ScaleCrop>
  <HeadingPairs>
    <vt:vector baseType="variant" size="4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7">
      <vt:lpstr>Office Theme</vt:lpstr>
      <vt:lpstr>Dave Legrice  Personal reflection April 2024</vt:lpstr>
      <vt:lpstr>Introduction</vt:lpstr>
      <vt:lpstr>Studying with a learning disability</vt:lpstr>
      <vt:lpstr>Procrastination</vt:lpstr>
      <vt:lpstr>Overthinking and imposter syndrome</vt:lpstr>
      <vt:lpstr>Reference list</vt:lpstr>
    </vt:vector>
  </TitlesOfParts>
  <LinksUpToDate>false</LinksUpToDate>
  <SharedDoc>false</SharedDoc>
  <HyperlinksChanged>false</HyperlinksChanged>
  <Application>Microsoft Office PowerPoint</Application>
  <AppVersion>16.0000</AppVersion>
  <PresentationFormat>Widescreen</PresentationFormat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2024-04-16T16:19:26Z</dcterms:created>
  <dc:creator>Louise Steans</dc:creator>
  <cp:lastModifiedBy>Louise Steans</cp:lastModifiedBy>
  <dcterms:modified xsi:type="dcterms:W3CDTF">2024-04-17T22:01:18Z</dcterms:modified>
  <cp:revision>54</cp:revision>
  <dc:title>Dave Legrice</dc:title>
</cp:coreProperties>
</file>