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60C97-7CFC-FD37-B96D-14436B0CCC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EE17332-26FD-2738-A795-4AD5EF1250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46457F2-9980-3748-15EC-65A55DC2759F}"/>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5" name="Footer Placeholder 4">
            <a:extLst>
              <a:ext uri="{FF2B5EF4-FFF2-40B4-BE49-F238E27FC236}">
                <a16:creationId xmlns:a16="http://schemas.microsoft.com/office/drawing/2014/main" id="{B5A720BD-2CC5-D841-4567-E1A2EEABCF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2BE5DA-E912-948D-7BA8-7C2AA2912E9D}"/>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1355903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98C4F-D64E-7D92-C299-7E30CB926E1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783F85-B486-E103-5499-BA2563DF2B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379BDA-28EA-1D7E-2AB7-1F321A23E1B9}"/>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5" name="Footer Placeholder 4">
            <a:extLst>
              <a:ext uri="{FF2B5EF4-FFF2-40B4-BE49-F238E27FC236}">
                <a16:creationId xmlns:a16="http://schemas.microsoft.com/office/drawing/2014/main" id="{2A13A911-1225-A565-7F3C-41320D555C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A1CD68-F45E-CEF5-D0A4-7E6B04E24EC2}"/>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3833201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758F5-406C-A09B-E047-BC6B47DFB1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1D825EE-51B4-AEB6-AA14-81357E4A3A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33FEF9-E25B-BEED-87A5-33DEB6104650}"/>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5" name="Footer Placeholder 4">
            <a:extLst>
              <a:ext uri="{FF2B5EF4-FFF2-40B4-BE49-F238E27FC236}">
                <a16:creationId xmlns:a16="http://schemas.microsoft.com/office/drawing/2014/main" id="{9081E98D-3AAD-C608-F337-534DB1E756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13DB23-AD0F-C3FC-4BBA-09FE8FCB848B}"/>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3746864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1FBAA-6970-CF6B-8E0D-9B83E7AD52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65A4FC-C9E0-11F8-5F5E-715680CE3B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4FFD2C-120C-7F4D-5B2B-A8A126C76A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14EE17-ABB5-1003-5F88-E8FBCD5A9C2D}"/>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6" name="Footer Placeholder 5">
            <a:extLst>
              <a:ext uri="{FF2B5EF4-FFF2-40B4-BE49-F238E27FC236}">
                <a16:creationId xmlns:a16="http://schemas.microsoft.com/office/drawing/2014/main" id="{51194EDA-21EC-B8B8-71DF-5FC9C620C1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86950F-B88E-C176-F50A-D9896E22A571}"/>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901781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7785-09B8-619E-E994-ADFD43B1138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8CB30BC-BC9B-40E7-92F0-7E2C0D2E6C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31686A-59A3-2896-F9E5-EC15CDBCB1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5A1475-45D8-809F-B391-0E2AC7FF97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BACC03-10F2-D689-8B4D-D653F13D7E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A55B8CB-EA49-8EA7-1FFB-6CB5D085A6C7}"/>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8" name="Footer Placeholder 7">
            <a:extLst>
              <a:ext uri="{FF2B5EF4-FFF2-40B4-BE49-F238E27FC236}">
                <a16:creationId xmlns:a16="http://schemas.microsoft.com/office/drawing/2014/main" id="{8063B073-AC33-FD40-4B08-380D1D967A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1D3EE6B-2688-89A8-AF79-955C7358C777}"/>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2390588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0EADF-6699-1D9A-6AD0-C026FC0CB76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09DACA0-89B4-1563-BF17-B0C71A856C63}"/>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4" name="Footer Placeholder 3">
            <a:extLst>
              <a:ext uri="{FF2B5EF4-FFF2-40B4-BE49-F238E27FC236}">
                <a16:creationId xmlns:a16="http://schemas.microsoft.com/office/drawing/2014/main" id="{EDFCC903-5365-9B74-DA05-AABBF2EE61D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4FE11D6-08AB-0DC7-E501-F7D9B2D7DCBF}"/>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3292877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36BC5E-020E-053F-FB2F-09866706272F}"/>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3" name="Footer Placeholder 2">
            <a:extLst>
              <a:ext uri="{FF2B5EF4-FFF2-40B4-BE49-F238E27FC236}">
                <a16:creationId xmlns:a16="http://schemas.microsoft.com/office/drawing/2014/main" id="{E8F1623A-B398-4462-D2A5-A37AC8A568A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9635AE-3A93-A5C1-1F0B-7A48C9CD4174}"/>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62314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68F1-1627-99AC-C4CF-20DB9F9139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55FC9B5-F8F0-BBF6-A19A-2FD15FE533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A45075-9A48-D1C2-282C-1BD2EC397F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53193F-38A2-DC16-A6A2-B848859982A1}"/>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6" name="Footer Placeholder 5">
            <a:extLst>
              <a:ext uri="{FF2B5EF4-FFF2-40B4-BE49-F238E27FC236}">
                <a16:creationId xmlns:a16="http://schemas.microsoft.com/office/drawing/2014/main" id="{E4D33E94-0A00-8ADD-B58E-F748E212B4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421F44-56F2-9603-77BD-AF69B7C9172A}"/>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1380332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62FD1-CD48-91BC-3938-3613E46524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97C107A-ADFB-A7F6-29D3-9BBBAAAD65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DA1C3A-CE29-0FD7-DAFB-DB507CC779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56F278-AC55-0DAF-F84C-7D04481C6B01}"/>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6" name="Footer Placeholder 5">
            <a:extLst>
              <a:ext uri="{FF2B5EF4-FFF2-40B4-BE49-F238E27FC236}">
                <a16:creationId xmlns:a16="http://schemas.microsoft.com/office/drawing/2014/main" id="{483AC83F-566C-9F4F-2FEE-ADE7A6A468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AF6622-CDC4-6373-3BBF-5FA7241B7AB8}"/>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1662503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4C1-87C7-B015-5CB4-DFE65BA7D5A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429DAF4-F6D7-7F38-A94B-18A392984A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4D0FBC-DF7C-DF70-C590-079EC97C6F28}"/>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5" name="Footer Placeholder 4">
            <a:extLst>
              <a:ext uri="{FF2B5EF4-FFF2-40B4-BE49-F238E27FC236}">
                <a16:creationId xmlns:a16="http://schemas.microsoft.com/office/drawing/2014/main" id="{BE3D3880-1120-5988-B8E7-FA76E344B2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3F89B9-29F7-1771-30B8-2CC01884CFBC}"/>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2155144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243B34-DB32-AA50-D2B7-A4BCDB4D1BC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19FB919-9E55-B205-4B86-3B07B585EF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10E210-73EE-83D4-390B-7E7E8980CBC6}"/>
              </a:ext>
            </a:extLst>
          </p:cNvPr>
          <p:cNvSpPr>
            <a:spLocks noGrp="1"/>
          </p:cNvSpPr>
          <p:nvPr>
            <p:ph type="dt" sz="half" idx="10"/>
          </p:nvPr>
        </p:nvSpPr>
        <p:spPr/>
        <p:txBody>
          <a:bodyPr/>
          <a:lstStyle/>
          <a:p>
            <a:fld id="{B3D9071E-5FE5-024E-9737-1DECE46F76F4}" type="datetimeFigureOut">
              <a:rPr lang="en-US" smtClean="0"/>
              <a:t>6/9/26</a:t>
            </a:fld>
            <a:endParaRPr lang="en-US"/>
          </a:p>
        </p:txBody>
      </p:sp>
      <p:sp>
        <p:nvSpPr>
          <p:cNvPr id="5" name="Footer Placeholder 4">
            <a:extLst>
              <a:ext uri="{FF2B5EF4-FFF2-40B4-BE49-F238E27FC236}">
                <a16:creationId xmlns:a16="http://schemas.microsoft.com/office/drawing/2014/main" id="{8D29498B-8479-C300-D1D4-0ED16D7D7D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69B5F2-A145-F158-5377-948296491C1B}"/>
              </a:ext>
            </a:extLst>
          </p:cNvPr>
          <p:cNvSpPr>
            <a:spLocks noGrp="1"/>
          </p:cNvSpPr>
          <p:nvPr>
            <p:ph type="sldNum" sz="quarter" idx="12"/>
          </p:nvPr>
        </p:nvSpPr>
        <p:spPr/>
        <p:txBody>
          <a:bodyPr/>
          <a:lstStyle/>
          <a:p>
            <a:fld id="{9EF5F4B1-9CDB-C344-9666-460230466EB8}" type="slidenum">
              <a:rPr lang="en-US" smtClean="0"/>
              <a:t>‹#›</a:t>
            </a:fld>
            <a:endParaRPr lang="en-US"/>
          </a:p>
        </p:txBody>
      </p:sp>
    </p:spTree>
    <p:extLst>
      <p:ext uri="{BB962C8B-B14F-4D97-AF65-F5344CB8AC3E}">
        <p14:creationId xmlns:p14="http://schemas.microsoft.com/office/powerpoint/2010/main" val="1561642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81154-43FB-BDD5-37AC-78077A5EAE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371E3D3-16D2-9F8B-44C9-6579D012C3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B5CAF-4564-2CE8-84CD-9060FC803E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D9071E-5FE5-024E-9737-1DECE46F76F4}" type="datetimeFigureOut">
              <a:rPr lang="en-US" smtClean="0"/>
              <a:t>6/9/26</a:t>
            </a:fld>
            <a:endParaRPr lang="en-US"/>
          </a:p>
        </p:txBody>
      </p:sp>
      <p:sp>
        <p:nvSpPr>
          <p:cNvPr id="5" name="Footer Placeholder 4">
            <a:extLst>
              <a:ext uri="{FF2B5EF4-FFF2-40B4-BE49-F238E27FC236}">
                <a16:creationId xmlns:a16="http://schemas.microsoft.com/office/drawing/2014/main" id="{69F0B330-DF71-984A-3353-012AFA42AF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792427-DC87-345C-2150-3CC9DB6865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5F4B1-9CDB-C344-9666-460230466EB8}" type="slidenum">
              <a:rPr lang="en-US" smtClean="0"/>
              <a:t>‹#›</a:t>
            </a:fld>
            <a:endParaRPr lang="en-US"/>
          </a:p>
        </p:txBody>
      </p:sp>
    </p:spTree>
    <p:extLst>
      <p:ext uri="{BB962C8B-B14F-4D97-AF65-F5344CB8AC3E}">
        <p14:creationId xmlns:p14="http://schemas.microsoft.com/office/powerpoint/2010/main" val="2129768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A634-8914-AE98-C478-FFCE93B7F8C3}"/>
              </a:ext>
            </a:extLst>
          </p:cNvPr>
          <p:cNvSpPr>
            <a:spLocks noGrp="1"/>
          </p:cNvSpPr>
          <p:nvPr>
            <p:ph type="ctrTitle"/>
          </p:nvPr>
        </p:nvSpPr>
        <p:spPr/>
        <p:txBody>
          <a:bodyPr/>
          <a:lstStyle/>
          <a:p>
            <a:r>
              <a:rPr lang="en-US" dirty="0"/>
              <a:t>LCHS4010 – Component 1: Presentation</a:t>
            </a:r>
          </a:p>
        </p:txBody>
      </p:sp>
      <p:sp>
        <p:nvSpPr>
          <p:cNvPr id="3" name="Subtitle 2">
            <a:extLst>
              <a:ext uri="{FF2B5EF4-FFF2-40B4-BE49-F238E27FC236}">
                <a16:creationId xmlns:a16="http://schemas.microsoft.com/office/drawing/2014/main" id="{EB1B2815-2EC7-AC67-F06E-0FC875CCB3AD}"/>
              </a:ext>
            </a:extLst>
          </p:cNvPr>
          <p:cNvSpPr>
            <a:spLocks noGrp="1"/>
          </p:cNvSpPr>
          <p:nvPr>
            <p:ph type="subTitle" idx="1"/>
          </p:nvPr>
        </p:nvSpPr>
        <p:spPr/>
        <p:txBody>
          <a:bodyPr/>
          <a:lstStyle/>
          <a:p>
            <a:r>
              <a:rPr lang="en-US" dirty="0"/>
              <a:t>Name: Sehrash AliStudent Number: 2440353Module: Psychology in Health and Social CareModule Code: LCHS4010Assessment Title: Multi-Agency Early Help Plan: Analysis &amp; Support for IsaacChosen Theory: </a:t>
            </a:r>
            <a:r>
              <a:rPr lang="en-US" dirty="0" err="1"/>
              <a:t>Bowlby’s</a:t>
            </a:r>
            <a:r>
              <a:rPr lang="en-US" dirty="0"/>
              <a:t> Attachment Theory</a:t>
            </a:r>
          </a:p>
        </p:txBody>
      </p:sp>
    </p:spTree>
    <p:extLst>
      <p:ext uri="{BB962C8B-B14F-4D97-AF65-F5344CB8AC3E}">
        <p14:creationId xmlns:p14="http://schemas.microsoft.com/office/powerpoint/2010/main" val="3839574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D0DF-B2EF-D9E2-2DF5-CCC6914B963A}"/>
              </a:ext>
            </a:extLst>
          </p:cNvPr>
          <p:cNvSpPr>
            <a:spLocks noGrp="1"/>
          </p:cNvSpPr>
          <p:nvPr>
            <p:ph type="title"/>
          </p:nvPr>
        </p:nvSpPr>
        <p:spPr>
          <a:xfrm>
            <a:off x="4197016" y="-5650665"/>
            <a:ext cx="10515600" cy="1325563"/>
          </a:xfrm>
        </p:spPr>
        <p:txBody>
          <a:bodyPr/>
          <a:lstStyle/>
          <a:p>
            <a:r>
              <a:rPr lang="en-US" dirty="0"/>
              <a:t> Introduction</a:t>
            </a:r>
          </a:p>
        </p:txBody>
      </p:sp>
      <p:sp>
        <p:nvSpPr>
          <p:cNvPr id="3" name="Content Placeholder 2">
            <a:extLst>
              <a:ext uri="{FF2B5EF4-FFF2-40B4-BE49-F238E27FC236}">
                <a16:creationId xmlns:a16="http://schemas.microsoft.com/office/drawing/2014/main" id="{28CC20A1-50A0-78AC-F58D-20C486E69EF9}"/>
              </a:ext>
            </a:extLst>
          </p:cNvPr>
          <p:cNvSpPr>
            <a:spLocks noGrp="1"/>
          </p:cNvSpPr>
          <p:nvPr>
            <p:ph idx="1"/>
          </p:nvPr>
        </p:nvSpPr>
        <p:spPr/>
        <p:txBody>
          <a:bodyPr/>
          <a:lstStyle/>
          <a:p>
            <a:r>
              <a:rPr lang="en-US" dirty="0"/>
              <a:t>Role: Trainee Early Years Support Worker, contributing to multi-agency planning.• Aim: </a:t>
            </a:r>
            <a:r>
              <a:rPr lang="en-US" dirty="0" err="1"/>
              <a:t>Analyse</a:t>
            </a:r>
            <a:r>
              <a:rPr lang="en-US" dirty="0"/>
              <a:t> Isaac’s development using </a:t>
            </a:r>
            <a:r>
              <a:rPr lang="en-US" dirty="0" err="1"/>
              <a:t>Bowlby’s</a:t>
            </a:r>
            <a:r>
              <a:rPr lang="en-US" dirty="0"/>
              <a:t> Attachment Theory, explain </a:t>
            </a:r>
            <a:r>
              <a:rPr lang="en-US" dirty="0" err="1"/>
              <a:t>behaviours</a:t>
            </a:r>
            <a:r>
              <a:rPr lang="en-US" dirty="0"/>
              <a:t>, and propose evidence-based support strategies.• Case Overview:◦ 4-year-old Isaac lives with a single mother experiencing post-natal depression, low confidence and limited social support.◦ Recent move + 2 years of disrupted childcare.◦ Observed: Quiet/withdrawn, separation distress, language delay, struggles in groups.◦ At home: Clingy, poor sleep, little independent play.• Why this theory? Focuses on early emotional bonds – the core of Isaac’s emotional, social and developmental challenges.</a:t>
            </a:r>
          </a:p>
        </p:txBody>
      </p:sp>
    </p:spTree>
    <p:extLst>
      <p:ext uri="{BB962C8B-B14F-4D97-AF65-F5344CB8AC3E}">
        <p14:creationId xmlns:p14="http://schemas.microsoft.com/office/powerpoint/2010/main" val="1084239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0109C-ED86-E0ED-88A4-BE8BDBF19814}"/>
              </a:ext>
            </a:extLst>
          </p:cNvPr>
          <p:cNvSpPr>
            <a:spLocks noGrp="1"/>
          </p:cNvSpPr>
          <p:nvPr>
            <p:ph type="title"/>
          </p:nvPr>
        </p:nvSpPr>
        <p:spPr>
          <a:xfrm>
            <a:off x="604253" y="365125"/>
            <a:ext cx="10515600" cy="1325563"/>
          </a:xfrm>
        </p:spPr>
        <p:txBody>
          <a:bodyPr/>
          <a:lstStyle/>
          <a:p>
            <a:r>
              <a:rPr lang="en-US" dirty="0"/>
              <a:t> Overview of </a:t>
            </a:r>
            <a:r>
              <a:rPr lang="en-US" dirty="0" err="1"/>
              <a:t>Bowlby’s</a:t>
            </a:r>
            <a:r>
              <a:rPr lang="en-US" dirty="0"/>
              <a:t> Attachment Theory</a:t>
            </a:r>
          </a:p>
        </p:txBody>
      </p:sp>
      <p:sp>
        <p:nvSpPr>
          <p:cNvPr id="3" name="Content Placeholder 2">
            <a:extLst>
              <a:ext uri="{FF2B5EF4-FFF2-40B4-BE49-F238E27FC236}">
                <a16:creationId xmlns:a16="http://schemas.microsoft.com/office/drawing/2014/main" id="{6BE23E41-8124-D125-4578-834D7D8FC4C5}"/>
              </a:ext>
            </a:extLst>
          </p:cNvPr>
          <p:cNvSpPr>
            <a:spLocks noGrp="1"/>
          </p:cNvSpPr>
          <p:nvPr>
            <p:ph idx="1"/>
          </p:nvPr>
        </p:nvSpPr>
        <p:spPr>
          <a:xfrm>
            <a:off x="838200" y="2141537"/>
            <a:ext cx="10515600" cy="4351338"/>
          </a:xfrm>
        </p:spPr>
        <p:txBody>
          <a:bodyPr>
            <a:normAutofit fontScale="77500" lnSpcReduction="20000"/>
          </a:bodyPr>
          <a:lstStyle/>
          <a:p>
            <a:r>
              <a:rPr lang="en-US" dirty="0"/>
              <a:t>Core OverviewDeveloped by John </a:t>
            </a:r>
            <a:r>
              <a:rPr lang="en-US" dirty="0" err="1"/>
              <a:t>Bowlby</a:t>
            </a:r>
            <a:r>
              <a:rPr lang="en-US" dirty="0"/>
              <a:t> (1969), this theory states that attachment is an innate, biological system. Children are evolutionarily programmed to form emotional bonds with caregivers to ensure safety, survival and healthy development.Main Ideas &amp; Assumptions• Evolutionary basis: </a:t>
            </a:r>
            <a:r>
              <a:rPr lang="en-US" dirty="0" err="1"/>
              <a:t>Behaviours</a:t>
            </a:r>
            <a:r>
              <a:rPr lang="en-US" dirty="0"/>
              <a:t> like crying or clinging keep infants close to carers for protection.• Secure Base: A consistent, responsive caregiver provides safety, giving the child confidence to explore and learn.• Critical Period: The first 3–5 years are vital; early experiences create lasting developmental patterns.• Internal Working Model (IWM): Mental framework formed from early relationships – shapes views of self, others and future relationships.Key Concepts• Secure Attachment: Caregiver responds sensitively; child is confident and regulates emotions well.• Insecure Attachment: Forms when care is inconsistent or unresponsive:◦ Ambivalent-Resistant: Anxious, clingy, unsure if needs will be met.◦ Avoidant: Withdraws to avoid rejection.◦ </a:t>
            </a:r>
            <a:r>
              <a:rPr lang="en-US" dirty="0" err="1"/>
              <a:t>Disorganised</a:t>
            </a:r>
            <a:r>
              <a:rPr lang="en-US" dirty="0"/>
              <a:t>: Confused responses when care is unpredictable.• Separation Anxiety: Normal in young children; extreme anxiety signals insecure attachment.Relevance to Early ChildhoodAttachment underpins all development: social skills, emotional regulation, self-esteem, language and cognitive growth.</a:t>
            </a:r>
          </a:p>
        </p:txBody>
      </p:sp>
    </p:spTree>
    <p:extLst>
      <p:ext uri="{BB962C8B-B14F-4D97-AF65-F5344CB8AC3E}">
        <p14:creationId xmlns:p14="http://schemas.microsoft.com/office/powerpoint/2010/main" val="472297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E55A-BA01-2304-A6D3-E1DC107A375F}"/>
              </a:ext>
            </a:extLst>
          </p:cNvPr>
          <p:cNvSpPr>
            <a:spLocks noGrp="1"/>
          </p:cNvSpPr>
          <p:nvPr>
            <p:ph type="title"/>
          </p:nvPr>
        </p:nvSpPr>
        <p:spPr/>
        <p:txBody>
          <a:bodyPr/>
          <a:lstStyle/>
          <a:p>
            <a:r>
              <a:rPr lang="en-US" dirty="0"/>
              <a:t> Applying Key Concepts – Isaac’s Experiences (Part 1)</a:t>
            </a:r>
          </a:p>
        </p:txBody>
      </p:sp>
      <p:sp>
        <p:nvSpPr>
          <p:cNvPr id="3" name="Content Placeholder 2">
            <a:extLst>
              <a:ext uri="{FF2B5EF4-FFF2-40B4-BE49-F238E27FC236}">
                <a16:creationId xmlns:a16="http://schemas.microsoft.com/office/drawing/2014/main" id="{A37C4AC7-5B17-02AF-C948-32A918697B5C}"/>
              </a:ext>
            </a:extLst>
          </p:cNvPr>
          <p:cNvSpPr>
            <a:spLocks noGrp="1"/>
          </p:cNvSpPr>
          <p:nvPr>
            <p:ph idx="1"/>
          </p:nvPr>
        </p:nvSpPr>
        <p:spPr/>
        <p:txBody>
          <a:bodyPr>
            <a:normAutofit fontScale="85000" lnSpcReduction="20000"/>
          </a:bodyPr>
          <a:lstStyle/>
          <a:p>
            <a:r>
              <a:rPr lang="en-US" dirty="0"/>
              <a:t>Disrupted Childcare• Theory Link: Secure attachment requires consistent, familiar caregivers to build trust (</a:t>
            </a:r>
            <a:r>
              <a:rPr lang="en-US" dirty="0" err="1"/>
              <a:t>Bowlby</a:t>
            </a:r>
            <a:r>
              <a:rPr lang="en-US" dirty="0"/>
              <a:t>, 1973).• Impact: Two years of changing settings/staff means Isaac has no stable secure base. Without feeling safe, he cannot risk speaking, playing or interacting – explaining his withdrawn </a:t>
            </a:r>
            <a:r>
              <a:rPr lang="en-US" dirty="0" err="1"/>
              <a:t>behaviour</a:t>
            </a:r>
            <a:r>
              <a:rPr lang="en-US" dirty="0"/>
              <a:t> and reluctance to join activities.Maternal Mental Health• Theory Link: Attachment relies on sensitive responsiveness – the ability to notice, understand and react to a child’s cues.• Impact: Post-natal depression reduces energy and emotional availability; low confidence/social isolation means less capacity to engage consistently. This leads to Ambivalent-Resistant Insecure Attachment: Isaac is clingy, fears separation, and cannot play independently because he is unsure his needs will be met.Limited Social Interaction• Theory Link: The Internal Working Model formed with primary carers acts as a template for all future relationships.• Impact: With few positive, consistent relationships </a:t>
            </a:r>
            <a:r>
              <a:rPr lang="en-US" dirty="0" err="1"/>
              <a:t>modelled</a:t>
            </a:r>
            <a:r>
              <a:rPr lang="en-US" dirty="0"/>
              <a:t> or experienced, Isaac lacks the framework to understand how to interact with peers, making group activities overwhelming.</a:t>
            </a:r>
          </a:p>
        </p:txBody>
      </p:sp>
    </p:spTree>
    <p:extLst>
      <p:ext uri="{BB962C8B-B14F-4D97-AF65-F5344CB8AC3E}">
        <p14:creationId xmlns:p14="http://schemas.microsoft.com/office/powerpoint/2010/main" val="1995030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D6634-C357-115A-F6D9-EB8949A24AA6}"/>
              </a:ext>
            </a:extLst>
          </p:cNvPr>
          <p:cNvSpPr>
            <a:spLocks noGrp="1"/>
          </p:cNvSpPr>
          <p:nvPr>
            <p:ph type="title"/>
          </p:nvPr>
        </p:nvSpPr>
        <p:spPr/>
        <p:txBody>
          <a:bodyPr/>
          <a:lstStyle/>
          <a:p>
            <a:r>
              <a:rPr lang="en-US" dirty="0"/>
              <a:t>Applying Key Concepts – Isaac’s Experiences (Part 2)</a:t>
            </a:r>
          </a:p>
        </p:txBody>
      </p:sp>
      <p:sp>
        <p:nvSpPr>
          <p:cNvPr id="3" name="Content Placeholder 2">
            <a:extLst>
              <a:ext uri="{FF2B5EF4-FFF2-40B4-BE49-F238E27FC236}">
                <a16:creationId xmlns:a16="http://schemas.microsoft.com/office/drawing/2014/main" id="{BF093E4F-8284-2A32-53B7-754415A23DB5}"/>
              </a:ext>
            </a:extLst>
          </p:cNvPr>
          <p:cNvSpPr>
            <a:spLocks noGrp="1"/>
          </p:cNvSpPr>
          <p:nvPr>
            <p:ph idx="1"/>
          </p:nvPr>
        </p:nvSpPr>
        <p:spPr/>
        <p:txBody>
          <a:bodyPr>
            <a:normAutofit fontScale="92500" lnSpcReduction="20000"/>
          </a:bodyPr>
          <a:lstStyle/>
          <a:p>
            <a:r>
              <a:rPr lang="en-US" dirty="0"/>
              <a:t>Emotional Responses• Separation Distress: Extreme distress when apart from his mother is a core sign of insecure attachment; he has not yet learned that caregivers return and provide safety.• Quiet/Withdrawn </a:t>
            </a:r>
            <a:r>
              <a:rPr lang="en-US" dirty="0" err="1"/>
              <a:t>Behaviour</a:t>
            </a:r>
            <a:r>
              <a:rPr lang="en-US" dirty="0"/>
              <a:t>: A coping mechanism; Isaac has learned that communicating needs does not always bring a response, so he stops trying to avoid disappointment or stress.Language Delay• Theory Link: Language develops through warm, reciprocal interaction – talking, listening and responding together. Securely attached children are motivated to communicate because they expect a response.• Impact: Less responsive interaction at home + frequent changes in carers = fewer opportunities to hear, </a:t>
            </a:r>
            <a:r>
              <a:rPr lang="en-US" dirty="0" err="1"/>
              <a:t>practise</a:t>
            </a:r>
            <a:r>
              <a:rPr lang="en-US" dirty="0"/>
              <a:t> and use language, resulting in developmental delay.Sleep Difficulties• Theory Link: Feeling physically and emotionally safe is essential for relaxation and sleep.• Impact: Insecurely attached children remain hyper-vigilant, worrying about being alone or unprotected. This chronic anxiety directly causes poor sleep quality and settling difficulties</a:t>
            </a:r>
          </a:p>
        </p:txBody>
      </p:sp>
    </p:spTree>
    <p:extLst>
      <p:ext uri="{BB962C8B-B14F-4D97-AF65-F5344CB8AC3E}">
        <p14:creationId xmlns:p14="http://schemas.microsoft.com/office/powerpoint/2010/main" val="1162786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F1873-5A03-81AB-0BA1-C67383F61B16}"/>
              </a:ext>
            </a:extLst>
          </p:cNvPr>
          <p:cNvSpPr>
            <a:spLocks noGrp="1"/>
          </p:cNvSpPr>
          <p:nvPr>
            <p:ph type="title"/>
          </p:nvPr>
        </p:nvSpPr>
        <p:spPr/>
        <p:txBody>
          <a:bodyPr/>
          <a:lstStyle/>
          <a:p>
            <a:r>
              <a:rPr lang="en-US" dirty="0"/>
              <a:t>Practical Strategies &amp; Interventions (Part 1)</a:t>
            </a:r>
          </a:p>
        </p:txBody>
      </p:sp>
      <p:sp>
        <p:nvSpPr>
          <p:cNvPr id="3" name="Content Placeholder 2">
            <a:extLst>
              <a:ext uri="{FF2B5EF4-FFF2-40B4-BE49-F238E27FC236}">
                <a16:creationId xmlns:a16="http://schemas.microsoft.com/office/drawing/2014/main" id="{F604D0A9-186F-0714-4442-1C60AD1DBB08}"/>
              </a:ext>
            </a:extLst>
          </p:cNvPr>
          <p:cNvSpPr>
            <a:spLocks noGrp="1"/>
          </p:cNvSpPr>
          <p:nvPr>
            <p:ph idx="1"/>
          </p:nvPr>
        </p:nvSpPr>
        <p:spPr/>
        <p:txBody>
          <a:bodyPr>
            <a:normAutofit fontScale="85000" lnSpcReduction="20000"/>
          </a:bodyPr>
          <a:lstStyle/>
          <a:p>
            <a:r>
              <a:rPr lang="en-US" dirty="0"/>
              <a:t>1. Attachment-Focused Support for Isaac• Key Worker System: Assign one consistent staff member as Isaac’s dedicated key person. This person becomes his reliable secure base, building trust through daily predictable one-to-one time, warm responses and physical reassurance.◦ Multi-Agency Roles: Early Years Practitioners, Family Support Workers.• Separation &amp; Reunion Routines: Create clear, consistent rituals (e.g. a specific wave, verbal promise: “I will be here when you finish”). This reduces anxiety and builds trust that adults return.◦ Multi-Agency Roles: Early Years Team, Parent Support Workers.2. Play-Based Learning – Building Confidence &amp; Communication• Child-Led Play: Follow Isaac’s interests; join in quietly, comment on his actions and ask simple questions. Play is low-pressure and helps him feel in control while </a:t>
            </a:r>
            <a:r>
              <a:rPr lang="en-US" dirty="0" err="1"/>
              <a:t>practising</a:t>
            </a:r>
            <a:r>
              <a:rPr lang="en-US" dirty="0"/>
              <a:t> language and social skills safely.◦ Multi-Agency Roles: Early Years Practitioners, Speech and Language Therapists (SLT).• Small Group Play: Start with 1–2 familiar children + the key worker; use short, structured turn-taking games. Gradually increase group size/length as confidence grows.</a:t>
            </a:r>
          </a:p>
        </p:txBody>
      </p:sp>
    </p:spTree>
    <p:extLst>
      <p:ext uri="{BB962C8B-B14F-4D97-AF65-F5344CB8AC3E}">
        <p14:creationId xmlns:p14="http://schemas.microsoft.com/office/powerpoint/2010/main" val="277980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AFF18-444E-40F0-8802-F3B3A961A92C}"/>
              </a:ext>
            </a:extLst>
          </p:cNvPr>
          <p:cNvSpPr>
            <a:spLocks noGrp="1"/>
          </p:cNvSpPr>
          <p:nvPr>
            <p:ph type="title"/>
          </p:nvPr>
        </p:nvSpPr>
        <p:spPr/>
        <p:txBody>
          <a:bodyPr/>
          <a:lstStyle/>
          <a:p>
            <a:r>
              <a:rPr lang="en-US" dirty="0"/>
              <a:t> Practical Strategies &amp; Interventions (Part 2)</a:t>
            </a:r>
          </a:p>
        </p:txBody>
      </p:sp>
      <p:sp>
        <p:nvSpPr>
          <p:cNvPr id="3" name="Content Placeholder 2">
            <a:extLst>
              <a:ext uri="{FF2B5EF4-FFF2-40B4-BE49-F238E27FC236}">
                <a16:creationId xmlns:a16="http://schemas.microsoft.com/office/drawing/2014/main" id="{96925B82-AEB2-B6B3-77DA-9DB4948700AC}"/>
              </a:ext>
            </a:extLst>
          </p:cNvPr>
          <p:cNvSpPr>
            <a:spLocks noGrp="1"/>
          </p:cNvSpPr>
          <p:nvPr>
            <p:ph idx="1"/>
          </p:nvPr>
        </p:nvSpPr>
        <p:spPr>
          <a:xfrm>
            <a:off x="838200" y="1690688"/>
            <a:ext cx="10515600" cy="4351338"/>
          </a:xfrm>
        </p:spPr>
        <p:txBody>
          <a:bodyPr>
            <a:normAutofit fontScale="77500" lnSpcReduction="20000"/>
          </a:bodyPr>
          <a:lstStyle/>
          <a:p>
            <a:r>
              <a:rPr lang="en-US" dirty="0"/>
              <a:t>3. Supporting Isaac’s Mother – Improving Caregiving• Mental Health Support: Refer to CAMHS or Perinatal Mental Health Services for </a:t>
            </a:r>
            <a:r>
              <a:rPr lang="en-US" dirty="0" err="1"/>
              <a:t>counselling</a:t>
            </a:r>
            <a:r>
              <a:rPr lang="en-US" dirty="0"/>
              <a:t>/therapy to support recovery from post-natal depression.◦ Multi-Agency Roles: Health Visitors, GPs, Mental Health Practitioners.• Responsive Parenting </a:t>
            </a:r>
            <a:r>
              <a:rPr lang="en-US" dirty="0" err="1"/>
              <a:t>Programme</a:t>
            </a:r>
            <a:r>
              <a:rPr lang="en-US" dirty="0"/>
              <a:t>: Offer targeted sessions to help her </a:t>
            </a:r>
            <a:r>
              <a:rPr lang="en-US" dirty="0" err="1"/>
              <a:t>recognise</a:t>
            </a:r>
            <a:r>
              <a:rPr lang="en-US" dirty="0"/>
              <a:t> Isaac’s cues, respond warmly and consistently, and build her own confidence as a parent.◦ Multi-Agency Roles: Family Support Workers, Early Years Practitioners.• Social Inclusion: Link her to parent groups and local networks to reduce isolation and build a support system.◦ Multi-Agency Roles: Family Support Workers, Community Teams.4. Language &amp; Emotional Regulation Support• Language-Rich Environment: Use clear, simple speech; repeat and expand Isaac’s words; sing songs and read daily. SLT to assess delay and provide </a:t>
            </a:r>
            <a:r>
              <a:rPr lang="en-US" dirty="0" err="1"/>
              <a:t>personalised</a:t>
            </a:r>
            <a:r>
              <a:rPr lang="en-US" dirty="0"/>
              <a:t> activities.◦ Multi-Agency Roles: SLT, Early Years Practitioners.• Emotional Literacy: Teach simple feeling words (sad, worried, calm), use visual cards, and model calm responses to help Isaac understand and manage feelings.◦ Multi-Agency Roles: Early Years Team, Educational Psychologist.All actions form a Multi-Agency Early Help Plan with shared goals and regular communication.</a:t>
            </a:r>
          </a:p>
        </p:txBody>
      </p:sp>
    </p:spTree>
    <p:extLst>
      <p:ext uri="{BB962C8B-B14F-4D97-AF65-F5344CB8AC3E}">
        <p14:creationId xmlns:p14="http://schemas.microsoft.com/office/powerpoint/2010/main" val="370453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F8BA3-0E58-5FCE-4E53-67493ED04117}"/>
              </a:ext>
            </a:extLst>
          </p:cNvPr>
          <p:cNvSpPr>
            <a:spLocks noGrp="1"/>
          </p:cNvSpPr>
          <p:nvPr>
            <p:ph type="title"/>
          </p:nvPr>
        </p:nvSpPr>
        <p:spPr/>
        <p:txBody>
          <a:bodyPr/>
          <a:lstStyle/>
          <a:p>
            <a:r>
              <a:rPr lang="en-US" dirty="0"/>
              <a:t> Nature vs Nurture</a:t>
            </a:r>
          </a:p>
        </p:txBody>
      </p:sp>
      <p:sp>
        <p:nvSpPr>
          <p:cNvPr id="3" name="Content Placeholder 2">
            <a:extLst>
              <a:ext uri="{FF2B5EF4-FFF2-40B4-BE49-F238E27FC236}">
                <a16:creationId xmlns:a16="http://schemas.microsoft.com/office/drawing/2014/main" id="{0A12C677-1D8E-BDA5-5950-AC8AB39227AC}"/>
              </a:ext>
            </a:extLst>
          </p:cNvPr>
          <p:cNvSpPr>
            <a:spLocks noGrp="1"/>
          </p:cNvSpPr>
          <p:nvPr>
            <p:ph idx="1"/>
          </p:nvPr>
        </p:nvSpPr>
        <p:spPr/>
        <p:txBody>
          <a:bodyPr>
            <a:normAutofit fontScale="85000" lnSpcReduction="20000"/>
          </a:bodyPr>
          <a:lstStyle/>
          <a:p>
            <a:r>
              <a:rPr lang="en-US" dirty="0"/>
              <a:t>Biological / Nature Influences• Temperament: Isaac may naturally have a more cautious or sensitive temperament – some children are born slower to warm up or more reactive to change. This makes new situations harder, even with good care.• Brain Development: Biology sets potential, but early stress (from insecurity) physically affects brain areas governing emotion, sleep and communication.• Extent of Influence: Nature provides a starting point and makes him more vulnerable, but it does not cause his difficulties.Environmental / Nurture Influences• Caregiving Quality: The single most powerful influence. Inconsistent, unresponsive care is the primary driver of his insecure attachment, anxiety and delays.• Life Transitions: Moving home, changing settings and family stress are environmental factors that disrupt security and routine.• Social Context: Lack of support for his mother and limited positive experiences for Isaac directly shape development.ConclusionNurture is the dominant influence in Isaac’s case. His experiences, relationships and environment are the main reasons for his current development – and the areas we can change through support.</a:t>
            </a:r>
          </a:p>
        </p:txBody>
      </p:sp>
    </p:spTree>
    <p:extLst>
      <p:ext uri="{BB962C8B-B14F-4D97-AF65-F5344CB8AC3E}">
        <p14:creationId xmlns:p14="http://schemas.microsoft.com/office/powerpoint/2010/main" val="3515136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4F41B-B88A-7A2C-18CB-5EC55FD6E401}"/>
              </a:ext>
            </a:extLst>
          </p:cNvPr>
          <p:cNvSpPr>
            <a:spLocks noGrp="1"/>
          </p:cNvSpPr>
          <p:nvPr>
            <p:ph type="title"/>
          </p:nvPr>
        </p:nvSpPr>
        <p:spPr/>
        <p:txBody>
          <a:bodyPr/>
          <a:lstStyle/>
          <a:p>
            <a:r>
              <a:rPr lang="en-US" dirty="0"/>
              <a:t>Evaluation of </a:t>
            </a:r>
            <a:r>
              <a:rPr lang="en-US" dirty="0" err="1"/>
              <a:t>Bowlby’s</a:t>
            </a:r>
            <a:r>
              <a:rPr lang="en-US" dirty="0"/>
              <a:t> Attachment Theory</a:t>
            </a:r>
          </a:p>
        </p:txBody>
      </p:sp>
      <p:sp>
        <p:nvSpPr>
          <p:cNvPr id="3" name="Content Placeholder 2">
            <a:extLst>
              <a:ext uri="{FF2B5EF4-FFF2-40B4-BE49-F238E27FC236}">
                <a16:creationId xmlns:a16="http://schemas.microsoft.com/office/drawing/2014/main" id="{DD0964DC-7B9E-AA54-1A69-D32F336E2DB3}"/>
              </a:ext>
            </a:extLst>
          </p:cNvPr>
          <p:cNvSpPr>
            <a:spLocks noGrp="1"/>
          </p:cNvSpPr>
          <p:nvPr>
            <p:ph idx="1"/>
          </p:nvPr>
        </p:nvSpPr>
        <p:spPr>
          <a:xfrm>
            <a:off x="838200" y="1690688"/>
            <a:ext cx="10515600" cy="4351338"/>
          </a:xfrm>
        </p:spPr>
        <p:txBody>
          <a:bodyPr>
            <a:normAutofit fontScale="77500" lnSpcReduction="20000"/>
          </a:bodyPr>
          <a:lstStyle/>
          <a:p>
            <a:r>
              <a:rPr lang="en-US" dirty="0"/>
              <a:t>1. Clear Explanation: Directly links Isaac’s </a:t>
            </a:r>
            <a:r>
              <a:rPr lang="en-US" dirty="0" err="1"/>
              <a:t>behaviours</a:t>
            </a:r>
            <a:r>
              <a:rPr lang="en-US" dirty="0"/>
              <a:t> (anxiety, clinginess, withdrawal) to early relationship experiences – clearly explains why he acts as he does.2. Actionable: Provides a clear target – build secure, consistent relationships – making support strategies evidence-based and focused.3. Holistic: </a:t>
            </a:r>
            <a:r>
              <a:rPr lang="en-US" dirty="0" err="1"/>
              <a:t>Recognises</a:t>
            </a:r>
            <a:r>
              <a:rPr lang="en-US" dirty="0"/>
              <a:t> emotional security is the foundation for social, language and cognitive growth; supports the whole child.4. </a:t>
            </a:r>
            <a:r>
              <a:rPr lang="en-US" dirty="0" err="1"/>
              <a:t>Family-Centred</a:t>
            </a:r>
            <a:r>
              <a:rPr lang="en-US" dirty="0"/>
              <a:t>: Highlights that supporting the parent/caregiver is essential to supporting the child.Limitations1. Primary Carer Focus: Originally focused heavily on mothers; less attention to other carers, peers or cultural variations in caregiving styles.2. Limited Scope: Does not fully address cognitive ability, learning needs or peer influence independently.Alternative Theory: </a:t>
            </a:r>
            <a:r>
              <a:rPr lang="en-US" dirty="0" err="1"/>
              <a:t>Vygotsky’s</a:t>
            </a:r>
            <a:r>
              <a:rPr lang="en-US" dirty="0"/>
              <a:t> Sociocultural Theory• Core Idea: Development happens through social interaction, language and scaffolding (support from skilled partners).• Usefulness: Explains language delay and social difficulties well – Isaac has had fewer opportunities for supported interaction and learning.• Comparison: Less useful than Attachment Theory because it does not explain his emotional difficulties (anxiety, sleep issues, separation distress), which are central to his needs.Overall </a:t>
            </a:r>
            <a:r>
              <a:rPr lang="en-US" dirty="0" err="1"/>
              <a:t>VerdictBowlby’s</a:t>
            </a:r>
            <a:r>
              <a:rPr lang="en-US" dirty="0"/>
              <a:t> theory is the most useful for this case. It explains the root emotional causes underpinning all his challenges and gives a clear framework for effective support.</a:t>
            </a:r>
          </a:p>
        </p:txBody>
      </p:sp>
    </p:spTree>
    <p:extLst>
      <p:ext uri="{BB962C8B-B14F-4D97-AF65-F5344CB8AC3E}">
        <p14:creationId xmlns:p14="http://schemas.microsoft.com/office/powerpoint/2010/main" val="1574133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21E7F-5586-2E4E-19EE-A82F0304E73C}"/>
              </a:ext>
            </a:extLst>
          </p:cNvPr>
          <p:cNvSpPr>
            <a:spLocks noGrp="1"/>
          </p:cNvSpPr>
          <p:nvPr>
            <p:ph type="title"/>
          </p:nvPr>
        </p:nvSpPr>
        <p:spPr/>
        <p:txBody>
          <a:bodyPr/>
          <a:lstStyle/>
          <a:p>
            <a:r>
              <a:rPr lang="en-US" dirty="0"/>
              <a:t> Conclusion</a:t>
            </a:r>
          </a:p>
        </p:txBody>
      </p:sp>
      <p:sp>
        <p:nvSpPr>
          <p:cNvPr id="3" name="Content Placeholder 2">
            <a:extLst>
              <a:ext uri="{FF2B5EF4-FFF2-40B4-BE49-F238E27FC236}">
                <a16:creationId xmlns:a16="http://schemas.microsoft.com/office/drawing/2014/main" id="{454D453C-A5B6-3995-E7FD-E0F9398E3E79}"/>
              </a:ext>
            </a:extLst>
          </p:cNvPr>
          <p:cNvSpPr>
            <a:spLocks noGrp="1"/>
          </p:cNvSpPr>
          <p:nvPr>
            <p:ph idx="1"/>
          </p:nvPr>
        </p:nvSpPr>
        <p:spPr/>
        <p:txBody>
          <a:bodyPr/>
          <a:lstStyle/>
          <a:p>
            <a:r>
              <a:rPr lang="en-US" dirty="0"/>
              <a:t>Summary• Isaac’s development has been strongly shaped by early experiences: disrupted care, inconsistent responsiveness and lack of a secure emotional bond – all clearly explained by </a:t>
            </a:r>
            <a:r>
              <a:rPr lang="en-US" dirty="0" err="1"/>
              <a:t>Bowlby’s</a:t>
            </a:r>
            <a:r>
              <a:rPr lang="en-US" dirty="0"/>
              <a:t> Attachment Theory.• His difficulties are not permanent traits; they are responses to his environment and relationships.Support Plan Focus• Building a consistent, secure base for Isaac.• Supporting his mother’s mental health, confidence and caregiving skills.• Using play, language-rich interaction and emotional guidance to help him grow.Key Takeaway</a:t>
            </a:r>
          </a:p>
        </p:txBody>
      </p:sp>
    </p:spTree>
    <p:extLst>
      <p:ext uri="{BB962C8B-B14F-4D97-AF65-F5344CB8AC3E}">
        <p14:creationId xmlns:p14="http://schemas.microsoft.com/office/powerpoint/2010/main" val="3367736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8DA80-C455-157D-B809-37F512669BEA}"/>
              </a:ext>
            </a:extLst>
          </p:cNvPr>
          <p:cNvSpPr>
            <a:spLocks noGrp="1"/>
          </p:cNvSpPr>
          <p:nvPr>
            <p:ph type="title"/>
          </p:nvPr>
        </p:nvSpPr>
        <p:spPr/>
        <p:txBody>
          <a:bodyPr/>
          <a:lstStyle/>
          <a:p>
            <a:r>
              <a:rPr lang="en-US" dirty="0"/>
              <a:t>Reference List (Harvard Format)</a:t>
            </a:r>
          </a:p>
        </p:txBody>
      </p:sp>
      <p:sp>
        <p:nvSpPr>
          <p:cNvPr id="3" name="Content Placeholder 2">
            <a:extLst>
              <a:ext uri="{FF2B5EF4-FFF2-40B4-BE49-F238E27FC236}">
                <a16:creationId xmlns:a16="http://schemas.microsoft.com/office/drawing/2014/main" id="{34945E15-B1C5-F218-6365-954499627F28}"/>
              </a:ext>
            </a:extLst>
          </p:cNvPr>
          <p:cNvSpPr>
            <a:spLocks noGrp="1"/>
          </p:cNvSpPr>
          <p:nvPr>
            <p:ph idx="1"/>
          </p:nvPr>
        </p:nvSpPr>
        <p:spPr/>
        <p:txBody>
          <a:bodyPr>
            <a:normAutofit fontScale="92500"/>
          </a:bodyPr>
          <a:lstStyle/>
          <a:p>
            <a:r>
              <a:rPr lang="en-US" dirty="0"/>
              <a:t>1. </a:t>
            </a:r>
            <a:r>
              <a:rPr lang="en-US" dirty="0" err="1"/>
              <a:t>Bowlby</a:t>
            </a:r>
            <a:r>
              <a:rPr lang="en-US" dirty="0"/>
              <a:t>, J. (1969) Attachment and Loss: Vol. 1 Attachment. London: Hogarth Press.2. </a:t>
            </a:r>
            <a:r>
              <a:rPr lang="en-US" dirty="0" err="1"/>
              <a:t>Bowlby</a:t>
            </a:r>
            <a:r>
              <a:rPr lang="en-US" dirty="0"/>
              <a:t>, J. (1973) Attachment and Loss: Vol. 2 Separation: Anxiety and Anger. London: Hogarth Press.3. Ainsworth, M.S., </a:t>
            </a:r>
            <a:r>
              <a:rPr lang="en-US" dirty="0" err="1"/>
              <a:t>Blehar</a:t>
            </a:r>
            <a:r>
              <a:rPr lang="en-US" dirty="0"/>
              <a:t>, M.C., Waters, E. and Wall, S. (1978) Patterns of Attachment: A Psychological Study of the Strange Situation. Hillsdale: </a:t>
            </a:r>
            <a:r>
              <a:rPr lang="en-US" dirty="0" err="1"/>
              <a:t>Erlbaum.4</a:t>
            </a:r>
            <a:r>
              <a:rPr lang="en-US" dirty="0"/>
              <a:t>. </a:t>
            </a:r>
            <a:r>
              <a:rPr lang="en-US" dirty="0" err="1"/>
              <a:t>Vygotsky</a:t>
            </a:r>
            <a:r>
              <a:rPr lang="en-US" dirty="0"/>
              <a:t>, L.S. (1978) Mind in Society: The Development of Higher Psychological Processes. Cambridge: Harvard University Press.5. Department for Education (2021) Early Years Foundation Stage (EYFS) Statutory Framework. London: DfE.6. National Institute for Health and Care Excellence (2014) Postnatal Mental Health: Clinical Guideline CG192. London: NICE.7. Gerhardt, S. (2014) Why Love Matters: How Affection Shapes a Baby’s Brain. London: </a:t>
            </a:r>
            <a:r>
              <a:rPr lang="en-US" dirty="0" err="1"/>
              <a:t>Routledge</a:t>
            </a:r>
            <a:r>
              <a:rPr lang="en-US" dirty="0"/>
              <a:t>.</a:t>
            </a:r>
          </a:p>
        </p:txBody>
      </p:sp>
    </p:spTree>
    <p:extLst>
      <p:ext uri="{BB962C8B-B14F-4D97-AF65-F5344CB8AC3E}">
        <p14:creationId xmlns:p14="http://schemas.microsoft.com/office/powerpoint/2010/main" val="22482500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LCHS4010 – Component 1: Presentation</vt:lpstr>
      <vt:lpstr> Introduction</vt:lpstr>
      <vt:lpstr> Overview of Bowlby’s Attachment Theory</vt:lpstr>
      <vt:lpstr> Applying Key Concepts – Isaac’s Experiences (Part 1)</vt:lpstr>
      <vt:lpstr>Applying Key Concepts – Isaac’s Experiences (Part 2)</vt:lpstr>
      <vt:lpstr>Practical Strategies &amp; Interventions (Part 1)</vt:lpstr>
      <vt:lpstr> Practical Strategies &amp; Interventions (Part 2)</vt:lpstr>
      <vt:lpstr> Nature vs Nurture</vt:lpstr>
      <vt:lpstr>Evaluation of Bowlby’s Attachment Theory</vt:lpstr>
      <vt:lpstr> Conclusion</vt:lpstr>
      <vt:lpstr>Reference List (Harvard Format)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 Component 1: Presentation</dc:title>
  <dc:creator>alisehrash321@outlook.com</dc:creator>
  <cp:lastModifiedBy>Sehrash Ali</cp:lastModifiedBy>
  <cp:revision>2</cp:revision>
  <dcterms:created xsi:type="dcterms:W3CDTF">2026-06-02T09:18:53Z</dcterms:created>
  <dcterms:modified xsi:type="dcterms:W3CDTF">2026-06-09T09:14:46Z</dcterms:modified>
</cp:coreProperties>
</file>