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0" r:id="rId3"/>
    <p:sldId id="265" r:id="rId4"/>
    <p:sldId id="261" r:id="rId5"/>
    <p:sldId id="262" r:id="rId6"/>
    <p:sldId id="258" r:id="rId7"/>
    <p:sldId id="263" r:id="rId8"/>
    <p:sldId id="264" r:id="rId9"/>
    <p:sldId id="257" r:id="rId10"/>
    <p:sldId id="259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155"/>
    <p:restoredTop sz="95853"/>
  </p:normalViewPr>
  <p:slideViewPr>
    <p:cSldViewPr snapToGrid="0" snapToObjects="1">
      <p:cViewPr varScale="1">
        <p:scale>
          <a:sx n="83" d="100"/>
          <a:sy n="83" d="100"/>
        </p:scale>
        <p:origin x="240" y="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6/12/20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3573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6/12/20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7246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00428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8582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6/12/20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3205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6/12/20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9548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6/12/20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8717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358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2177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276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8801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6/12/20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737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7n/jy489xv16fqdbtlt9sdtfk9h0000gn/T/com.microsoft.Word/WebArchiveCopyPasteTempFiles/317C4C4400000578-3460321-Too_much_medicine_is_doing_more_harm_than_good_and_costing_hundr-a-19_1456259698007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7n/jy489xv16fqdbtlt9sdtfk9h0000gn/T/com.microsoft.Word/WebArchiveCopyPasteTempFiles/coralinfographic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7n/jy489xv16fqdbtlt9sdtfk9h0000gn/T/com.microsoft.Word/WebArchiveCopyPasteTempFiles/noaa-coral-sunscreen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nterest.com/bonniejwc/crown-of-thorns-starfish/" TargetMode="External"/><Relationship Id="rId3" Type="http://schemas.openxmlformats.org/officeDocument/2006/relationships/hyperlink" Target="https://oceanservice.noaa.gov/news/sunscreen-corals.html" TargetMode="External"/><Relationship Id="rId7" Type="http://schemas.openxmlformats.org/officeDocument/2006/relationships/hyperlink" Target="https://www.ebay.co.uk/itm/Gyrineum-natator-Common-Triton-Snail-1-piece-Lot-with-operculum-/142156513084" TargetMode="External"/><Relationship Id="rId2" Type="http://schemas.openxmlformats.org/officeDocument/2006/relationships/hyperlink" Target="https://aamboceanservice.blob.core.windows.net/oceanservice-prod/facts/coralinfographic-larg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ecn.com/news/national-international/coral-reef-bleaching-around-the-world/2009415/" TargetMode="External"/><Relationship Id="rId5" Type="http://schemas.openxmlformats.org/officeDocument/2006/relationships/hyperlink" Target="https://seahorserun.wordpress.com/2011/07/18/how-polyps-eat/" TargetMode="External"/><Relationship Id="rId10" Type="http://schemas.openxmlformats.org/officeDocument/2006/relationships/hyperlink" Target="https://www.youtube.com/watch?v=y6tdGVTgmm4" TargetMode="External"/><Relationship Id="rId4" Type="http://schemas.openxmlformats.org/officeDocument/2006/relationships/hyperlink" Target="https://www.dailymail.co.uk/health/article-3460321/How-Big-Pharma-greed-killing-tens-thousands-world-Patients-medicated-given-profitable-drugs-little-proven-benefits-leading-doctors-warn.html" TargetMode="External"/><Relationship Id="rId9" Type="http://schemas.openxmlformats.org/officeDocument/2006/relationships/hyperlink" Target="http://www.plasticreef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6187E64-7A77-4D13-A5F4-9AEC282BB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E35106-CDEE-264E-A1D8-3BC46A92C9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2818" y="1370171"/>
            <a:ext cx="5085580" cy="2387600"/>
          </a:xfrm>
        </p:spPr>
        <p:txBody>
          <a:bodyPr>
            <a:normAutofit/>
          </a:bodyPr>
          <a:lstStyle/>
          <a:p>
            <a:pPr algn="l"/>
            <a:r>
              <a:rPr lang="en-US"/>
              <a:t>Coral Reefs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48F7FA-A006-954C-9616-7A3E8EE772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818" y="3849845"/>
            <a:ext cx="5085580" cy="1881751"/>
          </a:xfrm>
        </p:spPr>
        <p:txBody>
          <a:bodyPr>
            <a:normAutofit/>
          </a:bodyPr>
          <a:lstStyle/>
          <a:p>
            <a:pPr algn="l"/>
            <a:r>
              <a:rPr lang="en-US"/>
              <a:t>The Rainforests of the Sea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9802" y="832686"/>
            <a:ext cx="1104943" cy="107496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D2E3EA-F5C3-2042-BC8F-71C925A4D7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16" r="17446" b="1"/>
          <a:stretch/>
        </p:blipFill>
        <p:spPr>
          <a:xfrm>
            <a:off x="6521381" y="773723"/>
            <a:ext cx="5194998" cy="5194998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806" y="4790720"/>
            <a:ext cx="876704" cy="876704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59672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F6729D-67A6-214C-9094-9F18B5CBCA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41053" y="1821025"/>
            <a:ext cx="4777381" cy="304324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41" name="Arc 40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937B35-55A2-A444-B188-26566B304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1938A-9AE3-2C4F-B57F-B8E5335798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984443"/>
            <a:ext cx="5257800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6,000 species</a:t>
            </a:r>
          </a:p>
          <a:p>
            <a:r>
              <a:rPr lang="en-US" sz="2400" dirty="0"/>
              <a:t>Anywhere from 1 – 5 inches in diameter</a:t>
            </a:r>
          </a:p>
          <a:p>
            <a:r>
              <a:rPr lang="en-US" sz="2400" dirty="0"/>
              <a:t>1 percent of the ocean floor but is home of more than a quarter of known marine plants and animals</a:t>
            </a:r>
          </a:p>
          <a:p>
            <a:r>
              <a:rPr lang="en-US" sz="2400" dirty="0"/>
              <a:t>Reef structures – up to 1,300 miles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71693604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6BF8-D9BF-174F-B39B-7CBD12FEA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Reef Tourism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1926C-E649-D340-9CED-E3BD53B2715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Generate $36 billion</a:t>
            </a:r>
          </a:p>
          <a:p>
            <a:r>
              <a:rPr lang="en-US" dirty="0"/>
              <a:t> 70 million trips for leisure purposes to reefs</a:t>
            </a:r>
          </a:p>
          <a:p>
            <a:pPr lvl="1"/>
            <a:r>
              <a:rPr lang="en-US" dirty="0"/>
              <a:t>Diving tours</a:t>
            </a:r>
          </a:p>
          <a:p>
            <a:pPr lvl="1"/>
            <a:r>
              <a:rPr lang="en-US" dirty="0"/>
              <a:t>Recreational fishing trips</a:t>
            </a:r>
          </a:p>
          <a:p>
            <a:pPr lvl="1"/>
            <a:r>
              <a:rPr lang="en-US" dirty="0"/>
              <a:t>Hotels </a:t>
            </a:r>
          </a:p>
          <a:p>
            <a:pPr lvl="1"/>
            <a:r>
              <a:rPr lang="en-US" dirty="0"/>
              <a:t>Restaurants</a:t>
            </a:r>
          </a:p>
          <a:p>
            <a:pPr lvl="1"/>
            <a:r>
              <a:rPr lang="en-US" dirty="0"/>
              <a:t>Other businesses</a:t>
            </a: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2FD8280-CDDC-A442-A89F-68C66E1357B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07165" y="1905571"/>
            <a:ext cx="5440816" cy="3046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211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6E48AFA-8884-4F68-A44F-D2C1E8609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A4F48E-DF30-774D-BB86-99FF4CF31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998018"/>
            <a:ext cx="3981854" cy="22165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Bleaching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969D19A6-08CB-498C-93EC-3FFB021FC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C52B183-D72A-B84A-AB03-A5620C7C90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031262" y="704504"/>
            <a:ext cx="6129475" cy="2957472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9A94C-543E-2044-8CD3-1899BF23BE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0835" y="3998019"/>
            <a:ext cx="6382966" cy="221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Coral expel the algae due to stressors</a:t>
            </a:r>
          </a:p>
          <a:p>
            <a:r>
              <a:rPr lang="en-US" sz="2400"/>
              <a:t>Leaves them unable get enough nutrients</a:t>
            </a:r>
          </a:p>
          <a:p>
            <a:r>
              <a:rPr lang="en-US" sz="2400"/>
              <a:t>Most are not able to recover from this</a:t>
            </a:r>
          </a:p>
        </p:txBody>
      </p:sp>
    </p:spTree>
    <p:extLst>
      <p:ext uri="{BB962C8B-B14F-4D97-AF65-F5344CB8AC3E}">
        <p14:creationId xmlns:p14="http://schemas.microsoft.com/office/powerpoint/2010/main" val="2739566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56A1EA-BA09-0449-85C6-50064BE0A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4960945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Causes of Loss of Coral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07935-6DA2-494C-BD98-B4EDE11007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4933462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Climate change</a:t>
            </a:r>
          </a:p>
          <a:p>
            <a:r>
              <a:rPr lang="en-US" sz="2400" dirty="0"/>
              <a:t>Acidification of ocean</a:t>
            </a:r>
          </a:p>
          <a:p>
            <a:r>
              <a:rPr lang="en-US" sz="2400" dirty="0"/>
              <a:t>Pollution</a:t>
            </a:r>
          </a:p>
          <a:p>
            <a:r>
              <a:rPr lang="en-US" sz="2400" dirty="0"/>
              <a:t>Overfishing</a:t>
            </a:r>
          </a:p>
          <a:p>
            <a:r>
              <a:rPr lang="en-US" sz="2400" dirty="0"/>
              <a:t>Unsustainable coastal development</a:t>
            </a:r>
          </a:p>
          <a:p>
            <a:r>
              <a:rPr lang="en-US" sz="2400" dirty="0"/>
              <a:t>Careless tourism</a:t>
            </a:r>
          </a:p>
          <a:p>
            <a:endParaRPr lang="en-US" sz="2400" dirty="0"/>
          </a:p>
          <a:p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04F7B04-5488-4543-9B84-9485FDD973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7" r="-3" b="2897"/>
          <a:stretch/>
        </p:blipFill>
        <p:spPr>
          <a:xfrm>
            <a:off x="6305807" y="3067558"/>
            <a:ext cx="5886193" cy="3790443"/>
          </a:xfrm>
          <a:custGeom>
            <a:avLst/>
            <a:gdLst/>
            <a:ahLst/>
            <a:cxnLst/>
            <a:rect l="l" t="t" r="r" b="b"/>
            <a:pathLst>
              <a:path w="5886193" h="3790443">
                <a:moveTo>
                  <a:pt x="3579591" y="0"/>
                </a:moveTo>
                <a:cubicBezTo>
                  <a:pt x="4444509" y="0"/>
                  <a:pt x="5237781" y="306756"/>
                  <a:pt x="5856546" y="817406"/>
                </a:cubicBezTo>
                <a:lnTo>
                  <a:pt x="5886193" y="844351"/>
                </a:lnTo>
                <a:lnTo>
                  <a:pt x="5886193" y="3790443"/>
                </a:lnTo>
                <a:lnTo>
                  <a:pt x="6662" y="3790443"/>
                </a:lnTo>
                <a:lnTo>
                  <a:pt x="0" y="3579594"/>
                </a:lnTo>
                <a:cubicBezTo>
                  <a:pt x="0" y="1602640"/>
                  <a:pt x="1602640" y="0"/>
                  <a:pt x="3579591" y="0"/>
                </a:cubicBezTo>
                <a:close/>
              </a:path>
            </a:pathLst>
          </a:custGeom>
        </p:spPr>
      </p:pic>
      <p:sp>
        <p:nvSpPr>
          <p:cNvPr id="18" name="Arc 17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A2A20F-B048-BE48-8281-7DBE7212FF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61" r="-2" b="521"/>
          <a:stretch/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024461-278D-5440-8590-DB3EAFBB87F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11598" r="13059" b="-2"/>
          <a:stretch/>
        </p:blipFill>
        <p:spPr>
          <a:xfrm>
            <a:off x="10331780" y="139794"/>
            <a:ext cx="1860221" cy="2927764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84677970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76E41-37E3-A640-9E25-A75587A68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Medicine Cabinet of the 21</a:t>
            </a:r>
            <a:r>
              <a:rPr lang="en-US" sz="4000" baseline="30000" dirty="0"/>
              <a:t>st</a:t>
            </a:r>
            <a:r>
              <a:rPr lang="en-US" sz="4000" dirty="0"/>
              <a:t>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9597D-57D9-C246-B492-38A7A2546B5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sz="2000" dirty="0"/>
              <a:t>Corals and the plants and animals that inhabit them provide treatments for: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800" dirty="0"/>
              <a:t>Cancers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800" dirty="0"/>
              <a:t>Ulcers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800" dirty="0"/>
              <a:t>Cardiovascular diseases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800" dirty="0"/>
              <a:t>Kill viruses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800" dirty="0"/>
              <a:t>Reduce inflammation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800" dirty="0"/>
              <a:t>Bone-grafting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1803566-EC8C-3E48-A344-1C6B0BA7C8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4440" y="91344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8" name="Picture 3" descr="How Big Pharma greed is killing tens of thousands around the world ...">
            <a:extLst>
              <a:ext uri="{FF2B5EF4-FFF2-40B4-BE49-F238E27FC236}">
                <a16:creationId xmlns:a16="http://schemas.microsoft.com/office/drawing/2014/main" id="{3BE6B6CA-63E4-6745-8E16-3452B4674BB6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5" r="3875"/>
          <a:stretch>
            <a:fillRect/>
          </a:stretch>
        </p:blipFill>
        <p:spPr bwMode="auto">
          <a:xfrm>
            <a:off x="5183188" y="987425"/>
            <a:ext cx="6169024" cy="487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006939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A4008-7842-2048-BCE3-FD2DED315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If Coral Die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199C2-DB20-DA41-B5A9-62C0A6DF9E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387502" cy="435133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/>
              <a:t>Starvation and Poverty</a:t>
            </a:r>
          </a:p>
          <a:p>
            <a:pPr lvl="1"/>
            <a:r>
              <a:rPr lang="en-US" dirty="0"/>
              <a:t>500 million people directly depending on reefs</a:t>
            </a:r>
          </a:p>
          <a:p>
            <a:r>
              <a:rPr lang="en-US" dirty="0"/>
              <a:t>Loss of biodiversity</a:t>
            </a:r>
          </a:p>
          <a:p>
            <a:pPr lvl="1"/>
            <a:r>
              <a:rPr lang="en-US" dirty="0"/>
              <a:t>Extinction of </a:t>
            </a:r>
            <a:r>
              <a:rPr lang="en-US"/>
              <a:t>marine plants and animals</a:t>
            </a:r>
            <a:endParaRPr lang="en-US" dirty="0"/>
          </a:p>
          <a:p>
            <a:r>
              <a:rPr lang="en-US" dirty="0"/>
              <a:t>Loss of coastal protection</a:t>
            </a:r>
          </a:p>
          <a:p>
            <a:pPr lvl="1"/>
            <a:r>
              <a:rPr lang="en-US" dirty="0"/>
              <a:t>100 countries – 150,000 km of shorelines</a:t>
            </a:r>
          </a:p>
          <a:p>
            <a:pPr lvl="1"/>
            <a:r>
              <a:rPr lang="en-US" dirty="0"/>
              <a:t>Over a billion people live within 100 km of reefs</a:t>
            </a:r>
          </a:p>
          <a:p>
            <a:endParaRPr lang="en-US" dirty="0"/>
          </a:p>
          <a:p>
            <a:pPr lvl="1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B7B85BB-5B2D-7045-AF06-AFD38D900CA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7127" r="16231" b="1"/>
          <a:stretch/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00472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44975-5201-9948-ADD9-82AAE5904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Ways </a:t>
            </a:r>
            <a:r>
              <a:rPr lang="en-US" sz="4400" dirty="0"/>
              <a:t>Improve</a:t>
            </a: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Coral </a:t>
            </a:r>
            <a:r>
              <a:rPr lang="en-US" sz="4400" dirty="0"/>
              <a:t>Growth</a:t>
            </a: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4083B-6812-A24E-8E49-876897678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Taking fragments of coral that survived bleaching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Growing it in the sandy lagoons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Attach to the reefs with tiny clips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Introducing algae with wider range of temperature tolerances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Educating consumers</a:t>
            </a:r>
          </a:p>
          <a:p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boat on a body of water&#10;&#10;Description automatically generated">
            <a:extLst>
              <a:ext uri="{FF2B5EF4-FFF2-40B4-BE49-F238E27FC236}">
                <a16:creationId xmlns:a16="http://schemas.microsoft.com/office/drawing/2014/main" id="{C6E90C85-E0C7-D741-80E2-B5892E1BD0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967" r="28092" b="2"/>
          <a:stretch/>
        </p:blipFill>
        <p:spPr>
          <a:xfrm>
            <a:off x="7751975" y="1075239"/>
            <a:ext cx="4128603" cy="412860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4254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23449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60522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40F88-6775-6843-97E2-BC8D75FBF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665E7-701E-0D42-8193-6B1A1178DF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E9AEC6-D6EC-4246-834E-ED659A73BA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08071" y="48391"/>
            <a:ext cx="8450404" cy="1149681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C423FEFF-CE06-1349-99B3-47AF728163B5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-1899272" y="3290978"/>
            <a:ext cx="19883305" cy="55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1" descr="Things you can do to protect coral reefs infographic.">
            <a:extLst>
              <a:ext uri="{FF2B5EF4-FFF2-40B4-BE49-F238E27FC236}">
                <a16:creationId xmlns:a16="http://schemas.microsoft.com/office/drawing/2014/main" id="{3D55DC8C-8C08-B441-BA86-048D715787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731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4A872F27-812C-EC4B-8222-B978E54CAB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" y="-1"/>
            <a:ext cx="25009233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2" descr="infographic showing how sunscreen enters the marine environment and effects some chemicals cause">
            <a:extLst>
              <a:ext uri="{FF2B5EF4-FFF2-40B4-BE49-F238E27FC236}">
                <a16:creationId xmlns:a16="http://schemas.microsoft.com/office/drawing/2014/main" id="{6CF54BBE-7C60-6A4A-8427-EDBCE64A27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12192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7908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9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818872-0EDC-364F-8B92-2CBEA59D72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4815" y="798703"/>
            <a:ext cx="5221185" cy="3072015"/>
          </a:xfrm>
        </p:spPr>
        <p:txBody>
          <a:bodyPr anchor="b">
            <a:normAutofit/>
          </a:bodyPr>
          <a:lstStyle/>
          <a:p>
            <a:r>
              <a:rPr lang="en-US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37C8F7-9F6C-BC48-B1C8-FB6ECB9444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0148" y="3962792"/>
            <a:ext cx="5221185" cy="2102108"/>
          </a:xfrm>
        </p:spPr>
        <p:txBody>
          <a:bodyPr anchor="t">
            <a:normAutofit/>
          </a:bodyPr>
          <a:lstStyle/>
          <a:p>
            <a:r>
              <a:rPr lang="en-US" dirty="0"/>
              <a:t>Stay Tuned For Next Month’s Video Uploads!</a:t>
            </a:r>
          </a:p>
        </p:txBody>
      </p:sp>
      <p:sp>
        <p:nvSpPr>
          <p:cNvPr id="25" name="Freeform: Shape 11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13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7" name="Graphic 6" descr="Handshake">
            <a:extLst>
              <a:ext uri="{FF2B5EF4-FFF2-40B4-BE49-F238E27FC236}">
                <a16:creationId xmlns:a16="http://schemas.microsoft.com/office/drawing/2014/main" id="{55928EAC-407F-428E-9601-A2DEF44725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93046" y="1209578"/>
            <a:ext cx="4055897" cy="4055897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28" name="Freeform: Shape 15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Freeform: Shape 17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19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21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09883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38275-AA52-D546-A019-91682DDFF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 For Pictures Not in Research Paper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2FA87-C6AF-CF4E-80D4-80A3E7D3D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u="sng" dirty="0">
                <a:hlinkClick r:id="rId2"/>
              </a:rPr>
              <a:t>https://aamboceanservice.blob.core.windows.net/oceanservice-prod/facts/coralinfographic-large.jpg</a:t>
            </a:r>
            <a:endParaRPr lang="en-US" sz="1400" dirty="0"/>
          </a:p>
          <a:p>
            <a:r>
              <a:rPr lang="en-US" sz="1500" u="sng" dirty="0">
                <a:hlinkClick r:id="rId3"/>
              </a:rPr>
              <a:t>https://oceanservice.noaa.gov/news/sunscreen-corals.html</a:t>
            </a:r>
            <a:endParaRPr lang="en-US" sz="1500" dirty="0"/>
          </a:p>
          <a:p>
            <a:r>
              <a:rPr lang="en-US" sz="1500" u="sng" dirty="0">
                <a:hlinkClick r:id="rId4"/>
              </a:rPr>
              <a:t>https://www.dailymail.co.uk/health/article-3460321/How-Big-Pharma-greed-killing-tens-thousands-world-Patients-medicated-given-profitable-drugs-little-proven-benefits-leading-doctors-warn.html</a:t>
            </a:r>
            <a:endParaRPr lang="en-US" sz="1500" dirty="0"/>
          </a:p>
          <a:p>
            <a:r>
              <a:rPr lang="en-US" sz="1400" u="sng" dirty="0">
                <a:hlinkClick r:id="rId5"/>
              </a:rPr>
              <a:t>https://seahorserun.wordpress.com/2011/07/18/how-polyps-eat/</a:t>
            </a:r>
            <a:endParaRPr lang="en-US" sz="1400" u="sng" dirty="0"/>
          </a:p>
          <a:p>
            <a:r>
              <a:rPr lang="en-US" sz="1400" u="sng" dirty="0">
                <a:hlinkClick r:id="rId6"/>
              </a:rPr>
              <a:t>https://www.necn.com/news/national-international/coral-reef-bleaching-around-the-world/2009415/</a:t>
            </a:r>
            <a:endParaRPr lang="en-US" sz="1400" dirty="0"/>
          </a:p>
          <a:p>
            <a:r>
              <a:rPr lang="en-US" sz="1400" dirty="0"/>
              <a:t> </a:t>
            </a:r>
            <a:r>
              <a:rPr lang="en-US" sz="1400" u="sng" dirty="0">
                <a:hlinkClick r:id="rId7"/>
              </a:rPr>
              <a:t>https://www.ebay.co.uk/itm/Gyrineum-natator-Common-Triton-Snail-1-piece-Lot-with-operculum-/142156513084</a:t>
            </a:r>
            <a:endParaRPr lang="en-US" sz="1400" dirty="0"/>
          </a:p>
          <a:p>
            <a:r>
              <a:rPr lang="en-US" sz="1400" dirty="0"/>
              <a:t> </a:t>
            </a:r>
          </a:p>
          <a:p>
            <a:r>
              <a:rPr lang="en-US" sz="1400" u="sng" dirty="0">
                <a:hlinkClick r:id="rId8"/>
              </a:rPr>
              <a:t>https://www.pinterest.com/bonniejwc/crown-of-thorns-starfish/</a:t>
            </a:r>
            <a:endParaRPr lang="en-US" sz="1400" dirty="0"/>
          </a:p>
          <a:p>
            <a:r>
              <a:rPr lang="en-US" sz="1400" u="sng" dirty="0">
                <a:hlinkClick r:id="rId9"/>
              </a:rPr>
              <a:t>http://www.plasticreef.com/</a:t>
            </a:r>
            <a:endParaRPr lang="en-US" sz="1400" u="sng" dirty="0"/>
          </a:p>
          <a:p>
            <a:r>
              <a:rPr lang="en-US" sz="1400" u="sng" dirty="0">
                <a:hlinkClick r:id="rId10"/>
              </a:rPr>
              <a:t>https://www.youtube.com/watch?v=y6tdGVTgmm4</a:t>
            </a:r>
            <a:endParaRPr lang="en-US" sz="1400" dirty="0"/>
          </a:p>
          <a:p>
            <a:endParaRPr lang="en-US" dirty="0"/>
          </a:p>
          <a:p>
            <a:endParaRPr lang="en-US" sz="1500" u="sng" dirty="0"/>
          </a:p>
          <a:p>
            <a:endParaRPr lang="en-US" dirty="0"/>
          </a:p>
          <a:p>
            <a:endParaRPr lang="en-US" dirty="0"/>
          </a:p>
          <a:p>
            <a:endParaRPr lang="en-US" sz="1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686190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357</Words>
  <Application>Microsoft Macintosh PowerPoint</Application>
  <PresentationFormat>Widescreen</PresentationFormat>
  <Paragraphs>65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Avenir Next LT Pro</vt:lpstr>
      <vt:lpstr>Calibri</vt:lpstr>
      <vt:lpstr>Tw Cen MT</vt:lpstr>
      <vt:lpstr>ShapesVTI</vt:lpstr>
      <vt:lpstr>Coral Reefs</vt:lpstr>
      <vt:lpstr>Coral</vt:lpstr>
      <vt:lpstr>Reef Tourism</vt:lpstr>
      <vt:lpstr>Bleaching</vt:lpstr>
      <vt:lpstr>Causes of Loss of Coral</vt:lpstr>
      <vt:lpstr>Medicine Cabinet of the 21st Century</vt:lpstr>
      <vt:lpstr>If Coral Die</vt:lpstr>
      <vt:lpstr>Ways Improve Coral Growth</vt:lpstr>
      <vt:lpstr>PowerPoint Presentation</vt:lpstr>
      <vt:lpstr>PowerPoint Presentation</vt:lpstr>
      <vt:lpstr>Thank You</vt:lpstr>
      <vt:lpstr>Bibliography For Pictures Not in Research Paper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Coral Reefs</dc:title>
  <dc:creator>Kathryn Marshall</dc:creator>
  <cp:lastModifiedBy>Kathryn Marshall</cp:lastModifiedBy>
  <cp:revision>4</cp:revision>
  <dcterms:created xsi:type="dcterms:W3CDTF">2020-06-04T14:29:02Z</dcterms:created>
  <dcterms:modified xsi:type="dcterms:W3CDTF">2020-06-12T01:15:27Z</dcterms:modified>
</cp:coreProperties>
</file>