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4" r:id="rId4"/>
  </p:sldMasterIdLst>
  <p:notesMasterIdLst>
    <p:notesMasterId r:id="rId14"/>
  </p:notesMasterIdLst>
  <p:handoutMasterIdLst>
    <p:handoutMasterId r:id="rId15"/>
  </p:handoutMasterIdLst>
  <p:sldIdLst>
    <p:sldId id="282" r:id="rId5"/>
    <p:sldId id="292" r:id="rId6"/>
    <p:sldId id="283" r:id="rId7"/>
    <p:sldId id="291" r:id="rId8"/>
    <p:sldId id="297" r:id="rId9"/>
    <p:sldId id="302" r:id="rId10"/>
    <p:sldId id="303" r:id="rId11"/>
    <p:sldId id="298" r:id="rId12"/>
    <p:sldId id="256" r:id="rId13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33" autoAdjust="0"/>
    <p:restoredTop sz="94631" autoAdjust="0"/>
  </p:normalViewPr>
  <p:slideViewPr>
    <p:cSldViewPr snapToGrid="0">
      <p:cViewPr varScale="1">
        <p:scale>
          <a:sx n="97" d="100"/>
          <a:sy n="97" d="100"/>
        </p:scale>
        <p:origin x="102" y="43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018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ly York (2317170)" userId="5c3f851f-1570-4742-be7c-e219ca499712" providerId="ADAL" clId="{609CFE8D-2334-B84E-B145-2EDF2677FA8C}"/>
    <pc:docChg chg="delSld sldOrd">
      <pc:chgData name="Lilly York (2317170)" userId="5c3f851f-1570-4742-be7c-e219ca499712" providerId="ADAL" clId="{609CFE8D-2334-B84E-B145-2EDF2677FA8C}" dt="2024-12-21T12:53:26.179" v="8" actId="2696"/>
      <pc:docMkLst>
        <pc:docMk/>
      </pc:docMkLst>
      <pc:sldChg chg="del">
        <pc:chgData name="Lilly York (2317170)" userId="5c3f851f-1570-4742-be7c-e219ca499712" providerId="ADAL" clId="{609CFE8D-2334-B84E-B145-2EDF2677FA8C}" dt="2024-12-21T12:52:14.830" v="2" actId="2696"/>
        <pc:sldMkLst>
          <pc:docMk/>
          <pc:sldMk cId="4153678306" sldId="296"/>
        </pc:sldMkLst>
      </pc:sldChg>
      <pc:sldChg chg="del ord">
        <pc:chgData name="Lilly York (2317170)" userId="5c3f851f-1570-4742-be7c-e219ca499712" providerId="ADAL" clId="{609CFE8D-2334-B84E-B145-2EDF2677FA8C}" dt="2024-12-21T12:53:23.128" v="7" actId="2696"/>
        <pc:sldMkLst>
          <pc:docMk/>
          <pc:sldMk cId="1532060792" sldId="299"/>
        </pc:sldMkLst>
      </pc:sldChg>
      <pc:sldChg chg="del">
        <pc:chgData name="Lilly York (2317170)" userId="5c3f851f-1570-4742-be7c-e219ca499712" providerId="ADAL" clId="{609CFE8D-2334-B84E-B145-2EDF2677FA8C}" dt="2024-12-21T12:52:44.024" v="4" actId="2696"/>
        <pc:sldMkLst>
          <pc:docMk/>
          <pc:sldMk cId="2597417126" sldId="300"/>
        </pc:sldMkLst>
      </pc:sldChg>
      <pc:sldChg chg="del">
        <pc:chgData name="Lilly York (2317170)" userId="5c3f851f-1570-4742-be7c-e219ca499712" providerId="ADAL" clId="{609CFE8D-2334-B84E-B145-2EDF2677FA8C}" dt="2024-12-21T12:51:56.784" v="0" actId="2696"/>
        <pc:sldMkLst>
          <pc:docMk/>
          <pc:sldMk cId="3226400876" sldId="301"/>
        </pc:sldMkLst>
      </pc:sldChg>
      <pc:sldChg chg="del">
        <pc:chgData name="Lilly York (2317170)" userId="5c3f851f-1570-4742-be7c-e219ca499712" providerId="ADAL" clId="{609CFE8D-2334-B84E-B145-2EDF2677FA8C}" dt="2024-12-21T12:52:04.583" v="1" actId="2696"/>
        <pc:sldMkLst>
          <pc:docMk/>
          <pc:sldMk cId="265650792" sldId="304"/>
        </pc:sldMkLst>
      </pc:sldChg>
      <pc:sldChg chg="del ord">
        <pc:chgData name="Lilly York (2317170)" userId="5c3f851f-1570-4742-be7c-e219ca499712" providerId="ADAL" clId="{609CFE8D-2334-B84E-B145-2EDF2677FA8C}" dt="2024-12-21T12:53:26.179" v="8" actId="2696"/>
        <pc:sldMkLst>
          <pc:docMk/>
          <pc:sldMk cId="1566148901" sldId="305"/>
        </pc:sldMkLst>
      </pc:sldChg>
      <pc:sldChg chg="del">
        <pc:chgData name="Lilly York (2317170)" userId="5c3f851f-1570-4742-be7c-e219ca499712" providerId="ADAL" clId="{609CFE8D-2334-B84E-B145-2EDF2677FA8C}" dt="2024-12-21T12:52:21.991" v="3" actId="2696"/>
        <pc:sldMkLst>
          <pc:docMk/>
          <pc:sldMk cId="2559579532" sldId="30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15FAA28-D333-4D57-AF0E-BDF53B4498B2}" type="datetime1">
              <a:rPr lang="en-GB" smtClean="0"/>
              <a:t>21/12/2024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82C0B10-7CAE-41E4-AB02-7E8B1FF2B8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2:03:43.859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28 146 7575,'-7'9'-195,"4"-3"0,-5-8 1,1-2 246,4-6 0,6-3 1,4-2-1,3 2-57,6 4 1,-1-4 0,4 3 0,-3-3-101,-1-2 0,0 5 0,-1 2 105,1 2 0,-1-6 0,1 4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2-04T12:03:44.795"/>
    </inkml:context>
    <inkml:brush xml:id="br0">
      <inkml:brushProperty name="width" value="0.06" units="cm"/>
      <inkml:brushProperty name="height" value="0.06" units="cm"/>
    </inkml:brush>
  </inkml:definitions>
  <inkml:trace contextRef="#ctx0" brushRef="#br0">698 0 7873,'-50'15'-400,"5"-7"0,-2-5 1,8-4 1581,9-4 1,16 1-1195,14 9 1,8 3 11,11 7 0,11 6 0,7 2 0</inkml:trace>
  <inkml:trace contextRef="#ctx0" brushRef="#br0" timeOffset="149">377 88 7866,'-86'8'592,"3"-3"0,12 0 0,14 3 1,15 8-1403,16 5 0,14 4 810,22 4 0,6-6 0,13-2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D03277C-3F5C-4673-8D79-1738A329ED93}" type="datetime1">
              <a:rPr lang="en-GB" noProof="0" smtClean="0"/>
              <a:t>21/12/2024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530193B-564F-4854-8A52-728F3FB19C8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01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7167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63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2707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530193B-564F-4854-8A52-728F3FB19C85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9144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530193B-564F-4854-8A52-728F3FB19C8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432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106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544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77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79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463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57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64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8749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409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350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709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50297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599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6505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588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6977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5188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2223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rtlCol="0"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rtl="0"/>
            <a:r>
              <a:rPr lang="en-GB" noProof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rtlCol="0"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rtlCol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8410809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 rtlCol="0"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rtlCol="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8878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-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rtlCol="0"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 rtlCol="0"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 rtlCol="0"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1900707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4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12/21/24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361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  <p:sldLayoutId id="2147483852" r:id="rId18"/>
    <p:sldLayoutId id="2147483853" r:id="rId19"/>
    <p:sldLayoutId id="2147483854" r:id="rId20"/>
    <p:sldLayoutId id="2147483855" r:id="rId2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customXml" Target="../ink/ink2.xml"/><Relationship Id="rId5" Type="http://schemas.openxmlformats.org/officeDocument/2006/relationships/image" Target="../media/image1.png"/><Relationship Id="rId4" Type="http://schemas.openxmlformats.org/officeDocument/2006/relationships/customXml" Target="../ink/ink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aiyon.com/image/AUbbNuhETVuBOjfRRJdIow" TargetMode="External"/><Relationship Id="rId3" Type="http://schemas.openxmlformats.org/officeDocument/2006/relationships/hyperlink" Target="https://support.office.com/en-gb/article/edit-a-presentation-ff353d37-742a-4aa8-8bdd-6b1f488127a2?omkt=en-GB" TargetMode="External"/><Relationship Id="rId7" Type="http://schemas.openxmlformats.org/officeDocument/2006/relationships/hyperlink" Target="https://mycatholic.life/saints/saints-of-the-liturgical-year/october-17-st-margaret-mary-alacoque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hristianityinview.com/religion-statistics.html" TargetMode="External"/><Relationship Id="rId5" Type="http://schemas.openxmlformats.org/officeDocument/2006/relationships/hyperlink" Target="https://catholicgentleman.com/2014/06/7-ways-to-honor-the-sacred-heart-of-jesus/" TargetMode="External"/><Relationship Id="rId4" Type="http://schemas.openxmlformats.org/officeDocument/2006/relationships/hyperlink" Target="https://www.simplycatholic.com/why-the-sacred-hea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E2F2BFDF-E9F2-4569-A9F2-E1FFCB7FB82D}"/>
              </a:ext>
            </a:extLst>
          </p:cNvPr>
          <p:cNvSpPr txBox="1"/>
          <p:nvPr/>
        </p:nvSpPr>
        <p:spPr>
          <a:xfrm>
            <a:off x="5205663" y="3941638"/>
            <a:ext cx="1879577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Lillian Mary </a:t>
            </a:r>
          </a:p>
          <a:p>
            <a:pPr algn="r" rtl="0">
              <a:lnSpc>
                <a:spcPts val="1400"/>
              </a:lnSpc>
            </a:pPr>
            <a:r>
              <a:rPr lang="en-GB" sz="1600" b="1" spc="-100" dirty="0">
                <a:latin typeface="Corbel" panose="020B0503020204020204" pitchFamily="34" charset="0"/>
              </a:rPr>
              <a:t> York</a:t>
            </a:r>
            <a:endParaRPr lang="en-GB" sz="16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88459C6-BB09-D952-C486-3447F072F3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2195" r="32195"/>
          <a:stretch/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Influence of religious art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F4B7EFB2-BA81-8326-C376-1DB9720EF408}"/>
                  </a:ext>
                </a:extLst>
              </p14:cNvPr>
              <p14:cNvContentPartPr/>
              <p14:nvPr/>
            </p14:nvContentPartPr>
            <p14:xfrm>
              <a:off x="11044019" y="3440824"/>
              <a:ext cx="63000" cy="5832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F4B7EFB2-BA81-8326-C376-1DB9720EF40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1033219" y="3430024"/>
                <a:ext cx="84240" cy="7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C260DE5-EC23-D26A-85E9-45513A98187C}"/>
                  </a:ext>
                </a:extLst>
              </p14:cNvPr>
              <p14:cNvContentPartPr/>
              <p14:nvPr/>
            </p14:nvContentPartPr>
            <p14:xfrm>
              <a:off x="10944659" y="3893344"/>
              <a:ext cx="251640" cy="8964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C260DE5-EC23-D26A-85E9-45513A98187C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933859" y="3882544"/>
                <a:ext cx="272880" cy="110880"/>
              </a:xfrm>
              <a:prstGeom prst="rect">
                <a:avLst/>
              </a:prstGeom>
            </p:spPr>
          </p:pic>
        </mc:Fallback>
      </mc:AlternateContent>
      <p:sp>
        <p:nvSpPr>
          <p:cNvPr id="5" name="TextBox 4">
            <a:extLst>
              <a:ext uri="{FF2B5EF4-FFF2-40B4-BE49-F238E27FC236}">
                <a16:creationId xmlns:a16="http://schemas.microsoft.com/office/drawing/2014/main" id="{6373E974-0277-978F-7F6B-7DE13C0274D5}"/>
              </a:ext>
            </a:extLst>
          </p:cNvPr>
          <p:cNvSpPr txBox="1"/>
          <p:nvPr/>
        </p:nvSpPr>
        <p:spPr>
          <a:xfrm>
            <a:off x="10090537" y="5420601"/>
            <a:ext cx="22115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Sacred heart of Jesus art poster print reproduction- SakuraLife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Why I chose the sacred heart of Jesus painting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Background on the painting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FD1C50C-032A-A4B1-C968-FB395F90703B}"/>
              </a:ext>
            </a:extLst>
          </p:cNvPr>
          <p:cNvSpPr txBox="1"/>
          <p:nvPr/>
        </p:nvSpPr>
        <p:spPr>
          <a:xfrm>
            <a:off x="10251642" y="182562"/>
            <a:ext cx="1662546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Lillian Mary </a:t>
            </a:r>
            <a:r>
              <a:rPr lang="en-GB" sz="1600" b="1" spc="-100" dirty="0">
                <a:latin typeface="Corbel" panose="020B0503020204020204" pitchFamily="34" charset="0"/>
              </a:rPr>
              <a:t> York</a:t>
            </a:r>
            <a:endParaRPr lang="en-GB" sz="16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ctr">
            <a:normAutofit/>
          </a:bodyPr>
          <a:lstStyle/>
          <a:p>
            <a:pPr rtl="0"/>
            <a:r>
              <a:rPr lang="en-GB" sz="3000"/>
              <a:t>Saint Margaret Mary </a:t>
            </a:r>
            <a:r>
              <a:rPr lang="en-GB" sz="3000" err="1"/>
              <a:t>alacoque</a:t>
            </a:r>
            <a:endParaRPr lang="en-GB" sz="30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 anchor="ctr">
            <a:normAutofit lnSpcReduction="10000"/>
          </a:bodyPr>
          <a:lstStyle/>
          <a:p>
            <a:pPr rtl="0"/>
            <a:r>
              <a:rPr lang="en-GB" dirty="0"/>
              <a:t>1647-1690</a:t>
            </a:r>
          </a:p>
          <a:p>
            <a:pPr rtl="0"/>
            <a:endParaRPr lang="en-GB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E38DF292-DF00-5572-991F-7F2DFA2FC8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/>
        </p:blipFill>
        <p:spPr>
          <a:xfrm>
            <a:off x="2441270" y="3243263"/>
            <a:ext cx="2426310" cy="2632075"/>
          </a:xfrm>
          <a:noFill/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46927B58-5719-322C-4F08-F56F116BA89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06945" y="2476499"/>
            <a:ext cx="4718304" cy="576262"/>
          </a:xfrm>
        </p:spPr>
        <p:txBody>
          <a:bodyPr/>
          <a:lstStyle/>
          <a:p>
            <a:r>
              <a:rPr lang="en-GB" dirty="0"/>
              <a:t>Saint Margaret Mary’s mission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13704" y="3031663"/>
            <a:ext cx="4718304" cy="2632605"/>
          </a:xfrm>
        </p:spPr>
        <p:txBody>
          <a:bodyPr rtlCol="0">
            <a:noAutofit/>
          </a:bodyPr>
          <a:lstStyle/>
          <a:p>
            <a:pPr marL="0" indent="0" rtl="0">
              <a:buNone/>
            </a:pPr>
            <a:r>
              <a:rPr lang="en-GB" sz="1050" dirty="0"/>
              <a:t>Saint Margaret Mary, saw Jesus in a vision in December 1673. Jesus informed Saint Margaret Mary that she needs to spread the devotion of his Sacred Heat. In return he gave her 12 promises.  </a:t>
            </a:r>
          </a:p>
          <a:p>
            <a:pPr rtl="0"/>
            <a:r>
              <a:rPr lang="en-GB" sz="1050" dirty="0"/>
              <a:t>Grace for the state of life.                                       </a:t>
            </a:r>
          </a:p>
          <a:p>
            <a:pPr rtl="0"/>
            <a:r>
              <a:rPr lang="en-GB" sz="1050" dirty="0"/>
              <a:t>Peace to families </a:t>
            </a:r>
          </a:p>
          <a:p>
            <a:pPr rtl="0"/>
            <a:r>
              <a:rPr lang="en-GB" sz="1050" dirty="0"/>
              <a:t>Refuge in life and especially in death </a:t>
            </a:r>
          </a:p>
          <a:p>
            <a:pPr rtl="0"/>
            <a:r>
              <a:rPr lang="en-GB" sz="1050" dirty="0"/>
              <a:t>Bless the undertakings </a:t>
            </a:r>
          </a:p>
          <a:p>
            <a:pPr rtl="0"/>
            <a:r>
              <a:rPr lang="en-GB" sz="1050" dirty="0"/>
              <a:t>Sinners shall find mercy in my heart </a:t>
            </a:r>
          </a:p>
          <a:p>
            <a:pPr rtl="0"/>
            <a:r>
              <a:rPr lang="en-GB" sz="1050" dirty="0"/>
              <a:t>Souls shall become fervent </a:t>
            </a:r>
          </a:p>
          <a:p>
            <a:pPr rtl="0"/>
            <a:r>
              <a:rPr lang="en-GB" sz="1050" dirty="0"/>
              <a:t>Fervent souls shall rise to perfection </a:t>
            </a:r>
          </a:p>
          <a:p>
            <a:pPr rtl="0"/>
            <a:r>
              <a:rPr lang="en-GB" sz="1050" dirty="0"/>
              <a:t>Bless the places where the images of the Sacred Heart is</a:t>
            </a:r>
          </a:p>
          <a:p>
            <a:pPr rtl="0"/>
            <a:r>
              <a:rPr lang="en-GB" sz="1050" dirty="0"/>
              <a:t>Priests will have the power to touch even the most hardened hearts</a:t>
            </a:r>
          </a:p>
          <a:p>
            <a:pPr rtl="0"/>
            <a:r>
              <a:rPr lang="en-GB" sz="1050" dirty="0"/>
              <a:t>People who devote to the image will have their names written in Jesus’ heart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mtClean="0"/>
              <a:pPr rtl="0">
                <a:spcAft>
                  <a:spcPts val="600"/>
                </a:spcAft>
              </a:pPr>
              <a:t>3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132BC2-7C16-9B74-97C9-E9B559D92E5A}"/>
              </a:ext>
            </a:extLst>
          </p:cNvPr>
          <p:cNvSpPr txBox="1"/>
          <p:nvPr/>
        </p:nvSpPr>
        <p:spPr>
          <a:xfrm>
            <a:off x="10251642" y="182562"/>
            <a:ext cx="1662546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Lillian Mary </a:t>
            </a:r>
            <a:r>
              <a:rPr lang="en-GB" sz="1600" b="1" spc="-100" dirty="0">
                <a:latin typeface="Corbel" panose="020B0503020204020204" pitchFamily="34" charset="0"/>
              </a:rPr>
              <a:t> York</a:t>
            </a:r>
            <a:endParaRPr lang="en-GB" sz="16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/>
          <a:p>
            <a:pPr rtl="0"/>
            <a:r>
              <a:rPr lang="en-GB" dirty="0"/>
              <a:t>Why is this painting important to Catholics?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60920548-D6F6-0A3A-6BE0-FA6076127A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>
          <a:xfrm>
            <a:off x="6482838" y="982663"/>
            <a:ext cx="3341124" cy="4892675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E40B9-054F-4D79-BD17-68E71C740D0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 fontScale="92500"/>
          </a:bodyPr>
          <a:lstStyle/>
          <a:p>
            <a:pPr marL="0" indent="0" rtl="0">
              <a:buNone/>
            </a:pPr>
            <a:r>
              <a:rPr lang="en-GB"/>
              <a:t>Because it is: </a:t>
            </a:r>
          </a:p>
          <a:p>
            <a:pPr rtl="0"/>
            <a:r>
              <a:rPr lang="en-GB" dirty="0"/>
              <a:t>The Sacred Heart of Jesus </a:t>
            </a:r>
          </a:p>
          <a:p>
            <a:pPr rtl="0"/>
            <a:r>
              <a:rPr lang="en-GB" dirty="0"/>
              <a:t>Inviting you to step into Jesus’ joy and peace </a:t>
            </a:r>
          </a:p>
          <a:p>
            <a:pPr rtl="0"/>
            <a:r>
              <a:rPr lang="en-GB" dirty="0"/>
              <a:t>Pumps out grace, mercy and life into the world </a:t>
            </a:r>
          </a:p>
          <a:p>
            <a:pPr rtl="0"/>
            <a:r>
              <a:rPr lang="en-GB" dirty="0"/>
              <a:t>Jesus is showing  his burning love for humanity</a:t>
            </a:r>
          </a:p>
          <a:p>
            <a:pPr rtl="0"/>
            <a:r>
              <a:rPr lang="en-GB" dirty="0"/>
              <a:t>Ultimate victory of love</a:t>
            </a:r>
          </a:p>
          <a:p>
            <a:pPr rtl="0"/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smtClean="0"/>
              <a:pPr rtl="0">
                <a:spcAft>
                  <a:spcPts val="600"/>
                </a:spcAft>
              </a:pPr>
              <a:t>4</a:t>
            </a:fld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8DC8D3-39F5-6F1F-B8B3-4B4B9EEF6DF7}"/>
              </a:ext>
            </a:extLst>
          </p:cNvPr>
          <p:cNvSpPr txBox="1"/>
          <p:nvPr/>
        </p:nvSpPr>
        <p:spPr>
          <a:xfrm>
            <a:off x="10251642" y="182562"/>
            <a:ext cx="1662546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Lillian Mary </a:t>
            </a:r>
            <a:r>
              <a:rPr lang="en-GB" sz="1600" b="1" spc="-100" dirty="0">
                <a:latin typeface="Corbel" panose="020B0503020204020204" pitchFamily="34" charset="0"/>
              </a:rPr>
              <a:t> York</a:t>
            </a:r>
            <a:endParaRPr lang="en-GB" sz="16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2B11287-E23F-08D7-3CCC-31717ED4A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sz="3000" dirty="0"/>
              <a:t>My medium </a:t>
            </a:r>
            <a:endParaRPr lang="en-US" sz="30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7B22E2F-88E9-924F-C90D-5104076B26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Materials I used and Why </a:t>
            </a:r>
            <a:endParaRPr lang="en-US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0688B41-B06B-B8F9-E7F9-C634F50A87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Diamonds</a:t>
            </a:r>
          </a:p>
          <a:p>
            <a:r>
              <a:rPr lang="en-GB" dirty="0"/>
              <a:t>Tweezers </a:t>
            </a:r>
          </a:p>
          <a:p>
            <a:r>
              <a:rPr lang="en-GB" dirty="0"/>
              <a:t>Glue </a:t>
            </a:r>
          </a:p>
          <a:p>
            <a:r>
              <a:rPr lang="en-GB" dirty="0"/>
              <a:t>Framed </a:t>
            </a:r>
            <a:endParaRPr lang="en-US" dirty="0"/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F830B19C-B3B1-F295-197F-13CDE9F193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243029-C1B2-010C-5F51-C414FB01C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19B51A1E-902D-48AF-9020-955120F399B6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C5ABFF-1139-8603-E01E-11988DDE3A54}"/>
              </a:ext>
            </a:extLst>
          </p:cNvPr>
          <p:cNvSpPr txBox="1"/>
          <p:nvPr/>
        </p:nvSpPr>
        <p:spPr>
          <a:xfrm>
            <a:off x="10251642" y="182562"/>
            <a:ext cx="1662546" cy="22512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 rtl="0">
              <a:lnSpc>
                <a:spcPts val="1400"/>
              </a:lnSpc>
            </a:pPr>
            <a:r>
              <a:rPr lang="en-GB" sz="16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Lillian Mary </a:t>
            </a:r>
            <a:r>
              <a:rPr lang="en-GB" sz="1600" b="1" spc="-100" dirty="0">
                <a:latin typeface="Corbel" panose="020B0503020204020204" pitchFamily="34" charset="0"/>
              </a:rPr>
              <a:t> York</a:t>
            </a:r>
            <a:endParaRPr lang="en-GB" sz="1600" b="1" spc="-10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615A34E7-A02F-0283-399A-D680D83989F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178298" y="2469528"/>
            <a:ext cx="4718300" cy="3639172"/>
          </a:xfrm>
        </p:spPr>
      </p:pic>
    </p:spTree>
    <p:extLst>
      <p:ext uri="{BB962C8B-B14F-4D97-AF65-F5344CB8AC3E}">
        <p14:creationId xmlns:p14="http://schemas.microsoft.com/office/powerpoint/2010/main" val="12443785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5DBFC-37C5-8B5C-917D-9C53ED2AA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CFC46-EC60-3770-CEA4-E66DFD2B49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trim.9CE15007-F1B4-4643-898D-3E36219C2472.MOV">
            <a:hlinkClick r:id="" action="ppaction://media"/>
            <a:extLst>
              <a:ext uri="{FF2B5EF4-FFF2-40B4-BE49-F238E27FC236}">
                <a16:creationId xmlns:a16="http://schemas.microsoft.com/office/drawing/2014/main" id="{D47015F2-A323-6579-A3A9-FDCD9011039F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11881" y="1041891"/>
            <a:ext cx="8097822" cy="4833976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1E921-7F38-A2FD-07CD-208679F392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14DC1F-8CDD-26FD-A081-4D8EAE365F2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71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D6251-4DC1-2234-6094-34A03069B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80B56F-E5DB-62C5-3052-58C58C8236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C2F79B-C016-4E1E-2110-98320D8CCD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0" name="trim.6188BB6F-66EE-41A1-A976-C2FAB6A2CC1B.MOV">
            <a:hlinkClick r:id="" action="ppaction://media"/>
            <a:extLst>
              <a:ext uri="{FF2B5EF4-FFF2-40B4-BE49-F238E27FC236}">
                <a16:creationId xmlns:a16="http://schemas.microsoft.com/office/drawing/2014/main" id="{A8800321-279F-DBC3-46AB-C37E5D04FA29}"/>
              </a:ext>
            </a:extLst>
          </p:cNvPr>
          <p:cNvPicPr>
            <a:picLocks noGrp="1" noChangeAspect="1"/>
          </p:cNvPicPr>
          <p:nvPr>
            <p:ph sz="half" idx="2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417961" y="1097379"/>
            <a:ext cx="8674632" cy="4326302"/>
          </a:xfrm>
        </p:spPr>
      </p:pic>
    </p:spTree>
    <p:extLst>
      <p:ext uri="{BB962C8B-B14F-4D97-AF65-F5344CB8AC3E}">
        <p14:creationId xmlns:p14="http://schemas.microsoft.com/office/powerpoint/2010/main" val="1852794729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56A86-5260-71EF-1FD8-83AF37709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B40D92-1A1F-2562-AA0F-46D3EC988E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A495A2-8C9F-3AF4-EE6E-9C2AD3EA77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CCF36F3-5E51-8046-2A7E-110A3A3972C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1293026" y="982132"/>
            <a:ext cx="4354158" cy="4701432"/>
          </a:xfr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176941-D65F-5E64-15D1-55C1BC8CE4B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13867" y="991131"/>
            <a:ext cx="4718304" cy="4701432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4B2589A-CC3F-B8EC-DA5C-00ECA76D6B89}"/>
              </a:ext>
            </a:extLst>
          </p:cNvPr>
          <p:cNvSpPr txBox="1"/>
          <p:nvPr/>
        </p:nvSpPr>
        <p:spPr>
          <a:xfrm>
            <a:off x="7583675" y="5682203"/>
            <a:ext cx="191229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29 hours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BA6F7D-9CA6-C149-5B08-3E6BAECB1D9D}"/>
              </a:ext>
            </a:extLst>
          </p:cNvPr>
          <p:cNvSpPr txBox="1"/>
          <p:nvPr/>
        </p:nvSpPr>
        <p:spPr>
          <a:xfrm>
            <a:off x="2136115" y="5692563"/>
            <a:ext cx="191229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dirty="0"/>
              <a:t>0 hours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2088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Bibliography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AFBD6A-CACA-4C51-A7BE-2C945E320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9</a:t>
            </a:fld>
            <a:endParaRPr lang="en-GB"/>
          </a:p>
        </p:txBody>
      </p:sp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5FC6C278-4035-446A-A94B-030E792FDDF5}"/>
              </a:ext>
            </a:extLst>
          </p:cNvPr>
          <p:cNvSpPr txBox="1"/>
          <p:nvPr/>
        </p:nvSpPr>
        <p:spPr>
          <a:xfrm>
            <a:off x="918022" y="2586843"/>
            <a:ext cx="909637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u="sng" dirty="0"/>
              <a:t>Angelus Staff,2024, Saint of the day: Margaret Mary Alacoque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u="sng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Colum</a:t>
            </a:r>
            <a:r>
              <a:rPr lang="en-GB" sz="2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000" u="sng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Hourihane,2000</a:t>
            </a:r>
            <a:r>
              <a:rPr lang="en-GB" sz="2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Virtue &amp; Vice</a:t>
            </a:r>
            <a:r>
              <a:rPr lang="en-GB" sz="2000" u="sng" dirty="0">
                <a:sym typeface="Wingdings" pitchFamily="2" charset="2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the personifications in the index of Christian art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Bishop Donald J.Hying, year unknown  https://</a:t>
            </a:r>
            <a:r>
              <a:rPr lang="en-GB" sz="2000" u="sng" dirty="0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www.simplycatholic.com</a:t>
            </a:r>
            <a:r>
              <a:rPr lang="en-GB" sz="2000" u="sng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/why-the-sacred-heart/</a:t>
            </a:r>
            <a:endParaRPr lang="en-GB" sz="2000" u="sng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Catholic gentlemen, 2014 https://</a:t>
            </a:r>
            <a:r>
              <a:rPr lang="en-GB" sz="2000" u="sng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catholicgentleman.com</a:t>
            </a:r>
            <a:r>
              <a:rPr lang="en-GB" sz="2000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/2014/06/</a:t>
            </a:r>
            <a:r>
              <a:rPr lang="en-GB" sz="2000" u="sng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7-ways-to-honor-the</a:t>
            </a:r>
            <a:r>
              <a:rPr lang="en-GB" sz="2000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</a:t>
            </a:r>
            <a:r>
              <a:rPr lang="en-GB" sz="2000" u="sng" dirty="0" err="1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sacred-heart-of-jesus</a:t>
            </a:r>
            <a:r>
              <a:rPr lang="en-GB" sz="2000" u="sng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2000" u="sng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u="sng" dirty="0"/>
              <a:t> Christianity in view </a:t>
            </a:r>
          </a:p>
          <a:p>
            <a:pPr marL="342900" indent="-342900" algn="ctr" rtl="0">
              <a:buFont typeface="Arial" panose="020B0604020202020204" pitchFamily="34" charset="0"/>
              <a:buChar char="•"/>
            </a:pPr>
            <a:r>
              <a:rPr lang="en-GB" sz="2000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</a:t>
            </a:r>
            <a:r>
              <a:rPr lang="en-GB" sz="2000" u="sng" dirty="0" err="1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christianityinview.com</a:t>
            </a:r>
            <a:r>
              <a:rPr lang="en-GB" sz="2000" u="sng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/religion-statistics.html</a:t>
            </a:r>
            <a:endParaRPr lang="en-GB" sz="2000" u="sng" dirty="0"/>
          </a:p>
          <a:p>
            <a:pPr marL="342900" indent="-342900" algn="ctr" rtl="0">
              <a:buFont typeface="Arial" panose="020B0604020202020204" pitchFamily="34" charset="0"/>
              <a:buChar char="•"/>
            </a:pPr>
            <a:r>
              <a:rPr lang="en-GB" sz="2000" u="sng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 Catholic life, year unknown https://</a:t>
            </a:r>
            <a:r>
              <a:rPr lang="en-GB" sz="2000" u="sng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mycatholic.life</a:t>
            </a:r>
            <a:r>
              <a:rPr lang="en-GB" sz="2000" u="sng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/saints/saints-of-the-liturgical-year/</a:t>
            </a:r>
            <a:r>
              <a:rPr lang="en-GB" sz="2000" u="sng" dirty="0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october-17-st-margaret</a:t>
            </a:r>
            <a:r>
              <a:rPr lang="en-GB" sz="2000" u="sng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-mary-alacoque/</a:t>
            </a:r>
            <a:endParaRPr lang="en-GB" sz="2000" u="sng" dirty="0"/>
          </a:p>
          <a:p>
            <a:pPr marL="342900" indent="-342900" algn="ctr" rtl="0">
              <a:buFont typeface="Arial" panose="020B0604020202020204" pitchFamily="34" charset="0"/>
              <a:buChar char="•"/>
            </a:pPr>
            <a:r>
              <a:rPr lang="en-GB" sz="2000" u="sng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2000" u="sng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www.craiyon.com</a:t>
            </a:r>
            <a:r>
              <a:rPr lang="en-GB" sz="2000" u="sng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/image/</a:t>
            </a:r>
            <a:r>
              <a:rPr lang="en-GB" sz="2000" u="sng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AUbbNuhETVuBOjfRRJdIow</a:t>
            </a:r>
            <a:endParaRPr lang="en-GB" sz="2000" u="sng" dirty="0"/>
          </a:p>
          <a:p>
            <a:pPr algn="ctr" rtl="0"/>
            <a:endParaRPr lang="en-GB" sz="6000" u="sng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6CB1848-D3E0-4F10-B640-720BE758B85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4934E25-8442-49E9-ABDF-3146C4145F3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1BBB5711-29E1-4F8E-81A0-7947C57B208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6dc4bcd6-49db-4c07-9060-8acfc67cef9f"/>
    <ds:schemaRef ds:uri="fb0879af-3eba-417a-a55a-ffe6dcd6ca7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384</Words>
  <Application>Microsoft Office PowerPoint</Application>
  <PresentationFormat>Widescreen</PresentationFormat>
  <Paragraphs>112</Paragraphs>
  <Slides>9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Organic</vt:lpstr>
      <vt:lpstr>Influence of religious art </vt:lpstr>
      <vt:lpstr>Why I chose the sacred heart of Jesus painting</vt:lpstr>
      <vt:lpstr>Saint Margaret Mary alacoque</vt:lpstr>
      <vt:lpstr>Why is this painting important to Catholics?</vt:lpstr>
      <vt:lpstr>My medium </vt:lpstr>
      <vt:lpstr>PowerPoint Presentation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Sacred heart of Jesus</dc:title>
  <dc:creator>Lilly York (2317170)</dc:creator>
  <cp:lastModifiedBy>Lilly York (2317170)</cp:lastModifiedBy>
  <cp:revision>7</cp:revision>
  <dcterms:created xsi:type="dcterms:W3CDTF">2024-12-04T12:01:49Z</dcterms:created>
  <dcterms:modified xsi:type="dcterms:W3CDTF">2024-12-21T12:53:33Z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