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</p:sldIdLst>
  <p:sldSz cx="15113000" cy="21374100"/>
  <p:notesSz cx="6858000" cy="9144000"/>
  <p:embeddedFontLst>
    <p:embeddedFont>
      <p:font typeface="League Spartan" charset="1" panose="00000800000000000000"/>
      <p:regular r:id="rId7"/>
    </p:embeddedFont>
    <p:embeddedFont>
      <p:font typeface="Sanchez" charset="1" panose="02000000000000000000"/>
      <p:regular r:id="rId8"/>
    </p:embeddedFont>
    <p:embeddedFont>
      <p:font typeface="PT Serif Bold" charset="1" panose="020A0703040505020204"/>
      <p:regular r:id="rId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2" Target="presProps.xml" Type="http://schemas.openxmlformats.org/officeDocument/2006/relationships/presProps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fonts/font7.fntdata" Type="http://schemas.openxmlformats.org/officeDocument/2006/relationships/font"/><Relationship Id="rId8" Target="fonts/font8.fntdata" Type="http://schemas.openxmlformats.org/officeDocument/2006/relationships/font"/><Relationship Id="rId9" Target="fonts/font9.fntdata" Type="http://schemas.openxmlformats.org/officeDocument/2006/relationships/font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pn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84C48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1150575" y="-518649"/>
            <a:ext cx="17986044" cy="12194634"/>
          </a:xfrm>
          <a:custGeom>
            <a:avLst/>
            <a:gdLst/>
            <a:ahLst/>
            <a:cxnLst/>
            <a:rect r="r" b="b" t="t" l="l"/>
            <a:pathLst>
              <a:path h="12194634" w="17986044">
                <a:moveTo>
                  <a:pt x="0" y="0"/>
                </a:moveTo>
                <a:lnTo>
                  <a:pt x="17986044" y="0"/>
                </a:lnTo>
                <a:lnTo>
                  <a:pt x="17986044" y="12194633"/>
                </a:lnTo>
                <a:lnTo>
                  <a:pt x="0" y="1219463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15000"/>
            </a:blip>
            <a:stretch>
              <a:fillRect l="0" t="-24651" r="0" b="-22840"/>
            </a:stretch>
          </a:blipFill>
        </p:spPr>
      </p:sp>
      <p:pic>
        <p:nvPicPr>
          <p:cNvPr name="Picture 3" id="3"/>
          <p:cNvPicPr>
            <a:picLocks noChangeAspect="true"/>
          </p:cNvPicPr>
          <p:nvPr/>
        </p:nvPicPr>
        <p:blipFill>
          <a:blip r:embed="rId3"/>
          <a:stretch>
            <a:fillRect/>
          </a:stretch>
        </p:blipFill>
        <p:spPr>
          <a:xfrm rot="0">
            <a:off x="1345378" y="5391191"/>
            <a:ext cx="14733683" cy="14733683"/>
          </a:xfrm>
          <a:prstGeom prst="rect">
            <a:avLst/>
          </a:prstGeom>
        </p:spPr>
      </p:pic>
      <p:grpSp>
        <p:nvGrpSpPr>
          <p:cNvPr name="Group 4" id="4"/>
          <p:cNvGrpSpPr/>
          <p:nvPr/>
        </p:nvGrpSpPr>
        <p:grpSpPr>
          <a:xfrm rot="0">
            <a:off x="4833244" y="476973"/>
            <a:ext cx="6226866" cy="4997092"/>
            <a:chOff x="0" y="0"/>
            <a:chExt cx="8302488" cy="6662789"/>
          </a:xfrm>
        </p:grpSpPr>
        <p:sp>
          <p:nvSpPr>
            <p:cNvPr name="TextBox 5" id="5"/>
            <p:cNvSpPr txBox="true"/>
            <p:nvPr/>
          </p:nvSpPr>
          <p:spPr>
            <a:xfrm rot="0">
              <a:off x="0" y="266700"/>
              <a:ext cx="8302488" cy="5660098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10737"/>
                </a:lnSpc>
              </a:pPr>
              <a:r>
                <a:rPr lang="en-US" sz="11303" spc="237">
                  <a:gradFill>
                    <a:gsLst>
                      <a:gs pos="0">
                        <a:srgbClr val="000000">
                          <a:alpha val="100000"/>
                        </a:srgbClr>
                      </a:gs>
                      <a:gs pos="100000">
                        <a:srgbClr val="3432C7">
                          <a:alpha val="100000"/>
                        </a:srgbClr>
                      </a:gs>
                    </a:gsLst>
                    <a:lin ang="16200000"/>
                  </a:gradFill>
                  <a:latin typeface="League Spartan"/>
                  <a:ea typeface="League Spartan"/>
                  <a:cs typeface="League Spartan"/>
                  <a:sym typeface="League Spartan"/>
                </a:rPr>
                <a:t>Create a chart in exel.</a:t>
              </a:r>
            </a:p>
          </p:txBody>
        </p:sp>
        <p:sp>
          <p:nvSpPr>
            <p:cNvPr name="TextBox 6" id="6"/>
            <p:cNvSpPr txBox="true"/>
            <p:nvPr/>
          </p:nvSpPr>
          <p:spPr>
            <a:xfrm rot="0">
              <a:off x="0" y="6140021"/>
              <a:ext cx="8302488" cy="522769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3253"/>
                </a:lnSpc>
              </a:pPr>
              <a:r>
                <a:rPr lang="en-US" sz="2502" spc="52">
                  <a:gradFill>
                    <a:gsLst>
                      <a:gs pos="0">
                        <a:srgbClr val="000000">
                          <a:alpha val="100000"/>
                        </a:srgbClr>
                      </a:gs>
                      <a:gs pos="100000">
                        <a:srgbClr val="3432C7">
                          <a:alpha val="100000"/>
                        </a:srgbClr>
                      </a:gs>
                    </a:gsLst>
                    <a:lin ang="16200000"/>
                  </a:gradFill>
                  <a:latin typeface="Sanchez"/>
                  <a:ea typeface="Sanchez"/>
                  <a:cs typeface="Sanchez"/>
                  <a:sym typeface="Sanchez"/>
                </a:rPr>
                <a:t> </a:t>
              </a:r>
            </a:p>
          </p:txBody>
        </p:sp>
      </p:grpSp>
      <p:sp>
        <p:nvSpPr>
          <p:cNvPr name="TextBox 7" id="7"/>
          <p:cNvSpPr txBox="true"/>
          <p:nvPr/>
        </p:nvSpPr>
        <p:spPr>
          <a:xfrm rot="0">
            <a:off x="6200395" y="5286769"/>
            <a:ext cx="5686723" cy="133222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600"/>
              </a:lnSpc>
            </a:pPr>
            <a:r>
              <a:rPr lang="en-US" sz="4000">
                <a:gradFill>
                  <a:gsLst>
                    <a:gs pos="0">
                      <a:srgbClr val="000000">
                        <a:alpha val="100000"/>
                      </a:srgbClr>
                    </a:gs>
                    <a:gs pos="100000">
                      <a:srgbClr val="3432C7">
                        <a:alpha val="100000"/>
                      </a:srgbClr>
                    </a:gs>
                  </a:gsLst>
                  <a:lin ang="16200000"/>
                </a:gradFill>
                <a:latin typeface="League Spartan"/>
                <a:ea typeface="League Spartan"/>
                <a:cs typeface="League Spartan"/>
                <a:sym typeface="League Spartan"/>
              </a:rPr>
              <a:t>Turn your data into </a:t>
            </a:r>
          </a:p>
          <a:p>
            <a:pPr algn="ctr">
              <a:lnSpc>
                <a:spcPts val="5040"/>
              </a:lnSpc>
            </a:pPr>
            <a:r>
              <a:rPr lang="en-US" sz="3600">
                <a:gradFill>
                  <a:gsLst>
                    <a:gs pos="0">
                      <a:srgbClr val="000000">
                        <a:alpha val="100000"/>
                      </a:srgbClr>
                    </a:gs>
                    <a:gs pos="100000">
                      <a:srgbClr val="3432C7">
                        <a:alpha val="100000"/>
                      </a:srgbClr>
                    </a:gs>
                  </a:gsLst>
                  <a:lin ang="16200000"/>
                </a:gradFill>
                <a:latin typeface="League Spartan"/>
                <a:ea typeface="League Spartan"/>
                <a:cs typeface="League Spartan"/>
                <a:sym typeface="League Spartan"/>
              </a:rPr>
              <a:t>a clear and visual story!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3483246" y="7316969"/>
            <a:ext cx="9826495" cy="15808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215"/>
              </a:lnSpc>
            </a:pPr>
            <a:r>
              <a:rPr lang="en-US" sz="3010">
                <a:solidFill>
                  <a:srgbClr val="FAFDFA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Enter your data</a:t>
            </a:r>
          </a:p>
          <a:p>
            <a:pPr algn="ctr">
              <a:lnSpc>
                <a:spcPts val="4215"/>
              </a:lnSpc>
            </a:pPr>
            <a:r>
              <a:rPr lang="en-US" sz="3010">
                <a:solidFill>
                  <a:srgbClr val="FAFDFA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Open Microsoft Excel and type your data into a table.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3348109" y="9631070"/>
            <a:ext cx="9826495" cy="15808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215"/>
              </a:lnSpc>
            </a:pPr>
            <a:r>
              <a:rPr lang="en-US" sz="3010">
                <a:solidFill>
                  <a:srgbClr val="FAFDFA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Select your data</a:t>
            </a:r>
          </a:p>
          <a:p>
            <a:pPr algn="ctr">
              <a:lnSpc>
                <a:spcPts val="4215"/>
              </a:lnSpc>
            </a:pPr>
            <a:r>
              <a:rPr lang="en-US" sz="3010">
                <a:solidFill>
                  <a:srgbClr val="FAFDFA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Click and drag to highlight the data you want to use.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3348109" y="11957435"/>
            <a:ext cx="8988676" cy="15535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075"/>
              </a:lnSpc>
            </a:pPr>
            <a:r>
              <a:rPr lang="en-US" sz="2910">
                <a:solidFill>
                  <a:srgbClr val="FAFDFA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Go to Insert tab</a:t>
            </a:r>
          </a:p>
          <a:p>
            <a:pPr algn="ctr">
              <a:lnSpc>
                <a:spcPts val="4215"/>
              </a:lnSpc>
            </a:pPr>
            <a:r>
              <a:rPr lang="en-US" sz="3010">
                <a:solidFill>
                  <a:srgbClr val="FAFDFA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Click on the Insert tab at the top of the screen.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3064337" y="14301579"/>
            <a:ext cx="8549819" cy="15808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215"/>
              </a:lnSpc>
            </a:pPr>
            <a:r>
              <a:rPr lang="en-US" sz="3010">
                <a:solidFill>
                  <a:srgbClr val="FAFDFA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Choose a chart</a:t>
            </a:r>
          </a:p>
          <a:p>
            <a:pPr algn="ctr">
              <a:lnSpc>
                <a:spcPts val="4215"/>
              </a:lnSpc>
            </a:pPr>
            <a:r>
              <a:rPr lang="en-US" sz="3010">
                <a:solidFill>
                  <a:srgbClr val="FAFDFA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Pick a chart type: bar chart, line chart, or pie chart.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3348109" y="16618419"/>
            <a:ext cx="7712001" cy="15808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215"/>
              </a:lnSpc>
            </a:pPr>
            <a:r>
              <a:rPr lang="en-US" sz="3010">
                <a:solidFill>
                  <a:srgbClr val="FAFDFA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Customize your chart</a:t>
            </a:r>
          </a:p>
          <a:p>
            <a:pPr algn="ctr">
              <a:lnSpc>
                <a:spcPts val="4215"/>
              </a:lnSpc>
            </a:pPr>
            <a:r>
              <a:rPr lang="en-US" sz="3010">
                <a:solidFill>
                  <a:srgbClr val="FAFDFA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Add a title, change colors, and edit labels.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-1715469" y="7634034"/>
            <a:ext cx="6861054" cy="8540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002"/>
              </a:lnSpc>
            </a:pPr>
            <a:r>
              <a:rPr lang="en-US" b="true" sz="5001">
                <a:gradFill>
                  <a:gsLst>
                    <a:gs pos="0">
                      <a:srgbClr val="000000">
                        <a:alpha val="100000"/>
                      </a:srgbClr>
                    </a:gs>
                    <a:gs pos="100000">
                      <a:srgbClr val="3432C7">
                        <a:alpha val="100000"/>
                      </a:srgbClr>
                    </a:gs>
                  </a:gsLst>
                  <a:lin ang="16200000"/>
                </a:gradFill>
                <a:latin typeface="League Spartan"/>
                <a:ea typeface="League Spartan"/>
                <a:cs typeface="League Spartan"/>
                <a:sym typeface="League Spartan"/>
              </a:rPr>
              <a:t>STEP 1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-1628444" y="10078101"/>
            <a:ext cx="6861054" cy="8540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002"/>
              </a:lnSpc>
            </a:pPr>
            <a:r>
              <a:rPr lang="en-US" b="true" sz="5001">
                <a:gradFill>
                  <a:gsLst>
                    <a:gs pos="0">
                      <a:srgbClr val="000000">
                        <a:alpha val="100000"/>
                      </a:srgbClr>
                    </a:gs>
                    <a:gs pos="100000">
                      <a:srgbClr val="3432C7">
                        <a:alpha val="100000"/>
                      </a:srgbClr>
                    </a:gs>
                  </a:gsLst>
                  <a:lin ang="16200000"/>
                </a:gradFill>
                <a:latin typeface="League Spartan"/>
                <a:ea typeface="League Spartan"/>
                <a:cs typeface="League Spartan"/>
                <a:sym typeface="League Spartan"/>
              </a:rPr>
              <a:t>STEP 2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-1715469" y="12304544"/>
            <a:ext cx="6861054" cy="8540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002"/>
              </a:lnSpc>
            </a:pPr>
            <a:r>
              <a:rPr lang="en-US" b="true" sz="5001">
                <a:gradFill>
                  <a:gsLst>
                    <a:gs pos="0">
                      <a:srgbClr val="000000">
                        <a:alpha val="100000"/>
                      </a:srgbClr>
                    </a:gs>
                    <a:gs pos="100000">
                      <a:srgbClr val="3432C7">
                        <a:alpha val="100000"/>
                      </a:srgbClr>
                    </a:gs>
                  </a:gsLst>
                  <a:lin ang="16200000"/>
                </a:gradFill>
                <a:latin typeface="League Spartan"/>
                <a:ea typeface="League Spartan"/>
                <a:cs typeface="League Spartan"/>
                <a:sym typeface="League Spartan"/>
              </a:rPr>
              <a:t>STEP 3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-1715469" y="14618644"/>
            <a:ext cx="6861054" cy="8540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002"/>
              </a:lnSpc>
            </a:pPr>
            <a:r>
              <a:rPr lang="en-US" b="true" sz="5001">
                <a:gradFill>
                  <a:gsLst>
                    <a:gs pos="0">
                      <a:srgbClr val="000000">
                        <a:alpha val="100000"/>
                      </a:srgbClr>
                    </a:gs>
                    <a:gs pos="100000">
                      <a:srgbClr val="3432C7">
                        <a:alpha val="100000"/>
                      </a:srgbClr>
                    </a:gs>
                  </a:gsLst>
                  <a:lin ang="16200000"/>
                </a:gradFill>
                <a:latin typeface="League Spartan"/>
                <a:ea typeface="League Spartan"/>
                <a:cs typeface="League Spartan"/>
                <a:sym typeface="League Spartan"/>
              </a:rPr>
              <a:t>STEP 4</a:t>
            </a:r>
          </a:p>
        </p:txBody>
      </p:sp>
      <p:sp>
        <p:nvSpPr>
          <p:cNvPr name="TextBox 17" id="17"/>
          <p:cNvSpPr txBox="true"/>
          <p:nvPr/>
        </p:nvSpPr>
        <p:spPr>
          <a:xfrm rot="0">
            <a:off x="-1715469" y="16962788"/>
            <a:ext cx="6861054" cy="8540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002"/>
              </a:lnSpc>
            </a:pPr>
            <a:r>
              <a:rPr lang="en-US" b="true" sz="5001">
                <a:gradFill>
                  <a:gsLst>
                    <a:gs pos="0">
                      <a:srgbClr val="000000">
                        <a:alpha val="100000"/>
                      </a:srgbClr>
                    </a:gs>
                    <a:gs pos="100000">
                      <a:srgbClr val="3432C7">
                        <a:alpha val="100000"/>
                      </a:srgbClr>
                    </a:gs>
                  </a:gsLst>
                  <a:lin ang="16200000"/>
                </a:gradFill>
                <a:latin typeface="League Spartan"/>
                <a:ea typeface="League Spartan"/>
                <a:cs typeface="League Spartan"/>
                <a:sym typeface="League Spartan"/>
              </a:rPr>
              <a:t>STEP 5</a:t>
            </a:r>
          </a:p>
        </p:txBody>
      </p:sp>
      <p:sp>
        <p:nvSpPr>
          <p:cNvPr name="TextBox 18" id="18"/>
          <p:cNvSpPr txBox="true"/>
          <p:nvPr/>
        </p:nvSpPr>
        <p:spPr>
          <a:xfrm rot="0">
            <a:off x="916461" y="18602098"/>
            <a:ext cx="13287077" cy="247313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980"/>
              </a:lnSpc>
            </a:pPr>
            <a:r>
              <a:rPr lang="en-US" b="true" sz="3557">
                <a:gradFill>
                  <a:gsLst>
                    <a:gs pos="0">
                      <a:srgbClr val="000000">
                        <a:alpha val="100000"/>
                      </a:srgbClr>
                    </a:gs>
                    <a:gs pos="100000">
                      <a:srgbClr val="3432C7">
                        <a:alpha val="100000"/>
                      </a:srgbClr>
                    </a:gs>
                  </a:gsLst>
                  <a:path path="circle">
                    <a:fillToRect l="50000" r="50000" t="50000" b="50000"/>
                  </a:path>
                </a:gradFill>
                <a:latin typeface="PT Serif Bold"/>
                <a:ea typeface="PT Serif Bold"/>
                <a:cs typeface="PT Serif Bold"/>
                <a:sym typeface="PT Serif Bold"/>
              </a:rPr>
              <a:t>Your data becomes a chart!</a:t>
            </a:r>
          </a:p>
          <a:p>
            <a:pPr algn="ctr">
              <a:lnSpc>
                <a:spcPts val="4980"/>
              </a:lnSpc>
            </a:pPr>
            <a:r>
              <a:rPr lang="en-US" b="true" sz="3557">
                <a:gradFill>
                  <a:gsLst>
                    <a:gs pos="0">
                      <a:srgbClr val="000000">
                        <a:alpha val="100000"/>
                      </a:srgbClr>
                    </a:gs>
                    <a:gs pos="100000">
                      <a:srgbClr val="3432C7">
                        <a:alpha val="100000"/>
                      </a:srgbClr>
                    </a:gs>
                  </a:gsLst>
                  <a:path path="circle">
                    <a:fillToRect l="50000" r="50000" t="50000" b="50000"/>
                  </a:path>
                </a:gradFill>
                <a:latin typeface="PT Serif Bold"/>
                <a:ea typeface="PT Serif Bold"/>
                <a:cs typeface="PT Serif Bold"/>
                <a:sym typeface="PT Serif Bold"/>
              </a:rPr>
              <a:t>Visuals help people understand information faster and easier</a:t>
            </a:r>
          </a:p>
          <a:p>
            <a:pPr algn="ctr">
              <a:lnSpc>
                <a:spcPts val="4980"/>
              </a:lnSpc>
            </a:pPr>
            <a:r>
              <a:rPr lang="en-US" b="true" sz="3557">
                <a:gradFill>
                  <a:gsLst>
                    <a:gs pos="0">
                      <a:srgbClr val="000000">
                        <a:alpha val="100000"/>
                      </a:srgbClr>
                    </a:gs>
                    <a:gs pos="100000">
                      <a:srgbClr val="3432C7">
                        <a:alpha val="100000"/>
                      </a:srgbClr>
                    </a:gs>
                  </a:gsLst>
                  <a:path path="circle">
                    <a:fillToRect l="50000" r="50000" t="50000" b="50000"/>
                  </a:path>
                </a:gradFill>
                <a:latin typeface="PT Serif Bold"/>
                <a:ea typeface="PT Serif Bold"/>
                <a:cs typeface="PT Serif Bold"/>
                <a:sym typeface="PT Serif Bold"/>
              </a:rPr>
              <a:t>Why use charts?</a:t>
            </a:r>
          </a:p>
          <a:p>
            <a:pPr algn="ctr">
              <a:lnSpc>
                <a:spcPts val="4840"/>
              </a:lnSpc>
            </a:pPr>
            <a:r>
              <a:rPr lang="en-US" b="true" sz="3457">
                <a:gradFill>
                  <a:gsLst>
                    <a:gs pos="0">
                      <a:srgbClr val="000000">
                        <a:alpha val="100000"/>
                      </a:srgbClr>
                    </a:gs>
                    <a:gs pos="100000">
                      <a:srgbClr val="3432C7">
                        <a:alpha val="100000"/>
                      </a:srgbClr>
                    </a:gs>
                  </a:gsLst>
                  <a:path path="circle">
                    <a:fillToRect l="50000" r="50000" t="50000" b="50000"/>
                  </a:path>
                </a:gradFill>
                <a:latin typeface="PT Serif Bold"/>
                <a:ea typeface="PT Serif Bold"/>
                <a:cs typeface="PT Serif Bold"/>
                <a:sym typeface="PT Serif Bold"/>
              </a:rPr>
              <a:t>Charts make data easier to understand, compare, and present.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DAHFQ3GZxZg</dc:identifier>
  <dcterms:modified xsi:type="dcterms:W3CDTF">2011-08-01T06:04:30Z</dcterms:modified>
  <cp:revision>1</cp:revision>
  <dc:title>CREATE A CHART IN EXCEL</dc:title>
</cp:coreProperties>
</file>