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257" r:id="rId3"/>
    <p:sldId id="261" r:id="rId4"/>
    <p:sldId id="265" r:id="rId5"/>
    <p:sldId id="266" r:id="rId6"/>
    <p:sldId id="267" r:id="rId7"/>
    <p:sldId id="297" r:id="rId8"/>
    <p:sldId id="269" r:id="rId9"/>
    <p:sldId id="298" r:id="rId10"/>
    <p:sldId id="270" r:id="rId11"/>
    <p:sldId id="300" r:id="rId12"/>
    <p:sldId id="302" r:id="rId13"/>
    <p:sldId id="303" r:id="rId14"/>
    <p:sldId id="301" r:id="rId15"/>
    <p:sldId id="294" r:id="rId16"/>
    <p:sldId id="268" r:id="rId17"/>
    <p:sldId id="295" r:id="rId18"/>
    <p:sldId id="272" r:id="rId19"/>
    <p:sldId id="273" r:id="rId20"/>
    <p:sldId id="274" r:id="rId21"/>
    <p:sldId id="271" r:id="rId22"/>
    <p:sldId id="304" r:id="rId23"/>
    <p:sldId id="296" r:id="rId24"/>
    <p:sldId id="278" r:id="rId25"/>
    <p:sldId id="279" r:id="rId26"/>
    <p:sldId id="281" r:id="rId27"/>
    <p:sldId id="280" r:id="rId28"/>
    <p:sldId id="307" r:id="rId29"/>
    <p:sldId id="282" r:id="rId30"/>
    <p:sldId id="288" r:id="rId31"/>
    <p:sldId id="284" r:id="rId32"/>
    <p:sldId id="283" r:id="rId33"/>
    <p:sldId id="285" r:id="rId34"/>
    <p:sldId id="305" r:id="rId35"/>
    <p:sldId id="308" r:id="rId36"/>
    <p:sldId id="306" r:id="rId37"/>
    <p:sldId id="287" r:id="rId38"/>
    <p:sldId id="289" r:id="rId39"/>
    <p:sldId id="290" r:id="rId40"/>
    <p:sldId id="291" r:id="rId41"/>
    <p:sldId id="29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413" autoAdjust="0"/>
    <p:restoredTop sz="94061" autoAdjust="0"/>
  </p:normalViewPr>
  <p:slideViewPr>
    <p:cSldViewPr snapToGrid="0">
      <p:cViewPr varScale="1">
        <p:scale>
          <a:sx n="65" d="100"/>
          <a:sy n="65" d="100"/>
        </p:scale>
        <p:origin x="6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1AF4E11A-010A-4370-810D-70A172BEB4B8}"/>
    <pc:docChg chg="custSel addSld modSld sldOrd">
      <pc:chgData name="Jane Davies" userId="ece06c1e-1fe5-4526-9740-3b5872e790df" providerId="ADAL" clId="{1AF4E11A-010A-4370-810D-70A172BEB4B8}" dt="2025-03-27T19:14:52.472" v="397" actId="6549"/>
      <pc:docMkLst>
        <pc:docMk/>
      </pc:docMkLst>
      <pc:sldChg chg="modSp mod">
        <pc:chgData name="Jane Davies" userId="ece06c1e-1fe5-4526-9740-3b5872e790df" providerId="ADAL" clId="{1AF4E11A-010A-4370-810D-70A172BEB4B8}" dt="2025-03-27T16:29:33.500" v="2" actId="113"/>
        <pc:sldMkLst>
          <pc:docMk/>
          <pc:sldMk cId="1474561300" sldId="266"/>
        </pc:sldMkLst>
        <pc:spChg chg="mod">
          <ac:chgData name="Jane Davies" userId="ece06c1e-1fe5-4526-9740-3b5872e790df" providerId="ADAL" clId="{1AF4E11A-010A-4370-810D-70A172BEB4B8}" dt="2025-03-27T16:29:33.500" v="2" actId="113"/>
          <ac:spMkLst>
            <pc:docMk/>
            <pc:sldMk cId="1474561300" sldId="266"/>
            <ac:spMk id="3" creationId="{CDD33414-ED9D-8B81-F4D6-2BABCBC3DE25}"/>
          </ac:spMkLst>
        </pc:spChg>
      </pc:sldChg>
      <pc:sldChg chg="modSp mod">
        <pc:chgData name="Jane Davies" userId="ece06c1e-1fe5-4526-9740-3b5872e790df" providerId="ADAL" clId="{1AF4E11A-010A-4370-810D-70A172BEB4B8}" dt="2025-03-27T16:34:06.033" v="14" actId="20577"/>
        <pc:sldMkLst>
          <pc:docMk/>
          <pc:sldMk cId="982151036" sldId="274"/>
        </pc:sldMkLst>
        <pc:spChg chg="mod">
          <ac:chgData name="Jane Davies" userId="ece06c1e-1fe5-4526-9740-3b5872e790df" providerId="ADAL" clId="{1AF4E11A-010A-4370-810D-70A172BEB4B8}" dt="2025-03-27T16:34:06.033" v="14" actId="20577"/>
          <ac:spMkLst>
            <pc:docMk/>
            <pc:sldMk cId="982151036" sldId="274"/>
            <ac:spMk id="3" creationId="{A90E4198-94F3-4A74-494B-3E9187A053C7}"/>
          </ac:spMkLst>
        </pc:spChg>
      </pc:sldChg>
      <pc:sldChg chg="ord">
        <pc:chgData name="Jane Davies" userId="ece06c1e-1fe5-4526-9740-3b5872e790df" providerId="ADAL" clId="{1AF4E11A-010A-4370-810D-70A172BEB4B8}" dt="2025-03-27T19:03:15.086" v="106"/>
        <pc:sldMkLst>
          <pc:docMk/>
          <pc:sldMk cId="2212415006" sldId="281"/>
        </pc:sldMkLst>
      </pc:sldChg>
      <pc:sldChg chg="ord">
        <pc:chgData name="Jane Davies" userId="ece06c1e-1fe5-4526-9740-3b5872e790df" providerId="ADAL" clId="{1AF4E11A-010A-4370-810D-70A172BEB4B8}" dt="2025-03-27T19:06:36.536" v="108"/>
        <pc:sldMkLst>
          <pc:docMk/>
          <pc:sldMk cId="2893402287" sldId="285"/>
        </pc:sldMkLst>
      </pc:sldChg>
      <pc:sldChg chg="modSp mod">
        <pc:chgData name="Jane Davies" userId="ece06c1e-1fe5-4526-9740-3b5872e790df" providerId="ADAL" clId="{1AF4E11A-010A-4370-810D-70A172BEB4B8}" dt="2025-03-27T19:14:52.472" v="397" actId="6549"/>
        <pc:sldMkLst>
          <pc:docMk/>
          <pc:sldMk cId="1444753028" sldId="290"/>
        </pc:sldMkLst>
        <pc:spChg chg="mod">
          <ac:chgData name="Jane Davies" userId="ece06c1e-1fe5-4526-9740-3b5872e790df" providerId="ADAL" clId="{1AF4E11A-010A-4370-810D-70A172BEB4B8}" dt="2025-03-27T19:14:52.472" v="397" actId="6549"/>
          <ac:spMkLst>
            <pc:docMk/>
            <pc:sldMk cId="1444753028" sldId="290"/>
            <ac:spMk id="3" creationId="{A5FBFC99-8D48-6106-CD47-69938E7BFF46}"/>
          </ac:spMkLst>
        </pc:spChg>
      </pc:sldChg>
      <pc:sldChg chg="modSp mod">
        <pc:chgData name="Jane Davies" userId="ece06c1e-1fe5-4526-9740-3b5872e790df" providerId="ADAL" clId="{1AF4E11A-010A-4370-810D-70A172BEB4B8}" dt="2025-03-27T16:32:25.014" v="11" actId="20577"/>
        <pc:sldMkLst>
          <pc:docMk/>
          <pc:sldMk cId="1858443725" sldId="300"/>
        </pc:sldMkLst>
        <pc:spChg chg="mod">
          <ac:chgData name="Jane Davies" userId="ece06c1e-1fe5-4526-9740-3b5872e790df" providerId="ADAL" clId="{1AF4E11A-010A-4370-810D-70A172BEB4B8}" dt="2025-03-27T16:32:25.014" v="11" actId="20577"/>
          <ac:spMkLst>
            <pc:docMk/>
            <pc:sldMk cId="1858443725" sldId="300"/>
            <ac:spMk id="3" creationId="{18A3C551-1978-34B8-0C20-B923DEADABCD}"/>
          </ac:spMkLst>
        </pc:spChg>
      </pc:sldChg>
      <pc:sldChg chg="modSp mod">
        <pc:chgData name="Jane Davies" userId="ece06c1e-1fe5-4526-9740-3b5872e790df" providerId="ADAL" clId="{1AF4E11A-010A-4370-810D-70A172BEB4B8}" dt="2025-03-27T19:10:10.322" v="142" actId="207"/>
        <pc:sldMkLst>
          <pc:docMk/>
          <pc:sldMk cId="1565588101" sldId="305"/>
        </pc:sldMkLst>
        <pc:spChg chg="mod">
          <ac:chgData name="Jane Davies" userId="ece06c1e-1fe5-4526-9740-3b5872e790df" providerId="ADAL" clId="{1AF4E11A-010A-4370-810D-70A172BEB4B8}" dt="2025-03-27T19:09:01.763" v="129" actId="20577"/>
          <ac:spMkLst>
            <pc:docMk/>
            <pc:sldMk cId="1565588101" sldId="305"/>
            <ac:spMk id="2" creationId="{1FD637C2-CECD-0B3B-545A-57FCDE0501DE}"/>
          </ac:spMkLst>
        </pc:spChg>
        <pc:spChg chg="mod">
          <ac:chgData name="Jane Davies" userId="ece06c1e-1fe5-4526-9740-3b5872e790df" providerId="ADAL" clId="{1AF4E11A-010A-4370-810D-70A172BEB4B8}" dt="2025-03-27T19:10:10.322" v="142" actId="207"/>
          <ac:spMkLst>
            <pc:docMk/>
            <pc:sldMk cId="1565588101" sldId="305"/>
            <ac:spMk id="3" creationId="{0B41A2BF-6E47-90E3-B3A5-58A78DF9422A}"/>
          </ac:spMkLst>
        </pc:spChg>
      </pc:sldChg>
      <pc:sldChg chg="modSp new mod modNotesTx">
        <pc:chgData name="Jane Davies" userId="ece06c1e-1fe5-4526-9740-3b5872e790df" providerId="ADAL" clId="{1AF4E11A-010A-4370-810D-70A172BEB4B8}" dt="2025-03-27T19:01:52.173" v="102"/>
        <pc:sldMkLst>
          <pc:docMk/>
          <pc:sldMk cId="3972386561" sldId="307"/>
        </pc:sldMkLst>
        <pc:spChg chg="mod">
          <ac:chgData name="Jane Davies" userId="ece06c1e-1fe5-4526-9740-3b5872e790df" providerId="ADAL" clId="{1AF4E11A-010A-4370-810D-70A172BEB4B8}" dt="2025-03-27T19:00:07.695" v="22" actId="20577"/>
          <ac:spMkLst>
            <pc:docMk/>
            <pc:sldMk cId="3972386561" sldId="307"/>
            <ac:spMk id="2" creationId="{47EFBA75-C479-806E-7F5A-CFA35AAA5392}"/>
          </ac:spMkLst>
        </pc:spChg>
        <pc:spChg chg="mod">
          <ac:chgData name="Jane Davies" userId="ece06c1e-1fe5-4526-9740-3b5872e790df" providerId="ADAL" clId="{1AF4E11A-010A-4370-810D-70A172BEB4B8}" dt="2025-03-27T19:01:44.256" v="101" actId="207"/>
          <ac:spMkLst>
            <pc:docMk/>
            <pc:sldMk cId="3972386561" sldId="307"/>
            <ac:spMk id="3" creationId="{F69964C2-2575-FAB0-6325-5BD7893E148A}"/>
          </ac:spMkLst>
        </pc:spChg>
      </pc:sldChg>
      <pc:sldChg chg="modSp new mod">
        <pc:chgData name="Jane Davies" userId="ece06c1e-1fe5-4526-9740-3b5872e790df" providerId="ADAL" clId="{1AF4E11A-010A-4370-810D-70A172BEB4B8}" dt="2025-03-27T19:13:44.517" v="331" actId="20577"/>
        <pc:sldMkLst>
          <pc:docMk/>
          <pc:sldMk cId="2450168172" sldId="308"/>
        </pc:sldMkLst>
        <pc:spChg chg="mod">
          <ac:chgData name="Jane Davies" userId="ece06c1e-1fe5-4526-9740-3b5872e790df" providerId="ADAL" clId="{1AF4E11A-010A-4370-810D-70A172BEB4B8}" dt="2025-03-27T19:10:55.205" v="156" actId="20577"/>
          <ac:spMkLst>
            <pc:docMk/>
            <pc:sldMk cId="2450168172" sldId="308"/>
            <ac:spMk id="2" creationId="{CDE9BAF1-2472-98BE-D51A-296DDC89FF2F}"/>
          </ac:spMkLst>
        </pc:spChg>
        <pc:spChg chg="mod">
          <ac:chgData name="Jane Davies" userId="ece06c1e-1fe5-4526-9740-3b5872e790df" providerId="ADAL" clId="{1AF4E11A-010A-4370-810D-70A172BEB4B8}" dt="2025-03-27T19:13:44.517" v="331" actId="20577"/>
          <ac:spMkLst>
            <pc:docMk/>
            <pc:sldMk cId="2450168172" sldId="308"/>
            <ac:spMk id="3" creationId="{4901B8E0-9095-0B51-6DBD-ED090ECF66A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829564-93D4-42EC-BBFB-966F1EB9BBEB}" type="datetimeFigureOut">
              <a:t>3/27/2025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D132FC-2E94-45AA-853F-F5E7029D825A}" type="slidenum">
              <a:t>‹#›</a:t>
            </a:fld>
            <a:endParaRPr lang="en-GB"/>
          </a:p>
        </p:txBody>
      </p:sp>
    </p:spTree>
    <p:extLst>
      <p:ext uri="{BB962C8B-B14F-4D97-AF65-F5344CB8AC3E}">
        <p14:creationId xmlns:p14="http://schemas.microsoft.com/office/powerpoint/2010/main" val="2312661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v.uk/government/statistics/hate-crime-england-and-wales-year-ending-march-2024/hate-crime-england-and-wales-year-ending-march-2024"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theguardian.com/world/2010/apr/21/boston-globe-abuse-scandal-catholic"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bostonglobe.com/news/special-reports/2002/01/31/scores-priests-involved-sex-abuse-cases/kmRm7JtqBdEZ8UF0ucR16L/story.html"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ulster.ac.uk/news/2021/january/report-on-mother-and-baby-homes-and-magdalene-laundries-in-northern-ireland"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health-ni.gov.uk/sites/default/files/publications/health/Chapter%201.pdf"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iicsa.org.uk/reports-recommendations/publications/investigation/roman-catholic-church/executive-summary.html"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bbc.co.uk/news/world-44209971"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www.bbc.co.uk/news/world-europe-58801183"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usccb.org/news/2024/church-should-be-ashamed-beg-forgiveness-crime-abuse-pope-says"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hansard.parliament.uk/commons/2024-02-19/debates/788C5AA8-47E6-4D42-916C-E569D0B260A5/AntisemitismInTheUK"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dirty="0">
                <a:effectLst/>
              </a:rPr>
              <a:t>Giddens, A. (2001) </a:t>
            </a:r>
            <a:r>
              <a:rPr lang="en-GB" sz="1200" i="1" dirty="0">
                <a:effectLst/>
              </a:rPr>
              <a:t>Sociology</a:t>
            </a:r>
            <a:r>
              <a:rPr lang="en-GB" sz="1200" i="0" dirty="0">
                <a:effectLst/>
              </a:rPr>
              <a:t>. 4th </a:t>
            </a:r>
            <a:r>
              <a:rPr lang="en-GB" sz="1200" i="0" dirty="0" err="1">
                <a:effectLst/>
              </a:rPr>
              <a:t>edn</a:t>
            </a:r>
            <a:r>
              <a:rPr lang="en-GB" sz="1200" i="0" dirty="0">
                <a:effectLst/>
              </a:rPr>
              <a:t> Cambridge: Polity Press.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u="none" strike="noStrike" baseline="0" dirty="0"/>
              <a:t>(</a:t>
            </a:r>
            <a:r>
              <a:rPr lang="en-GB" sz="1200" i="0" u="none" strike="noStrike" baseline="0" dirty="0" err="1"/>
              <a:t>Geenz</a:t>
            </a:r>
            <a:r>
              <a:rPr lang="en-GB" sz="1200" i="0" u="none" strike="noStrike" baseline="0" dirty="0"/>
              <a:t> 1973; </a:t>
            </a:r>
            <a:r>
              <a:rPr lang="en-GB" sz="1200" i="0" u="none" strike="noStrike" baseline="0" dirty="0" err="1"/>
              <a:t>Wuthnow</a:t>
            </a:r>
            <a:r>
              <a:rPr lang="en-GB" sz="1200" dirty="0"/>
              <a:t> </a:t>
            </a:r>
            <a:r>
              <a:rPr lang="en-GB" sz="1200" i="0" u="none" strike="noStrike" baseline="0" dirty="0"/>
              <a:t>1988)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dirty="0">
                <a:effectLst/>
              </a:rPr>
              <a:t> </a:t>
            </a:r>
            <a:endParaRPr lang="en-GB" sz="1200" dirty="0"/>
          </a:p>
          <a:p>
            <a:endParaRPr lang="en-GB" dirty="0"/>
          </a:p>
        </p:txBody>
      </p:sp>
      <p:sp>
        <p:nvSpPr>
          <p:cNvPr id="4" name="Slide Number Placeholder 3"/>
          <p:cNvSpPr>
            <a:spLocks noGrp="1"/>
          </p:cNvSpPr>
          <p:nvPr>
            <p:ph type="sldNum" sz="quarter" idx="5"/>
          </p:nvPr>
        </p:nvSpPr>
        <p:spPr/>
        <p:txBody>
          <a:bodyPr/>
          <a:lstStyle/>
          <a:p>
            <a:fld id="{3CD132FC-2E94-45AA-853F-F5E7029D825A}" type="slidenum">
              <a:rPr lang="en-GB" smtClean="0"/>
              <a:t>4</a:t>
            </a:fld>
            <a:endParaRPr lang="en-GB"/>
          </a:p>
        </p:txBody>
      </p:sp>
    </p:spTree>
    <p:extLst>
      <p:ext uri="{BB962C8B-B14F-4D97-AF65-F5344CB8AC3E}">
        <p14:creationId xmlns:p14="http://schemas.microsoft.com/office/powerpoint/2010/main" val="1341159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Eller, J. (2007) </a:t>
            </a:r>
            <a:r>
              <a:rPr lang="en-GB" i="1"/>
              <a:t>Introducing anthropology of religion: culture to the ultimate</a:t>
            </a:r>
            <a:r>
              <a:rPr lang="en-GB"/>
              <a:t>. New York: Routledge.</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t>5</a:t>
            </a:fld>
            <a:endParaRPr lang="en-GB"/>
          </a:p>
        </p:txBody>
      </p:sp>
    </p:spTree>
    <p:extLst>
      <p:ext uri="{BB962C8B-B14F-4D97-AF65-F5344CB8AC3E}">
        <p14:creationId xmlns:p14="http://schemas.microsoft.com/office/powerpoint/2010/main" val="28694633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Giddens, A. (2001) </a:t>
            </a:r>
            <a:r>
              <a:rPr lang="en-GB" i="1" dirty="0"/>
              <a:t>Sociology</a:t>
            </a:r>
            <a:r>
              <a:rPr lang="en-GB" dirty="0"/>
              <a:t>. 4th </a:t>
            </a:r>
            <a:r>
              <a:rPr lang="en-GB" err="1"/>
              <a:t>edn</a:t>
            </a:r>
            <a:r>
              <a:rPr lang="en-GB" dirty="0"/>
              <a:t> Cambridge: Polity Press. </a:t>
            </a:r>
            <a:endParaRPr lang="en-US">
              <a:cs typeface="Calibri" panose="020F0502020204030204"/>
            </a:endParaRPr>
          </a:p>
          <a:p>
            <a:pPr marL="285750" indent="-285750">
              <a:lnSpc>
                <a:spcPct val="90000"/>
              </a:lnSpc>
              <a:spcBef>
                <a:spcPts val="1000"/>
              </a:spcBef>
              <a:buFont typeface="Arial"/>
              <a:buChar char="•"/>
            </a:pPr>
            <a:endParaRPr lang="en-GB" dirty="0">
              <a:cs typeface="Calibri"/>
            </a:endParaRPr>
          </a:p>
          <a:p>
            <a:pPr marL="285750" indent="-285750">
              <a:lnSpc>
                <a:spcPct val="90000"/>
              </a:lnSpc>
              <a:spcBef>
                <a:spcPts val="1000"/>
              </a:spcBef>
              <a:buFont typeface="Arial"/>
              <a:buChar char="•"/>
            </a:pPr>
            <a:r>
              <a:rPr lang="en-GB" dirty="0"/>
              <a:t>The Most Hated Family in America is a 2007 BBC documentary - Louis Theroux. Kansas family members of Westboro Baptist Church. The organization was led by Fred Phelps hater of </a:t>
            </a:r>
            <a:r>
              <a:rPr lang="en-GB" dirty="0" err="1"/>
              <a:t>homsexuality</a:t>
            </a:r>
            <a:r>
              <a:rPr lang="en-GB" dirty="0"/>
              <a:t> </a:t>
            </a:r>
            <a:endParaRPr lang="en-GB"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t>6</a:t>
            </a:fld>
            <a:endParaRPr lang="en-GB"/>
          </a:p>
        </p:txBody>
      </p:sp>
    </p:spTree>
    <p:extLst>
      <p:ext uri="{BB962C8B-B14F-4D97-AF65-F5344CB8AC3E}">
        <p14:creationId xmlns:p14="http://schemas.microsoft.com/office/powerpoint/2010/main" val="3078892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Hate crime, England and Wales, year ending March 2024 - GOV.UK</a:t>
            </a:r>
            <a:endParaRPr lang="en-GB" dirty="0"/>
          </a:p>
          <a:p>
            <a:pPr algn="l">
              <a:spcAft>
                <a:spcPts val="750"/>
              </a:spcAft>
              <a:buFont typeface="Arial" panose="020B0604020202020204" pitchFamily="34" charset="0"/>
              <a:buChar char="•"/>
            </a:pPr>
            <a:r>
              <a:rPr lang="en-GB" b="0" i="0" dirty="0">
                <a:solidFill>
                  <a:srgbClr val="0B0C0C"/>
                </a:solidFill>
                <a:effectLst/>
                <a:latin typeface="GDS Transport"/>
              </a:rPr>
              <a:t>race or ethnicity</a:t>
            </a:r>
          </a:p>
          <a:p>
            <a:pPr algn="l">
              <a:spcAft>
                <a:spcPts val="750"/>
              </a:spcAft>
              <a:buFont typeface="Arial" panose="020B0604020202020204" pitchFamily="34" charset="0"/>
              <a:buChar char="•"/>
            </a:pPr>
            <a:r>
              <a:rPr lang="en-GB" b="0" i="0" dirty="0">
                <a:solidFill>
                  <a:srgbClr val="0B0C0C"/>
                </a:solidFill>
                <a:effectLst/>
                <a:latin typeface="GDS Transport"/>
              </a:rPr>
              <a:t>religion</a:t>
            </a:r>
          </a:p>
          <a:p>
            <a:pPr algn="l">
              <a:spcAft>
                <a:spcPts val="750"/>
              </a:spcAft>
              <a:buFont typeface="Arial" panose="020B0604020202020204" pitchFamily="34" charset="0"/>
              <a:buChar char="•"/>
            </a:pPr>
            <a:r>
              <a:rPr lang="en-GB" b="0" i="0" dirty="0">
                <a:solidFill>
                  <a:srgbClr val="0B0C0C"/>
                </a:solidFill>
                <a:effectLst/>
                <a:latin typeface="GDS Transport"/>
              </a:rPr>
              <a:t>sexual orientation</a:t>
            </a:r>
          </a:p>
          <a:p>
            <a:pPr algn="l">
              <a:spcAft>
                <a:spcPts val="750"/>
              </a:spcAft>
              <a:buFont typeface="Arial" panose="020B0604020202020204" pitchFamily="34" charset="0"/>
              <a:buChar char="•"/>
            </a:pPr>
            <a:r>
              <a:rPr lang="en-GB" b="0" i="0" dirty="0">
                <a:solidFill>
                  <a:srgbClr val="0B0C0C"/>
                </a:solidFill>
                <a:effectLst/>
                <a:latin typeface="GDS Transport"/>
              </a:rPr>
              <a:t>disability</a:t>
            </a:r>
          </a:p>
          <a:p>
            <a:pPr algn="l">
              <a:spcAft>
                <a:spcPts val="750"/>
              </a:spcAft>
              <a:buFont typeface="Arial" panose="020B0604020202020204" pitchFamily="34" charset="0"/>
              <a:buChar char="•"/>
            </a:pPr>
            <a:r>
              <a:rPr lang="en-GB" b="0" i="0" dirty="0">
                <a:solidFill>
                  <a:srgbClr val="0B0C0C"/>
                </a:solidFill>
                <a:effectLst/>
                <a:latin typeface="GDS Transport"/>
              </a:rPr>
              <a:t>transgender identity</a:t>
            </a:r>
          </a:p>
          <a:p>
            <a:endParaRPr lang="en-GB" b="1" dirty="0"/>
          </a:p>
        </p:txBody>
      </p:sp>
      <p:sp>
        <p:nvSpPr>
          <p:cNvPr id="4" name="Slide Number Placeholder 3"/>
          <p:cNvSpPr>
            <a:spLocks noGrp="1"/>
          </p:cNvSpPr>
          <p:nvPr>
            <p:ph type="sldNum" sz="quarter" idx="5"/>
          </p:nvPr>
        </p:nvSpPr>
        <p:spPr/>
        <p:txBody>
          <a:bodyPr/>
          <a:lstStyle/>
          <a:p>
            <a:fld id="{3CD132FC-2E94-45AA-853F-F5E7029D825A}" type="slidenum">
              <a:rPr lang="en-GB" smtClean="0"/>
              <a:t>7</a:t>
            </a:fld>
            <a:endParaRPr lang="en-GB"/>
          </a:p>
        </p:txBody>
      </p:sp>
    </p:spTree>
    <p:extLst>
      <p:ext uri="{BB962C8B-B14F-4D97-AF65-F5344CB8AC3E}">
        <p14:creationId xmlns:p14="http://schemas.microsoft.com/office/powerpoint/2010/main" val="38570959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https://www.theguardian.com/world/2010/apr/21/boston-globe-abuse-scandal-catholic</a:t>
            </a:r>
            <a:endParaRPr lang="en-US"/>
          </a:p>
          <a:p>
            <a:endParaRPr lang="en-US" dirty="0">
              <a:cs typeface="Calibri"/>
            </a:endParaRPr>
          </a:p>
          <a:p>
            <a:pPr marL="171450" indent="-171450">
              <a:lnSpc>
                <a:spcPct val="90000"/>
              </a:lnSpc>
              <a:spcBef>
                <a:spcPts val="1000"/>
              </a:spcBef>
              <a:buFont typeface="Arial"/>
              <a:buChar char="•"/>
            </a:pPr>
            <a:r>
              <a:rPr lang="en-GB"/>
              <a:t>Carroll, M., Pfeiffer, S., Rezendes, M. (2002) 'Scores of priests involved in sex abuse cases', </a:t>
            </a:r>
            <a:r>
              <a:rPr lang="en-GB" i="1"/>
              <a:t>The Boston Globe</a:t>
            </a:r>
            <a:r>
              <a:rPr lang="en-GB"/>
              <a:t>, 30 January, Available at: </a:t>
            </a:r>
            <a:r>
              <a:rPr lang="en-GB">
                <a:hlinkClick r:id="rId4"/>
              </a:rPr>
              <a:t>https://www.bostonglobe.com/news/special-reports/2002/01/31/scores-priests-involved-sex-abuse-cases/kmRm7JtqBdEZ8UF0ucR16L/story.html</a:t>
            </a:r>
            <a:r>
              <a:rPr lang="en-GB"/>
              <a:t> (Accessed: 18/11/2022).</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t>10</a:t>
            </a:fld>
            <a:endParaRPr lang="en-GB"/>
          </a:p>
        </p:txBody>
      </p:sp>
    </p:spTree>
    <p:extLst>
      <p:ext uri="{BB962C8B-B14F-4D97-AF65-F5344CB8AC3E}">
        <p14:creationId xmlns:p14="http://schemas.microsoft.com/office/powerpoint/2010/main" val="4229906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Report on Mother and Baby Homes and Magdalene Laundries in Northern Ireland</a:t>
            </a:r>
            <a:endParaRPr lang="en-GB" dirty="0"/>
          </a:p>
          <a:p>
            <a:r>
              <a:rPr lang="en-GB" dirty="0">
                <a:hlinkClick r:id="rId4"/>
              </a:rPr>
              <a:t>Chapter 1.pdf</a:t>
            </a:r>
            <a:endParaRPr lang="en-GB" dirty="0"/>
          </a:p>
        </p:txBody>
      </p:sp>
      <p:sp>
        <p:nvSpPr>
          <p:cNvPr id="4" name="Slide Number Placeholder 3"/>
          <p:cNvSpPr>
            <a:spLocks noGrp="1"/>
          </p:cNvSpPr>
          <p:nvPr>
            <p:ph type="sldNum" sz="quarter" idx="5"/>
          </p:nvPr>
        </p:nvSpPr>
        <p:spPr/>
        <p:txBody>
          <a:bodyPr/>
          <a:lstStyle/>
          <a:p>
            <a:fld id="{3CD132FC-2E94-45AA-853F-F5E7029D825A}" type="slidenum">
              <a:rPr lang="en-GB" smtClean="0"/>
              <a:t>12</a:t>
            </a:fld>
            <a:endParaRPr lang="en-GB"/>
          </a:p>
        </p:txBody>
      </p:sp>
    </p:spTree>
    <p:extLst>
      <p:ext uri="{BB962C8B-B14F-4D97-AF65-F5344CB8AC3E}">
        <p14:creationId xmlns:p14="http://schemas.microsoft.com/office/powerpoint/2010/main" val="1059838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74747"/>
                </a:solidFill>
                <a:effectLst/>
                <a:latin typeface="Arial" panose="020B0604020202020204" pitchFamily="34" charset="0"/>
              </a:rPr>
              <a:t>The present </a:t>
            </a:r>
            <a:r>
              <a:rPr lang="en-GB" b="1" i="0" dirty="0">
                <a:solidFill>
                  <a:srgbClr val="767676"/>
                </a:solidFill>
                <a:effectLst/>
                <a:latin typeface="Arial" panose="020B0604020202020204" pitchFamily="34" charset="0"/>
              </a:rPr>
              <a:t>monks</a:t>
            </a:r>
            <a:r>
              <a:rPr lang="en-GB" b="0" i="0" dirty="0">
                <a:solidFill>
                  <a:srgbClr val="474747"/>
                </a:solidFill>
                <a:effectLst/>
                <a:latin typeface="Arial" panose="020B0604020202020204" pitchFamily="34" charset="0"/>
              </a:rPr>
              <a:t> of </a:t>
            </a:r>
            <a:r>
              <a:rPr lang="en-GB" b="1" i="0" dirty="0">
                <a:solidFill>
                  <a:srgbClr val="767676"/>
                </a:solidFill>
                <a:effectLst/>
                <a:latin typeface="Arial" panose="020B0604020202020204" pitchFamily="34" charset="0"/>
              </a:rPr>
              <a:t>Caldey</a:t>
            </a:r>
            <a:r>
              <a:rPr lang="en-GB" b="0" i="0" dirty="0">
                <a:solidFill>
                  <a:srgbClr val="474747"/>
                </a:solidFill>
                <a:effectLst/>
                <a:latin typeface="Arial" panose="020B0604020202020204" pitchFamily="34" charset="0"/>
              </a:rPr>
              <a:t> Abbey are </a:t>
            </a:r>
            <a:r>
              <a:rPr lang="en-GB" b="1" i="0" dirty="0">
                <a:solidFill>
                  <a:srgbClr val="767676"/>
                </a:solidFill>
                <a:effectLst/>
                <a:latin typeface="Arial" panose="020B0604020202020204" pitchFamily="34" charset="0"/>
              </a:rPr>
              <a:t>Reformed Cistercians</a:t>
            </a:r>
            <a:r>
              <a:rPr lang="en-GB" b="0" i="0" dirty="0">
                <a:solidFill>
                  <a:srgbClr val="474747"/>
                </a:solidFill>
                <a:effectLst/>
                <a:latin typeface="Arial" panose="020B0604020202020204" pitchFamily="34" charset="0"/>
              </a:rPr>
              <a:t>, a stricter, contemplative offshoot of the Benedictine Order.</a:t>
            </a:r>
            <a:endParaRPr lang="en-GB" dirty="0"/>
          </a:p>
        </p:txBody>
      </p:sp>
      <p:sp>
        <p:nvSpPr>
          <p:cNvPr id="4" name="Slide Number Placeholder 3"/>
          <p:cNvSpPr>
            <a:spLocks noGrp="1"/>
          </p:cNvSpPr>
          <p:nvPr>
            <p:ph type="sldNum" sz="quarter" idx="5"/>
          </p:nvPr>
        </p:nvSpPr>
        <p:spPr/>
        <p:txBody>
          <a:bodyPr/>
          <a:lstStyle/>
          <a:p>
            <a:fld id="{3CD132FC-2E94-45AA-853F-F5E7029D825A}" type="slidenum">
              <a:rPr lang="en-GB" smtClean="0"/>
              <a:t>14</a:t>
            </a:fld>
            <a:endParaRPr lang="en-GB"/>
          </a:p>
        </p:txBody>
      </p:sp>
    </p:spTree>
    <p:extLst>
      <p:ext uri="{BB962C8B-B14F-4D97-AF65-F5344CB8AC3E}">
        <p14:creationId xmlns:p14="http://schemas.microsoft.com/office/powerpoint/2010/main" val="220974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https://www.iicsa.org.uk/reports-recommendations/publications/investigation/roman-catholic-church/executive-summary.html</a:t>
            </a:r>
            <a:endParaRPr lang="en-US"/>
          </a:p>
          <a:p>
            <a:endParaRPr lang="en-US" dirty="0">
              <a:cs typeface="Calibri"/>
            </a:endParaRPr>
          </a:p>
          <a:p>
            <a:r>
              <a:rPr lang="en-US" dirty="0"/>
              <a:t>The Nolan report (2001) and the </a:t>
            </a:r>
            <a:r>
              <a:rPr lang="en-US" dirty="0" err="1"/>
              <a:t>Cumberlege</a:t>
            </a:r>
            <a:r>
              <a:rPr lang="en-US" dirty="0"/>
              <a:t> report (2007) looked into child abuse within the Catholic church.</a:t>
            </a:r>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15</a:t>
            </a:fld>
            <a:endParaRPr lang="en-GB"/>
          </a:p>
        </p:txBody>
      </p:sp>
    </p:spTree>
    <p:extLst>
      <p:ext uri="{BB962C8B-B14F-4D97-AF65-F5344CB8AC3E}">
        <p14:creationId xmlns:p14="http://schemas.microsoft.com/office/powerpoint/2010/main" val="3088240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https://www.bbc.co.uk/news/world-44209971</a:t>
            </a:r>
            <a:endParaRPr lang="en-US"/>
          </a:p>
          <a:p>
            <a:endParaRPr lang="en-US" dirty="0">
              <a:cs typeface="Calibri"/>
            </a:endParaRPr>
          </a:p>
          <a:p>
            <a:pPr marL="171450" indent="-171450">
              <a:lnSpc>
                <a:spcPct val="90000"/>
              </a:lnSpc>
              <a:spcBef>
                <a:spcPts val="1000"/>
              </a:spcBef>
              <a:buFont typeface="Arial"/>
              <a:buChar char="•"/>
            </a:pPr>
            <a:r>
              <a:rPr lang="en-GB" i="1"/>
              <a:t>BBC </a:t>
            </a:r>
            <a:r>
              <a:rPr lang="en-GB"/>
              <a:t>(2021) 'French Church abuse: 216,000 children were victims of clergy - inquiry', 5 October, Page reference. Available at: </a:t>
            </a:r>
            <a:r>
              <a:rPr lang="en-GB" dirty="0">
                <a:hlinkClick r:id="rId4"/>
              </a:rPr>
              <a:t>https://www.bbc.co.uk/news/world-europe-58801183</a:t>
            </a:r>
            <a:r>
              <a:rPr lang="en-GB"/>
              <a:t> (Accessed: 18/11/2022).</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16</a:t>
            </a:fld>
            <a:endParaRPr lang="en-GB"/>
          </a:p>
        </p:txBody>
      </p:sp>
    </p:spTree>
    <p:extLst>
      <p:ext uri="{BB962C8B-B14F-4D97-AF65-F5344CB8AC3E}">
        <p14:creationId xmlns:p14="http://schemas.microsoft.com/office/powerpoint/2010/main" val="2555816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Bettina Böhm, Hans Zollner, Jörg M. Fegert &amp; Hubert Liebhardt (2014) Child Sexual Abuse in the Context of the Roman Catholic Church: A Review of Literature from 1981–2013, </a:t>
            </a:r>
            <a:r>
              <a:rPr lang="en-GB" i="1"/>
              <a:t>Journal of Child Sexual Abuse</a:t>
            </a:r>
            <a:r>
              <a:rPr lang="en-GB"/>
              <a:t>, 23:6, 635-656,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18</a:t>
            </a:fld>
            <a:endParaRPr lang="en-GB"/>
          </a:p>
        </p:txBody>
      </p:sp>
    </p:spTree>
    <p:extLst>
      <p:ext uri="{BB962C8B-B14F-4D97-AF65-F5344CB8AC3E}">
        <p14:creationId xmlns:p14="http://schemas.microsoft.com/office/powerpoint/2010/main" val="11533463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Bettina Böhm, Hans Zollner, Jörg M. Fegert &amp; Hubert Liebhardt (2014) Child Sexual Abuse in the Context of the Roman Catholic Church: A Review of Literature from 1981–2013, </a:t>
            </a:r>
            <a:r>
              <a:rPr lang="en-GB" i="1" dirty="0"/>
              <a:t>Journal of Child Sexual Abuse</a:t>
            </a:r>
            <a:r>
              <a:rPr lang="en-GB" dirty="0"/>
              <a:t>, 23:6, 635-656, </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19</a:t>
            </a:fld>
            <a:endParaRPr lang="en-GB"/>
          </a:p>
        </p:txBody>
      </p:sp>
    </p:spTree>
    <p:extLst>
      <p:ext uri="{BB962C8B-B14F-4D97-AF65-F5344CB8AC3E}">
        <p14:creationId xmlns:p14="http://schemas.microsoft.com/office/powerpoint/2010/main" val="4058633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Bettina Böhm, Hans Zollner, Jörg M. Fegert &amp; Hubert Liebhardt (2014) Child Sexual Abuse in the Context of the Roman Catholic Church: A Review of Literature from 1981–2013, </a:t>
            </a:r>
            <a:r>
              <a:rPr lang="en-GB" i="1"/>
              <a:t>Journal of Child Sexual Abuse</a:t>
            </a:r>
            <a:r>
              <a:rPr lang="en-GB"/>
              <a:t>, 23:6, 635-656,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20</a:t>
            </a:fld>
            <a:endParaRPr lang="en-GB"/>
          </a:p>
        </p:txBody>
      </p:sp>
    </p:spTree>
    <p:extLst>
      <p:ext uri="{BB962C8B-B14F-4D97-AF65-F5344CB8AC3E}">
        <p14:creationId xmlns:p14="http://schemas.microsoft.com/office/powerpoint/2010/main" val="41139834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Terry, K., Ackerman, A (2008) 'Child Sexual Abuse in the Catholic Church: How Situational Crime Prevention Strategies Can Help Create Safe Environments', </a:t>
            </a:r>
            <a:r>
              <a:rPr lang="en-GB" i="1" dirty="0"/>
              <a:t>Criminal Justice and Behaviour</a:t>
            </a:r>
            <a:r>
              <a:rPr lang="en-GB" dirty="0"/>
              <a:t>, 35(5), pp.643-657.</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21</a:t>
            </a:fld>
            <a:endParaRPr lang="en-GB"/>
          </a:p>
        </p:txBody>
      </p:sp>
    </p:spTree>
    <p:extLst>
      <p:ext uri="{BB962C8B-B14F-4D97-AF65-F5344CB8AC3E}">
        <p14:creationId xmlns:p14="http://schemas.microsoft.com/office/powerpoint/2010/main" val="16226890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Church should be ashamed, beg forgiveness for crime of abuse, pope says | USCCB</a:t>
            </a:r>
            <a:endParaRPr lang="en-GB" dirty="0"/>
          </a:p>
        </p:txBody>
      </p:sp>
      <p:sp>
        <p:nvSpPr>
          <p:cNvPr id="4" name="Slide Number Placeholder 3"/>
          <p:cNvSpPr>
            <a:spLocks noGrp="1"/>
          </p:cNvSpPr>
          <p:nvPr>
            <p:ph type="sldNum" sz="quarter" idx="5"/>
          </p:nvPr>
        </p:nvSpPr>
        <p:spPr/>
        <p:txBody>
          <a:bodyPr/>
          <a:lstStyle/>
          <a:p>
            <a:fld id="{3CD132FC-2E94-45AA-853F-F5E7029D825A}" type="slidenum">
              <a:rPr lang="en-GB" smtClean="0"/>
              <a:t>22</a:t>
            </a:fld>
            <a:endParaRPr lang="en-GB"/>
          </a:p>
        </p:txBody>
      </p:sp>
    </p:spTree>
    <p:extLst>
      <p:ext uri="{BB962C8B-B14F-4D97-AF65-F5344CB8AC3E}">
        <p14:creationId xmlns:p14="http://schemas.microsoft.com/office/powerpoint/2010/main" val="12408200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How do you know when you are in a cult?</a:t>
            </a:r>
          </a:p>
          <a:p>
            <a:r>
              <a:rPr lang="en-US" dirty="0">
                <a:cs typeface="Calibri"/>
              </a:rPr>
              <a:t>When does a church become unstable to the point you want to leave?</a:t>
            </a:r>
          </a:p>
          <a:p>
            <a:r>
              <a:rPr lang="en-US" dirty="0">
                <a:cs typeface="Calibri"/>
              </a:rPr>
              <a:t>When do we accept if a cult's believe is the right one?</a:t>
            </a:r>
          </a:p>
        </p:txBody>
      </p:sp>
      <p:sp>
        <p:nvSpPr>
          <p:cNvPr id="4" name="Slide Number Placeholder 3"/>
          <p:cNvSpPr>
            <a:spLocks noGrp="1"/>
          </p:cNvSpPr>
          <p:nvPr>
            <p:ph type="sldNum" sz="quarter" idx="5"/>
          </p:nvPr>
        </p:nvSpPr>
        <p:spPr/>
        <p:txBody>
          <a:bodyPr/>
          <a:lstStyle/>
          <a:p>
            <a:fld id="{3CD132FC-2E94-45AA-853F-F5E7029D825A}" type="slidenum">
              <a:rPr lang="en-GB"/>
              <a:t>24</a:t>
            </a:fld>
            <a:endParaRPr lang="en-GB"/>
          </a:p>
        </p:txBody>
      </p:sp>
    </p:spTree>
    <p:extLst>
      <p:ext uri="{BB962C8B-B14F-4D97-AF65-F5344CB8AC3E}">
        <p14:creationId xmlns:p14="http://schemas.microsoft.com/office/powerpoint/2010/main" val="19313229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Beller, S. (2007) </a:t>
            </a:r>
            <a:r>
              <a:rPr lang="en-GB" i="1"/>
              <a:t>Antisemitism: A Very Short Introduction</a:t>
            </a:r>
            <a:r>
              <a:rPr lang="en-GB"/>
              <a:t>. New York: Oxford University Press. </a:t>
            </a:r>
          </a:p>
          <a:p>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27</a:t>
            </a:fld>
            <a:endParaRPr lang="en-GB"/>
          </a:p>
        </p:txBody>
      </p:sp>
    </p:spTree>
    <p:extLst>
      <p:ext uri="{BB962C8B-B14F-4D97-AF65-F5344CB8AC3E}">
        <p14:creationId xmlns:p14="http://schemas.microsoft.com/office/powerpoint/2010/main" val="31215800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Antisemitism in the UK - Hansard - UK Parliament</a:t>
            </a:r>
            <a:endParaRPr lang="en-GB" dirty="0"/>
          </a:p>
        </p:txBody>
      </p:sp>
      <p:sp>
        <p:nvSpPr>
          <p:cNvPr id="4" name="Slide Number Placeholder 3"/>
          <p:cNvSpPr>
            <a:spLocks noGrp="1"/>
          </p:cNvSpPr>
          <p:nvPr>
            <p:ph type="sldNum" sz="quarter" idx="5"/>
          </p:nvPr>
        </p:nvSpPr>
        <p:spPr/>
        <p:txBody>
          <a:bodyPr/>
          <a:lstStyle/>
          <a:p>
            <a:fld id="{3CD132FC-2E94-45AA-853F-F5E7029D825A}" type="slidenum">
              <a:rPr lang="en-GB" smtClean="0"/>
              <a:t>28</a:t>
            </a:fld>
            <a:endParaRPr lang="en-GB"/>
          </a:p>
        </p:txBody>
      </p:sp>
    </p:spTree>
    <p:extLst>
      <p:ext uri="{BB962C8B-B14F-4D97-AF65-F5344CB8AC3E}">
        <p14:creationId xmlns:p14="http://schemas.microsoft.com/office/powerpoint/2010/main" val="618107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https://www.youtube.com/watch?v=t86V-1dmS6k</a:t>
            </a:r>
          </a:p>
        </p:txBody>
      </p:sp>
      <p:sp>
        <p:nvSpPr>
          <p:cNvPr id="4" name="Slide Number Placeholder 3"/>
          <p:cNvSpPr>
            <a:spLocks noGrp="1"/>
          </p:cNvSpPr>
          <p:nvPr>
            <p:ph type="sldNum" sz="quarter" idx="5"/>
          </p:nvPr>
        </p:nvSpPr>
        <p:spPr/>
        <p:txBody>
          <a:bodyPr/>
          <a:lstStyle/>
          <a:p>
            <a:fld id="{3CD132FC-2E94-45AA-853F-F5E7029D825A}" type="slidenum">
              <a:rPr lang="en-GB"/>
              <a:t>29</a:t>
            </a:fld>
            <a:endParaRPr lang="en-GB"/>
          </a:p>
        </p:txBody>
      </p:sp>
    </p:spTree>
    <p:extLst>
      <p:ext uri="{BB962C8B-B14F-4D97-AF65-F5344CB8AC3E}">
        <p14:creationId xmlns:p14="http://schemas.microsoft.com/office/powerpoint/2010/main" val="16879167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Darren Osborne, 48, was found guilty of murdering Makram Ali, 51, after deliberately ploughing into a crowd leaving Friday</a:t>
            </a:r>
          </a:p>
          <a:p>
            <a:endParaRPr lang="en-US" dirty="0">
              <a:cs typeface="Calibri"/>
            </a:endParaRPr>
          </a:p>
          <a:p>
            <a:r>
              <a:rPr lang="en-US" dirty="0">
                <a:cs typeface="Calibri"/>
              </a:rPr>
              <a:t>7/7/2005 bomb attacks London - </a:t>
            </a:r>
            <a:r>
              <a:rPr lang="en-US" dirty="0"/>
              <a:t>Police recorded 234 hate crime incidents two days after the Westminster incident</a:t>
            </a:r>
            <a:endParaRPr lang="en-US" dirty="0">
              <a:cs typeface="Calibri"/>
            </a:endParaRPr>
          </a:p>
          <a:p>
            <a:endParaRPr lang="en-US" dirty="0"/>
          </a:p>
          <a:p>
            <a:r>
              <a:rPr lang="en-US" dirty="0"/>
              <a:t>https://www.ojp.gov/ncjrs/virtual-library/abstracts/hate-crime-wake-terror-attacks-evidence-77-and-911</a:t>
            </a:r>
            <a:endParaRPr lang="en-US" dirty="0">
              <a:cs typeface="Calibri"/>
            </a:endParaRPr>
          </a:p>
        </p:txBody>
      </p:sp>
      <p:sp>
        <p:nvSpPr>
          <p:cNvPr id="4" name="Slide Number Placeholder 3"/>
          <p:cNvSpPr>
            <a:spLocks noGrp="1"/>
          </p:cNvSpPr>
          <p:nvPr>
            <p:ph type="sldNum" sz="quarter" idx="5"/>
          </p:nvPr>
        </p:nvSpPr>
        <p:spPr/>
        <p:txBody>
          <a:bodyPr/>
          <a:lstStyle/>
          <a:p>
            <a:fld id="{3CD132FC-2E94-45AA-853F-F5E7029D825A}" type="slidenum">
              <a:rPr lang="en-GB"/>
              <a:t>31</a:t>
            </a:fld>
            <a:endParaRPr lang="en-GB"/>
          </a:p>
        </p:txBody>
      </p:sp>
    </p:spTree>
    <p:extLst>
      <p:ext uri="{BB962C8B-B14F-4D97-AF65-F5344CB8AC3E}">
        <p14:creationId xmlns:p14="http://schemas.microsoft.com/office/powerpoint/2010/main" val="28397079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https://news.gallup.com/poll/157082/islamophobia-understanding-anti-muslim-sentiment-west.aspx</a:t>
            </a:r>
          </a:p>
        </p:txBody>
      </p:sp>
      <p:sp>
        <p:nvSpPr>
          <p:cNvPr id="4" name="Slide Number Placeholder 3"/>
          <p:cNvSpPr>
            <a:spLocks noGrp="1"/>
          </p:cNvSpPr>
          <p:nvPr>
            <p:ph type="sldNum" sz="quarter" idx="5"/>
          </p:nvPr>
        </p:nvSpPr>
        <p:spPr/>
        <p:txBody>
          <a:bodyPr/>
          <a:lstStyle/>
          <a:p>
            <a:fld id="{3CD132FC-2E94-45AA-853F-F5E7029D825A}" type="slidenum">
              <a:rPr lang="en-GB"/>
              <a:t>32</a:t>
            </a:fld>
            <a:endParaRPr lang="en-GB"/>
          </a:p>
        </p:txBody>
      </p:sp>
    </p:spTree>
    <p:extLst>
      <p:ext uri="{BB962C8B-B14F-4D97-AF65-F5344CB8AC3E}">
        <p14:creationId xmlns:p14="http://schemas.microsoft.com/office/powerpoint/2010/main" val="2018403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CB13C-82BD-5970-7EAA-94535CC37E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0FB59F2-D1A9-58C6-9EAD-C7A24089B7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D59052-7E58-3D96-65B9-D025092B1B84}"/>
              </a:ext>
            </a:extLst>
          </p:cNvPr>
          <p:cNvSpPr>
            <a:spLocks noGrp="1"/>
          </p:cNvSpPr>
          <p:nvPr>
            <p:ph type="dt" sz="half" idx="10"/>
          </p:nvPr>
        </p:nvSpPr>
        <p:spPr/>
        <p:txBody>
          <a:bodyPr/>
          <a:lstStyle/>
          <a:p>
            <a:fld id="{F5F5C725-B631-486D-81D8-88507FBC99AB}" type="datetimeFigureOut">
              <a:rPr lang="en-GB" smtClean="0"/>
              <a:t>27/03/2025</a:t>
            </a:fld>
            <a:endParaRPr lang="en-GB"/>
          </a:p>
        </p:txBody>
      </p:sp>
      <p:sp>
        <p:nvSpPr>
          <p:cNvPr id="5" name="Footer Placeholder 4">
            <a:extLst>
              <a:ext uri="{FF2B5EF4-FFF2-40B4-BE49-F238E27FC236}">
                <a16:creationId xmlns:a16="http://schemas.microsoft.com/office/drawing/2014/main" id="{E98057A2-25EB-582A-F7E6-423D45614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F8BEEA-217F-EC05-A050-CBC54DCCD540}"/>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1699012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BA94B-32A3-BAF6-0400-8E0C665E44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5E2DA0-9DA2-CC23-C437-E3FAE4235F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E64652-263C-CEE6-BB26-E28114599589}"/>
              </a:ext>
            </a:extLst>
          </p:cNvPr>
          <p:cNvSpPr>
            <a:spLocks noGrp="1"/>
          </p:cNvSpPr>
          <p:nvPr>
            <p:ph type="dt" sz="half" idx="10"/>
          </p:nvPr>
        </p:nvSpPr>
        <p:spPr/>
        <p:txBody>
          <a:bodyPr/>
          <a:lstStyle/>
          <a:p>
            <a:fld id="{F5F5C725-B631-486D-81D8-88507FBC99AB}" type="datetimeFigureOut">
              <a:rPr lang="en-GB" smtClean="0"/>
              <a:t>27/03/2025</a:t>
            </a:fld>
            <a:endParaRPr lang="en-GB"/>
          </a:p>
        </p:txBody>
      </p:sp>
      <p:sp>
        <p:nvSpPr>
          <p:cNvPr id="5" name="Footer Placeholder 4">
            <a:extLst>
              <a:ext uri="{FF2B5EF4-FFF2-40B4-BE49-F238E27FC236}">
                <a16:creationId xmlns:a16="http://schemas.microsoft.com/office/drawing/2014/main" id="{C27450D6-4BC7-B7D2-CA8B-1106C8488B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ED0D3D-837A-C895-6DED-741556FE876F}"/>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2670434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E2712-B84F-CCD9-1EFB-D34FBA453D8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F26E07-3102-9188-C1A4-44AC5BF7DA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86F778-E347-90FC-DDAA-B4B9553563F8}"/>
              </a:ext>
            </a:extLst>
          </p:cNvPr>
          <p:cNvSpPr>
            <a:spLocks noGrp="1"/>
          </p:cNvSpPr>
          <p:nvPr>
            <p:ph type="dt" sz="half" idx="10"/>
          </p:nvPr>
        </p:nvSpPr>
        <p:spPr/>
        <p:txBody>
          <a:bodyPr/>
          <a:lstStyle/>
          <a:p>
            <a:fld id="{F5F5C725-B631-486D-81D8-88507FBC99AB}" type="datetimeFigureOut">
              <a:rPr lang="en-GB" smtClean="0"/>
              <a:t>27/03/2025</a:t>
            </a:fld>
            <a:endParaRPr lang="en-GB"/>
          </a:p>
        </p:txBody>
      </p:sp>
      <p:sp>
        <p:nvSpPr>
          <p:cNvPr id="5" name="Footer Placeholder 4">
            <a:extLst>
              <a:ext uri="{FF2B5EF4-FFF2-40B4-BE49-F238E27FC236}">
                <a16:creationId xmlns:a16="http://schemas.microsoft.com/office/drawing/2014/main" id="{34FA43A7-8764-5B3D-9773-A7A462DF33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027994-39DE-3F41-8A62-A5DC60D18576}"/>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2950159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F7B46-D884-5295-7051-01DA7F27C0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3B423E-9714-D590-607C-D9A41F0D4A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1CD4E4-2689-6A90-D12B-6362F1E89A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82DDE37-5DAC-B387-C7A7-DE95B6385DC9}"/>
              </a:ext>
            </a:extLst>
          </p:cNvPr>
          <p:cNvSpPr>
            <a:spLocks noGrp="1"/>
          </p:cNvSpPr>
          <p:nvPr>
            <p:ph type="dt" sz="half" idx="10"/>
          </p:nvPr>
        </p:nvSpPr>
        <p:spPr/>
        <p:txBody>
          <a:bodyPr/>
          <a:lstStyle/>
          <a:p>
            <a:fld id="{F5F5C725-B631-486D-81D8-88507FBC99AB}" type="datetimeFigureOut">
              <a:rPr lang="en-GB" smtClean="0"/>
              <a:t>27/03/2025</a:t>
            </a:fld>
            <a:endParaRPr lang="en-GB"/>
          </a:p>
        </p:txBody>
      </p:sp>
      <p:sp>
        <p:nvSpPr>
          <p:cNvPr id="6" name="Footer Placeholder 5">
            <a:extLst>
              <a:ext uri="{FF2B5EF4-FFF2-40B4-BE49-F238E27FC236}">
                <a16:creationId xmlns:a16="http://schemas.microsoft.com/office/drawing/2014/main" id="{BB9C79D1-EB70-1445-6E37-BCFC2C0F51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EC2D11-98A3-CB4C-0902-C72B69321909}"/>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2071620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ACA01-3684-CEDF-8783-DA4B9EE3E2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2119A9-E8C1-17E4-F64F-FABC122372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3C17345-160E-811C-817A-13412FC1C5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6F46C7-120F-CCCA-1331-FA926E7FA7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CA04F2-CE0B-7245-0F85-5D061156C23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E3D5FC8-8D7A-CBB2-2463-BF7B47793834}"/>
              </a:ext>
            </a:extLst>
          </p:cNvPr>
          <p:cNvSpPr>
            <a:spLocks noGrp="1"/>
          </p:cNvSpPr>
          <p:nvPr>
            <p:ph type="dt" sz="half" idx="10"/>
          </p:nvPr>
        </p:nvSpPr>
        <p:spPr/>
        <p:txBody>
          <a:bodyPr/>
          <a:lstStyle/>
          <a:p>
            <a:fld id="{F5F5C725-B631-486D-81D8-88507FBC99AB}" type="datetimeFigureOut">
              <a:rPr lang="en-GB" smtClean="0"/>
              <a:t>27/03/2025</a:t>
            </a:fld>
            <a:endParaRPr lang="en-GB"/>
          </a:p>
        </p:txBody>
      </p:sp>
      <p:sp>
        <p:nvSpPr>
          <p:cNvPr id="8" name="Footer Placeholder 7">
            <a:extLst>
              <a:ext uri="{FF2B5EF4-FFF2-40B4-BE49-F238E27FC236}">
                <a16:creationId xmlns:a16="http://schemas.microsoft.com/office/drawing/2014/main" id="{1133FEB6-F60D-87E6-FB67-2EE0CEEE72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D6FBB73-ECB7-6001-1A4F-A0480D617813}"/>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612748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F60D2-B5B3-A921-E5E2-E8333F0E61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4A60ABB-0B85-71CE-9BB6-D1A973CCCE45}"/>
              </a:ext>
            </a:extLst>
          </p:cNvPr>
          <p:cNvSpPr>
            <a:spLocks noGrp="1"/>
          </p:cNvSpPr>
          <p:nvPr>
            <p:ph type="dt" sz="half" idx="10"/>
          </p:nvPr>
        </p:nvSpPr>
        <p:spPr/>
        <p:txBody>
          <a:bodyPr/>
          <a:lstStyle/>
          <a:p>
            <a:fld id="{F5F5C725-B631-486D-81D8-88507FBC99AB}" type="datetimeFigureOut">
              <a:rPr lang="en-GB" smtClean="0"/>
              <a:t>27/03/2025</a:t>
            </a:fld>
            <a:endParaRPr lang="en-GB"/>
          </a:p>
        </p:txBody>
      </p:sp>
      <p:sp>
        <p:nvSpPr>
          <p:cNvPr id="4" name="Footer Placeholder 3">
            <a:extLst>
              <a:ext uri="{FF2B5EF4-FFF2-40B4-BE49-F238E27FC236}">
                <a16:creationId xmlns:a16="http://schemas.microsoft.com/office/drawing/2014/main" id="{C8EE87A2-C391-C2CE-7255-0620CD35D0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153350-A3E3-5B81-8D10-FE43CFC04844}"/>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1261507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ACB402-2B8D-2151-FFFA-8C86B8E309F4}"/>
              </a:ext>
            </a:extLst>
          </p:cNvPr>
          <p:cNvSpPr>
            <a:spLocks noGrp="1"/>
          </p:cNvSpPr>
          <p:nvPr>
            <p:ph type="dt" sz="half" idx="10"/>
          </p:nvPr>
        </p:nvSpPr>
        <p:spPr/>
        <p:txBody>
          <a:bodyPr/>
          <a:lstStyle/>
          <a:p>
            <a:fld id="{F5F5C725-B631-486D-81D8-88507FBC99AB}" type="datetimeFigureOut">
              <a:rPr lang="en-GB" smtClean="0"/>
              <a:t>27/03/2025</a:t>
            </a:fld>
            <a:endParaRPr lang="en-GB"/>
          </a:p>
        </p:txBody>
      </p:sp>
      <p:sp>
        <p:nvSpPr>
          <p:cNvPr id="3" name="Footer Placeholder 2">
            <a:extLst>
              <a:ext uri="{FF2B5EF4-FFF2-40B4-BE49-F238E27FC236}">
                <a16:creationId xmlns:a16="http://schemas.microsoft.com/office/drawing/2014/main" id="{D56D5C6D-50AF-1339-53C0-55203942E81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EF48424-3EBE-9C46-B4BF-68A814D985A2}"/>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671742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0D848-27FF-3B9B-528D-D8E4B23471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489E0DF-9CD0-9053-2405-5690E32DDC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06E500-647A-6B13-61D3-66BC6968AE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9B4700-3587-161F-048E-80DD1A411DDC}"/>
              </a:ext>
            </a:extLst>
          </p:cNvPr>
          <p:cNvSpPr>
            <a:spLocks noGrp="1"/>
          </p:cNvSpPr>
          <p:nvPr>
            <p:ph type="dt" sz="half" idx="10"/>
          </p:nvPr>
        </p:nvSpPr>
        <p:spPr/>
        <p:txBody>
          <a:bodyPr/>
          <a:lstStyle/>
          <a:p>
            <a:fld id="{F5F5C725-B631-486D-81D8-88507FBC99AB}" type="datetimeFigureOut">
              <a:rPr lang="en-GB" smtClean="0"/>
              <a:t>27/03/2025</a:t>
            </a:fld>
            <a:endParaRPr lang="en-GB"/>
          </a:p>
        </p:txBody>
      </p:sp>
      <p:sp>
        <p:nvSpPr>
          <p:cNvPr id="6" name="Footer Placeholder 5">
            <a:extLst>
              <a:ext uri="{FF2B5EF4-FFF2-40B4-BE49-F238E27FC236}">
                <a16:creationId xmlns:a16="http://schemas.microsoft.com/office/drawing/2014/main" id="{9165649E-4126-F140-3191-63499E5FF1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C4760F-0B36-70CE-56F0-8E8F9A252845}"/>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924183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39A62-5566-3E42-3824-9356A5F7C0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9F5D56-51EC-CA9C-E2F2-B3B50E9015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501922C-8564-DA63-D3C4-A9CBE902AB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55E75A-C5AE-80D6-5073-8142D1A34876}"/>
              </a:ext>
            </a:extLst>
          </p:cNvPr>
          <p:cNvSpPr>
            <a:spLocks noGrp="1"/>
          </p:cNvSpPr>
          <p:nvPr>
            <p:ph type="dt" sz="half" idx="10"/>
          </p:nvPr>
        </p:nvSpPr>
        <p:spPr/>
        <p:txBody>
          <a:bodyPr/>
          <a:lstStyle/>
          <a:p>
            <a:fld id="{F5F5C725-B631-486D-81D8-88507FBC99AB}" type="datetimeFigureOut">
              <a:rPr lang="en-GB" smtClean="0"/>
              <a:t>27/03/2025</a:t>
            </a:fld>
            <a:endParaRPr lang="en-GB"/>
          </a:p>
        </p:txBody>
      </p:sp>
      <p:sp>
        <p:nvSpPr>
          <p:cNvPr id="6" name="Footer Placeholder 5">
            <a:extLst>
              <a:ext uri="{FF2B5EF4-FFF2-40B4-BE49-F238E27FC236}">
                <a16:creationId xmlns:a16="http://schemas.microsoft.com/office/drawing/2014/main" id="{C1A8B71F-1AA8-3616-574A-C16842BDB1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D45730-6037-A1BA-458E-71B3630C8DF4}"/>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3194759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FA66C-5FE1-A6BE-1043-03FA5CA139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14E659-BBF8-D311-C933-F02FEEF6AE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743A2C-35F6-8B1F-31D5-5A506A78C505}"/>
              </a:ext>
            </a:extLst>
          </p:cNvPr>
          <p:cNvSpPr>
            <a:spLocks noGrp="1"/>
          </p:cNvSpPr>
          <p:nvPr>
            <p:ph type="dt" sz="half" idx="10"/>
          </p:nvPr>
        </p:nvSpPr>
        <p:spPr/>
        <p:txBody>
          <a:bodyPr/>
          <a:lstStyle/>
          <a:p>
            <a:fld id="{F5F5C725-B631-486D-81D8-88507FBC99AB}" type="datetimeFigureOut">
              <a:rPr lang="en-GB" smtClean="0"/>
              <a:t>27/03/2025</a:t>
            </a:fld>
            <a:endParaRPr lang="en-GB"/>
          </a:p>
        </p:txBody>
      </p:sp>
      <p:sp>
        <p:nvSpPr>
          <p:cNvPr id="5" name="Footer Placeholder 4">
            <a:extLst>
              <a:ext uri="{FF2B5EF4-FFF2-40B4-BE49-F238E27FC236}">
                <a16:creationId xmlns:a16="http://schemas.microsoft.com/office/drawing/2014/main" id="{500905E0-1C66-CD62-F0C2-0D47C8B5C8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3B5DA0-BF21-B080-A399-9496250F6697}"/>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1244882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AF846A-21D0-2999-90C7-5937E9768E7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079B43-E9E1-2D77-593A-7A2AF7A307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AF07DD-370B-5B86-1580-CA23FABCE33D}"/>
              </a:ext>
            </a:extLst>
          </p:cNvPr>
          <p:cNvSpPr>
            <a:spLocks noGrp="1"/>
          </p:cNvSpPr>
          <p:nvPr>
            <p:ph type="dt" sz="half" idx="10"/>
          </p:nvPr>
        </p:nvSpPr>
        <p:spPr/>
        <p:txBody>
          <a:bodyPr/>
          <a:lstStyle/>
          <a:p>
            <a:fld id="{F5F5C725-B631-486D-81D8-88507FBC99AB}" type="datetimeFigureOut">
              <a:rPr lang="en-GB" smtClean="0"/>
              <a:t>27/03/2025</a:t>
            </a:fld>
            <a:endParaRPr lang="en-GB"/>
          </a:p>
        </p:txBody>
      </p:sp>
      <p:sp>
        <p:nvSpPr>
          <p:cNvPr id="5" name="Footer Placeholder 4">
            <a:extLst>
              <a:ext uri="{FF2B5EF4-FFF2-40B4-BE49-F238E27FC236}">
                <a16:creationId xmlns:a16="http://schemas.microsoft.com/office/drawing/2014/main" id="{C045F010-7BE2-B853-8303-2FD662F744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9F9D31-0FEC-BC0A-61CD-CFF406C9D2B9}"/>
              </a:ext>
            </a:extLst>
          </p:cNvPr>
          <p:cNvSpPr>
            <a:spLocks noGrp="1"/>
          </p:cNvSpPr>
          <p:nvPr>
            <p:ph type="sldNum" sz="quarter" idx="12"/>
          </p:nvPr>
        </p:nvSpPr>
        <p:spPr/>
        <p:txBody>
          <a:bodyPr/>
          <a:lstStyle/>
          <a:p>
            <a:fld id="{EB5796A0-7FC7-457A-A345-09B3CAA45AD1}" type="slidenum">
              <a:rPr lang="en-GB" smtClean="0"/>
              <a:t>‹#›</a:t>
            </a:fld>
            <a:endParaRPr lang="en-GB"/>
          </a:p>
        </p:txBody>
      </p:sp>
    </p:spTree>
    <p:extLst>
      <p:ext uri="{BB962C8B-B14F-4D97-AF65-F5344CB8AC3E}">
        <p14:creationId xmlns:p14="http://schemas.microsoft.com/office/powerpoint/2010/main" val="2851090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E9439B-CC4E-5646-1CDA-FD14B3A4A6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E9620D-7C84-9943-00C8-0302AB7398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6B6A7-985A-C897-B248-3C7646DB24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F5C725-B631-486D-81D8-88507FBC99AB}" type="datetimeFigureOut">
              <a:rPr lang="en-GB" smtClean="0"/>
              <a:t>27/03/2025</a:t>
            </a:fld>
            <a:endParaRPr lang="en-GB"/>
          </a:p>
        </p:txBody>
      </p:sp>
      <p:sp>
        <p:nvSpPr>
          <p:cNvPr id="5" name="Footer Placeholder 4">
            <a:extLst>
              <a:ext uri="{FF2B5EF4-FFF2-40B4-BE49-F238E27FC236}">
                <a16:creationId xmlns:a16="http://schemas.microsoft.com/office/drawing/2014/main" id="{DAD100F3-ABE3-8197-AE96-8EA25BB5C2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77FF462-90EE-AD3F-14DD-B751A3454F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5796A0-7FC7-457A-A345-09B3CAA45AD1}" type="slidenum">
              <a:rPr lang="en-GB" smtClean="0"/>
              <a:t>‹#›</a:t>
            </a:fld>
            <a:endParaRPr lang="en-GB"/>
          </a:p>
        </p:txBody>
      </p:sp>
    </p:spTree>
    <p:extLst>
      <p:ext uri="{BB962C8B-B14F-4D97-AF65-F5344CB8AC3E}">
        <p14:creationId xmlns:p14="http://schemas.microsoft.com/office/powerpoint/2010/main" val="25996595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9.png"/><Relationship Id="rId4" Type="http://schemas.openxmlformats.org/officeDocument/2006/relationships/notesSlide" Target="../notesSlides/notesSlide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equalityhumanrights.com/sites/default/files/2021/is-britain-fairer-findings-factsheet-religion_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739D2-1FC5-987F-F331-D8AA78F403B4}"/>
              </a:ext>
            </a:extLst>
          </p:cNvPr>
          <p:cNvSpPr>
            <a:spLocks noGrp="1"/>
          </p:cNvSpPr>
          <p:nvPr>
            <p:ph type="ctrTitle"/>
          </p:nvPr>
        </p:nvSpPr>
        <p:spPr>
          <a:xfrm>
            <a:off x="651307" y="640081"/>
            <a:ext cx="3377183" cy="3681976"/>
          </a:xfrm>
          <a:noFill/>
        </p:spPr>
        <p:txBody>
          <a:bodyPr>
            <a:normAutofit/>
          </a:bodyPr>
          <a:lstStyle/>
          <a:p>
            <a:pPr algn="r"/>
            <a:r>
              <a:rPr lang="en-GB" sz="5400"/>
              <a:t>Gender, Race, Religion and Crime</a:t>
            </a:r>
          </a:p>
        </p:txBody>
      </p:sp>
      <p:sp>
        <p:nvSpPr>
          <p:cNvPr id="3" name="Subtitle 2">
            <a:extLst>
              <a:ext uri="{FF2B5EF4-FFF2-40B4-BE49-F238E27FC236}">
                <a16:creationId xmlns:a16="http://schemas.microsoft.com/office/drawing/2014/main" id="{5E1E88EC-3E8E-ED1C-E081-626E38F94333}"/>
              </a:ext>
            </a:extLst>
          </p:cNvPr>
          <p:cNvSpPr>
            <a:spLocks noGrp="1"/>
          </p:cNvSpPr>
          <p:nvPr>
            <p:ph type="subTitle" idx="1"/>
          </p:nvPr>
        </p:nvSpPr>
        <p:spPr>
          <a:xfrm>
            <a:off x="651307" y="4460487"/>
            <a:ext cx="3377184" cy="1757433"/>
          </a:xfrm>
          <a:noFill/>
        </p:spPr>
        <p:txBody>
          <a:bodyPr>
            <a:normAutofit/>
          </a:bodyPr>
          <a:lstStyle/>
          <a:p>
            <a:pPr algn="r"/>
            <a:r>
              <a:rPr lang="en-GB" dirty="0"/>
              <a:t>Week 8 – Religion and Crime and Assessment 2</a:t>
            </a:r>
          </a:p>
          <a:p>
            <a:pPr algn="r"/>
            <a:r>
              <a:rPr lang="en-GB" dirty="0"/>
              <a:t>Jane 2025</a:t>
            </a:r>
          </a:p>
          <a:p>
            <a:pPr algn="r"/>
            <a:r>
              <a:rPr lang="en-GB" dirty="0"/>
              <a:t>j.davies2@uwtsd.ac.uk</a:t>
            </a:r>
          </a:p>
        </p:txBody>
      </p:sp>
      <p:pic>
        <p:nvPicPr>
          <p:cNvPr id="4098" name="Picture 2" descr="Crime and Religious Belief | GCSE Religious Studies at HGS">
            <a:extLst>
              <a:ext uri="{FF2B5EF4-FFF2-40B4-BE49-F238E27FC236}">
                <a16:creationId xmlns:a16="http://schemas.microsoft.com/office/drawing/2014/main" id="{E42DC410-FD91-69F5-C846-11C02DF60C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634" r="2612" b="-1"/>
          <a:stretch/>
        </p:blipFill>
        <p:spPr bwMode="auto">
          <a:xfrm>
            <a:off x="4654297" y="10"/>
            <a:ext cx="753770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253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0C6E28-06A6-9056-3982-BF32A04DF95E}"/>
              </a:ext>
            </a:extLst>
          </p:cNvPr>
          <p:cNvSpPr>
            <a:spLocks noGrp="1"/>
          </p:cNvSpPr>
          <p:nvPr>
            <p:ph type="title"/>
          </p:nvPr>
        </p:nvSpPr>
        <p:spPr>
          <a:xfrm>
            <a:off x="838200" y="365125"/>
            <a:ext cx="10515600" cy="1325563"/>
          </a:xfrm>
        </p:spPr>
        <p:txBody>
          <a:bodyPr>
            <a:normAutofit/>
          </a:bodyPr>
          <a:lstStyle/>
          <a:p>
            <a:r>
              <a:rPr lang="en-GB" sz="5400"/>
              <a:t>Session Outline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71589F-2719-B68C-1DC2-3EB1617802A2}"/>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sz="2200" dirty="0"/>
              <a:t>Explore Crimes committed by religious institutions</a:t>
            </a:r>
          </a:p>
          <a:p>
            <a:r>
              <a:rPr lang="en-GB" sz="2200" dirty="0"/>
              <a:t>Explore crimes committed in the name of religion</a:t>
            </a:r>
            <a:endParaRPr lang="en-GB" sz="2200" dirty="0">
              <a:cs typeface="Calibri"/>
            </a:endParaRPr>
          </a:p>
          <a:p>
            <a:r>
              <a:rPr lang="en-GB" sz="2200" dirty="0"/>
              <a:t>Explore crimes against the religious – Hate Crime</a:t>
            </a:r>
            <a:endParaRPr lang="en-GB" sz="2200" dirty="0">
              <a:cs typeface="Calibri"/>
            </a:endParaRPr>
          </a:p>
          <a:p>
            <a:r>
              <a:rPr lang="en-GB" sz="2200" dirty="0"/>
              <a:t>Investigate honour based violence and FGM. Are they religious crime?</a:t>
            </a:r>
            <a:endParaRPr lang="en-GB" sz="2200" dirty="0">
              <a:cs typeface="Calibri"/>
            </a:endParaRPr>
          </a:p>
        </p:txBody>
      </p:sp>
    </p:spTree>
    <p:extLst>
      <p:ext uri="{BB962C8B-B14F-4D97-AF65-F5344CB8AC3E}">
        <p14:creationId xmlns:p14="http://schemas.microsoft.com/office/powerpoint/2010/main" val="29747391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261676-AC57-E8FC-FC78-32C2F181FA09}"/>
              </a:ext>
            </a:extLst>
          </p:cNvPr>
          <p:cNvSpPr>
            <a:spLocks noGrp="1"/>
          </p:cNvSpPr>
          <p:nvPr>
            <p:ph type="title"/>
          </p:nvPr>
        </p:nvSpPr>
        <p:spPr>
          <a:xfrm>
            <a:off x="6513788" y="365126"/>
            <a:ext cx="4840010" cy="910222"/>
          </a:xfrm>
        </p:spPr>
        <p:txBody>
          <a:bodyPr>
            <a:normAutofit/>
          </a:bodyPr>
          <a:lstStyle/>
          <a:p>
            <a:r>
              <a:rPr lang="en-GB" dirty="0"/>
              <a:t>Assessment 2</a:t>
            </a:r>
          </a:p>
        </p:txBody>
      </p:sp>
      <p:pic>
        <p:nvPicPr>
          <p:cNvPr id="5" name="Picture 4" descr="Calendar">
            <a:extLst>
              <a:ext uri="{FF2B5EF4-FFF2-40B4-BE49-F238E27FC236}">
                <a16:creationId xmlns:a16="http://schemas.microsoft.com/office/drawing/2014/main" id="{F643596A-A92D-D8D0-8475-3A9F495CF53D}"/>
              </a:ext>
            </a:extLst>
          </p:cNvPr>
          <p:cNvPicPr>
            <a:picLocks noChangeAspect="1"/>
          </p:cNvPicPr>
          <p:nvPr/>
        </p:nvPicPr>
        <p:blipFill rotWithShape="1">
          <a:blip r:embed="rId2"/>
          <a:srcRect l="22203" r="18263"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D6B52DEC-462A-F368-8D79-E80D8DF82603}"/>
              </a:ext>
            </a:extLst>
          </p:cNvPr>
          <p:cNvSpPr>
            <a:spLocks noGrp="1"/>
          </p:cNvSpPr>
          <p:nvPr>
            <p:ph idx="1"/>
          </p:nvPr>
        </p:nvSpPr>
        <p:spPr>
          <a:xfrm>
            <a:off x="5630779" y="1479884"/>
            <a:ext cx="6116549" cy="5012991"/>
          </a:xfrm>
        </p:spPr>
        <p:txBody>
          <a:bodyPr vert="horz" lIns="91440" tIns="45720" rIns="91440" bIns="45720" rtlCol="0" anchor="t">
            <a:normAutofit/>
          </a:bodyPr>
          <a:lstStyle/>
          <a:p>
            <a:r>
              <a:rPr lang="en-GB" dirty="0"/>
              <a:t>Deadline: </a:t>
            </a:r>
          </a:p>
          <a:p>
            <a:pPr lvl="1"/>
            <a:r>
              <a:rPr lang="en-GB" sz="2800" dirty="0"/>
              <a:t>23:59hrs, Friday 2</a:t>
            </a:r>
            <a:r>
              <a:rPr lang="en-GB" sz="2800" baseline="30000" dirty="0"/>
              <a:t>nd</a:t>
            </a:r>
            <a:r>
              <a:rPr lang="en-GB" sz="2800" dirty="0"/>
              <a:t> April 2025</a:t>
            </a:r>
          </a:p>
          <a:p>
            <a:pPr lvl="1"/>
            <a:r>
              <a:rPr lang="en-GB" sz="2800" dirty="0"/>
              <a:t>No class 4</a:t>
            </a:r>
            <a:r>
              <a:rPr lang="en-GB" sz="2800" baseline="30000" dirty="0"/>
              <a:t>th</a:t>
            </a:r>
            <a:r>
              <a:rPr lang="en-GB" sz="2800" dirty="0"/>
              <a:t> April – items on Moodle</a:t>
            </a:r>
          </a:p>
          <a:p>
            <a:pPr lvl="1"/>
            <a:r>
              <a:rPr lang="en-GB" sz="2800" dirty="0"/>
              <a:t>No class 2</a:t>
            </a:r>
            <a:r>
              <a:rPr lang="en-GB" sz="2800" baseline="30000" dirty="0"/>
              <a:t>nd</a:t>
            </a:r>
            <a:r>
              <a:rPr lang="en-GB" sz="2800" dirty="0"/>
              <a:t> May</a:t>
            </a:r>
            <a:endParaRPr lang="en-GB" dirty="0"/>
          </a:p>
          <a:p>
            <a:pPr lvl="1"/>
            <a:endParaRPr lang="en-GB" sz="2800" dirty="0"/>
          </a:p>
          <a:p>
            <a:pPr lvl="1"/>
            <a:r>
              <a:rPr lang="en-GB" sz="2800" dirty="0"/>
              <a:t>Drop-in Sessions week of  return after Easter – available 28</a:t>
            </a:r>
            <a:r>
              <a:rPr lang="en-GB" sz="2800" baseline="30000" dirty="0"/>
              <a:t>th</a:t>
            </a:r>
            <a:r>
              <a:rPr lang="en-GB" sz="2800" dirty="0"/>
              <a:t>/29</a:t>
            </a:r>
            <a:r>
              <a:rPr lang="en-GB" sz="2800" baseline="30000" dirty="0"/>
              <a:t>th</a:t>
            </a:r>
            <a:r>
              <a:rPr lang="en-GB" sz="2800" dirty="0"/>
              <a:t> April in campus and via teams – please arrange via email</a:t>
            </a:r>
          </a:p>
          <a:p>
            <a:pPr lvl="1"/>
            <a:endParaRPr lang="en-GB" sz="2800" dirty="0">
              <a:cs typeface="Calibri"/>
            </a:endParaRPr>
          </a:p>
        </p:txBody>
      </p:sp>
    </p:spTree>
    <p:extLst>
      <p:ext uri="{BB962C8B-B14F-4D97-AF65-F5344CB8AC3E}">
        <p14:creationId xmlns:p14="http://schemas.microsoft.com/office/powerpoint/2010/main" val="11502499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6BFBE5-EE40-814F-D9EF-8195D0F561E4}"/>
              </a:ext>
            </a:extLst>
          </p:cNvPr>
          <p:cNvSpPr>
            <a:spLocks noGrp="1"/>
          </p:cNvSpPr>
          <p:nvPr>
            <p:ph type="title"/>
          </p:nvPr>
        </p:nvSpPr>
        <p:spPr>
          <a:xfrm>
            <a:off x="841248" y="548640"/>
            <a:ext cx="3600860" cy="5431536"/>
          </a:xfrm>
        </p:spPr>
        <p:txBody>
          <a:bodyPr>
            <a:normAutofit/>
          </a:bodyPr>
          <a:lstStyle/>
          <a:p>
            <a:r>
              <a:rPr lang="en-GB" sz="5400"/>
              <a:t>Defining Religion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2A097D-0F91-AB41-BC7D-31718735E30A}"/>
              </a:ext>
            </a:extLst>
          </p:cNvPr>
          <p:cNvSpPr>
            <a:spLocks noGrp="1"/>
          </p:cNvSpPr>
          <p:nvPr>
            <p:ph idx="1"/>
          </p:nvPr>
        </p:nvSpPr>
        <p:spPr>
          <a:xfrm>
            <a:off x="5126418" y="552090"/>
            <a:ext cx="6672292" cy="6055187"/>
          </a:xfrm>
        </p:spPr>
        <p:txBody>
          <a:bodyPr anchor="ctr">
            <a:normAutofit/>
          </a:bodyPr>
          <a:lstStyle/>
          <a:p>
            <a:r>
              <a:rPr lang="en-GB" sz="2400" i="0" u="none" strike="noStrike" baseline="0" dirty="0"/>
              <a:t>There are three key elements in this definition:</a:t>
            </a:r>
          </a:p>
          <a:p>
            <a:r>
              <a:rPr lang="en-GB" sz="2400" i="0" u="none" strike="noStrike" baseline="0" dirty="0"/>
              <a:t>1 </a:t>
            </a:r>
            <a:r>
              <a:rPr lang="en-GB" sz="2400" i="1" u="none" strike="noStrike" baseline="0" dirty="0"/>
              <a:t>Religion is a form of culture. </a:t>
            </a:r>
            <a:r>
              <a:rPr lang="en-GB" sz="2400" i="0" u="none" strike="noStrike" baseline="0" dirty="0"/>
              <a:t>Culture consists of the shared beliefs, values, norms and ideas that create a common identity among a group of people. Religion shares all these characteristics.</a:t>
            </a:r>
          </a:p>
          <a:p>
            <a:r>
              <a:rPr lang="en-GB" sz="2400" i="1" u="none" strike="noStrike" baseline="0" dirty="0"/>
              <a:t>2 Religion involves beliefs that take the form of ritualized practices. </a:t>
            </a:r>
            <a:r>
              <a:rPr lang="en-GB" sz="2400" i="0" u="none" strike="noStrike" baseline="0" dirty="0"/>
              <a:t>All religions thus have a behavioural aspect – special activities in which believers take part and that identify them as members of the religious community.</a:t>
            </a:r>
          </a:p>
          <a:p>
            <a:r>
              <a:rPr lang="en-GB" sz="2400" i="1" u="none" strike="noStrike" baseline="0" dirty="0"/>
              <a:t>3 </a:t>
            </a:r>
            <a:r>
              <a:rPr lang="en-GB" sz="2400" i="1" dirty="0"/>
              <a:t>R</a:t>
            </a:r>
            <a:r>
              <a:rPr lang="en-GB" sz="2400" i="1" u="none" strike="noStrike" baseline="0" dirty="0"/>
              <a:t>eligion provides a sense of purpose </a:t>
            </a:r>
            <a:r>
              <a:rPr lang="en-GB" sz="2400" i="0" u="none" strike="noStrike" baseline="0" dirty="0"/>
              <a:t>- a feeling that life is ultimately meaningful. It does so by explaining coherently and compellingly what transcends or overshadows everyday life, in ways that other aspects of culture typically cannot</a:t>
            </a:r>
            <a:endParaRPr lang="en-GB" sz="2400" dirty="0"/>
          </a:p>
        </p:txBody>
      </p:sp>
    </p:spTree>
    <p:extLst>
      <p:ext uri="{BB962C8B-B14F-4D97-AF65-F5344CB8AC3E}">
        <p14:creationId xmlns:p14="http://schemas.microsoft.com/office/powerpoint/2010/main" val="3638087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6713DF-B4C0-F9B2-B111-6DA0712E4FDD}"/>
              </a:ext>
            </a:extLst>
          </p:cNvPr>
          <p:cNvSpPr>
            <a:spLocks noGrp="1"/>
          </p:cNvSpPr>
          <p:nvPr>
            <p:ph type="title"/>
          </p:nvPr>
        </p:nvSpPr>
        <p:spPr>
          <a:xfrm>
            <a:off x="838200" y="365125"/>
            <a:ext cx="10515600" cy="1325563"/>
          </a:xfrm>
        </p:spPr>
        <p:txBody>
          <a:bodyPr>
            <a:normAutofit/>
          </a:bodyPr>
          <a:lstStyle/>
          <a:p>
            <a:r>
              <a:rPr lang="en-GB" sz="5400"/>
              <a:t>Social Functions of Religion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D33414-ED9D-8B81-F4D6-2BABCBC3DE25}"/>
              </a:ext>
            </a:extLst>
          </p:cNvPr>
          <p:cNvSpPr>
            <a:spLocks noGrp="1"/>
          </p:cNvSpPr>
          <p:nvPr>
            <p:ph idx="1"/>
          </p:nvPr>
        </p:nvSpPr>
        <p:spPr>
          <a:xfrm>
            <a:off x="442452" y="1929383"/>
            <a:ext cx="11249676" cy="4563492"/>
          </a:xfrm>
        </p:spPr>
        <p:txBody>
          <a:bodyPr vert="horz" lIns="91440" tIns="45720" rIns="91440" bIns="45720" rtlCol="0" anchor="t">
            <a:normAutofit/>
          </a:bodyPr>
          <a:lstStyle/>
          <a:p>
            <a:r>
              <a:rPr lang="en-GB" sz="2400" dirty="0"/>
              <a:t>1. </a:t>
            </a:r>
            <a:r>
              <a:rPr lang="en-GB" sz="2400" b="1" dirty="0"/>
              <a:t>Filling individual needs</a:t>
            </a:r>
            <a:r>
              <a:rPr lang="en-GB" sz="2400" dirty="0"/>
              <a:t>. Religion provides comfort, hope, perhaps love, definitely a sense of control, and relief from fear and despair. </a:t>
            </a:r>
            <a:endParaRPr lang="en-GB" sz="2400" dirty="0">
              <a:cs typeface="Calibri"/>
            </a:endParaRPr>
          </a:p>
          <a:p>
            <a:r>
              <a:rPr lang="en-GB" sz="2400" dirty="0"/>
              <a:t>2. </a:t>
            </a:r>
            <a:r>
              <a:rPr lang="en-GB" sz="2400" b="1" dirty="0"/>
              <a:t>Explanation of origins</a:t>
            </a:r>
            <a:r>
              <a:rPr lang="en-GB" sz="2400" dirty="0"/>
              <a:t>. Humans wonder why things are as they are. How did the world start? How did humans start? How did society start? Most religions not only explain  creation of the world but also the origin of specific cultural institutions, like marriage, language, technology, politics, and the like. Religions also explain why things happen in the present: Why do we get sick? Why do bad things happen to us? Why do we die? </a:t>
            </a:r>
            <a:endParaRPr lang="en-GB" sz="2400" dirty="0">
              <a:cs typeface="Calibri"/>
            </a:endParaRPr>
          </a:p>
          <a:p>
            <a:r>
              <a:rPr lang="en-GB" sz="2400" dirty="0"/>
              <a:t>3. </a:t>
            </a:r>
            <a:r>
              <a:rPr lang="en-GB" sz="2400" b="1" dirty="0"/>
              <a:t>Source of rules and norms</a:t>
            </a:r>
            <a:r>
              <a:rPr lang="en-GB" sz="2400" dirty="0"/>
              <a:t>. Continuing with this idea, religion can provide the answer to where the traditions and laws of the society came from. All religions contain some element of “order-establishment” or “culture-founding.” This is the charter function of religion: It acts as the “charter” or guideline or authority </a:t>
            </a:r>
            <a:endParaRPr lang="en-GB" sz="2400" dirty="0">
              <a:cs typeface="Calibri"/>
            </a:endParaRPr>
          </a:p>
          <a:p>
            <a:endParaRPr lang="en-GB" sz="2400" dirty="0">
              <a:cs typeface="Calibri"/>
            </a:endParaRPr>
          </a:p>
        </p:txBody>
      </p:sp>
    </p:spTree>
    <p:extLst>
      <p:ext uri="{BB962C8B-B14F-4D97-AF65-F5344CB8AC3E}">
        <p14:creationId xmlns:p14="http://schemas.microsoft.com/office/powerpoint/2010/main" val="1474561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9A1C79-3CAA-58E5-4B2E-83B98D784DF2}"/>
              </a:ext>
            </a:extLst>
          </p:cNvPr>
          <p:cNvSpPr>
            <a:spLocks noGrp="1"/>
          </p:cNvSpPr>
          <p:nvPr>
            <p:ph type="title"/>
          </p:nvPr>
        </p:nvSpPr>
        <p:spPr>
          <a:xfrm>
            <a:off x="838200" y="365125"/>
            <a:ext cx="10515600" cy="894243"/>
          </a:xfrm>
        </p:spPr>
        <p:txBody>
          <a:bodyPr>
            <a:normAutofit/>
          </a:bodyPr>
          <a:lstStyle/>
          <a:p>
            <a:r>
              <a:rPr lang="en-GB" sz="5400" dirty="0"/>
              <a:t>Church, Sect, Cult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9E6950-6844-B683-FE77-FA0BD6FE166A}"/>
              </a:ext>
            </a:extLst>
          </p:cNvPr>
          <p:cNvSpPr>
            <a:spLocks noGrp="1"/>
          </p:cNvSpPr>
          <p:nvPr>
            <p:ph idx="1"/>
          </p:nvPr>
        </p:nvSpPr>
        <p:spPr>
          <a:xfrm>
            <a:off x="499871" y="1929383"/>
            <a:ext cx="11136605" cy="4659606"/>
          </a:xfrm>
        </p:spPr>
        <p:txBody>
          <a:bodyPr vert="horz" lIns="91440" tIns="45720" rIns="91440" bIns="45720" rtlCol="0" anchor="t">
            <a:normAutofit/>
          </a:bodyPr>
          <a:lstStyle/>
          <a:p>
            <a:r>
              <a:rPr lang="en-GB" sz="2000" i="0" u="none" strike="noStrike" baseline="0" dirty="0"/>
              <a:t>A church is a large, well-established religious body -</a:t>
            </a:r>
            <a:r>
              <a:rPr lang="en-GB" sz="2000" dirty="0"/>
              <a:t> </a:t>
            </a:r>
            <a:r>
              <a:rPr lang="en-GB" sz="2000" i="0" u="none" strike="noStrike" baseline="0" dirty="0"/>
              <a:t> Catholic Church or the Church of </a:t>
            </a:r>
            <a:r>
              <a:rPr lang="en-GB" sz="2000" dirty="0"/>
              <a:t>Wales / England</a:t>
            </a:r>
            <a:r>
              <a:rPr lang="en-GB" sz="2000" i="0" u="none" strike="noStrike" baseline="0" dirty="0"/>
              <a:t>. A sect is a smaller, less highly organized grouping of committed believers, usually setting itself up in protest against what a church has become.</a:t>
            </a:r>
          </a:p>
          <a:p>
            <a:r>
              <a:rPr lang="en-GB" sz="2000" i="0" u="none" strike="noStrike" baseline="0" dirty="0"/>
              <a:t>Churches normally have a formal, bureaucratic structure, with a hierarchy of religious officials, and tend to represent the conservative face of religion, since they are integrated into the existing institutional order</a:t>
            </a:r>
          </a:p>
          <a:p>
            <a:r>
              <a:rPr lang="en-GB" sz="2000" i="0" u="none" strike="noStrike" baseline="0" dirty="0"/>
              <a:t>Sects are comparatively small; they usually aim at discovering and following 'the true way', and tend to withdraw from the surrounding society into communities of their own. </a:t>
            </a:r>
            <a:r>
              <a:rPr lang="en-GB" sz="2000" dirty="0"/>
              <a:t>Some have no officials/ all equal others have established leaders.</a:t>
            </a:r>
          </a:p>
          <a:p>
            <a:r>
              <a:rPr lang="en-GB" sz="2000" i="0" u="none" strike="noStrike" baseline="0" dirty="0"/>
              <a:t>Cults resemble sects, but have different emphases. They are the most loosely knit</a:t>
            </a:r>
            <a:r>
              <a:rPr lang="en-GB" sz="2000" dirty="0"/>
              <a:t> </a:t>
            </a:r>
            <a:r>
              <a:rPr lang="en-GB" sz="2000" i="0" u="none" strike="noStrike" baseline="0" dirty="0"/>
              <a:t> who reject what they see as the values of the outside society. Their focus is on individual experience, bringing like-minded individuals together. People do not formally join a cult, but rather follow particular theories or prescribed ways of behaviour. Like sects, cults quite often form around an inspirational leader.</a:t>
            </a:r>
            <a:endParaRPr lang="en-GB" sz="2000" i="0" u="none" strike="noStrike" baseline="0" dirty="0">
              <a:cs typeface="Calibri"/>
            </a:endParaRPr>
          </a:p>
          <a:p>
            <a:endParaRPr lang="en-GB" sz="2000" dirty="0"/>
          </a:p>
        </p:txBody>
      </p:sp>
    </p:spTree>
    <p:extLst>
      <p:ext uri="{BB962C8B-B14F-4D97-AF65-F5344CB8AC3E}">
        <p14:creationId xmlns:p14="http://schemas.microsoft.com/office/powerpoint/2010/main" val="373488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1DCB3-BA05-673F-0705-384DC4E95B3B}"/>
              </a:ext>
            </a:extLst>
          </p:cNvPr>
          <p:cNvSpPr>
            <a:spLocks noGrp="1"/>
          </p:cNvSpPr>
          <p:nvPr>
            <p:ph type="title"/>
          </p:nvPr>
        </p:nvSpPr>
        <p:spPr/>
        <p:txBody>
          <a:bodyPr>
            <a:normAutofit/>
          </a:bodyPr>
          <a:lstStyle/>
          <a:p>
            <a:r>
              <a:rPr lang="en-GB" sz="2800" b="0" i="0" dirty="0">
                <a:solidFill>
                  <a:srgbClr val="0B0C0C"/>
                </a:solidFill>
                <a:effectLst/>
                <a:latin typeface="GDS Transport"/>
              </a:rPr>
              <a:t>Year ending March 2024, there were 140,561 hate crimes recorded by the police in England and Wales, a 5% decrease</a:t>
            </a:r>
            <a:endParaRPr lang="en-GB" sz="2800" dirty="0"/>
          </a:p>
        </p:txBody>
      </p:sp>
      <p:pic>
        <p:nvPicPr>
          <p:cNvPr id="5" name="Content Placeholder 4">
            <a:extLst>
              <a:ext uri="{FF2B5EF4-FFF2-40B4-BE49-F238E27FC236}">
                <a16:creationId xmlns:a16="http://schemas.microsoft.com/office/drawing/2014/main" id="{F912C9FE-3632-C9AA-DE1E-903730C85A30}"/>
              </a:ext>
            </a:extLst>
          </p:cNvPr>
          <p:cNvPicPr>
            <a:picLocks noGrp="1" noChangeAspect="1"/>
          </p:cNvPicPr>
          <p:nvPr>
            <p:ph idx="1"/>
          </p:nvPr>
        </p:nvPicPr>
        <p:blipFill>
          <a:blip r:embed="rId3"/>
          <a:stretch>
            <a:fillRect/>
          </a:stretch>
        </p:blipFill>
        <p:spPr>
          <a:xfrm>
            <a:off x="1091380" y="1825625"/>
            <a:ext cx="10262419" cy="4667250"/>
          </a:xfrm>
        </p:spPr>
      </p:pic>
    </p:spTree>
    <p:extLst>
      <p:ext uri="{BB962C8B-B14F-4D97-AF65-F5344CB8AC3E}">
        <p14:creationId xmlns:p14="http://schemas.microsoft.com/office/powerpoint/2010/main" val="857384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419231-6568-02D1-0AE9-812D08132454}"/>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Crime Committed by religious institutions </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73337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1209C-78D9-2680-039D-6BBD5E509554}"/>
              </a:ext>
            </a:extLst>
          </p:cNvPr>
          <p:cNvSpPr>
            <a:spLocks noGrp="1"/>
          </p:cNvSpPr>
          <p:nvPr>
            <p:ph type="title"/>
          </p:nvPr>
        </p:nvSpPr>
        <p:spPr>
          <a:xfrm>
            <a:off x="838200" y="365126"/>
            <a:ext cx="10515600" cy="490280"/>
          </a:xfrm>
        </p:spPr>
        <p:txBody>
          <a:bodyPr>
            <a:noAutofit/>
          </a:bodyPr>
          <a:lstStyle/>
          <a:p>
            <a:r>
              <a:rPr lang="en-GB" sz="3200" dirty="0"/>
              <a:t>Henry VIII</a:t>
            </a:r>
          </a:p>
        </p:txBody>
      </p:sp>
      <p:sp>
        <p:nvSpPr>
          <p:cNvPr id="3" name="Content Placeholder 2">
            <a:extLst>
              <a:ext uri="{FF2B5EF4-FFF2-40B4-BE49-F238E27FC236}">
                <a16:creationId xmlns:a16="http://schemas.microsoft.com/office/drawing/2014/main" id="{98A7E6E7-1CFF-B12F-A0B8-5E93A5E3A5E4}"/>
              </a:ext>
            </a:extLst>
          </p:cNvPr>
          <p:cNvSpPr>
            <a:spLocks noGrp="1"/>
          </p:cNvSpPr>
          <p:nvPr>
            <p:ph idx="1"/>
          </p:nvPr>
        </p:nvSpPr>
        <p:spPr>
          <a:xfrm>
            <a:off x="838200" y="1061884"/>
            <a:ext cx="10515600" cy="5115079"/>
          </a:xfrm>
        </p:spPr>
        <p:txBody>
          <a:bodyPr>
            <a:normAutofit lnSpcReduction="10000"/>
          </a:bodyPr>
          <a:lstStyle/>
          <a:p>
            <a:pPr algn="l" fontAlgn="base">
              <a:buNone/>
            </a:pPr>
            <a:r>
              <a:rPr lang="en-GB" sz="2200" b="0" i="0" dirty="0">
                <a:effectLst/>
              </a:rPr>
              <a:t>The 16th century - start of the Protestant Reformation in Europe. </a:t>
            </a:r>
          </a:p>
          <a:p>
            <a:pPr algn="l" fontAlgn="base">
              <a:buNone/>
            </a:pPr>
            <a:r>
              <a:rPr lang="en-GB" sz="2200" dirty="0"/>
              <a:t>1520’s the </a:t>
            </a:r>
            <a:r>
              <a:rPr lang="en-GB" sz="2200" b="0" i="0" dirty="0">
                <a:effectLst/>
              </a:rPr>
              <a:t>Protestant idea began to spread through UK</a:t>
            </a:r>
          </a:p>
          <a:p>
            <a:pPr algn="l" fontAlgn="base">
              <a:buNone/>
            </a:pPr>
            <a:r>
              <a:rPr lang="en-GB" sz="2200" b="0" i="0" dirty="0">
                <a:effectLst/>
              </a:rPr>
              <a:t>Henry VIII’s divorce crisis from 1529 that was the catalyst for the start of the reformation in England and Wales.</a:t>
            </a:r>
          </a:p>
          <a:p>
            <a:pPr algn="l" fontAlgn="base"/>
            <a:r>
              <a:rPr lang="en-GB" sz="2200" b="0" i="0" dirty="0">
                <a:effectLst/>
              </a:rPr>
              <a:t>Thomas Cromwell used Parliament to pass a series of laws that separated the Church in England from the Catholic Church – Henry VIII became head of the Church</a:t>
            </a:r>
          </a:p>
          <a:p>
            <a:pPr algn="l" fontAlgn="base"/>
            <a:r>
              <a:rPr lang="en-GB" sz="2200" b="0" i="0" dirty="0">
                <a:effectLst/>
              </a:rPr>
              <a:t>Bible was translated into English in 1539</a:t>
            </a:r>
          </a:p>
          <a:p>
            <a:pPr algn="l" fontAlgn="base"/>
            <a:r>
              <a:rPr lang="en-GB" sz="2200" dirty="0"/>
              <a:t>Any Catholics practicing would be burned at the stake</a:t>
            </a:r>
            <a:r>
              <a:rPr lang="en-GB" sz="2200" b="0" i="0" dirty="0">
                <a:effectLst/>
              </a:rPr>
              <a:t>.</a:t>
            </a:r>
          </a:p>
          <a:p>
            <a:r>
              <a:rPr lang="en-GB" sz="2200" dirty="0"/>
              <a:t>1553 </a:t>
            </a:r>
            <a:r>
              <a:rPr lang="en-GB" sz="2200" b="0" i="0" dirty="0">
                <a:effectLst/>
              </a:rPr>
              <a:t>Catholic Mary Tudor came to the throne reversing all religious changes.</a:t>
            </a:r>
          </a:p>
          <a:p>
            <a:r>
              <a:rPr lang="en-GB" sz="2200" dirty="0"/>
              <a:t>1558 Elizabeth I on the throne returned UK to </a:t>
            </a:r>
            <a:r>
              <a:rPr lang="en-GB" sz="2200" b="0" i="0" dirty="0">
                <a:effectLst/>
              </a:rPr>
              <a:t>Protestant belief.  - Plots against Elizabeth I by Catholics; Preachers were committing a crime and punished if caught; Priests trained abroad and returned to UK to convert people</a:t>
            </a:r>
          </a:p>
          <a:p>
            <a:r>
              <a:rPr lang="en-GB" sz="2200" b="0" i="0" dirty="0">
                <a:effectLst/>
              </a:rPr>
              <a:t>1829 Catholic Emancipation Act made Parliament no longer acted exclusively for the Church of England.</a:t>
            </a:r>
          </a:p>
          <a:p>
            <a:endParaRPr lang="en-GB" sz="2000" b="0" i="0" dirty="0">
              <a:solidFill>
                <a:srgbClr val="141414"/>
              </a:solidFill>
              <a:effectLst/>
              <a:latin typeface="ReithSans"/>
            </a:endParaRPr>
          </a:p>
        </p:txBody>
      </p:sp>
    </p:spTree>
    <p:extLst>
      <p:ext uri="{BB962C8B-B14F-4D97-AF65-F5344CB8AC3E}">
        <p14:creationId xmlns:p14="http://schemas.microsoft.com/office/powerpoint/2010/main" val="4252901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C2A811B-0CFC-7688-B1FA-5CDA9CF1DE3B}"/>
              </a:ext>
            </a:extLst>
          </p:cNvPr>
          <p:cNvSpPr>
            <a:spLocks noGrp="1"/>
          </p:cNvSpPr>
          <p:nvPr>
            <p:ph type="title"/>
          </p:nvPr>
        </p:nvSpPr>
        <p:spPr>
          <a:xfrm>
            <a:off x="1137036" y="548640"/>
            <a:ext cx="9916632" cy="1188720"/>
          </a:xfrm>
        </p:spPr>
        <p:txBody>
          <a:bodyPr>
            <a:normAutofit/>
          </a:bodyPr>
          <a:lstStyle/>
          <a:p>
            <a:r>
              <a:rPr lang="en-GB" sz="3700">
                <a:solidFill>
                  <a:schemeClr val="tx1">
                    <a:lumMod val="85000"/>
                    <a:lumOff val="15000"/>
                  </a:schemeClr>
                </a:solidFill>
              </a:rPr>
              <a:t>Child Sexual Abuse in the Roman Catholic Church</a:t>
            </a:r>
          </a:p>
        </p:txBody>
      </p:sp>
      <p:sp>
        <p:nvSpPr>
          <p:cNvPr id="3" name="Content Placeholder 2">
            <a:extLst>
              <a:ext uri="{FF2B5EF4-FFF2-40B4-BE49-F238E27FC236}">
                <a16:creationId xmlns:a16="http://schemas.microsoft.com/office/drawing/2014/main" id="{7BA6E7E3-2D37-0CFD-5478-A59FE40DB40F}"/>
              </a:ext>
            </a:extLst>
          </p:cNvPr>
          <p:cNvSpPr>
            <a:spLocks noGrp="1"/>
          </p:cNvSpPr>
          <p:nvPr>
            <p:ph idx="1"/>
          </p:nvPr>
        </p:nvSpPr>
        <p:spPr>
          <a:xfrm>
            <a:off x="457200" y="1843548"/>
            <a:ext cx="11120283" cy="4601497"/>
          </a:xfrm>
        </p:spPr>
        <p:txBody>
          <a:bodyPr anchor="ctr">
            <a:normAutofit/>
          </a:bodyPr>
          <a:lstStyle/>
          <a:p>
            <a:r>
              <a:rPr lang="en-GB" sz="2400" dirty="0"/>
              <a:t>Real prominence of the issue uncovered by “Globe Spotlight Team” in Boston USA.</a:t>
            </a:r>
            <a:endParaRPr lang="en-GB" sz="2400" dirty="0">
              <a:cs typeface="Calibri"/>
            </a:endParaRPr>
          </a:p>
          <a:p>
            <a:r>
              <a:rPr lang="en-GB" sz="2400" dirty="0"/>
              <a:t>Looked at the cover-up by The Archbishop of Boston in past years.</a:t>
            </a:r>
          </a:p>
          <a:p>
            <a:r>
              <a:rPr lang="en-GB" sz="2400" dirty="0"/>
              <a:t>Over 11 years there has been </a:t>
            </a:r>
            <a:r>
              <a:rPr lang="en-GB" sz="2400" b="1" u="sng" dirty="0"/>
              <a:t>quietly</a:t>
            </a:r>
            <a:r>
              <a:rPr lang="en-GB" sz="2400" dirty="0"/>
              <a:t> settled child molestation claims against at least 70 priests</a:t>
            </a:r>
            <a:endParaRPr lang="en-GB" sz="2400" dirty="0">
              <a:cs typeface="Calibri"/>
            </a:endParaRPr>
          </a:p>
          <a:p>
            <a:r>
              <a:rPr lang="en-GB" sz="2400" dirty="0"/>
              <a:t>The Globe found court records and other documents that identify 19 present and former priests as accused paedophiles. Four have been convicted of criminal charges of sex abuse</a:t>
            </a:r>
            <a:endParaRPr lang="en-GB" sz="2400" dirty="0">
              <a:cs typeface="Calibri"/>
            </a:endParaRPr>
          </a:p>
          <a:p>
            <a:r>
              <a:rPr lang="en-GB" sz="2400" dirty="0"/>
              <a:t>The database identified 102 priests who were placed on sick leave or otherwise removed from parish assignments in the early to mid-1990s. </a:t>
            </a:r>
          </a:p>
          <a:p>
            <a:r>
              <a:rPr lang="en-GB" sz="2400" dirty="0"/>
              <a:t>Claims settled of sexual abuse against at least 30 of those priests settled by the Archbishop</a:t>
            </a:r>
          </a:p>
          <a:p>
            <a:endParaRPr lang="en-GB" sz="2000" dirty="0">
              <a:solidFill>
                <a:schemeClr val="tx1">
                  <a:lumMod val="85000"/>
                  <a:lumOff val="15000"/>
                </a:schemeClr>
              </a:solidFill>
            </a:endParaRPr>
          </a:p>
        </p:txBody>
      </p:sp>
    </p:spTree>
    <p:extLst>
      <p:ext uri="{BB962C8B-B14F-4D97-AF65-F5344CB8AC3E}">
        <p14:creationId xmlns:p14="http://schemas.microsoft.com/office/powerpoint/2010/main" val="1033648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C7A40-20BE-8729-C8A5-8C25394F3E5D}"/>
              </a:ext>
            </a:extLst>
          </p:cNvPr>
          <p:cNvSpPr>
            <a:spLocks noGrp="1"/>
          </p:cNvSpPr>
          <p:nvPr>
            <p:ph type="title"/>
          </p:nvPr>
        </p:nvSpPr>
        <p:spPr>
          <a:xfrm>
            <a:off x="686834" y="1153572"/>
            <a:ext cx="3200400" cy="4461163"/>
          </a:xfrm>
        </p:spPr>
        <p:txBody>
          <a:bodyPr>
            <a:normAutofit/>
          </a:bodyPr>
          <a:lstStyle/>
          <a:p>
            <a:r>
              <a:rPr lang="en-GB">
                <a:solidFill>
                  <a:srgbClr val="FFFFFF"/>
                </a:solidFill>
              </a:rPr>
              <a:t>Cover up’s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8A3C551-1978-34B8-0C20-B923DEADABCD}"/>
              </a:ext>
            </a:extLst>
          </p:cNvPr>
          <p:cNvSpPr>
            <a:spLocks noGrp="1"/>
          </p:cNvSpPr>
          <p:nvPr>
            <p:ph idx="1"/>
          </p:nvPr>
        </p:nvSpPr>
        <p:spPr>
          <a:xfrm>
            <a:off x="4447308" y="591344"/>
            <a:ext cx="6906491" cy="5585619"/>
          </a:xfrm>
        </p:spPr>
        <p:txBody>
          <a:bodyPr anchor="ctr">
            <a:normAutofit/>
          </a:bodyPr>
          <a:lstStyle/>
          <a:p>
            <a:pPr>
              <a:spcBef>
                <a:spcPts val="750"/>
              </a:spcBef>
              <a:spcAft>
                <a:spcPts val="750"/>
              </a:spcAft>
              <a:buFont typeface="Arial" panose="020B0604020202020204" pitchFamily="34" charset="0"/>
              <a:buChar char="•"/>
            </a:pPr>
            <a:r>
              <a:rPr lang="en-GB" dirty="0">
                <a:latin typeface="Segoe UI" panose="020B0502040204020203" pitchFamily="34" charset="0"/>
              </a:rPr>
              <a:t>P</a:t>
            </a:r>
            <a:r>
              <a:rPr lang="en-GB" b="0" i="0" dirty="0">
                <a:effectLst/>
                <a:latin typeface="Segoe UI" panose="020B0502040204020203" pitchFamily="34" charset="0"/>
              </a:rPr>
              <a:t>riest John J. Geoghan, who had abused over 130 children - USA</a:t>
            </a:r>
          </a:p>
          <a:p>
            <a:pPr>
              <a:spcBef>
                <a:spcPts val="750"/>
              </a:spcBef>
              <a:spcAft>
                <a:spcPts val="750"/>
              </a:spcAft>
              <a:buFont typeface="Arial" panose="020B0604020202020204" pitchFamily="34" charset="0"/>
              <a:buChar char="•"/>
            </a:pPr>
            <a:r>
              <a:rPr lang="en-GB" dirty="0">
                <a:latin typeface="Segoe UI" panose="020B0502040204020203" pitchFamily="34" charset="0"/>
              </a:rPr>
              <a:t>Was a priest de</a:t>
            </a:r>
            <a:r>
              <a:rPr lang="en-GB" b="0" i="0" dirty="0">
                <a:effectLst/>
                <a:latin typeface="Segoe UI" panose="020B0502040204020203" pitchFamily="34" charset="0"/>
              </a:rPr>
              <a:t>spite evidence of his behaviour dating back to the 1960s, yes the Church reassigned him to different parishes</a:t>
            </a:r>
          </a:p>
          <a:p>
            <a:pPr>
              <a:spcBef>
                <a:spcPts val="750"/>
              </a:spcBef>
              <a:spcAft>
                <a:spcPts val="750"/>
              </a:spcAft>
              <a:buFont typeface="Arial" panose="020B0604020202020204" pitchFamily="34" charset="0"/>
              <a:buChar char="•"/>
            </a:pPr>
            <a:r>
              <a:rPr lang="en-GB" b="1" dirty="0">
                <a:latin typeface="Segoe UI" panose="020B0502040204020203" pitchFamily="34" charset="0"/>
              </a:rPr>
              <a:t>T</a:t>
            </a:r>
            <a:r>
              <a:rPr lang="en-GB" b="1" i="0" dirty="0">
                <a:effectLst/>
                <a:latin typeface="Segoe UI" panose="020B0502040204020203" pitchFamily="34" charset="0"/>
              </a:rPr>
              <a:t>he Cover-Up</a:t>
            </a:r>
            <a:r>
              <a:rPr lang="en-GB" b="0" i="0" dirty="0">
                <a:effectLst/>
                <a:latin typeface="Segoe UI" panose="020B0502040204020203" pitchFamily="34" charset="0"/>
              </a:rPr>
              <a:t>: Church officials, including Cardinal Bernard F. Law, were found to have knowingly reassigned abusive priests into churches, allowing them to continue their crimes</a:t>
            </a:r>
          </a:p>
          <a:p>
            <a:endParaRPr lang="en-GB" dirty="0"/>
          </a:p>
        </p:txBody>
      </p:sp>
    </p:spTree>
    <p:extLst>
      <p:ext uri="{BB962C8B-B14F-4D97-AF65-F5344CB8AC3E}">
        <p14:creationId xmlns:p14="http://schemas.microsoft.com/office/powerpoint/2010/main" val="1858443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75809-4538-6B1B-0A2F-6EEED19EDE1A}"/>
              </a:ext>
            </a:extLst>
          </p:cNvPr>
          <p:cNvSpPr>
            <a:spLocks noGrp="1"/>
          </p:cNvSpPr>
          <p:nvPr>
            <p:ph type="title"/>
          </p:nvPr>
        </p:nvSpPr>
        <p:spPr>
          <a:xfrm>
            <a:off x="838200" y="365125"/>
            <a:ext cx="10515600" cy="608269"/>
          </a:xfrm>
        </p:spPr>
        <p:txBody>
          <a:bodyPr>
            <a:normAutofit/>
          </a:bodyPr>
          <a:lstStyle/>
          <a:p>
            <a:r>
              <a:rPr lang="en-GB" sz="3200" b="0" i="0" dirty="0">
                <a:solidFill>
                  <a:srgbClr val="000000"/>
                </a:solidFill>
                <a:effectLst/>
                <a:latin typeface="Open Sans" panose="020B0606030504020204" pitchFamily="34" charset="0"/>
              </a:rPr>
              <a:t>Magdalene Laundries</a:t>
            </a:r>
            <a:endParaRPr lang="en-GB" sz="3200" dirty="0"/>
          </a:p>
        </p:txBody>
      </p:sp>
      <p:sp>
        <p:nvSpPr>
          <p:cNvPr id="3" name="Content Placeholder 2">
            <a:extLst>
              <a:ext uri="{FF2B5EF4-FFF2-40B4-BE49-F238E27FC236}">
                <a16:creationId xmlns:a16="http://schemas.microsoft.com/office/drawing/2014/main" id="{E3E2115F-3DD2-8D47-ED42-FE0C1B2F274E}"/>
              </a:ext>
            </a:extLst>
          </p:cNvPr>
          <p:cNvSpPr>
            <a:spLocks noGrp="1"/>
          </p:cNvSpPr>
          <p:nvPr>
            <p:ph idx="1"/>
          </p:nvPr>
        </p:nvSpPr>
        <p:spPr>
          <a:xfrm>
            <a:off x="838200" y="1179871"/>
            <a:ext cx="10515600" cy="4997092"/>
          </a:xfrm>
        </p:spPr>
        <p:txBody>
          <a:bodyPr>
            <a:normAutofit fontScale="92500" lnSpcReduction="10000"/>
          </a:bodyPr>
          <a:lstStyle/>
          <a:p>
            <a:r>
              <a:rPr lang="en-GB" b="0" i="0" dirty="0">
                <a:solidFill>
                  <a:srgbClr val="000000"/>
                </a:solidFill>
                <a:effectLst/>
              </a:rPr>
              <a:t>Mother and Baby Homes and Magdalene Laundries between 1922 and 1990</a:t>
            </a:r>
          </a:p>
          <a:p>
            <a:r>
              <a:rPr lang="en-GB" b="0" i="0" dirty="0">
                <a:solidFill>
                  <a:srgbClr val="000000"/>
                </a:solidFill>
                <a:effectLst/>
              </a:rPr>
              <a:t>Ulster University and Queen’s University Belfast (2023) researched into eight Mother and Baby Homes, a number of former workhouses and four Magdalene Laundries. </a:t>
            </a:r>
          </a:p>
          <a:p>
            <a:r>
              <a:rPr lang="en-GB" b="0" i="0" dirty="0">
                <a:solidFill>
                  <a:srgbClr val="000000"/>
                </a:solidFill>
                <a:effectLst/>
              </a:rPr>
              <a:t>10,500 women were admitted to Mother and Baby institutions </a:t>
            </a:r>
          </a:p>
          <a:p>
            <a:r>
              <a:rPr lang="en-GB" dirty="0">
                <a:solidFill>
                  <a:srgbClr val="000000"/>
                </a:solidFill>
              </a:rPr>
              <a:t>3</a:t>
            </a:r>
            <a:r>
              <a:rPr lang="en-GB" b="0" i="0" dirty="0">
                <a:solidFill>
                  <a:srgbClr val="000000"/>
                </a:solidFill>
                <a:effectLst/>
              </a:rPr>
              <a:t>,000 women were admitted to Magdalene Laundries between 1922 and 1990</a:t>
            </a:r>
          </a:p>
          <a:p>
            <a:pPr algn="l">
              <a:buNone/>
            </a:pPr>
            <a:r>
              <a:rPr lang="en-GB" b="0" i="0" dirty="0">
                <a:solidFill>
                  <a:srgbClr val="202122"/>
                </a:solidFill>
                <a:effectLst/>
              </a:rPr>
              <a:t>Estimated 30,000 women were over the years confined in these institutions in Ireland.</a:t>
            </a:r>
          </a:p>
          <a:p>
            <a:pPr algn="l"/>
            <a:r>
              <a:rPr lang="en-GB" b="0" i="0" dirty="0">
                <a:solidFill>
                  <a:srgbClr val="202122"/>
                </a:solidFill>
                <a:effectLst/>
              </a:rPr>
              <a:t>In 1993, unmarked graves of 155 women were uncovered in the convent grounds of one of the laundries </a:t>
            </a:r>
          </a:p>
          <a:p>
            <a:pPr algn="l"/>
            <a:r>
              <a:rPr lang="en-GB" b="0" i="0" dirty="0">
                <a:solidFill>
                  <a:srgbClr val="202122"/>
                </a:solidFill>
                <a:effectLst/>
              </a:rPr>
              <a:t>True Figures not known</a:t>
            </a:r>
            <a:endParaRPr lang="en-GB" b="0" i="0" dirty="0">
              <a:solidFill>
                <a:srgbClr val="000000"/>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41260248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B3D2D8-ED2C-E2CA-BA2D-31871347775E}"/>
              </a:ext>
            </a:extLst>
          </p:cNvPr>
          <p:cNvSpPr>
            <a:spLocks noGrp="1"/>
          </p:cNvSpPr>
          <p:nvPr>
            <p:ph type="title"/>
          </p:nvPr>
        </p:nvSpPr>
        <p:spPr>
          <a:xfrm>
            <a:off x="572493" y="238539"/>
            <a:ext cx="11018520" cy="1434415"/>
          </a:xfrm>
        </p:spPr>
        <p:txBody>
          <a:bodyPr anchor="b">
            <a:normAutofit/>
          </a:bodyPr>
          <a:lstStyle/>
          <a:p>
            <a:r>
              <a:rPr lang="en-GB" sz="5400"/>
              <a:t>Nun’s Response</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AA2F67-FF8A-9332-F19B-559F70ECE754}"/>
              </a:ext>
            </a:extLst>
          </p:cNvPr>
          <p:cNvSpPr>
            <a:spLocks noGrp="1"/>
          </p:cNvSpPr>
          <p:nvPr>
            <p:ph idx="1"/>
          </p:nvPr>
        </p:nvSpPr>
        <p:spPr>
          <a:xfrm>
            <a:off x="572493" y="1911493"/>
            <a:ext cx="6713552" cy="4487348"/>
          </a:xfrm>
        </p:spPr>
        <p:txBody>
          <a:bodyPr anchor="t">
            <a:noAutofit/>
          </a:bodyPr>
          <a:lstStyle/>
          <a:p>
            <a:r>
              <a:rPr lang="en-GB" sz="2400" b="0" i="0" dirty="0">
                <a:effectLst/>
              </a:rPr>
              <a:t>2013 two religious sisters gave an interview for TV</a:t>
            </a:r>
          </a:p>
          <a:p>
            <a:r>
              <a:rPr lang="en-GB" sz="2400" b="0" i="0" dirty="0">
                <a:effectLst/>
              </a:rPr>
              <a:t>They described the Irish media coverage of the abuse at the laundries</a:t>
            </a:r>
          </a:p>
          <a:p>
            <a:r>
              <a:rPr lang="en-GB" sz="2400" b="0" i="0" dirty="0">
                <a:effectLst/>
              </a:rPr>
              <a:t> They stated "one-sided anti-Catholic forum". </a:t>
            </a:r>
          </a:p>
          <a:p>
            <a:r>
              <a:rPr lang="en-GB" sz="2400" dirty="0"/>
              <a:t>D</a:t>
            </a:r>
            <a:r>
              <a:rPr lang="en-GB" sz="2400" b="0" i="0" dirty="0">
                <a:effectLst/>
              </a:rPr>
              <a:t>isplayed no remorse for the institutes' past</a:t>
            </a:r>
          </a:p>
          <a:p>
            <a:r>
              <a:rPr lang="en-GB" sz="2400" b="1" i="1" dirty="0">
                <a:effectLst/>
              </a:rPr>
              <a:t>"Apologize for what? Apologize for providing a service? We provided a free service for the country". </a:t>
            </a:r>
          </a:p>
          <a:p>
            <a:r>
              <a:rPr lang="en-GB" sz="2400" b="0" i="0" dirty="0">
                <a:effectLst/>
              </a:rPr>
              <a:t>They stated that </a:t>
            </a:r>
            <a:r>
              <a:rPr lang="en-GB" sz="2400" b="1" i="1" dirty="0">
                <a:effectLst/>
              </a:rPr>
              <a:t>"all the shame of the era is being dumped on the religious orders... the sins of society are being placed on us". </a:t>
            </a:r>
            <a:endParaRPr lang="en-GB" sz="2400" b="1" i="1" dirty="0"/>
          </a:p>
        </p:txBody>
      </p:sp>
      <p:pic>
        <p:nvPicPr>
          <p:cNvPr id="5" name="Picture 4">
            <a:extLst>
              <a:ext uri="{FF2B5EF4-FFF2-40B4-BE49-F238E27FC236}">
                <a16:creationId xmlns:a16="http://schemas.microsoft.com/office/drawing/2014/main" id="{2ADBEB0F-92B4-4E47-694B-D3D6BCC7DD5A}"/>
              </a:ext>
            </a:extLst>
          </p:cNvPr>
          <p:cNvPicPr>
            <a:picLocks noChangeAspect="1"/>
          </p:cNvPicPr>
          <p:nvPr/>
        </p:nvPicPr>
        <p:blipFill>
          <a:blip r:embed="rId2"/>
          <a:srcRect r="23235" b="2"/>
          <a:stretch/>
        </p:blipFill>
        <p:spPr>
          <a:xfrm>
            <a:off x="7675658" y="2093976"/>
            <a:ext cx="3941064" cy="4096512"/>
          </a:xfrm>
          <a:prstGeom prst="rect">
            <a:avLst/>
          </a:prstGeom>
        </p:spPr>
      </p:pic>
    </p:spTree>
    <p:extLst>
      <p:ext uri="{BB962C8B-B14F-4D97-AF65-F5344CB8AC3E}">
        <p14:creationId xmlns:p14="http://schemas.microsoft.com/office/powerpoint/2010/main" val="574326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A894A5D-5BB0-7A11-361D-3F7CAAE45E5C}"/>
              </a:ext>
            </a:extLst>
          </p:cNvPr>
          <p:cNvSpPr>
            <a:spLocks noGrp="1"/>
          </p:cNvSpPr>
          <p:nvPr>
            <p:ph type="title"/>
          </p:nvPr>
        </p:nvSpPr>
        <p:spPr>
          <a:xfrm>
            <a:off x="1137038" y="609597"/>
            <a:ext cx="8903433" cy="1330841"/>
          </a:xfrm>
        </p:spPr>
        <p:txBody>
          <a:bodyPr>
            <a:normAutofit/>
          </a:bodyPr>
          <a:lstStyle/>
          <a:p>
            <a:r>
              <a:rPr lang="en-GB" b="0" i="0">
                <a:effectLst/>
                <a:latin typeface="Segoe UI" panose="020B0502040204020203" pitchFamily="34" charset="0"/>
              </a:rPr>
              <a:t>Caldey Island, Tenby</a:t>
            </a:r>
            <a:endParaRPr lang="en-GB" dirty="0"/>
          </a:p>
        </p:txBody>
      </p:sp>
      <p:sp>
        <p:nvSpPr>
          <p:cNvPr id="3" name="Content Placeholder 2">
            <a:extLst>
              <a:ext uri="{FF2B5EF4-FFF2-40B4-BE49-F238E27FC236}">
                <a16:creationId xmlns:a16="http://schemas.microsoft.com/office/drawing/2014/main" id="{97EA4C87-3B4A-1999-D1A1-13B2393F3F57}"/>
              </a:ext>
            </a:extLst>
          </p:cNvPr>
          <p:cNvSpPr>
            <a:spLocks noGrp="1"/>
          </p:cNvSpPr>
          <p:nvPr>
            <p:ph idx="1"/>
          </p:nvPr>
        </p:nvSpPr>
        <p:spPr>
          <a:xfrm>
            <a:off x="1137038" y="2194100"/>
            <a:ext cx="5126303" cy="3908588"/>
          </a:xfrm>
        </p:spPr>
        <p:txBody>
          <a:bodyPr>
            <a:normAutofit/>
          </a:bodyPr>
          <a:lstStyle/>
          <a:p>
            <a:pPr>
              <a:buNone/>
            </a:pPr>
            <a:r>
              <a:rPr lang="en-GB" sz="2400" b="1" i="0" dirty="0">
                <a:effectLst/>
              </a:rPr>
              <a:t>Father Thaddeus Kotik</a:t>
            </a:r>
            <a:r>
              <a:rPr lang="en-GB" sz="2400" b="0" i="0" dirty="0">
                <a:effectLst/>
              </a:rPr>
              <a:t>, a monk living on Caldey Island, sexually abused numerous children from the 1960s until his death in 1992</a:t>
            </a:r>
            <a:endParaRPr lang="en-GB" sz="2400" dirty="0">
              <a:effectLst/>
            </a:endParaRPr>
          </a:p>
          <a:p>
            <a:pPr>
              <a:buNone/>
            </a:pPr>
            <a:r>
              <a:rPr lang="en-GB" sz="2400" dirty="0"/>
              <a:t>Operated in "plain sight," actions were not adequately addressed by the authorities or the Church at the time</a:t>
            </a:r>
          </a:p>
          <a:p>
            <a:r>
              <a:rPr lang="en-GB" sz="2400" b="0" i="0" dirty="0">
                <a:effectLst/>
              </a:rPr>
              <a:t>Allegations were frequently made but not followed up on or reported to the police.</a:t>
            </a:r>
          </a:p>
        </p:txBody>
      </p:sp>
      <p:sp>
        <p:nvSpPr>
          <p:cNvPr id="14" name="Freeform: Shape 13">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B805F847-18DE-136F-06CC-0468A89E16A2}"/>
              </a:ext>
            </a:extLst>
          </p:cNvPr>
          <p:cNvPicPr>
            <a:picLocks noChangeAspect="1"/>
          </p:cNvPicPr>
          <p:nvPr/>
        </p:nvPicPr>
        <p:blipFill>
          <a:blip r:embed="rId3"/>
          <a:srcRect r="1" b="7037"/>
          <a:stretch/>
        </p:blipFill>
        <p:spPr>
          <a:xfrm>
            <a:off x="7016376" y="2183362"/>
            <a:ext cx="4357896" cy="3732941"/>
          </a:xfrm>
          <a:prstGeom prst="rect">
            <a:avLst/>
          </a:prstGeom>
        </p:spPr>
      </p:pic>
      <p:sp>
        <p:nvSpPr>
          <p:cNvPr id="16" name="Rectangle 6">
            <a:extLst>
              <a:ext uri="{FF2B5EF4-FFF2-40B4-BE49-F238E27FC236}">
                <a16:creationId xmlns:a16="http://schemas.microsoft.com/office/drawing/2014/main" id="{EFF9196C-3887-4B80-8671-3CA6705C1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351408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7D504-F94E-5097-7C0E-93A6AAD9F3BB}"/>
              </a:ext>
            </a:extLst>
          </p:cNvPr>
          <p:cNvSpPr>
            <a:spLocks noGrp="1"/>
          </p:cNvSpPr>
          <p:nvPr>
            <p:ph type="title"/>
          </p:nvPr>
        </p:nvSpPr>
        <p:spPr/>
        <p:txBody>
          <a:bodyPr>
            <a:normAutofit/>
          </a:bodyPr>
          <a:lstStyle/>
          <a:p>
            <a:br>
              <a:rPr lang="en-GB" b="1" dirty="0">
                <a:solidFill>
                  <a:srgbClr val="094D5E"/>
                </a:solidFill>
              </a:rPr>
            </a:br>
            <a:r>
              <a:rPr lang="en-GB" sz="3600" b="1" dirty="0"/>
              <a:t>The Roman Catholic Church Investigation Report UK</a:t>
            </a:r>
            <a:endParaRPr lang="en-US" sz="3600" dirty="0">
              <a:cs typeface="Calibri Light"/>
            </a:endParaRPr>
          </a:p>
          <a:p>
            <a:endParaRPr lang="en-GB" dirty="0">
              <a:cs typeface="Calibri Light"/>
            </a:endParaRPr>
          </a:p>
        </p:txBody>
      </p:sp>
      <p:sp>
        <p:nvSpPr>
          <p:cNvPr id="3" name="Content Placeholder 2">
            <a:extLst>
              <a:ext uri="{FF2B5EF4-FFF2-40B4-BE49-F238E27FC236}">
                <a16:creationId xmlns:a16="http://schemas.microsoft.com/office/drawing/2014/main" id="{CE5F7779-77DF-341B-8F4E-31BEB62BC3F0}"/>
              </a:ext>
            </a:extLst>
          </p:cNvPr>
          <p:cNvSpPr>
            <a:spLocks noGrp="1"/>
          </p:cNvSpPr>
          <p:nvPr>
            <p:ph idx="1"/>
          </p:nvPr>
        </p:nvSpPr>
        <p:spPr/>
        <p:txBody>
          <a:bodyPr vert="horz" lIns="91440" tIns="45720" rIns="91440" bIns="45720" rtlCol="0" anchor="t">
            <a:normAutofit/>
          </a:bodyPr>
          <a:lstStyle/>
          <a:p>
            <a:r>
              <a:rPr lang="en-GB" sz="2400" dirty="0">
                <a:ea typeface="+mn-lt"/>
                <a:cs typeface="+mn-lt"/>
              </a:rPr>
              <a:t>Between 1970 and 2015, the Roman Catholic Church received more than 900 complaints involving over 3,000 instances of child sexual abuse </a:t>
            </a:r>
            <a:endParaRPr lang="en-GB" sz="2400">
              <a:ea typeface="+mn-lt"/>
              <a:cs typeface="+mn-lt"/>
            </a:endParaRPr>
          </a:p>
          <a:p>
            <a:r>
              <a:rPr lang="en-GB" sz="2400" dirty="0">
                <a:ea typeface="+mn-lt"/>
                <a:cs typeface="+mn-lt"/>
              </a:rPr>
              <a:t>Complaints connected to the Church, including priests, monks and volunteers. </a:t>
            </a:r>
          </a:p>
          <a:p>
            <a:r>
              <a:rPr lang="en-GB" sz="2400" dirty="0">
                <a:ea typeface="+mn-lt"/>
                <a:cs typeface="+mn-lt"/>
              </a:rPr>
              <a:t>In the same period, there were 177 prosecutions resulting in 133 convictions.</a:t>
            </a:r>
          </a:p>
          <a:p>
            <a:r>
              <a:rPr lang="en-GB" sz="2400" dirty="0">
                <a:ea typeface="+mn-lt"/>
                <a:cs typeface="+mn-lt"/>
              </a:rPr>
              <a:t>Civil claims  have resulted in millions of pounds being paid in compensation.</a:t>
            </a:r>
          </a:p>
          <a:p>
            <a:r>
              <a:rPr lang="en-GB" sz="2400" dirty="0">
                <a:ea typeface="+mn-lt"/>
                <a:cs typeface="+mn-lt"/>
              </a:rPr>
              <a:t>The Church’s protected their reputation over the neglect of the physical and emotional well-being of children and young people.</a:t>
            </a:r>
            <a:endParaRPr lang="en-GB" sz="2400" dirty="0">
              <a:cs typeface="Calibri"/>
            </a:endParaRPr>
          </a:p>
        </p:txBody>
      </p:sp>
    </p:spTree>
    <p:extLst>
      <p:ext uri="{BB962C8B-B14F-4D97-AF65-F5344CB8AC3E}">
        <p14:creationId xmlns:p14="http://schemas.microsoft.com/office/powerpoint/2010/main" val="20205288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3CA377C-1697-8CC3-620F-44E598FFC63F}"/>
              </a:ext>
            </a:extLst>
          </p:cNvPr>
          <p:cNvSpPr>
            <a:spLocks noGrp="1"/>
          </p:cNvSpPr>
          <p:nvPr>
            <p:ph type="title"/>
          </p:nvPr>
        </p:nvSpPr>
        <p:spPr>
          <a:xfrm>
            <a:off x="1137036" y="548640"/>
            <a:ext cx="9916632" cy="1188720"/>
          </a:xfrm>
        </p:spPr>
        <p:txBody>
          <a:bodyPr>
            <a:normAutofit/>
          </a:bodyPr>
          <a:lstStyle/>
          <a:p>
            <a:r>
              <a:rPr lang="en-GB" sz="2800" dirty="0">
                <a:solidFill>
                  <a:schemeClr val="tx1">
                    <a:lumMod val="85000"/>
                    <a:lumOff val="15000"/>
                  </a:schemeClr>
                </a:solidFill>
                <a:latin typeface="Calibri"/>
                <a:cs typeface="Calibri"/>
              </a:rPr>
              <a:t>Enquiry into French Catholic Church</a:t>
            </a:r>
          </a:p>
          <a:p>
            <a:endParaRPr lang="en-GB" sz="3700" dirty="0">
              <a:solidFill>
                <a:schemeClr val="tx1">
                  <a:lumMod val="85000"/>
                  <a:lumOff val="15000"/>
                </a:schemeClr>
              </a:solidFill>
              <a:cs typeface="Calibri Light"/>
            </a:endParaRPr>
          </a:p>
        </p:txBody>
      </p:sp>
      <p:sp>
        <p:nvSpPr>
          <p:cNvPr id="3" name="Content Placeholder 2">
            <a:extLst>
              <a:ext uri="{FF2B5EF4-FFF2-40B4-BE49-F238E27FC236}">
                <a16:creationId xmlns:a16="http://schemas.microsoft.com/office/drawing/2014/main" id="{DED969B3-C273-F717-4748-E5FCD73824B1}"/>
              </a:ext>
            </a:extLst>
          </p:cNvPr>
          <p:cNvSpPr>
            <a:spLocks noGrp="1"/>
          </p:cNvSpPr>
          <p:nvPr>
            <p:ph idx="1"/>
          </p:nvPr>
        </p:nvSpPr>
        <p:spPr>
          <a:xfrm>
            <a:off x="619432" y="1885427"/>
            <a:ext cx="10943303" cy="4603862"/>
          </a:xfrm>
        </p:spPr>
        <p:txBody>
          <a:bodyPr vert="horz" lIns="91440" tIns="45720" rIns="91440" bIns="45720" rtlCol="0" anchor="ctr">
            <a:noAutofit/>
          </a:bodyPr>
          <a:lstStyle/>
          <a:p>
            <a:r>
              <a:rPr lang="en-GB" dirty="0"/>
              <a:t>Some 216,000 children - mostly boys - have been sexually abused by Priests in the French Catholic Church since 1950</a:t>
            </a:r>
            <a:endParaRPr lang="en-GB" dirty="0">
              <a:cs typeface="Calibri"/>
            </a:endParaRPr>
          </a:p>
          <a:p>
            <a:r>
              <a:rPr lang="en-GB" b="0" i="0" dirty="0">
                <a:effectLst/>
              </a:rPr>
              <a:t>At least 2,900-3,200 abusers </a:t>
            </a:r>
            <a:endParaRPr lang="en-GB" b="0" i="0" dirty="0">
              <a:effectLst/>
              <a:cs typeface="Calibri"/>
            </a:endParaRPr>
          </a:p>
          <a:p>
            <a:r>
              <a:rPr lang="en-GB" b="0" dirty="0">
                <a:effectLst/>
              </a:rPr>
              <a:t>"There was a whole bunch of negligence, of deficiency, of silence, an institutional cover-up,”</a:t>
            </a:r>
            <a:endParaRPr lang="en-GB" b="0" dirty="0">
              <a:effectLst/>
              <a:cs typeface="Calibri"/>
            </a:endParaRPr>
          </a:p>
          <a:p>
            <a:r>
              <a:rPr lang="en-GB" b="0" i="0" dirty="0">
                <a:effectLst/>
              </a:rPr>
              <a:t>"The victims are not believed, are not listened to. When they are listened to, they are considered to have perhaps contributed to what they had happen to them,“</a:t>
            </a:r>
            <a:endParaRPr lang="en-GB" b="0" i="0" dirty="0">
              <a:effectLst/>
              <a:cs typeface="Calibri"/>
            </a:endParaRPr>
          </a:p>
          <a:p>
            <a:endParaRPr lang="en-GB" dirty="0">
              <a:solidFill>
                <a:schemeClr val="tx1">
                  <a:lumMod val="85000"/>
                  <a:lumOff val="15000"/>
                </a:schemeClr>
              </a:solidFill>
              <a:cs typeface="Calibri"/>
            </a:endParaRPr>
          </a:p>
        </p:txBody>
      </p:sp>
    </p:spTree>
    <p:extLst>
      <p:ext uri="{BB962C8B-B14F-4D97-AF65-F5344CB8AC3E}">
        <p14:creationId xmlns:p14="http://schemas.microsoft.com/office/powerpoint/2010/main" val="35380956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8AF4D-747D-72A9-49B3-0C3FAB883942}"/>
              </a:ext>
            </a:extLst>
          </p:cNvPr>
          <p:cNvSpPr>
            <a:spLocks noGrp="1"/>
          </p:cNvSpPr>
          <p:nvPr>
            <p:ph type="title"/>
          </p:nvPr>
        </p:nvSpPr>
        <p:spPr/>
        <p:txBody>
          <a:bodyPr/>
          <a:lstStyle/>
          <a:p>
            <a:r>
              <a:rPr lang="en-GB" sz="3700" dirty="0">
                <a:solidFill>
                  <a:schemeClr val="tx1">
                    <a:lumMod val="85000"/>
                    <a:lumOff val="15000"/>
                  </a:schemeClr>
                </a:solidFill>
                <a:cs typeface="Calibri Light"/>
              </a:rPr>
              <a:t>Child Sexual Abuse in the Roman Catholic Church</a:t>
            </a:r>
            <a:endParaRPr lang="en-US" dirty="0"/>
          </a:p>
        </p:txBody>
      </p:sp>
      <p:sp>
        <p:nvSpPr>
          <p:cNvPr id="3" name="Content Placeholder 2">
            <a:extLst>
              <a:ext uri="{FF2B5EF4-FFF2-40B4-BE49-F238E27FC236}">
                <a16:creationId xmlns:a16="http://schemas.microsoft.com/office/drawing/2014/main" id="{C4938B1F-F79B-5F6F-97DB-EC47498670D8}"/>
              </a:ext>
            </a:extLst>
          </p:cNvPr>
          <p:cNvSpPr>
            <a:spLocks noGrp="1"/>
          </p:cNvSpPr>
          <p:nvPr>
            <p:ph idx="1"/>
          </p:nvPr>
        </p:nvSpPr>
        <p:spPr>
          <a:xfrm>
            <a:off x="838200" y="1595588"/>
            <a:ext cx="10515600" cy="4883299"/>
          </a:xfrm>
        </p:spPr>
        <p:txBody>
          <a:bodyPr vert="horz" lIns="91440" tIns="45720" rIns="91440" bIns="45720" rtlCol="0" anchor="t">
            <a:noAutofit/>
          </a:bodyPr>
          <a:lstStyle/>
          <a:p>
            <a:r>
              <a:rPr lang="en-GB" sz="2600" dirty="0">
                <a:solidFill>
                  <a:srgbClr val="141414"/>
                </a:solidFill>
                <a:ea typeface="+mn-lt"/>
                <a:cs typeface="+mn-lt"/>
              </a:rPr>
              <a:t>Theodore McCarrick, a former Roman Catholic cardinal in the US, sexual abused a teenager in 1970's – highest ranking US catholic priest. Not guilty, no recollection.</a:t>
            </a:r>
          </a:p>
          <a:p>
            <a:r>
              <a:rPr lang="en-GB" sz="2600" dirty="0">
                <a:solidFill>
                  <a:srgbClr val="141414"/>
                </a:solidFill>
                <a:ea typeface="+mn-lt"/>
                <a:cs typeface="+mn-lt"/>
              </a:rPr>
              <a:t>Germany's top Roman Catholic Cardinal Marx in 2021 offered to resign "to share the responsibility for the catastrophe" – Pope rejected it.  </a:t>
            </a:r>
          </a:p>
          <a:p>
            <a:r>
              <a:rPr lang="en-GB" sz="2600" dirty="0">
                <a:solidFill>
                  <a:srgbClr val="141414"/>
                </a:solidFill>
                <a:ea typeface="+mn-lt"/>
                <a:cs typeface="+mn-lt"/>
              </a:rPr>
              <a:t>French priest Bernard </a:t>
            </a:r>
            <a:r>
              <a:rPr lang="en-GB" sz="2600" err="1">
                <a:solidFill>
                  <a:srgbClr val="141414"/>
                </a:solidFill>
                <a:ea typeface="+mn-lt"/>
                <a:cs typeface="+mn-lt"/>
              </a:rPr>
              <a:t>Preynat</a:t>
            </a:r>
            <a:r>
              <a:rPr lang="en-GB" sz="2600" dirty="0">
                <a:solidFill>
                  <a:srgbClr val="141414"/>
                </a:solidFill>
                <a:ea typeface="+mn-lt"/>
                <a:cs typeface="+mn-lt"/>
              </a:rPr>
              <a:t> was sentenced to 5 years in March 2020 for sexually abusing  children in the 1970s, 1980s and early 1990s. During his trial, he told the court he had not understood how serious or grave his crimes were</a:t>
            </a:r>
            <a:endParaRPr lang="en-GB" sz="2600">
              <a:solidFill>
                <a:srgbClr val="141414"/>
              </a:solidFill>
              <a:cs typeface="Calibri" panose="020F0502020204030204"/>
            </a:endParaRPr>
          </a:p>
          <a:p>
            <a:r>
              <a:rPr lang="en-GB" sz="2600" dirty="0">
                <a:solidFill>
                  <a:srgbClr val="141414"/>
                </a:solidFill>
                <a:ea typeface="+mn-lt"/>
                <a:cs typeface="+mn-lt"/>
              </a:rPr>
              <a:t>Australian Cardinal George Pell - the most senior Catholic figure ever jailed for such crimes but had his conviction over turned and was freed from prison. Pope had said he was innocent.</a:t>
            </a:r>
          </a:p>
          <a:p>
            <a:endParaRPr lang="en-GB" sz="2400" dirty="0">
              <a:solidFill>
                <a:srgbClr val="141414"/>
              </a:solidFill>
              <a:cs typeface="Calibri" panose="020F0502020204030204"/>
            </a:endParaRPr>
          </a:p>
        </p:txBody>
      </p:sp>
    </p:spTree>
    <p:extLst>
      <p:ext uri="{BB962C8B-B14F-4D97-AF65-F5344CB8AC3E}">
        <p14:creationId xmlns:p14="http://schemas.microsoft.com/office/powerpoint/2010/main" val="24754958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39067B3-BCAA-481B-BFB6-8293C49263B3}"/>
              </a:ext>
            </a:extLst>
          </p:cNvPr>
          <p:cNvSpPr>
            <a:spLocks noGrp="1"/>
          </p:cNvSpPr>
          <p:nvPr>
            <p:ph type="title"/>
          </p:nvPr>
        </p:nvSpPr>
        <p:spPr>
          <a:xfrm>
            <a:off x="1137036" y="548640"/>
            <a:ext cx="9916632" cy="958683"/>
          </a:xfrm>
        </p:spPr>
        <p:txBody>
          <a:bodyPr>
            <a:normAutofit fontScale="90000"/>
          </a:bodyPr>
          <a:lstStyle/>
          <a:p>
            <a:r>
              <a:rPr lang="en-GB" sz="3700" dirty="0">
                <a:solidFill>
                  <a:schemeClr val="tx1">
                    <a:lumMod val="85000"/>
                    <a:lumOff val="15000"/>
                  </a:schemeClr>
                </a:solidFill>
              </a:rPr>
              <a:t>Research into Child Sexual Abuse in the Catholic Church</a:t>
            </a:r>
            <a:endParaRPr lang="en-GB" sz="3700" dirty="0">
              <a:solidFill>
                <a:schemeClr val="tx1">
                  <a:lumMod val="85000"/>
                  <a:lumOff val="15000"/>
                </a:schemeClr>
              </a:solidFill>
              <a:cs typeface="Calibri Light"/>
            </a:endParaRPr>
          </a:p>
        </p:txBody>
      </p:sp>
      <p:sp>
        <p:nvSpPr>
          <p:cNvPr id="3" name="Content Placeholder 2">
            <a:extLst>
              <a:ext uri="{FF2B5EF4-FFF2-40B4-BE49-F238E27FC236}">
                <a16:creationId xmlns:a16="http://schemas.microsoft.com/office/drawing/2014/main" id="{B2E673AE-FA10-BC03-DD9D-FCC3D2952664}"/>
              </a:ext>
            </a:extLst>
          </p:cNvPr>
          <p:cNvSpPr>
            <a:spLocks noGrp="1"/>
          </p:cNvSpPr>
          <p:nvPr>
            <p:ph idx="1"/>
          </p:nvPr>
        </p:nvSpPr>
        <p:spPr>
          <a:xfrm>
            <a:off x="516194" y="1468486"/>
            <a:ext cx="11253019" cy="4976559"/>
          </a:xfrm>
        </p:spPr>
        <p:txBody>
          <a:bodyPr anchor="ctr">
            <a:normAutofit/>
          </a:bodyPr>
          <a:lstStyle/>
          <a:p>
            <a:r>
              <a:rPr lang="en-GB" sz="2400" dirty="0">
                <a:solidFill>
                  <a:schemeClr val="tx1">
                    <a:lumMod val="85000"/>
                    <a:lumOff val="15000"/>
                  </a:schemeClr>
                </a:solidFill>
              </a:rPr>
              <a:t>personal Risk Factors: </a:t>
            </a:r>
            <a:endParaRPr lang="en-GB" sz="2400" dirty="0">
              <a:solidFill>
                <a:schemeClr val="tx1">
                  <a:lumMod val="85000"/>
                  <a:lumOff val="15000"/>
                </a:schemeClr>
              </a:solidFill>
              <a:cs typeface="Calibri"/>
            </a:endParaRPr>
          </a:p>
          <a:p>
            <a:pPr lvl="1"/>
            <a:r>
              <a:rPr lang="en-GB" dirty="0">
                <a:solidFill>
                  <a:schemeClr val="tx1">
                    <a:lumMod val="85000"/>
                    <a:lumOff val="15000"/>
                  </a:schemeClr>
                </a:solidFill>
              </a:rPr>
              <a:t>“Analysis of John Jay College Report data found that factors predictive of multiple offending were young victim age, young cleric age at the first offense, more male victims,  (Terry, Perillo, Calkins, &amp; Mercado 2008).”</a:t>
            </a:r>
            <a:endParaRPr lang="en-GB" dirty="0">
              <a:solidFill>
                <a:schemeClr val="tx1">
                  <a:lumMod val="85000"/>
                  <a:lumOff val="15000"/>
                </a:schemeClr>
              </a:solidFill>
              <a:cs typeface="Calibri"/>
            </a:endParaRPr>
          </a:p>
          <a:p>
            <a:pPr lvl="1"/>
            <a:r>
              <a:rPr lang="en-GB" dirty="0">
                <a:solidFill>
                  <a:schemeClr val="tx1">
                    <a:lumMod val="85000"/>
                    <a:lumOff val="15000"/>
                  </a:schemeClr>
                </a:solidFill>
              </a:rPr>
              <a:t>However, it emerged that the average age of onset of offending was at 38.9 years (Nobles, Piquero, Leeper Piquero, Terry, &amp; </a:t>
            </a:r>
            <a:r>
              <a:rPr lang="en-GB" dirty="0" err="1">
                <a:solidFill>
                  <a:schemeClr val="tx1">
                    <a:lumMod val="85000"/>
                    <a:lumOff val="15000"/>
                  </a:schemeClr>
                </a:solidFill>
              </a:rPr>
              <a:t>Youstin</a:t>
            </a:r>
            <a:r>
              <a:rPr lang="en-GB" dirty="0">
                <a:solidFill>
                  <a:schemeClr val="tx1">
                    <a:lumMod val="85000"/>
                    <a:lumOff val="15000"/>
                  </a:schemeClr>
                </a:solidFill>
              </a:rPr>
              <a:t>, 2008).  - This was attributed to priests’ older age at ordination. </a:t>
            </a:r>
            <a:endParaRPr lang="en-GB" dirty="0">
              <a:solidFill>
                <a:schemeClr val="tx1">
                  <a:lumMod val="85000"/>
                  <a:lumOff val="15000"/>
                </a:schemeClr>
              </a:solidFill>
              <a:cs typeface="Calibri"/>
            </a:endParaRPr>
          </a:p>
          <a:p>
            <a:pPr lvl="1"/>
            <a:r>
              <a:rPr lang="en-GB" dirty="0">
                <a:solidFill>
                  <a:schemeClr val="tx1">
                    <a:lumMod val="85000"/>
                    <a:lumOff val="15000"/>
                  </a:schemeClr>
                </a:solidFill>
              </a:rPr>
              <a:t>According to the personnel files, a minority of 274 priests had themselves been victims of abuse, while 753 had had substance misuse problems (Terry, 2008)</a:t>
            </a:r>
          </a:p>
          <a:p>
            <a:pPr lvl="1"/>
            <a:r>
              <a:rPr lang="en-GB" dirty="0">
                <a:solidFill>
                  <a:schemeClr val="tx1">
                    <a:lumMod val="85000"/>
                    <a:lumOff val="15000"/>
                  </a:schemeClr>
                </a:solidFill>
              </a:rPr>
              <a:t>Hughes, </a:t>
            </a:r>
            <a:r>
              <a:rPr lang="en-GB" dirty="0" err="1">
                <a:solidFill>
                  <a:schemeClr val="tx1">
                    <a:lumMod val="85000"/>
                    <a:lumOff val="15000"/>
                  </a:schemeClr>
                </a:solidFill>
              </a:rPr>
              <a:t>Falkenhain</a:t>
            </a:r>
            <a:r>
              <a:rPr lang="en-GB" dirty="0">
                <a:solidFill>
                  <a:schemeClr val="tx1">
                    <a:lumMod val="85000"/>
                    <a:lumOff val="15000"/>
                  </a:schemeClr>
                </a:solidFill>
              </a:rPr>
              <a:t>, Duckro, Rossetti, &amp; Gfeller, (1999) studied 97 sexually offending priests and brothers and found that 42.3% were sexually and emotionally underdeveloped </a:t>
            </a:r>
            <a:endParaRPr lang="en-GB" dirty="0">
              <a:solidFill>
                <a:schemeClr val="tx1">
                  <a:lumMod val="85000"/>
                  <a:lumOff val="15000"/>
                </a:schemeClr>
              </a:solidFill>
              <a:cs typeface="Calibri"/>
            </a:endParaRPr>
          </a:p>
          <a:p>
            <a:pPr lvl="1"/>
            <a:endParaRPr lang="en-GB" dirty="0">
              <a:solidFill>
                <a:schemeClr val="tx1">
                  <a:lumMod val="85000"/>
                  <a:lumOff val="15000"/>
                </a:schemeClr>
              </a:solidFill>
              <a:cs typeface="Calibri"/>
            </a:endParaRPr>
          </a:p>
          <a:p>
            <a:endParaRPr lang="en-GB" sz="2400" dirty="0">
              <a:solidFill>
                <a:schemeClr val="tx1">
                  <a:lumMod val="85000"/>
                  <a:lumOff val="15000"/>
                </a:schemeClr>
              </a:solidFill>
              <a:cs typeface="Calibri"/>
            </a:endParaRPr>
          </a:p>
        </p:txBody>
      </p:sp>
    </p:spTree>
    <p:extLst>
      <p:ext uri="{BB962C8B-B14F-4D97-AF65-F5344CB8AC3E}">
        <p14:creationId xmlns:p14="http://schemas.microsoft.com/office/powerpoint/2010/main" val="8718463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D7C4E-3BD5-4BD3-F5B7-C9DD1373A562}"/>
              </a:ext>
            </a:extLst>
          </p:cNvPr>
          <p:cNvSpPr>
            <a:spLocks noGrp="1"/>
          </p:cNvSpPr>
          <p:nvPr>
            <p:ph type="title"/>
          </p:nvPr>
        </p:nvSpPr>
        <p:spPr>
          <a:xfrm>
            <a:off x="1137036" y="609600"/>
            <a:ext cx="8548386" cy="808007"/>
          </a:xfrm>
        </p:spPr>
        <p:txBody>
          <a:bodyPr>
            <a:normAutofit/>
          </a:bodyPr>
          <a:lstStyle/>
          <a:p>
            <a:r>
              <a:rPr lang="en-GB" sz="2800" dirty="0"/>
              <a:t>Research into Child Sexual Abuse in the Catholic Church</a:t>
            </a:r>
            <a:endParaRPr lang="en-GB" sz="2800">
              <a:cs typeface="Calibri Light"/>
            </a:endParaRPr>
          </a:p>
        </p:txBody>
      </p:sp>
      <p:sp>
        <p:nvSpPr>
          <p:cNvPr id="3" name="Content Placeholder 2">
            <a:extLst>
              <a:ext uri="{FF2B5EF4-FFF2-40B4-BE49-F238E27FC236}">
                <a16:creationId xmlns:a16="http://schemas.microsoft.com/office/drawing/2014/main" id="{3E13D48B-9046-792B-FD6E-4484CBEF6584}"/>
              </a:ext>
            </a:extLst>
          </p:cNvPr>
          <p:cNvSpPr>
            <a:spLocks noGrp="1"/>
          </p:cNvSpPr>
          <p:nvPr>
            <p:ph idx="1"/>
          </p:nvPr>
        </p:nvSpPr>
        <p:spPr>
          <a:xfrm>
            <a:off x="294968" y="1615396"/>
            <a:ext cx="10382864" cy="4932888"/>
          </a:xfrm>
        </p:spPr>
        <p:txBody>
          <a:bodyPr vert="horz" lIns="91440" tIns="45720" rIns="91440" bIns="45720" rtlCol="0" anchor="t">
            <a:normAutofit lnSpcReduction="10000"/>
          </a:bodyPr>
          <a:lstStyle/>
          <a:p>
            <a:r>
              <a:rPr lang="en-GB" dirty="0"/>
              <a:t>Institutional Factors:</a:t>
            </a:r>
            <a:endParaRPr lang="en-GB">
              <a:cs typeface="Calibri"/>
            </a:endParaRPr>
          </a:p>
          <a:p>
            <a:pPr lvl="1"/>
            <a:r>
              <a:rPr lang="en-GB" sz="2800" dirty="0"/>
              <a:t>41% of all abuse in the John Jay College Report took place within the priest’s residence (Terry &amp; Ackerman, 2008).</a:t>
            </a:r>
            <a:endParaRPr lang="en-GB" sz="2800" dirty="0">
              <a:cs typeface="Calibri"/>
            </a:endParaRPr>
          </a:p>
          <a:p>
            <a:pPr lvl="1"/>
            <a:r>
              <a:rPr lang="en-GB" sz="2800" dirty="0"/>
              <a:t>Terry and Ackerman (2008) listed further evidence for the role of opportunity, the low incidence of priests abusing children who were strangers, and the low use of child pornography.  </a:t>
            </a:r>
            <a:endParaRPr lang="en-GB" sz="2800" dirty="0">
              <a:cs typeface="Calibri"/>
            </a:endParaRPr>
          </a:p>
          <a:p>
            <a:pPr lvl="1"/>
            <a:r>
              <a:rPr lang="en-GB" sz="2800" dirty="0"/>
              <a:t>Abused tended to happen during one-to-one situations such as confession, suggesting a situational risk</a:t>
            </a:r>
            <a:endParaRPr lang="en-GB" sz="2800" dirty="0">
              <a:cs typeface="Calibri"/>
            </a:endParaRPr>
          </a:p>
          <a:p>
            <a:pPr lvl="1"/>
            <a:r>
              <a:rPr lang="en-GB" sz="2800" dirty="0">
                <a:cs typeface="Calibri"/>
              </a:rPr>
              <a:t>Opportunities given rather than triggered or spontaneous offences </a:t>
            </a:r>
          </a:p>
          <a:p>
            <a:pPr lvl="1"/>
            <a:r>
              <a:rPr lang="en-GB" sz="2800" dirty="0">
                <a:cs typeface="Calibri"/>
              </a:rPr>
              <a:t>Offenders were also active agents in creating opportunities where sexual abuse was possible</a:t>
            </a:r>
          </a:p>
          <a:p>
            <a:pPr lvl="1"/>
            <a:endParaRPr lang="en-GB" sz="2800" dirty="0">
              <a:cs typeface="Calibri"/>
            </a:endParaRPr>
          </a:p>
          <a:p>
            <a:pPr lvl="1"/>
            <a:endParaRPr lang="en-GB" sz="1800" dirty="0"/>
          </a:p>
          <a:p>
            <a:pPr lvl="1"/>
            <a:endParaRPr lang="en-GB" sz="1800"/>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6685792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284227-67F3-7717-55C2-96354D02FAAF}"/>
              </a:ext>
            </a:extLst>
          </p:cNvPr>
          <p:cNvSpPr>
            <a:spLocks noGrp="1"/>
          </p:cNvSpPr>
          <p:nvPr>
            <p:ph type="title"/>
          </p:nvPr>
        </p:nvSpPr>
        <p:spPr>
          <a:xfrm>
            <a:off x="1137036" y="548640"/>
            <a:ext cx="9916632" cy="1188720"/>
          </a:xfrm>
        </p:spPr>
        <p:txBody>
          <a:bodyPr>
            <a:normAutofit/>
          </a:bodyPr>
          <a:lstStyle/>
          <a:p>
            <a:r>
              <a:rPr lang="en-GB" sz="3700" dirty="0">
                <a:solidFill>
                  <a:schemeClr val="tx1">
                    <a:lumMod val="85000"/>
                    <a:lumOff val="15000"/>
                  </a:schemeClr>
                </a:solidFill>
              </a:rPr>
              <a:t>Research into Child Sexual Abuse in the Catholic Church</a:t>
            </a:r>
            <a:endParaRPr lang="en-GB" sz="3700">
              <a:solidFill>
                <a:schemeClr val="tx1">
                  <a:lumMod val="85000"/>
                  <a:lumOff val="15000"/>
                </a:schemeClr>
              </a:solidFill>
              <a:cs typeface="Calibri Light"/>
            </a:endParaRPr>
          </a:p>
        </p:txBody>
      </p:sp>
      <p:sp>
        <p:nvSpPr>
          <p:cNvPr id="3" name="Content Placeholder 2">
            <a:extLst>
              <a:ext uri="{FF2B5EF4-FFF2-40B4-BE49-F238E27FC236}">
                <a16:creationId xmlns:a16="http://schemas.microsoft.com/office/drawing/2014/main" id="{A90E4198-94F3-4A74-494B-3E9187A053C7}"/>
              </a:ext>
            </a:extLst>
          </p:cNvPr>
          <p:cNvSpPr>
            <a:spLocks noGrp="1"/>
          </p:cNvSpPr>
          <p:nvPr>
            <p:ph idx="1"/>
          </p:nvPr>
        </p:nvSpPr>
        <p:spPr>
          <a:xfrm>
            <a:off x="398206" y="1871050"/>
            <a:ext cx="11371007" cy="4677233"/>
          </a:xfrm>
        </p:spPr>
        <p:txBody>
          <a:bodyPr anchor="ctr">
            <a:normAutofit/>
          </a:bodyPr>
          <a:lstStyle/>
          <a:p>
            <a:pPr marL="0" indent="0">
              <a:buNone/>
            </a:pPr>
            <a:r>
              <a:rPr lang="en-GB" sz="1800" dirty="0">
                <a:solidFill>
                  <a:schemeClr val="tx1">
                    <a:lumMod val="85000"/>
                    <a:lumOff val="15000"/>
                  </a:schemeClr>
                </a:solidFill>
              </a:rPr>
              <a:t>Social Dynamics</a:t>
            </a:r>
            <a:endParaRPr lang="en-US" dirty="0"/>
          </a:p>
          <a:p>
            <a:r>
              <a:rPr lang="en-GB" sz="1800" dirty="0">
                <a:solidFill>
                  <a:schemeClr val="tx1">
                    <a:lumMod val="85000"/>
                    <a:lumOff val="15000"/>
                  </a:schemeClr>
                </a:solidFill>
              </a:rPr>
              <a:t>Considering specific working culture, White and Terry (2008) drew a comparison between the working environments of the Catholic Church and of the police in cases of police brutality. </a:t>
            </a:r>
          </a:p>
          <a:p>
            <a:r>
              <a:rPr lang="en-GB" sz="1800" dirty="0">
                <a:solidFill>
                  <a:schemeClr val="tx1">
                    <a:lumMod val="85000"/>
                    <a:lumOff val="15000"/>
                  </a:schemeClr>
                </a:solidFill>
              </a:rPr>
              <a:t>Both the position of priest and that of police officer share authority, trust, isolation, discretion, lack of supervision,</a:t>
            </a:r>
          </a:p>
          <a:p>
            <a:r>
              <a:rPr lang="en-GB" sz="1800" dirty="0">
                <a:solidFill>
                  <a:schemeClr val="tx1">
                    <a:lumMod val="85000"/>
                    <a:lumOff val="15000"/>
                  </a:schemeClr>
                </a:solidFill>
              </a:rPr>
              <a:t>The theme of “power” was discovered to play a role in many self-report studies (e.g., Fegert et al., 2011), as priests used situations of dependency and isolation (e.g., confession) to intimidate the victim, for example by suggesting that a disclosure of the abuse would result in eternal rejection from God or by stating their own proximity to God. </a:t>
            </a:r>
          </a:p>
          <a:p>
            <a:r>
              <a:rPr lang="en-GB" sz="1800" dirty="0">
                <a:solidFill>
                  <a:schemeClr val="tx1">
                    <a:lumMod val="85000"/>
                    <a:lumOff val="15000"/>
                  </a:schemeClr>
                </a:solidFill>
              </a:rPr>
              <a:t>The perception of their social role in relation to the victim therefore may have played a role in the offense itself. </a:t>
            </a:r>
          </a:p>
          <a:p>
            <a:r>
              <a:rPr lang="en-GB" sz="1800" dirty="0">
                <a:solidFill>
                  <a:schemeClr val="tx1">
                    <a:lumMod val="85000"/>
                    <a:lumOff val="15000"/>
                  </a:schemeClr>
                </a:solidFill>
              </a:rPr>
              <a:t>This power or authority aspect has likewise been reported in other professional contexts, particularly where children are sexually abused in a situation when they are highly vulnerable and the abuse can be disguised as “necessary treatment” (e.g., medical examinations, psychotherapy – Conversion therapy) </a:t>
            </a:r>
            <a:endParaRPr lang="en-GB" sz="1800" dirty="0">
              <a:solidFill>
                <a:schemeClr val="tx1">
                  <a:lumMod val="85000"/>
                  <a:lumOff val="15000"/>
                </a:schemeClr>
              </a:solidFill>
              <a:cs typeface="Calibri"/>
            </a:endParaRPr>
          </a:p>
          <a:p>
            <a:endParaRPr lang="en-GB" sz="1800" dirty="0">
              <a:solidFill>
                <a:schemeClr val="tx1">
                  <a:lumMod val="85000"/>
                  <a:lumOff val="15000"/>
                </a:schemeClr>
              </a:solidFill>
            </a:endParaRPr>
          </a:p>
        </p:txBody>
      </p:sp>
    </p:spTree>
    <p:extLst>
      <p:ext uri="{BB962C8B-B14F-4D97-AF65-F5344CB8AC3E}">
        <p14:creationId xmlns:p14="http://schemas.microsoft.com/office/powerpoint/2010/main" val="9821510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7C36D39-C2B8-9522-7336-F15D3D54F630}"/>
              </a:ext>
            </a:extLst>
          </p:cNvPr>
          <p:cNvSpPr>
            <a:spLocks noGrp="1"/>
          </p:cNvSpPr>
          <p:nvPr>
            <p:ph type="title"/>
          </p:nvPr>
        </p:nvSpPr>
        <p:spPr>
          <a:xfrm>
            <a:off x="1137036" y="548640"/>
            <a:ext cx="9916632" cy="1188720"/>
          </a:xfrm>
        </p:spPr>
        <p:txBody>
          <a:bodyPr>
            <a:normAutofit/>
          </a:bodyPr>
          <a:lstStyle/>
          <a:p>
            <a:r>
              <a:rPr lang="en-GB" dirty="0">
                <a:solidFill>
                  <a:schemeClr val="tx1">
                    <a:lumMod val="85000"/>
                    <a:lumOff val="15000"/>
                  </a:schemeClr>
                </a:solidFill>
              </a:rPr>
              <a:t>Situational Crime Prevention as Response</a:t>
            </a:r>
          </a:p>
        </p:txBody>
      </p:sp>
      <p:sp>
        <p:nvSpPr>
          <p:cNvPr id="3" name="Content Placeholder 2">
            <a:extLst>
              <a:ext uri="{FF2B5EF4-FFF2-40B4-BE49-F238E27FC236}">
                <a16:creationId xmlns:a16="http://schemas.microsoft.com/office/drawing/2014/main" id="{127FAE17-60AF-03FE-C4D1-7D4966621A9A}"/>
              </a:ext>
            </a:extLst>
          </p:cNvPr>
          <p:cNvSpPr>
            <a:spLocks noGrp="1"/>
          </p:cNvSpPr>
          <p:nvPr>
            <p:ph idx="1"/>
          </p:nvPr>
        </p:nvSpPr>
        <p:spPr>
          <a:xfrm>
            <a:off x="634182" y="1971692"/>
            <a:ext cx="10958050" cy="4145231"/>
          </a:xfrm>
        </p:spPr>
        <p:txBody>
          <a:bodyPr anchor="ctr">
            <a:normAutofit/>
          </a:bodyPr>
          <a:lstStyle/>
          <a:p>
            <a:r>
              <a:rPr lang="en-GB" sz="2000" i="0" u="none" strike="noStrike" baseline="0" dirty="0">
                <a:solidFill>
                  <a:schemeClr val="tx1">
                    <a:lumMod val="85000"/>
                    <a:lumOff val="15000"/>
                  </a:schemeClr>
                </a:solidFill>
              </a:rPr>
              <a:t>ABUSE LOCATIONS</a:t>
            </a:r>
          </a:p>
          <a:p>
            <a:r>
              <a:rPr lang="en-GB" sz="2000" i="0" u="none" strike="noStrike" baseline="0" dirty="0">
                <a:solidFill>
                  <a:schemeClr val="tx1">
                    <a:lumMod val="85000"/>
                    <a:lumOff val="15000"/>
                  </a:schemeClr>
                </a:solidFill>
              </a:rPr>
              <a:t>The most significant factor indicating a situational element to the sexual abuse of minors by priests is the location where the abuse took place. </a:t>
            </a:r>
            <a:endParaRPr lang="en-GB" sz="2000" dirty="0">
              <a:solidFill>
                <a:schemeClr val="tx1">
                  <a:lumMod val="85000"/>
                  <a:lumOff val="15000"/>
                </a:schemeClr>
              </a:solidFill>
            </a:endParaRPr>
          </a:p>
          <a:p>
            <a:r>
              <a:rPr lang="en-GB" sz="2000" dirty="0">
                <a:solidFill>
                  <a:schemeClr val="tx1">
                    <a:lumMod val="85000"/>
                    <a:lumOff val="15000"/>
                  </a:schemeClr>
                </a:solidFill>
              </a:rPr>
              <a:t>App. 41</a:t>
            </a:r>
            <a:r>
              <a:rPr lang="en-GB" sz="2000" i="0" u="none" strike="noStrike" baseline="0" dirty="0">
                <a:solidFill>
                  <a:schemeClr val="tx1">
                    <a:lumMod val="85000"/>
                    <a:lumOff val="15000"/>
                  </a:schemeClr>
                </a:solidFill>
              </a:rPr>
              <a:t>% of abusive acts took place in a parish residence or cleric’s home. Other places</a:t>
            </a:r>
            <a:r>
              <a:rPr lang="en-GB" sz="2000" dirty="0">
                <a:solidFill>
                  <a:schemeClr val="tx1">
                    <a:lumMod val="85000"/>
                    <a:lumOff val="15000"/>
                  </a:schemeClr>
                </a:solidFill>
              </a:rPr>
              <a:t> include </a:t>
            </a:r>
            <a:r>
              <a:rPr lang="en-GB" sz="2000" i="0" u="none" strike="noStrike" baseline="0" dirty="0">
                <a:solidFill>
                  <a:schemeClr val="tx1">
                    <a:lumMod val="85000"/>
                    <a:lumOff val="15000"/>
                  </a:schemeClr>
                </a:solidFill>
              </a:rPr>
              <a:t>in a church (16.3%), in the victim’s home (12.4%), in a vacation house (10.3%), and in school (10.3</a:t>
            </a:r>
            <a:r>
              <a:rPr lang="en-GB" sz="2000" dirty="0">
                <a:solidFill>
                  <a:schemeClr val="tx1">
                    <a:lumMod val="85000"/>
                    <a:lumOff val="15000"/>
                  </a:schemeClr>
                </a:solidFill>
              </a:rPr>
              <a:t>%)</a:t>
            </a:r>
            <a:endParaRPr lang="en-GB" dirty="0">
              <a:solidFill>
                <a:schemeClr val="tx1">
                  <a:lumMod val="85000"/>
                  <a:lumOff val="15000"/>
                </a:schemeClr>
              </a:solidFill>
            </a:endParaRPr>
          </a:p>
          <a:p>
            <a:r>
              <a:rPr lang="en-GB" sz="2000" dirty="0">
                <a:solidFill>
                  <a:schemeClr val="tx1">
                    <a:lumMod val="85000"/>
                    <a:lumOff val="15000"/>
                  </a:schemeClr>
                </a:solidFill>
              </a:rPr>
              <a:t> Onset</a:t>
            </a:r>
            <a:r>
              <a:rPr lang="en-GB" sz="2000" i="0" u="none" strike="noStrike" baseline="0" dirty="0">
                <a:solidFill>
                  <a:schemeClr val="tx1">
                    <a:lumMod val="85000"/>
                    <a:lumOff val="15000"/>
                  </a:schemeClr>
                </a:solidFill>
              </a:rPr>
              <a:t> of abuse (after 11 years) correlates with the time when many priests move into the parish residence. Living alone in the parish residence or with only one pastor or associate pastor also allows for the priest to have the opportunity to abuse. In addition to the location of the abuse, it is also worth noting that 17.8% of the abuse took place when the victim </a:t>
            </a:r>
            <a:r>
              <a:rPr lang="en-GB" sz="2000" dirty="0">
                <a:solidFill>
                  <a:schemeClr val="tx1">
                    <a:lumMod val="85000"/>
                    <a:lumOff val="15000"/>
                  </a:schemeClr>
                </a:solidFill>
              </a:rPr>
              <a:t>travelled</a:t>
            </a:r>
            <a:r>
              <a:rPr lang="en-GB" sz="2000" i="0" u="none" strike="noStrike" baseline="0" dirty="0">
                <a:solidFill>
                  <a:schemeClr val="tx1">
                    <a:lumMod val="85000"/>
                    <a:lumOff val="15000"/>
                  </a:schemeClr>
                </a:solidFill>
              </a:rPr>
              <a:t> with the priest</a:t>
            </a:r>
            <a:r>
              <a:rPr lang="en-GB" sz="2000" dirty="0">
                <a:solidFill>
                  <a:schemeClr val="tx1">
                    <a:lumMod val="85000"/>
                    <a:lumOff val="15000"/>
                  </a:schemeClr>
                </a:solidFill>
              </a:rPr>
              <a:t> </a:t>
            </a:r>
            <a:endParaRPr lang="en-GB" dirty="0">
              <a:solidFill>
                <a:schemeClr val="tx1">
                  <a:lumMod val="85000"/>
                  <a:lumOff val="15000"/>
                </a:schemeClr>
              </a:solidFill>
            </a:endParaRPr>
          </a:p>
          <a:p>
            <a:r>
              <a:rPr lang="en-GB" sz="2000" dirty="0">
                <a:solidFill>
                  <a:schemeClr val="tx1">
                    <a:lumMod val="85000"/>
                    <a:lumOff val="15000"/>
                  </a:schemeClr>
                </a:solidFill>
              </a:rPr>
              <a:t>(Terry, 2008)</a:t>
            </a:r>
            <a:endParaRPr lang="en-GB">
              <a:solidFill>
                <a:schemeClr val="tx1">
                  <a:lumMod val="85000"/>
                  <a:lumOff val="15000"/>
                </a:schemeClr>
              </a:solidFill>
              <a:cs typeface="Calibri"/>
            </a:endParaRPr>
          </a:p>
          <a:p>
            <a:endParaRPr lang="en-GB" sz="2000" dirty="0">
              <a:solidFill>
                <a:schemeClr val="tx1">
                  <a:lumMod val="85000"/>
                  <a:lumOff val="15000"/>
                </a:schemeClr>
              </a:solidFill>
            </a:endParaRPr>
          </a:p>
        </p:txBody>
      </p:sp>
    </p:spTree>
    <p:extLst>
      <p:ext uri="{BB962C8B-B14F-4D97-AF65-F5344CB8AC3E}">
        <p14:creationId xmlns:p14="http://schemas.microsoft.com/office/powerpoint/2010/main" val="37864631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9A0AA-0990-665D-16F9-7D548A8C8CE0}"/>
              </a:ext>
            </a:extLst>
          </p:cNvPr>
          <p:cNvSpPr>
            <a:spLocks noGrp="1"/>
          </p:cNvSpPr>
          <p:nvPr>
            <p:ph type="title"/>
          </p:nvPr>
        </p:nvSpPr>
        <p:spPr/>
        <p:txBody>
          <a:bodyPr/>
          <a:lstStyle/>
          <a:p>
            <a:r>
              <a:rPr lang="en-GB" b="0" i="0" dirty="0">
                <a:solidFill>
                  <a:srgbClr val="262626"/>
                </a:solidFill>
                <a:effectLst/>
                <a:latin typeface="Lato" panose="020F0502020204030203" pitchFamily="34" charset="0"/>
              </a:rPr>
              <a:t>Pope Francis 2024</a:t>
            </a:r>
            <a:endParaRPr lang="en-GB" dirty="0"/>
          </a:p>
        </p:txBody>
      </p:sp>
      <p:sp>
        <p:nvSpPr>
          <p:cNvPr id="3" name="Content Placeholder 2">
            <a:extLst>
              <a:ext uri="{FF2B5EF4-FFF2-40B4-BE49-F238E27FC236}">
                <a16:creationId xmlns:a16="http://schemas.microsoft.com/office/drawing/2014/main" id="{55AEA7DE-91A8-CF67-9976-2CB693A77E86}"/>
              </a:ext>
            </a:extLst>
          </p:cNvPr>
          <p:cNvSpPr>
            <a:spLocks noGrp="1"/>
          </p:cNvSpPr>
          <p:nvPr>
            <p:ph idx="1"/>
          </p:nvPr>
        </p:nvSpPr>
        <p:spPr/>
        <p:txBody>
          <a:bodyPr/>
          <a:lstStyle/>
          <a:p>
            <a:r>
              <a:rPr lang="en-GB" b="0" i="0" dirty="0">
                <a:effectLst/>
              </a:rPr>
              <a:t>The Catholic Church must plead for forgiveness for the crime of the abuse of minors by its members and everything must be done to prevent such "a disgrace" from ever happening again.</a:t>
            </a:r>
          </a:p>
          <a:p>
            <a:r>
              <a:rPr lang="en-GB" b="0" i="0" dirty="0">
                <a:effectLst/>
              </a:rPr>
              <a:t>He also called for clarity about the church's role from the 1940s to 1980s in coercing unwed mothers to give up their newborns.</a:t>
            </a:r>
          </a:p>
          <a:p>
            <a:r>
              <a:rPr lang="en-GB" dirty="0"/>
              <a:t>Pope is the man at the top – most power within the church</a:t>
            </a:r>
          </a:p>
          <a:p>
            <a:r>
              <a:rPr lang="en-GB" dirty="0"/>
              <a:t>Yet, limitless power to prevent abuse or to expose wrong doers</a:t>
            </a:r>
          </a:p>
          <a:p>
            <a:r>
              <a:rPr lang="en-GB" dirty="0"/>
              <a:t>Just repeats forgiveness </a:t>
            </a:r>
          </a:p>
          <a:p>
            <a:endParaRPr lang="en-GB" dirty="0"/>
          </a:p>
        </p:txBody>
      </p:sp>
    </p:spTree>
    <p:extLst>
      <p:ext uri="{BB962C8B-B14F-4D97-AF65-F5344CB8AC3E}">
        <p14:creationId xmlns:p14="http://schemas.microsoft.com/office/powerpoint/2010/main" val="29931764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15 Moais at Ahu Tongariki - Easter Isalnd">
            <a:extLst>
              <a:ext uri="{FF2B5EF4-FFF2-40B4-BE49-F238E27FC236}">
                <a16:creationId xmlns:a16="http://schemas.microsoft.com/office/drawing/2014/main" id="{9B833AA4-037F-78E7-2E06-A49FEE4A68A9}"/>
              </a:ext>
            </a:extLst>
          </p:cNvPr>
          <p:cNvPicPr>
            <a:picLocks noChangeAspect="1"/>
          </p:cNvPicPr>
          <p:nvPr/>
        </p:nvPicPr>
        <p:blipFill rotWithShape="1">
          <a:blip r:embed="rId2"/>
          <a:srcRect l="28329" r="26023" b="-6"/>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890E8B-9CA0-8CD6-F072-4E8ABE6B37C9}"/>
              </a:ext>
            </a:extLst>
          </p:cNvPr>
          <p:cNvSpPr>
            <a:spLocks noGrp="1"/>
          </p:cNvSpPr>
          <p:nvPr>
            <p:ph type="title"/>
          </p:nvPr>
        </p:nvSpPr>
        <p:spPr>
          <a:xfrm>
            <a:off x="6115317" y="405685"/>
            <a:ext cx="5464968" cy="1559301"/>
          </a:xfrm>
        </p:spPr>
        <p:txBody>
          <a:bodyPr>
            <a:normAutofit/>
          </a:bodyPr>
          <a:lstStyle/>
          <a:p>
            <a:br>
              <a:rPr lang="en-GB" sz="4000">
                <a:cs typeface="Calibri Light"/>
              </a:rPr>
            </a:br>
            <a:r>
              <a:rPr lang="en-GB" sz="4000">
                <a:cs typeface="Calibri Light"/>
              </a:rPr>
              <a:t>Jonestown</a:t>
            </a:r>
          </a:p>
          <a:p>
            <a:endParaRPr lang="en-GB" sz="4000">
              <a:cs typeface="Calibri Light"/>
            </a:endParaRPr>
          </a:p>
        </p:txBody>
      </p:sp>
      <p:sp>
        <p:nvSpPr>
          <p:cNvPr id="3" name="Content Placeholder 2">
            <a:extLst>
              <a:ext uri="{FF2B5EF4-FFF2-40B4-BE49-F238E27FC236}">
                <a16:creationId xmlns:a16="http://schemas.microsoft.com/office/drawing/2014/main" id="{A30311FD-C0CC-6C56-A998-1ED3C9FC2FB9}"/>
              </a:ext>
            </a:extLst>
          </p:cNvPr>
          <p:cNvSpPr>
            <a:spLocks noGrp="1"/>
          </p:cNvSpPr>
          <p:nvPr>
            <p:ph idx="1"/>
          </p:nvPr>
        </p:nvSpPr>
        <p:spPr>
          <a:xfrm>
            <a:off x="6100940" y="1765540"/>
            <a:ext cx="5261717" cy="4474538"/>
          </a:xfrm>
        </p:spPr>
        <p:txBody>
          <a:bodyPr vert="horz" lIns="91440" tIns="45720" rIns="91440" bIns="45720" rtlCol="0" anchor="ctr">
            <a:normAutofit/>
          </a:bodyPr>
          <a:lstStyle/>
          <a:p>
            <a:r>
              <a:rPr lang="en-GB" sz="2000" dirty="0">
                <a:cs typeface="Calibri"/>
              </a:rPr>
              <a:t>The Peoples Temple Agricultural Project, better known by its informal name "Jonestown", was a remote settlement established by the Peoples Temple, a U.S.–based Christian based cult under the leadership of Jim Jones. Before 9/11 the deaths of 909 people was the biggest single non-natural event ever seen in USA.  </a:t>
            </a:r>
          </a:p>
          <a:p>
            <a:r>
              <a:rPr lang="en-GB" sz="2000" dirty="0">
                <a:cs typeface="Calibri"/>
              </a:rPr>
              <a:t>November 18, 1978 followers of Jim Jones drank poison after his request.</a:t>
            </a:r>
          </a:p>
          <a:p>
            <a:r>
              <a:rPr lang="en-GB" sz="2000" dirty="0">
                <a:cs typeface="Calibri"/>
              </a:rPr>
              <a:t>WARNING VIDEO</a:t>
            </a:r>
          </a:p>
          <a:p>
            <a:r>
              <a:rPr lang="en-GB" sz="2000" dirty="0">
                <a:ea typeface="+mn-lt"/>
                <a:cs typeface="+mn-lt"/>
              </a:rPr>
              <a:t>https://www.rollingstone.com/feature/jonestown-13-things-you-should-know-about-cult-massacre-121974/</a:t>
            </a:r>
            <a:endParaRPr lang="en-GB" sz="2000" dirty="0">
              <a:cs typeface="Calibri"/>
            </a:endParaRPr>
          </a:p>
        </p:txBody>
      </p:sp>
    </p:spTree>
    <p:extLst>
      <p:ext uri="{BB962C8B-B14F-4D97-AF65-F5344CB8AC3E}">
        <p14:creationId xmlns:p14="http://schemas.microsoft.com/office/powerpoint/2010/main" val="23278708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B593B3-BB4F-1E80-0CCC-0B8E679CA27C}"/>
              </a:ext>
            </a:extLst>
          </p:cNvPr>
          <p:cNvSpPr>
            <a:spLocks noGrp="1"/>
          </p:cNvSpPr>
          <p:nvPr>
            <p:ph type="title"/>
          </p:nvPr>
        </p:nvSpPr>
        <p:spPr>
          <a:xfrm>
            <a:off x="761803" y="350196"/>
            <a:ext cx="4646904" cy="1624520"/>
          </a:xfrm>
        </p:spPr>
        <p:txBody>
          <a:bodyPr anchor="ctr">
            <a:normAutofit/>
          </a:bodyPr>
          <a:lstStyle/>
          <a:p>
            <a:r>
              <a:rPr lang="en-GB" sz="4000"/>
              <a:t>Jonestown</a:t>
            </a:r>
          </a:p>
        </p:txBody>
      </p:sp>
      <p:sp>
        <p:nvSpPr>
          <p:cNvPr id="3" name="Content Placeholder 2">
            <a:extLst>
              <a:ext uri="{FF2B5EF4-FFF2-40B4-BE49-F238E27FC236}">
                <a16:creationId xmlns:a16="http://schemas.microsoft.com/office/drawing/2014/main" id="{A0781199-7005-F411-D64C-CF3B03E07F3B}"/>
              </a:ext>
            </a:extLst>
          </p:cNvPr>
          <p:cNvSpPr>
            <a:spLocks noGrp="1"/>
          </p:cNvSpPr>
          <p:nvPr>
            <p:ph idx="1"/>
          </p:nvPr>
        </p:nvSpPr>
        <p:spPr>
          <a:xfrm>
            <a:off x="761802" y="2743200"/>
            <a:ext cx="4646905" cy="3613149"/>
          </a:xfrm>
        </p:spPr>
        <p:txBody>
          <a:bodyPr anchor="ctr">
            <a:normAutofit/>
          </a:bodyPr>
          <a:lstStyle/>
          <a:p>
            <a:r>
              <a:rPr lang="en-GB" dirty="0"/>
              <a:t>Discussion</a:t>
            </a:r>
            <a:endParaRPr lang="en-GB" dirty="0">
              <a:cs typeface="Calibri"/>
            </a:endParaRPr>
          </a:p>
          <a:p>
            <a:pPr lvl="1"/>
            <a:r>
              <a:rPr lang="en-GB" sz="2800" dirty="0"/>
              <a:t>This the drinking of poison by 900+ members of this cult a mass murder, or a mass suicide?</a:t>
            </a:r>
            <a:endParaRPr lang="en-GB" sz="2800" dirty="0">
              <a:cs typeface="Calibri"/>
            </a:endParaRPr>
          </a:p>
        </p:txBody>
      </p:sp>
      <p:pic>
        <p:nvPicPr>
          <p:cNvPr id="12" name="Picture 11" descr="One in a crowd">
            <a:extLst>
              <a:ext uri="{FF2B5EF4-FFF2-40B4-BE49-F238E27FC236}">
                <a16:creationId xmlns:a16="http://schemas.microsoft.com/office/drawing/2014/main" id="{AD4A3E2C-776B-187C-C993-FB643739A8CD}"/>
              </a:ext>
            </a:extLst>
          </p:cNvPr>
          <p:cNvPicPr>
            <a:picLocks noChangeAspect="1"/>
          </p:cNvPicPr>
          <p:nvPr/>
        </p:nvPicPr>
        <p:blipFill rotWithShape="1">
          <a:blip r:embed="rId3"/>
          <a:srcRect l="20268" r="12993" b="3"/>
          <a:stretch/>
        </p:blipFill>
        <p:spPr>
          <a:xfrm>
            <a:off x="6096000" y="1"/>
            <a:ext cx="6102825" cy="6858000"/>
          </a:xfrm>
          <a:prstGeom prst="rect">
            <a:avLst/>
          </a:prstGeom>
        </p:spPr>
      </p:pic>
    </p:spTree>
    <p:extLst>
      <p:ext uri="{BB962C8B-B14F-4D97-AF65-F5344CB8AC3E}">
        <p14:creationId xmlns:p14="http://schemas.microsoft.com/office/powerpoint/2010/main" val="41619263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912E60-8BC7-7428-AFED-69B156F7ED03}"/>
              </a:ext>
            </a:extLst>
          </p:cNvPr>
          <p:cNvSpPr>
            <a:spLocks noGrp="1"/>
          </p:cNvSpPr>
          <p:nvPr>
            <p:ph type="title"/>
          </p:nvPr>
        </p:nvSpPr>
        <p:spPr>
          <a:xfrm>
            <a:off x="1137036" y="609600"/>
            <a:ext cx="8548386" cy="1282459"/>
          </a:xfrm>
        </p:spPr>
        <p:txBody>
          <a:bodyPr>
            <a:normAutofit/>
          </a:bodyPr>
          <a:lstStyle/>
          <a:p>
            <a:r>
              <a:rPr lang="en-GB" dirty="0"/>
              <a:t>Religious Terrorism</a:t>
            </a:r>
          </a:p>
        </p:txBody>
      </p:sp>
      <p:sp>
        <p:nvSpPr>
          <p:cNvPr id="3" name="Content Placeholder 2">
            <a:extLst>
              <a:ext uri="{FF2B5EF4-FFF2-40B4-BE49-F238E27FC236}">
                <a16:creationId xmlns:a16="http://schemas.microsoft.com/office/drawing/2014/main" id="{9B8EE987-CA76-F449-C1BA-D150DB7715A8}"/>
              </a:ext>
            </a:extLst>
          </p:cNvPr>
          <p:cNvSpPr>
            <a:spLocks noGrp="1"/>
          </p:cNvSpPr>
          <p:nvPr>
            <p:ph idx="1"/>
          </p:nvPr>
        </p:nvSpPr>
        <p:spPr>
          <a:xfrm>
            <a:off x="1137035" y="1902943"/>
            <a:ext cx="8548386" cy="4320809"/>
          </a:xfrm>
        </p:spPr>
        <p:txBody>
          <a:bodyPr vert="horz" lIns="91440" tIns="45720" rIns="91440" bIns="45720" rtlCol="0" anchor="t">
            <a:normAutofit/>
          </a:bodyPr>
          <a:lstStyle/>
          <a:p>
            <a:r>
              <a:rPr lang="en-GB" sz="2400" dirty="0"/>
              <a:t>Car bombs by The IRA (Catholic)</a:t>
            </a:r>
            <a:endParaRPr lang="en-GB" sz="2400" dirty="0">
              <a:cs typeface="Calibri"/>
            </a:endParaRPr>
          </a:p>
          <a:p>
            <a:r>
              <a:rPr lang="en-GB" sz="2400" dirty="0"/>
              <a:t>9/11 by Al Qaeda (Muslim)</a:t>
            </a:r>
            <a:endParaRPr lang="en-GB" sz="2400" dirty="0">
              <a:cs typeface="Calibri"/>
            </a:endParaRPr>
          </a:p>
          <a:p>
            <a:r>
              <a:rPr lang="en-GB" sz="2400" dirty="0"/>
              <a:t>Lonewolf shootings  (All)</a:t>
            </a:r>
            <a:endParaRPr lang="en-GB" sz="2400" dirty="0">
              <a:cs typeface="Calibri"/>
            </a:endParaRPr>
          </a:p>
          <a:p>
            <a:r>
              <a:rPr lang="en-GB" sz="2400" dirty="0"/>
              <a:t>Anders Breivik (Christian fundamentalist)</a:t>
            </a:r>
            <a:endParaRPr lang="en-GB" sz="2400" dirty="0">
              <a:cs typeface="Calibri"/>
            </a:endParaRPr>
          </a:p>
          <a:p>
            <a:endParaRPr lang="en-GB" sz="2400" dirty="0">
              <a:cs typeface="Calibri"/>
            </a:endParaRPr>
          </a:p>
          <a:p>
            <a:r>
              <a:rPr lang="en-GB" sz="2400" dirty="0"/>
              <a:t>While these attacks have an overt religious ideology, they are often more political in their aims and outcomes.</a:t>
            </a:r>
            <a:endParaRPr lang="en-GB" sz="2400" dirty="0">
              <a:cs typeface="Calibri"/>
            </a:endParaRP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6747203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Freeform: Shape 5128">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1889FD0-995F-67FD-62CC-BCA6570BFAC2}"/>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Antisemitism</a:t>
            </a:r>
          </a:p>
        </p:txBody>
      </p:sp>
      <p:pic>
        <p:nvPicPr>
          <p:cNvPr id="5122" name="Picture 2" descr="An antisemitic flier found in Westwood.">
            <a:extLst>
              <a:ext uri="{FF2B5EF4-FFF2-40B4-BE49-F238E27FC236}">
                <a16:creationId xmlns:a16="http://schemas.microsoft.com/office/drawing/2014/main" id="{643F4DAF-9B43-F741-9721-E76177E1B39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147375" y="578738"/>
            <a:ext cx="6055212" cy="5670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24150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BDA6BC2-1855-06CD-46FD-277FC4E29770}"/>
              </a:ext>
            </a:extLst>
          </p:cNvPr>
          <p:cNvSpPr>
            <a:spLocks noGrp="1"/>
          </p:cNvSpPr>
          <p:nvPr>
            <p:ph type="title"/>
          </p:nvPr>
        </p:nvSpPr>
        <p:spPr>
          <a:xfrm>
            <a:off x="1137036" y="548640"/>
            <a:ext cx="9916632" cy="1188720"/>
          </a:xfrm>
        </p:spPr>
        <p:txBody>
          <a:bodyPr>
            <a:normAutofit/>
          </a:bodyPr>
          <a:lstStyle/>
          <a:p>
            <a:r>
              <a:rPr lang="en-GB" dirty="0">
                <a:solidFill>
                  <a:schemeClr val="tx1">
                    <a:lumMod val="85000"/>
                    <a:lumOff val="15000"/>
                  </a:schemeClr>
                </a:solidFill>
              </a:rPr>
              <a:t>Religious Hate Crime - Antisemitism</a:t>
            </a:r>
          </a:p>
        </p:txBody>
      </p:sp>
      <p:sp>
        <p:nvSpPr>
          <p:cNvPr id="3" name="Content Placeholder 2">
            <a:extLst>
              <a:ext uri="{FF2B5EF4-FFF2-40B4-BE49-F238E27FC236}">
                <a16:creationId xmlns:a16="http://schemas.microsoft.com/office/drawing/2014/main" id="{96ED63E4-C55B-5410-38B6-DB06B2942D04}"/>
              </a:ext>
            </a:extLst>
          </p:cNvPr>
          <p:cNvSpPr>
            <a:spLocks noGrp="1"/>
          </p:cNvSpPr>
          <p:nvPr>
            <p:ph idx="1"/>
          </p:nvPr>
        </p:nvSpPr>
        <p:spPr>
          <a:xfrm>
            <a:off x="592138" y="1971692"/>
            <a:ext cx="10346365" cy="4145231"/>
          </a:xfrm>
        </p:spPr>
        <p:txBody>
          <a:bodyPr anchor="ctr">
            <a:normAutofit/>
          </a:bodyPr>
          <a:lstStyle/>
          <a:p>
            <a:r>
              <a:rPr lang="en-GB" sz="2000" dirty="0">
                <a:solidFill>
                  <a:schemeClr val="tx1">
                    <a:lumMod val="85000"/>
                    <a:lumOff val="15000"/>
                  </a:schemeClr>
                </a:solidFill>
              </a:rPr>
              <a:t>“</a:t>
            </a:r>
            <a:r>
              <a:rPr lang="en-GB" dirty="0">
                <a:solidFill>
                  <a:schemeClr val="tx1">
                    <a:lumMod val="85000"/>
                    <a:lumOff val="15000"/>
                  </a:schemeClr>
                </a:solidFill>
              </a:rPr>
              <a:t>Antisemitism is a hatred of Jews that has stretched across millennia and across continents; or it is a relatively modern political movement and ideology that arose in Central Europe in the late 19th century and achieved its evil apogee in the Holocaust; or it is the irrational, psychologically pathological version of an ethnocentric and </a:t>
            </a:r>
            <a:r>
              <a:rPr lang="en-GB" err="1">
                <a:solidFill>
                  <a:schemeClr val="tx1">
                    <a:lumMod val="85000"/>
                    <a:lumOff val="15000"/>
                  </a:schemeClr>
                </a:solidFill>
              </a:rPr>
              <a:t>religiocentric</a:t>
            </a:r>
            <a:r>
              <a:rPr lang="en-GB" dirty="0">
                <a:solidFill>
                  <a:schemeClr val="tx1">
                    <a:lumMod val="85000"/>
                    <a:lumOff val="15000"/>
                  </a:schemeClr>
                </a:solidFill>
              </a:rPr>
              <a:t> anti-Judaism that originated in Christianity’s conflict with its Jewish roots – and achieved its evil apogee in the Holocaust; or it is a combination of all of these. It all depends on how one defines the term.”</a:t>
            </a:r>
            <a:endParaRPr lang="en-GB" dirty="0">
              <a:solidFill>
                <a:schemeClr val="tx1">
                  <a:lumMod val="85000"/>
                  <a:lumOff val="15000"/>
                </a:schemeClr>
              </a:solidFill>
              <a:cs typeface="Calibri"/>
            </a:endParaRPr>
          </a:p>
          <a:p>
            <a:r>
              <a:rPr lang="en-GB" sz="2000" dirty="0">
                <a:solidFill>
                  <a:schemeClr val="tx1">
                    <a:lumMod val="85000"/>
                    <a:lumOff val="15000"/>
                  </a:schemeClr>
                </a:solidFill>
                <a:ea typeface="Calibri"/>
                <a:cs typeface="Calibri"/>
              </a:rPr>
              <a:t>Beller (2007)</a:t>
            </a:r>
            <a:endParaRPr lang="en-GB" sz="2000" dirty="0">
              <a:solidFill>
                <a:schemeClr val="tx1">
                  <a:lumMod val="85000"/>
                  <a:lumOff val="15000"/>
                </a:schemeClr>
              </a:solidFill>
            </a:endParaRPr>
          </a:p>
        </p:txBody>
      </p:sp>
    </p:spTree>
    <p:extLst>
      <p:ext uri="{BB962C8B-B14F-4D97-AF65-F5344CB8AC3E}">
        <p14:creationId xmlns:p14="http://schemas.microsoft.com/office/powerpoint/2010/main" val="13802188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FBA75-C479-806E-7F5A-CFA35AAA5392}"/>
              </a:ext>
            </a:extLst>
          </p:cNvPr>
          <p:cNvSpPr>
            <a:spLocks noGrp="1"/>
          </p:cNvSpPr>
          <p:nvPr>
            <p:ph type="title"/>
          </p:nvPr>
        </p:nvSpPr>
        <p:spPr/>
        <p:txBody>
          <a:bodyPr/>
          <a:lstStyle/>
          <a:p>
            <a:r>
              <a:rPr lang="en-GB" dirty="0">
                <a:solidFill>
                  <a:schemeClr val="tx1">
                    <a:lumMod val="85000"/>
                    <a:lumOff val="15000"/>
                  </a:schemeClr>
                </a:solidFill>
              </a:rPr>
              <a:t>Antisemitism - UK</a:t>
            </a:r>
            <a:endParaRPr lang="en-GB" dirty="0"/>
          </a:p>
        </p:txBody>
      </p:sp>
      <p:sp>
        <p:nvSpPr>
          <p:cNvPr id="3" name="Content Placeholder 2">
            <a:extLst>
              <a:ext uri="{FF2B5EF4-FFF2-40B4-BE49-F238E27FC236}">
                <a16:creationId xmlns:a16="http://schemas.microsoft.com/office/drawing/2014/main" id="{F69964C2-2575-FAB0-6325-5BD7893E148A}"/>
              </a:ext>
            </a:extLst>
          </p:cNvPr>
          <p:cNvSpPr>
            <a:spLocks noGrp="1"/>
          </p:cNvSpPr>
          <p:nvPr>
            <p:ph idx="1"/>
          </p:nvPr>
        </p:nvSpPr>
        <p:spPr/>
        <p:txBody>
          <a:bodyPr/>
          <a:lstStyle/>
          <a:p>
            <a:r>
              <a:rPr lang="en-GB" b="0" i="0" dirty="0">
                <a:effectLst/>
                <a:latin typeface="National"/>
              </a:rPr>
              <a:t>4,103 instances of anti-Jewish racist hatred recorded across the UK in 2023. </a:t>
            </a:r>
          </a:p>
          <a:p>
            <a:r>
              <a:rPr lang="en-GB" b="0" i="0" dirty="0">
                <a:effectLst/>
                <a:latin typeface="National"/>
              </a:rPr>
              <a:t>That is the highest annual total ever reported </a:t>
            </a:r>
          </a:p>
          <a:p>
            <a:r>
              <a:rPr lang="en-GB" dirty="0">
                <a:latin typeface="National"/>
              </a:rPr>
              <a:t>A</a:t>
            </a:r>
            <a:r>
              <a:rPr lang="en-GB" b="0" i="0" dirty="0">
                <a:effectLst/>
                <a:latin typeface="National"/>
              </a:rPr>
              <a:t> 147% rise from the 1,662 antisemitic incidents in 2022</a:t>
            </a:r>
          </a:p>
          <a:p>
            <a:r>
              <a:rPr lang="en-GB" b="0" i="0" dirty="0">
                <a:effectLst/>
                <a:latin typeface="National"/>
              </a:rPr>
              <a:t>And 81% higher than the previous yearly record of 2,261 incidents, reported in 2021. </a:t>
            </a:r>
          </a:p>
          <a:p>
            <a:r>
              <a:rPr lang="en-GB" b="0" i="0" dirty="0">
                <a:effectLst/>
                <a:latin typeface="National"/>
              </a:rPr>
              <a:t>More than two thirds of the incidents reported last year occurred on or after 7 October 2023, when Hamas perpetrated the attacks on Israel. </a:t>
            </a:r>
            <a:endParaRPr lang="en-GB" dirty="0"/>
          </a:p>
        </p:txBody>
      </p:sp>
    </p:spTree>
    <p:extLst>
      <p:ext uri="{BB962C8B-B14F-4D97-AF65-F5344CB8AC3E}">
        <p14:creationId xmlns:p14="http://schemas.microsoft.com/office/powerpoint/2010/main" val="39723865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8AE640-D1C1-D5E0-8E6B-F90B16F2CF71}"/>
              </a:ext>
            </a:extLst>
          </p:cNvPr>
          <p:cNvSpPr>
            <a:spLocks noGrp="1"/>
          </p:cNvSpPr>
          <p:nvPr>
            <p:ph type="title"/>
          </p:nvPr>
        </p:nvSpPr>
        <p:spPr>
          <a:xfrm>
            <a:off x="630936" y="640823"/>
            <a:ext cx="3419856" cy="5583148"/>
          </a:xfrm>
        </p:spPr>
        <p:txBody>
          <a:bodyPr vert="horz" lIns="91440" tIns="45720" rIns="91440" bIns="45720" rtlCol="0" anchor="ctr">
            <a:normAutofit/>
          </a:bodyPr>
          <a:lstStyle/>
          <a:p>
            <a:r>
              <a:rPr lang="en-US" sz="4600" kern="1200" dirty="0">
                <a:latin typeface="+mj-lt"/>
                <a:ea typeface="+mj-ea"/>
                <a:cs typeface="+mj-cs"/>
              </a:rPr>
              <a:t>Antisemitism</a:t>
            </a:r>
            <a:br>
              <a:rPr lang="en-US" sz="4600" dirty="0">
                <a:ea typeface="Calibri Light"/>
                <a:cs typeface="Calibri Light"/>
              </a:rPr>
            </a:br>
            <a:br>
              <a:rPr lang="en-US" sz="4600" dirty="0"/>
            </a:br>
            <a:r>
              <a:rPr lang="en-US" sz="2000" dirty="0">
                <a:ea typeface="+mj-lt"/>
                <a:cs typeface="+mj-lt"/>
              </a:rPr>
              <a:t>https://www.youtube.com/watch?v=t86V-1dmS6k</a:t>
            </a:r>
            <a:endParaRPr lang="en-US" sz="2000" kern="1200" dirty="0">
              <a:latin typeface="+mj-lt"/>
              <a:ea typeface="Calibri Light"/>
              <a:cs typeface="Calibri Light"/>
            </a:endParaRPr>
          </a:p>
        </p:txBody>
      </p:sp>
      <p:sp>
        <p:nvSpPr>
          <p:cNvPr id="27"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18-11-2022, 14 43 28">
            <a:hlinkClick r:id="" action="ppaction://media"/>
            <a:extLst>
              <a:ext uri="{FF2B5EF4-FFF2-40B4-BE49-F238E27FC236}">
                <a16:creationId xmlns:a16="http://schemas.microsoft.com/office/drawing/2014/main" id="{D13D1DA0-F2BB-B056-52B1-FAC05FA0704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654296" y="630936"/>
            <a:ext cx="6836040" cy="3913632"/>
          </a:xfrm>
          <a:prstGeom prst="rect">
            <a:avLst/>
          </a:prstGeom>
          <a:solidFill>
            <a:srgbClr val="ED7D31"/>
          </a:solidFill>
          <a:ln>
            <a:solidFill>
              <a:srgbClr val="4472C4"/>
            </a:solidFill>
          </a:ln>
        </p:spPr>
      </p:pic>
      <p:sp>
        <p:nvSpPr>
          <p:cNvPr id="15" name="Content Placeholder 14">
            <a:extLst>
              <a:ext uri="{FF2B5EF4-FFF2-40B4-BE49-F238E27FC236}">
                <a16:creationId xmlns:a16="http://schemas.microsoft.com/office/drawing/2014/main" id="{F4F1D870-FF7A-34D6-8AF1-36CA75AF991C}"/>
              </a:ext>
            </a:extLst>
          </p:cNvPr>
          <p:cNvSpPr>
            <a:spLocks noGrp="1"/>
          </p:cNvSpPr>
          <p:nvPr>
            <p:ph idx="1"/>
          </p:nvPr>
        </p:nvSpPr>
        <p:spPr>
          <a:xfrm>
            <a:off x="4654296" y="4798577"/>
            <a:ext cx="6894576" cy="1428487"/>
          </a:xfrm>
        </p:spPr>
        <p:txBody>
          <a:bodyPr anchor="t">
            <a:normAutofit/>
          </a:bodyPr>
          <a:lstStyle/>
          <a:p>
            <a:endParaRPr lang="en-US" sz="2200"/>
          </a:p>
        </p:txBody>
      </p:sp>
    </p:spTree>
    <p:extLst>
      <p:ext uri="{BB962C8B-B14F-4D97-AF65-F5344CB8AC3E}">
        <p14:creationId xmlns:p14="http://schemas.microsoft.com/office/powerpoint/2010/main" val="3250129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9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098E2D-38DC-7574-B8EB-202E751AD625}"/>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Antisemitism Discussion</a:t>
            </a:r>
          </a:p>
        </p:txBody>
      </p:sp>
      <p:sp>
        <p:nvSpPr>
          <p:cNvPr id="3" name="Content Placeholder 2">
            <a:extLst>
              <a:ext uri="{FF2B5EF4-FFF2-40B4-BE49-F238E27FC236}">
                <a16:creationId xmlns:a16="http://schemas.microsoft.com/office/drawing/2014/main" id="{80843FFB-8D6E-11A0-31DC-8CF42CAE6C2E}"/>
              </a:ext>
            </a:extLst>
          </p:cNvPr>
          <p:cNvSpPr>
            <a:spLocks noGrp="1"/>
          </p:cNvSpPr>
          <p:nvPr>
            <p:ph idx="1"/>
          </p:nvPr>
        </p:nvSpPr>
        <p:spPr>
          <a:xfrm>
            <a:off x="1957987" y="2431767"/>
            <a:ext cx="8276026" cy="3685156"/>
          </a:xfrm>
        </p:spPr>
        <p:txBody>
          <a:bodyPr anchor="ctr">
            <a:normAutofit/>
          </a:bodyPr>
          <a:lstStyle/>
          <a:p>
            <a:r>
              <a:rPr lang="en-GB" dirty="0">
                <a:solidFill>
                  <a:schemeClr val="tx1">
                    <a:lumMod val="85000"/>
                    <a:lumOff val="15000"/>
                  </a:schemeClr>
                </a:solidFill>
              </a:rPr>
              <a:t>What is Kanye doing here?</a:t>
            </a:r>
            <a:endParaRPr lang="en-GB" dirty="0">
              <a:solidFill>
                <a:schemeClr val="tx1">
                  <a:lumMod val="85000"/>
                  <a:lumOff val="15000"/>
                </a:schemeClr>
              </a:solidFill>
              <a:ea typeface="Calibri"/>
              <a:cs typeface="Calibri"/>
            </a:endParaRPr>
          </a:p>
          <a:p>
            <a:endParaRPr lang="en-GB" dirty="0">
              <a:solidFill>
                <a:schemeClr val="tx1">
                  <a:lumMod val="85000"/>
                  <a:lumOff val="15000"/>
                </a:schemeClr>
              </a:solidFill>
              <a:ea typeface="Calibri"/>
              <a:cs typeface="Calibri"/>
            </a:endParaRPr>
          </a:p>
          <a:p>
            <a:r>
              <a:rPr lang="en-GB" dirty="0">
                <a:solidFill>
                  <a:schemeClr val="tx1">
                    <a:lumMod val="85000"/>
                    <a:lumOff val="15000"/>
                  </a:schemeClr>
                </a:solidFill>
              </a:rPr>
              <a:t>What cultural prejudices is he invoking?</a:t>
            </a:r>
            <a:endParaRPr lang="en-GB" dirty="0">
              <a:solidFill>
                <a:schemeClr val="tx1">
                  <a:lumMod val="85000"/>
                  <a:lumOff val="15000"/>
                </a:schemeClr>
              </a:solidFill>
              <a:ea typeface="Calibri"/>
              <a:cs typeface="Calibri"/>
            </a:endParaRPr>
          </a:p>
          <a:p>
            <a:endParaRPr lang="en-GB" dirty="0">
              <a:solidFill>
                <a:schemeClr val="tx1">
                  <a:lumMod val="85000"/>
                  <a:lumOff val="15000"/>
                </a:schemeClr>
              </a:solidFill>
              <a:ea typeface="Calibri"/>
              <a:cs typeface="Calibri"/>
            </a:endParaRPr>
          </a:p>
          <a:p>
            <a:r>
              <a:rPr lang="en-GB" dirty="0">
                <a:solidFill>
                  <a:schemeClr val="tx1">
                    <a:lumMod val="85000"/>
                    <a:lumOff val="15000"/>
                  </a:schemeClr>
                </a:solidFill>
              </a:rPr>
              <a:t>Thinking back to our theories about identity, labelling, symbolic interaction; what does Kanye “achieve” with his speech here?</a:t>
            </a:r>
            <a:endParaRPr lang="en-GB" dirty="0">
              <a:solidFill>
                <a:schemeClr val="tx1">
                  <a:lumMod val="85000"/>
                  <a:lumOff val="15000"/>
                </a:schemeClr>
              </a:solidFill>
              <a:ea typeface="Calibri"/>
              <a:cs typeface="Calibri"/>
            </a:endParaRPr>
          </a:p>
        </p:txBody>
      </p:sp>
    </p:spTree>
    <p:extLst>
      <p:ext uri="{BB962C8B-B14F-4D97-AF65-F5344CB8AC3E}">
        <p14:creationId xmlns:p14="http://schemas.microsoft.com/office/powerpoint/2010/main" val="41937676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B02B272-E315-98C0-28D7-FDBF0448348B}"/>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Islamophobia</a:t>
            </a:r>
          </a:p>
        </p:txBody>
      </p:sp>
      <p:sp>
        <p:nvSpPr>
          <p:cNvPr id="3" name="Content Placeholder 2">
            <a:extLst>
              <a:ext uri="{FF2B5EF4-FFF2-40B4-BE49-F238E27FC236}">
                <a16:creationId xmlns:a16="http://schemas.microsoft.com/office/drawing/2014/main" id="{57126587-B7EB-47FA-6642-457D59A39E91}"/>
              </a:ext>
            </a:extLst>
          </p:cNvPr>
          <p:cNvSpPr>
            <a:spLocks noGrp="1"/>
          </p:cNvSpPr>
          <p:nvPr>
            <p:ph idx="1"/>
          </p:nvPr>
        </p:nvSpPr>
        <p:spPr>
          <a:xfrm>
            <a:off x="793421" y="2043579"/>
            <a:ext cx="10432629" cy="4073344"/>
          </a:xfrm>
        </p:spPr>
        <p:txBody>
          <a:bodyPr anchor="ctr">
            <a:normAutofit/>
          </a:bodyPr>
          <a:lstStyle/>
          <a:p>
            <a:r>
              <a:rPr lang="en-GB" sz="2400" dirty="0">
                <a:solidFill>
                  <a:schemeClr val="tx1">
                    <a:lumMod val="85000"/>
                    <a:lumOff val="15000"/>
                  </a:schemeClr>
                </a:solidFill>
              </a:rPr>
              <a:t>Islamophobia is not a new concept, but was brought seriously into the mainstream following the September 11</a:t>
            </a:r>
            <a:r>
              <a:rPr lang="en-GB" sz="2400" baseline="30000" dirty="0">
                <a:solidFill>
                  <a:schemeClr val="tx1">
                    <a:lumMod val="85000"/>
                    <a:lumOff val="15000"/>
                  </a:schemeClr>
                </a:solidFill>
              </a:rPr>
              <a:t>th</a:t>
            </a:r>
            <a:r>
              <a:rPr lang="en-GB" sz="2400" dirty="0">
                <a:solidFill>
                  <a:schemeClr val="tx1">
                    <a:lumMod val="85000"/>
                    <a:lumOff val="15000"/>
                  </a:schemeClr>
                </a:solidFill>
              </a:rPr>
              <a:t> attacks in New York.</a:t>
            </a:r>
            <a:endParaRPr lang="en-GB" sz="2400" dirty="0">
              <a:solidFill>
                <a:schemeClr val="tx1">
                  <a:lumMod val="85000"/>
                  <a:lumOff val="15000"/>
                </a:schemeClr>
              </a:solidFill>
              <a:ea typeface="Calibri"/>
              <a:cs typeface="Calibri"/>
            </a:endParaRPr>
          </a:p>
          <a:p>
            <a:endParaRPr lang="en-GB" sz="2400" dirty="0">
              <a:solidFill>
                <a:schemeClr val="tx1">
                  <a:lumMod val="85000"/>
                  <a:lumOff val="15000"/>
                </a:schemeClr>
              </a:solidFill>
              <a:ea typeface="Calibri"/>
              <a:cs typeface="Calibri"/>
            </a:endParaRPr>
          </a:p>
          <a:p>
            <a:r>
              <a:rPr lang="en-GB" sz="2400" dirty="0">
                <a:solidFill>
                  <a:schemeClr val="tx1">
                    <a:lumMod val="85000"/>
                    <a:lumOff val="15000"/>
                  </a:schemeClr>
                </a:solidFill>
              </a:rPr>
              <a:t>Following this attack, Muslim people and the Islamic faith were tied to terrorism in media, politics, legislation and popular discourse.</a:t>
            </a:r>
            <a:endParaRPr lang="en-GB" sz="2400" dirty="0">
              <a:solidFill>
                <a:schemeClr val="tx1">
                  <a:lumMod val="85000"/>
                  <a:lumOff val="15000"/>
                </a:schemeClr>
              </a:solidFill>
              <a:ea typeface="Calibri"/>
              <a:cs typeface="Calibri"/>
            </a:endParaRPr>
          </a:p>
          <a:p>
            <a:endParaRPr lang="en-GB" sz="2400" dirty="0">
              <a:solidFill>
                <a:schemeClr val="tx1">
                  <a:lumMod val="85000"/>
                  <a:lumOff val="15000"/>
                </a:schemeClr>
              </a:solidFill>
              <a:ea typeface="Calibri"/>
              <a:cs typeface="Calibri"/>
            </a:endParaRPr>
          </a:p>
          <a:p>
            <a:r>
              <a:rPr lang="en-GB" sz="2400" dirty="0">
                <a:solidFill>
                  <a:schemeClr val="tx1">
                    <a:lumMod val="85000"/>
                    <a:lumOff val="15000"/>
                  </a:schemeClr>
                </a:solidFill>
              </a:rPr>
              <a:t>Islamophobia has become more prevalent following trigger events, like political turmoil and terrorist events. The 7/7 bombings, the Charlie Hebdo shooting, the Brexit Vote and the election of Sadiq Kahn as London mayor all saw upticks in islamophobia in social media and in the streets.</a:t>
            </a:r>
            <a:endParaRPr lang="en-GB" sz="2400" dirty="0">
              <a:solidFill>
                <a:schemeClr val="tx1">
                  <a:lumMod val="85000"/>
                  <a:lumOff val="15000"/>
                </a:schemeClr>
              </a:solidFill>
              <a:ea typeface="Calibri"/>
              <a:cs typeface="Calibri"/>
            </a:endParaRPr>
          </a:p>
        </p:txBody>
      </p:sp>
    </p:spTree>
    <p:extLst>
      <p:ext uri="{BB962C8B-B14F-4D97-AF65-F5344CB8AC3E}">
        <p14:creationId xmlns:p14="http://schemas.microsoft.com/office/powerpoint/2010/main" val="26972539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CA3997-0754-FD85-369A-4903BBD5BC38}"/>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Islamophobia – Gallop Poll</a:t>
            </a:r>
          </a:p>
        </p:txBody>
      </p:sp>
      <p:pic>
        <p:nvPicPr>
          <p:cNvPr id="5" name="Content Placeholder 4" descr="Chart, bar chart&#10;&#10;Description automatically generated">
            <a:extLst>
              <a:ext uri="{FF2B5EF4-FFF2-40B4-BE49-F238E27FC236}">
                <a16:creationId xmlns:a16="http://schemas.microsoft.com/office/drawing/2014/main" id="{AF79A5BB-6900-917F-2DF1-7E135CFD0BC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472393" y="162232"/>
            <a:ext cx="7132007" cy="6297562"/>
          </a:xfrm>
          <a:prstGeom prst="rect">
            <a:avLst/>
          </a:prstGeom>
        </p:spPr>
      </p:pic>
    </p:spTree>
    <p:extLst>
      <p:ext uri="{BB962C8B-B14F-4D97-AF65-F5344CB8AC3E}">
        <p14:creationId xmlns:p14="http://schemas.microsoft.com/office/powerpoint/2010/main" val="17678499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616D572-2DD0-BA44-DE4D-3FDADF59489B}"/>
              </a:ext>
            </a:extLst>
          </p:cNvPr>
          <p:cNvSpPr>
            <a:spLocks noGrp="1"/>
          </p:cNvSpPr>
          <p:nvPr>
            <p:ph type="title"/>
          </p:nvPr>
        </p:nvSpPr>
        <p:spPr>
          <a:xfrm>
            <a:off x="1137036" y="548640"/>
            <a:ext cx="9543405" cy="1188720"/>
          </a:xfrm>
        </p:spPr>
        <p:txBody>
          <a:bodyPr>
            <a:normAutofit/>
          </a:bodyPr>
          <a:lstStyle/>
          <a:p>
            <a:r>
              <a:rPr lang="en-GB" dirty="0">
                <a:solidFill>
                  <a:schemeClr val="tx1">
                    <a:lumMod val="85000"/>
                    <a:lumOff val="15000"/>
                  </a:schemeClr>
                </a:solidFill>
              </a:rPr>
              <a:t>Islamophobia</a:t>
            </a:r>
            <a:endParaRPr lang="en-GB">
              <a:solidFill>
                <a:schemeClr val="tx1">
                  <a:lumMod val="85000"/>
                  <a:lumOff val="15000"/>
                </a:schemeClr>
              </a:solidFill>
              <a:cs typeface="Calibri Light"/>
            </a:endParaRPr>
          </a:p>
        </p:txBody>
      </p:sp>
      <p:sp>
        <p:nvSpPr>
          <p:cNvPr id="3" name="Content Placeholder 2">
            <a:extLst>
              <a:ext uri="{FF2B5EF4-FFF2-40B4-BE49-F238E27FC236}">
                <a16:creationId xmlns:a16="http://schemas.microsoft.com/office/drawing/2014/main" id="{E57C2F16-AEA6-3261-243D-6B127BC34EE9}"/>
              </a:ext>
            </a:extLst>
          </p:cNvPr>
          <p:cNvSpPr>
            <a:spLocks noGrp="1"/>
          </p:cNvSpPr>
          <p:nvPr>
            <p:ph idx="1"/>
          </p:nvPr>
        </p:nvSpPr>
        <p:spPr>
          <a:xfrm>
            <a:off x="1138478" y="1928558"/>
            <a:ext cx="10130704" cy="3823238"/>
          </a:xfrm>
        </p:spPr>
        <p:txBody>
          <a:bodyPr anchor="ctr">
            <a:normAutofit lnSpcReduction="10000"/>
          </a:bodyPr>
          <a:lstStyle/>
          <a:p>
            <a:r>
              <a:rPr lang="en-GB" sz="2000">
                <a:solidFill>
                  <a:schemeClr val="tx1">
                    <a:lumMod val="85000"/>
                    <a:lumOff val="15000"/>
                  </a:schemeClr>
                </a:solidFill>
              </a:rPr>
              <a:t>Legislation like CONTEST and PREVENT, which were brought in to curb terrorism, led to the over surveillance and demonisation of Muslim populations in places like London and Birmingham.</a:t>
            </a:r>
          </a:p>
          <a:p>
            <a:endParaRPr lang="en-GB" sz="2000">
              <a:solidFill>
                <a:schemeClr val="tx1">
                  <a:lumMod val="85000"/>
                  <a:lumOff val="15000"/>
                </a:schemeClr>
              </a:solidFill>
            </a:endParaRPr>
          </a:p>
          <a:p>
            <a:r>
              <a:rPr lang="en-GB" sz="2000" dirty="0">
                <a:solidFill>
                  <a:schemeClr val="tx1">
                    <a:lumMod val="85000"/>
                    <a:lumOff val="15000"/>
                  </a:schemeClr>
                </a:solidFill>
              </a:rPr>
              <a:t>Boris Johnson has compared Muslim women who wear full-face veils to “letter boxes” and “bank robbers” in 2018.</a:t>
            </a:r>
            <a:endParaRPr lang="en-GB" sz="2000" dirty="0">
              <a:solidFill>
                <a:schemeClr val="tx1">
                  <a:lumMod val="85000"/>
                  <a:lumOff val="15000"/>
                </a:schemeClr>
              </a:solidFill>
              <a:cs typeface="Calibri"/>
            </a:endParaRPr>
          </a:p>
          <a:p>
            <a:r>
              <a:rPr lang="en-GB" sz="2000" dirty="0">
                <a:solidFill>
                  <a:schemeClr val="tx1">
                    <a:lumMod val="85000"/>
                    <a:lumOff val="15000"/>
                  </a:schemeClr>
                </a:solidFill>
                <a:cs typeface="Calibri"/>
              </a:rPr>
              <a:t>“Islamophobia: the fear of and hostility toward Muslims and Islam that is rooted in racism and that results in individual and systemic discrimination, exclusion, and violence targeting Muslims and those perceived as Muslim.”  Green (2019)</a:t>
            </a:r>
            <a:endParaRPr lang="en-US" sz="2000" dirty="0">
              <a:solidFill>
                <a:schemeClr val="tx1">
                  <a:lumMod val="85000"/>
                  <a:lumOff val="15000"/>
                </a:schemeClr>
              </a:solidFill>
              <a:cs typeface="Calibri"/>
            </a:endParaRPr>
          </a:p>
          <a:p>
            <a:pPr marL="0" indent="0">
              <a:buNone/>
            </a:pPr>
            <a:endParaRPr lang="en-GB" sz="2000" dirty="0">
              <a:solidFill>
                <a:schemeClr val="tx1">
                  <a:lumMod val="85000"/>
                  <a:lumOff val="15000"/>
                </a:schemeClr>
              </a:solidFill>
              <a:cs typeface="Calibri"/>
            </a:endParaRPr>
          </a:p>
          <a:p>
            <a:endParaRPr lang="en-GB" sz="2000">
              <a:solidFill>
                <a:schemeClr val="tx1">
                  <a:lumMod val="85000"/>
                  <a:lumOff val="15000"/>
                </a:schemeClr>
              </a:solidFill>
              <a:cs typeface="Calibri"/>
            </a:endParaRPr>
          </a:p>
          <a:p>
            <a:r>
              <a:rPr lang="en-GB" sz="2000" dirty="0">
                <a:solidFill>
                  <a:schemeClr val="tx1">
                    <a:lumMod val="85000"/>
                    <a:lumOff val="15000"/>
                  </a:schemeClr>
                </a:solidFill>
              </a:rPr>
              <a:t>How does this enhance and legitimise islamophobia in the UK?</a:t>
            </a:r>
            <a:endParaRPr lang="en-GB" sz="2000" dirty="0">
              <a:solidFill>
                <a:schemeClr val="tx1">
                  <a:lumMod val="85000"/>
                  <a:lumOff val="15000"/>
                </a:schemeClr>
              </a:solidFill>
              <a:cs typeface="Calibri"/>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34022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637C2-CECD-0B3B-545A-57FCDE0501DE}"/>
              </a:ext>
            </a:extLst>
          </p:cNvPr>
          <p:cNvSpPr>
            <a:spLocks noGrp="1"/>
          </p:cNvSpPr>
          <p:nvPr>
            <p:ph type="title"/>
          </p:nvPr>
        </p:nvSpPr>
        <p:spPr/>
        <p:txBody>
          <a:bodyPr/>
          <a:lstStyle/>
          <a:p>
            <a:r>
              <a:rPr lang="en-GB" dirty="0"/>
              <a:t>Socialising – Islamic Knowledge </a:t>
            </a:r>
          </a:p>
        </p:txBody>
      </p:sp>
      <p:sp>
        <p:nvSpPr>
          <p:cNvPr id="3" name="Content Placeholder 2">
            <a:extLst>
              <a:ext uri="{FF2B5EF4-FFF2-40B4-BE49-F238E27FC236}">
                <a16:creationId xmlns:a16="http://schemas.microsoft.com/office/drawing/2014/main" id="{0B41A2BF-6E47-90E3-B3A5-58A78DF9422A}"/>
              </a:ext>
            </a:extLst>
          </p:cNvPr>
          <p:cNvSpPr>
            <a:spLocks noGrp="1"/>
          </p:cNvSpPr>
          <p:nvPr>
            <p:ph idx="1"/>
          </p:nvPr>
        </p:nvSpPr>
        <p:spPr/>
        <p:txBody>
          <a:bodyPr>
            <a:normAutofit/>
          </a:bodyPr>
          <a:lstStyle/>
          <a:p>
            <a:r>
              <a:rPr lang="en-GB" b="0" i="0" dirty="0">
                <a:effectLst/>
                <a:latin typeface="+mj-lt"/>
              </a:rPr>
              <a:t>Keep Only a Few Friends </a:t>
            </a:r>
          </a:p>
          <a:p>
            <a:r>
              <a:rPr lang="en-GB" b="0" i="0" dirty="0">
                <a:effectLst/>
                <a:latin typeface="+mj-lt"/>
              </a:rPr>
              <a:t>Having too many acquaintances diverts one from one's duty towards one's Lord, for a person who has many friends is always busy socializing with them and fulfilling their rights over him; so he becomes preoccupied with people when he really should be preoccupied </a:t>
            </a:r>
          </a:p>
          <a:p>
            <a:r>
              <a:rPr lang="en-GB" b="0" i="0" dirty="0">
                <a:effectLst/>
                <a:latin typeface="+mj-lt"/>
              </a:rPr>
              <a:t>A friend, should be someone who helps one to improve as a Muslim; otherwise he is not worth keeping as a friend.</a:t>
            </a:r>
          </a:p>
          <a:p>
            <a:r>
              <a:rPr lang="en-GB" b="0" i="0" dirty="0">
                <a:effectLst/>
                <a:latin typeface="+mj-lt"/>
              </a:rPr>
              <a:t>“If someone is not with you, then he is against you.”</a:t>
            </a:r>
            <a:endParaRPr lang="en-GB" dirty="0">
              <a:latin typeface="+mj-lt"/>
            </a:endParaRPr>
          </a:p>
        </p:txBody>
      </p:sp>
    </p:spTree>
    <p:extLst>
      <p:ext uri="{BB962C8B-B14F-4D97-AF65-F5344CB8AC3E}">
        <p14:creationId xmlns:p14="http://schemas.microsoft.com/office/powerpoint/2010/main" val="15655881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9BAF1-2472-98BE-D51A-296DDC89FF2F}"/>
              </a:ext>
            </a:extLst>
          </p:cNvPr>
          <p:cNvSpPr>
            <a:spLocks noGrp="1"/>
          </p:cNvSpPr>
          <p:nvPr>
            <p:ph type="title"/>
          </p:nvPr>
        </p:nvSpPr>
        <p:spPr/>
        <p:txBody>
          <a:bodyPr/>
          <a:lstStyle/>
          <a:p>
            <a:r>
              <a:rPr lang="en-GB" dirty="0"/>
              <a:t>Does it mean?</a:t>
            </a:r>
          </a:p>
        </p:txBody>
      </p:sp>
      <p:sp>
        <p:nvSpPr>
          <p:cNvPr id="3" name="Content Placeholder 2">
            <a:extLst>
              <a:ext uri="{FF2B5EF4-FFF2-40B4-BE49-F238E27FC236}">
                <a16:creationId xmlns:a16="http://schemas.microsoft.com/office/drawing/2014/main" id="{4901B8E0-9095-0B51-6DBD-ED090ECF66A2}"/>
              </a:ext>
            </a:extLst>
          </p:cNvPr>
          <p:cNvSpPr>
            <a:spLocks noGrp="1"/>
          </p:cNvSpPr>
          <p:nvPr>
            <p:ph idx="1"/>
          </p:nvPr>
        </p:nvSpPr>
        <p:spPr/>
        <p:txBody>
          <a:bodyPr/>
          <a:lstStyle/>
          <a:p>
            <a:r>
              <a:rPr lang="en-GB" dirty="0">
                <a:solidFill>
                  <a:srgbClr val="242424"/>
                </a:solidFill>
                <a:latin typeface="Segoe UI" panose="020B0502040204020203" pitchFamily="34" charset="0"/>
              </a:rPr>
              <a:t>D</a:t>
            </a:r>
            <a:r>
              <a:rPr lang="en-GB" b="0" i="0" dirty="0">
                <a:solidFill>
                  <a:srgbClr val="242424"/>
                </a:solidFill>
                <a:effectLst/>
                <a:latin typeface="Segoe UI" panose="020B0502040204020203" pitchFamily="34" charset="0"/>
              </a:rPr>
              <a:t>ifferent interpretation of social obligations</a:t>
            </a:r>
          </a:p>
          <a:p>
            <a:r>
              <a:rPr lang="en-GB" b="0" i="0" dirty="0">
                <a:solidFill>
                  <a:srgbClr val="242424"/>
                </a:solidFill>
                <a:effectLst/>
                <a:latin typeface="Segoe UI" panose="020B0502040204020203" pitchFamily="34" charset="0"/>
              </a:rPr>
              <a:t>Western communities not understanding the importance placed on religious duties – some will understand other will see it as a conflict.</a:t>
            </a:r>
          </a:p>
          <a:p>
            <a:r>
              <a:rPr lang="en-GB" b="0" i="0" dirty="0">
                <a:solidFill>
                  <a:srgbClr val="242424"/>
                </a:solidFill>
                <a:effectLst/>
                <a:latin typeface="Segoe UI" panose="020B0502040204020203" pitchFamily="34" charset="0"/>
              </a:rPr>
              <a:t>Socializing and networking are often seen as important for personal and professional growth within Western communities</a:t>
            </a:r>
          </a:p>
          <a:p>
            <a:r>
              <a:rPr lang="en-GB" b="0" i="0" dirty="0">
                <a:solidFill>
                  <a:srgbClr val="242424"/>
                </a:solidFill>
                <a:effectLst/>
                <a:latin typeface="Segoe UI" panose="020B0502040204020203" pitchFamily="34" charset="0"/>
              </a:rPr>
              <a:t>Islam encourages prosocial behaviour and contributing positively to society while upholding religious principles. This means that social interactions are often guided by ethical and religious considerations</a:t>
            </a:r>
            <a:endParaRPr lang="en-GB" dirty="0"/>
          </a:p>
        </p:txBody>
      </p:sp>
    </p:spTree>
    <p:extLst>
      <p:ext uri="{BB962C8B-B14F-4D97-AF65-F5344CB8AC3E}">
        <p14:creationId xmlns:p14="http://schemas.microsoft.com/office/powerpoint/2010/main" val="24501681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FDD24-FE79-C85F-75CE-B307A79D02D8}"/>
              </a:ext>
            </a:extLst>
          </p:cNvPr>
          <p:cNvSpPr>
            <a:spLocks noGrp="1"/>
          </p:cNvSpPr>
          <p:nvPr>
            <p:ph type="title"/>
          </p:nvPr>
        </p:nvSpPr>
        <p:spPr/>
        <p:txBody>
          <a:bodyPr/>
          <a:lstStyle/>
          <a:p>
            <a:r>
              <a:rPr lang="en-GB" dirty="0"/>
              <a:t>Discard Weapons at the Mosque</a:t>
            </a:r>
          </a:p>
        </p:txBody>
      </p:sp>
      <p:sp>
        <p:nvSpPr>
          <p:cNvPr id="3" name="Content Placeholder 2">
            <a:extLst>
              <a:ext uri="{FF2B5EF4-FFF2-40B4-BE49-F238E27FC236}">
                <a16:creationId xmlns:a16="http://schemas.microsoft.com/office/drawing/2014/main" id="{3AB8D89E-2911-9E93-9A2A-46681764878B}"/>
              </a:ext>
            </a:extLst>
          </p:cNvPr>
          <p:cNvSpPr>
            <a:spLocks noGrp="1"/>
          </p:cNvSpPr>
          <p:nvPr>
            <p:ph idx="1"/>
          </p:nvPr>
        </p:nvSpPr>
        <p:spPr/>
        <p:txBody>
          <a:bodyPr>
            <a:normAutofit lnSpcReduction="10000"/>
          </a:bodyPr>
          <a:lstStyle/>
          <a:p>
            <a:r>
              <a:rPr lang="en-GB" b="0" i="0" dirty="0">
                <a:effectLst/>
              </a:rPr>
              <a:t>Stoke on Trent Police Officer (2024) gives warning to a crowd of men outside a mosque in Hanley</a:t>
            </a:r>
          </a:p>
          <a:p>
            <a:pPr algn="l">
              <a:spcAft>
                <a:spcPts val="1200"/>
              </a:spcAft>
              <a:buNone/>
            </a:pPr>
            <a:r>
              <a:rPr lang="en-GB" b="1" i="1" dirty="0">
                <a:effectLst/>
              </a:rPr>
              <a:t>“If there are any weapons or anything like that, then what I would do is discard them at the mosque”.</a:t>
            </a:r>
          </a:p>
          <a:p>
            <a:pPr algn="l">
              <a:spcAft>
                <a:spcPts val="1200"/>
              </a:spcAft>
            </a:pPr>
            <a:r>
              <a:rPr lang="en-GB" b="1" i="1" dirty="0">
                <a:effectLst/>
              </a:rPr>
              <a:t>“Don’t give anybody any reason to have any interaction with the police, so if there’s any weapons, get rid of them, we are not going to arrest anybody. You don’t want us to make arrests or start dispersing people. Is that alright?”</a:t>
            </a:r>
          </a:p>
          <a:p>
            <a:r>
              <a:rPr lang="en-GB" b="0" i="0" dirty="0">
                <a:effectLst/>
              </a:rPr>
              <a:t>Amnesty over being searched if </a:t>
            </a:r>
            <a:r>
              <a:rPr lang="en-GB" dirty="0"/>
              <a:t>anyone had</a:t>
            </a:r>
            <a:r>
              <a:rPr lang="en-GB" b="0" i="0" dirty="0">
                <a:effectLst/>
              </a:rPr>
              <a:t> committed the offence of possession of an offensive weapon in public</a:t>
            </a:r>
            <a:endParaRPr lang="en-GB" dirty="0"/>
          </a:p>
        </p:txBody>
      </p:sp>
    </p:spTree>
    <p:extLst>
      <p:ext uri="{BB962C8B-B14F-4D97-AF65-F5344CB8AC3E}">
        <p14:creationId xmlns:p14="http://schemas.microsoft.com/office/powerpoint/2010/main" val="35591249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576C881-4D45-15F7-2EBC-A7401D5EE1DD}"/>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Class Research Task</a:t>
            </a:r>
          </a:p>
        </p:txBody>
      </p:sp>
      <p:sp>
        <p:nvSpPr>
          <p:cNvPr id="3" name="Content Placeholder 2">
            <a:extLst>
              <a:ext uri="{FF2B5EF4-FFF2-40B4-BE49-F238E27FC236}">
                <a16:creationId xmlns:a16="http://schemas.microsoft.com/office/drawing/2014/main" id="{E90B89D2-21FF-F2AD-6845-A36091E3FA64}"/>
              </a:ext>
            </a:extLst>
          </p:cNvPr>
          <p:cNvSpPr>
            <a:spLocks noGrp="1"/>
          </p:cNvSpPr>
          <p:nvPr>
            <p:ph idx="1"/>
          </p:nvPr>
        </p:nvSpPr>
        <p:spPr>
          <a:xfrm>
            <a:off x="1957987" y="2431767"/>
            <a:ext cx="8276026" cy="3685156"/>
          </a:xfrm>
        </p:spPr>
        <p:txBody>
          <a:bodyPr anchor="ctr">
            <a:normAutofit/>
          </a:bodyPr>
          <a:lstStyle/>
          <a:p>
            <a:r>
              <a:rPr lang="en-GB" sz="2000" dirty="0">
                <a:solidFill>
                  <a:schemeClr val="tx1">
                    <a:lumMod val="85000"/>
                    <a:lumOff val="15000"/>
                  </a:schemeClr>
                </a:solidFill>
              </a:rPr>
              <a:t>Split into groups</a:t>
            </a:r>
          </a:p>
          <a:p>
            <a:endParaRPr lang="en-GB" sz="2000" dirty="0">
              <a:solidFill>
                <a:schemeClr val="tx1">
                  <a:lumMod val="85000"/>
                  <a:lumOff val="15000"/>
                </a:schemeClr>
              </a:solidFill>
            </a:endParaRPr>
          </a:p>
          <a:p>
            <a:r>
              <a:rPr lang="en-GB" sz="2000" dirty="0">
                <a:solidFill>
                  <a:schemeClr val="tx1">
                    <a:lumMod val="85000"/>
                    <a:lumOff val="15000"/>
                  </a:schemeClr>
                </a:solidFill>
              </a:rPr>
              <a:t>Research Honour Based Violence and/or Female Genital Mutilation</a:t>
            </a:r>
          </a:p>
          <a:p>
            <a:endParaRPr lang="en-GB" sz="2000" dirty="0">
              <a:solidFill>
                <a:schemeClr val="tx1">
                  <a:lumMod val="85000"/>
                  <a:lumOff val="15000"/>
                </a:schemeClr>
              </a:solidFill>
            </a:endParaRPr>
          </a:p>
          <a:p>
            <a:r>
              <a:rPr lang="en-GB" sz="2000" dirty="0">
                <a:solidFill>
                  <a:schemeClr val="tx1">
                    <a:lumMod val="85000"/>
                    <a:lumOff val="15000"/>
                  </a:schemeClr>
                </a:solidFill>
              </a:rPr>
              <a:t>Create a short presentation:</a:t>
            </a:r>
          </a:p>
          <a:p>
            <a:pPr lvl="1"/>
            <a:r>
              <a:rPr lang="en-GB" sz="2000" dirty="0">
                <a:solidFill>
                  <a:schemeClr val="tx1">
                    <a:lumMod val="85000"/>
                    <a:lumOff val="15000"/>
                  </a:schemeClr>
                </a:solidFill>
              </a:rPr>
              <a:t>What are they?</a:t>
            </a:r>
          </a:p>
          <a:p>
            <a:pPr lvl="1"/>
            <a:r>
              <a:rPr lang="en-GB" sz="2000" dirty="0">
                <a:solidFill>
                  <a:schemeClr val="tx1">
                    <a:lumMod val="85000"/>
                    <a:lumOff val="15000"/>
                  </a:schemeClr>
                </a:solidFill>
              </a:rPr>
              <a:t>Do you believe them to be crimes?</a:t>
            </a:r>
          </a:p>
          <a:p>
            <a:pPr lvl="1"/>
            <a:r>
              <a:rPr lang="en-GB" sz="2000" dirty="0">
                <a:solidFill>
                  <a:schemeClr val="tx1">
                    <a:lumMod val="85000"/>
                    <a:lumOff val="15000"/>
                  </a:schemeClr>
                </a:solidFill>
              </a:rPr>
              <a:t>Are the religious crimes? Cultural crimes? Something else?</a:t>
            </a:r>
          </a:p>
        </p:txBody>
      </p:sp>
    </p:spTree>
    <p:extLst>
      <p:ext uri="{BB962C8B-B14F-4D97-AF65-F5344CB8AC3E}">
        <p14:creationId xmlns:p14="http://schemas.microsoft.com/office/powerpoint/2010/main" val="27210292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02327B-4901-1A1D-7116-B3DA47B9FF54}"/>
              </a:ext>
            </a:extLst>
          </p:cNvPr>
          <p:cNvSpPr>
            <a:spLocks noGrp="1"/>
          </p:cNvSpPr>
          <p:nvPr>
            <p:ph type="title"/>
          </p:nvPr>
        </p:nvSpPr>
        <p:spPr>
          <a:xfrm>
            <a:off x="1137036" y="609600"/>
            <a:ext cx="8548386" cy="1282459"/>
          </a:xfrm>
        </p:spPr>
        <p:txBody>
          <a:bodyPr>
            <a:normAutofit/>
          </a:bodyPr>
          <a:lstStyle/>
          <a:p>
            <a:r>
              <a:rPr lang="en-GB" dirty="0"/>
              <a:t>Conclusions</a:t>
            </a:r>
          </a:p>
        </p:txBody>
      </p:sp>
      <p:sp>
        <p:nvSpPr>
          <p:cNvPr id="3" name="Content Placeholder 2">
            <a:extLst>
              <a:ext uri="{FF2B5EF4-FFF2-40B4-BE49-F238E27FC236}">
                <a16:creationId xmlns:a16="http://schemas.microsoft.com/office/drawing/2014/main" id="{920969D8-D97D-C5D2-2ED0-A3E1A8596742}"/>
              </a:ext>
            </a:extLst>
          </p:cNvPr>
          <p:cNvSpPr>
            <a:spLocks noGrp="1"/>
          </p:cNvSpPr>
          <p:nvPr>
            <p:ph idx="1"/>
          </p:nvPr>
        </p:nvSpPr>
        <p:spPr>
          <a:xfrm>
            <a:off x="634182" y="1716038"/>
            <a:ext cx="9969908" cy="4507714"/>
          </a:xfrm>
        </p:spPr>
        <p:txBody>
          <a:bodyPr>
            <a:normAutofit lnSpcReduction="10000"/>
          </a:bodyPr>
          <a:lstStyle/>
          <a:p>
            <a:r>
              <a:rPr lang="en-GB" sz="2000" dirty="0"/>
              <a:t>We’ve seen today how religion can impact and intersect with issues of crime in society.</a:t>
            </a:r>
          </a:p>
          <a:p>
            <a:endParaRPr lang="en-GB" sz="2000" dirty="0"/>
          </a:p>
          <a:p>
            <a:r>
              <a:rPr lang="en-GB" sz="2000" dirty="0"/>
              <a:t>Religion is not just a marker for victimisation, but can be a justification for, or mediator for kinds of crime.</a:t>
            </a:r>
          </a:p>
          <a:p>
            <a:endParaRPr lang="en-GB" sz="2000" dirty="0"/>
          </a:p>
          <a:p>
            <a:r>
              <a:rPr lang="en-GB" sz="2000" dirty="0"/>
              <a:t>Religious hate crime is a recurring and prominent issue in the debates around hate crime.</a:t>
            </a:r>
          </a:p>
          <a:p>
            <a:endParaRPr lang="en-GB" sz="2000" dirty="0"/>
          </a:p>
          <a:p>
            <a:r>
              <a:rPr lang="en-GB" sz="2000" dirty="0"/>
              <a:t>Islamophobia and antisemitism are often most at the forefront of this discussion, but discrimination against different religions are often enforced at different regions around the world.</a:t>
            </a:r>
          </a:p>
          <a:p>
            <a:endParaRPr lang="en-GB" sz="2000" dirty="0"/>
          </a:p>
          <a:p>
            <a:r>
              <a:rPr lang="en-GB" sz="2000" dirty="0"/>
              <a:t>Issues of religious crime can be difficult to pin-point and define specifically because of the intersection between religion, race, ethnicity, nationality and other markers of identity.</a:t>
            </a: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2849947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CF9CD2-3FAD-DDD4-1690-70300B394FEB}"/>
              </a:ext>
            </a:extLst>
          </p:cNvPr>
          <p:cNvSpPr>
            <a:spLocks noGrp="1"/>
          </p:cNvSpPr>
          <p:nvPr>
            <p:ph type="title"/>
          </p:nvPr>
        </p:nvSpPr>
        <p:spPr>
          <a:xfrm>
            <a:off x="838200" y="365125"/>
            <a:ext cx="10515600" cy="1325563"/>
          </a:xfrm>
        </p:spPr>
        <p:txBody>
          <a:bodyPr>
            <a:normAutofit/>
          </a:bodyPr>
          <a:lstStyle/>
          <a:p>
            <a:r>
              <a:rPr lang="en-GB" sz="5400"/>
              <a:t>Any questions?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FBFC99-8D48-6106-CD47-69938E7BFF46}"/>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dirty="0"/>
              <a:t>About second assignment?</a:t>
            </a:r>
            <a:endParaRPr lang="en-GB" dirty="0">
              <a:ea typeface="Calibri"/>
              <a:cs typeface="Calibri"/>
            </a:endParaRPr>
          </a:p>
          <a:p>
            <a:endParaRPr lang="en-GB" dirty="0">
              <a:ea typeface="Calibri"/>
              <a:cs typeface="Calibri"/>
            </a:endParaRPr>
          </a:p>
          <a:p>
            <a:r>
              <a:rPr lang="en-GB" dirty="0"/>
              <a:t>Anything else?</a:t>
            </a:r>
            <a:endParaRPr lang="en-GB" dirty="0">
              <a:ea typeface="Calibri"/>
              <a:cs typeface="Calibri"/>
            </a:endParaRPr>
          </a:p>
          <a:p>
            <a:endParaRPr lang="en-GB" dirty="0">
              <a:ea typeface="Calibri"/>
              <a:cs typeface="Calibri"/>
            </a:endParaRPr>
          </a:p>
          <a:p>
            <a:r>
              <a:rPr lang="en-GB" dirty="0">
                <a:ea typeface="Calibri"/>
                <a:cs typeface="Calibri"/>
              </a:rPr>
              <a:t>Thank you, Enjoy Easter Vacation!</a:t>
            </a:r>
          </a:p>
          <a:p>
            <a:r>
              <a:rPr lang="en-GB" dirty="0">
                <a:ea typeface="Calibri"/>
                <a:cs typeface="Calibri"/>
              </a:rPr>
              <a:t>Remember no class Friday</a:t>
            </a:r>
          </a:p>
        </p:txBody>
      </p:sp>
    </p:spTree>
    <p:extLst>
      <p:ext uri="{BB962C8B-B14F-4D97-AF65-F5344CB8AC3E}">
        <p14:creationId xmlns:p14="http://schemas.microsoft.com/office/powerpoint/2010/main" val="14447530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465CB4-5DB7-2C24-BEEF-09547911B3AA}"/>
              </a:ext>
            </a:extLst>
          </p:cNvPr>
          <p:cNvSpPr>
            <a:spLocks noGrp="1"/>
          </p:cNvSpPr>
          <p:nvPr>
            <p:ph type="title"/>
          </p:nvPr>
        </p:nvSpPr>
        <p:spPr>
          <a:xfrm>
            <a:off x="841248" y="548640"/>
            <a:ext cx="3600860" cy="5431536"/>
          </a:xfrm>
        </p:spPr>
        <p:txBody>
          <a:bodyPr>
            <a:normAutofit/>
          </a:bodyPr>
          <a:lstStyle/>
          <a:p>
            <a:r>
              <a:rPr lang="en-GB" sz="5400"/>
              <a:t>References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290268-249E-66D2-D156-3C7A4154BBB2}"/>
              </a:ext>
            </a:extLst>
          </p:cNvPr>
          <p:cNvSpPr>
            <a:spLocks noGrp="1"/>
          </p:cNvSpPr>
          <p:nvPr>
            <p:ph idx="1"/>
          </p:nvPr>
        </p:nvSpPr>
        <p:spPr>
          <a:xfrm>
            <a:off x="5126418" y="419726"/>
            <a:ext cx="6562612" cy="5981074"/>
          </a:xfrm>
        </p:spPr>
        <p:txBody>
          <a:bodyPr anchor="ctr">
            <a:normAutofit fontScale="92500" lnSpcReduction="10000"/>
          </a:bodyPr>
          <a:lstStyle/>
          <a:p>
            <a:r>
              <a:rPr lang="en-GB" sz="1600" b="0" i="1" dirty="0">
                <a:effectLst/>
              </a:rPr>
              <a:t>BBC </a:t>
            </a:r>
            <a:r>
              <a:rPr lang="en-GB" sz="1600" b="0" i="0" dirty="0">
                <a:effectLst/>
              </a:rPr>
              <a:t>(2021) 'French Church abuse: 216,000 children were victims of clergy - inquiry', 5 October, Page reference. Available at: https://www.bbc.co.uk/news/world-europe-58801183 (Accessed: 18/11/2022).</a:t>
            </a:r>
            <a:endParaRPr lang="en-GB" sz="1600" dirty="0"/>
          </a:p>
          <a:p>
            <a:r>
              <a:rPr lang="en-GB" sz="1600" b="0" i="0" dirty="0" err="1">
                <a:effectLst/>
                <a:latin typeface="avenir-regular-class"/>
              </a:rPr>
              <a:t>Beller</a:t>
            </a:r>
            <a:r>
              <a:rPr lang="en-GB" sz="1600" b="0" i="0" dirty="0">
                <a:effectLst/>
                <a:latin typeface="avenir-regular-class"/>
              </a:rPr>
              <a:t>, S. (2007) </a:t>
            </a:r>
            <a:r>
              <a:rPr lang="en-GB" sz="1600" b="0" i="1" dirty="0">
                <a:effectLst/>
                <a:latin typeface="avenir-regular-class"/>
              </a:rPr>
              <a:t>Antisemitism: A Very Short Introduction</a:t>
            </a:r>
            <a:r>
              <a:rPr lang="en-GB" sz="1600" b="0" i="0" dirty="0">
                <a:effectLst/>
                <a:latin typeface="avenir-regular-class"/>
              </a:rPr>
              <a:t>. New York: Oxford University Press. </a:t>
            </a:r>
            <a:endParaRPr lang="en-GB" sz="1600" dirty="0"/>
          </a:p>
          <a:p>
            <a:r>
              <a:rPr lang="en-GB" sz="1600" dirty="0"/>
              <a:t>Bettina </a:t>
            </a:r>
            <a:r>
              <a:rPr lang="en-GB" sz="1600" dirty="0" err="1"/>
              <a:t>Böhm</a:t>
            </a:r>
            <a:r>
              <a:rPr lang="en-GB" sz="1600" dirty="0"/>
              <a:t>, Hans </a:t>
            </a:r>
            <a:r>
              <a:rPr lang="en-GB" sz="1600" dirty="0" err="1"/>
              <a:t>Zollner</a:t>
            </a:r>
            <a:r>
              <a:rPr lang="en-GB" sz="1600" dirty="0"/>
              <a:t>, </a:t>
            </a:r>
            <a:r>
              <a:rPr lang="en-GB" sz="1600" dirty="0" err="1"/>
              <a:t>Jörg</a:t>
            </a:r>
            <a:r>
              <a:rPr lang="en-GB" sz="1600" dirty="0"/>
              <a:t> M. </a:t>
            </a:r>
            <a:r>
              <a:rPr lang="en-GB" sz="1600" dirty="0" err="1"/>
              <a:t>Fegert</a:t>
            </a:r>
            <a:r>
              <a:rPr lang="en-GB" sz="1600" dirty="0"/>
              <a:t> &amp; Hubert </a:t>
            </a:r>
            <a:r>
              <a:rPr lang="en-GB" sz="1600" dirty="0" err="1"/>
              <a:t>Liebhardt</a:t>
            </a:r>
            <a:r>
              <a:rPr lang="en-GB" sz="1600" dirty="0"/>
              <a:t> (2014) Child Sexual Abuse in the Context of the Roman Catholic Church: A Review of Literature from 1981–2013, </a:t>
            </a:r>
            <a:r>
              <a:rPr lang="en-GB" sz="1600" i="1" dirty="0"/>
              <a:t>Journal of Child Sexual Abuse</a:t>
            </a:r>
            <a:r>
              <a:rPr lang="en-GB" sz="1600" dirty="0"/>
              <a:t>, 23:6, 635-656, </a:t>
            </a:r>
          </a:p>
          <a:p>
            <a:r>
              <a:rPr lang="en-GB" sz="1600" b="0" i="0" dirty="0">
                <a:effectLst/>
              </a:rPr>
              <a:t>Carroll, M., Pfeiffer, S., </a:t>
            </a:r>
            <a:r>
              <a:rPr lang="en-GB" sz="1600" b="0" i="0" dirty="0" err="1">
                <a:effectLst/>
              </a:rPr>
              <a:t>Rezendes</a:t>
            </a:r>
            <a:r>
              <a:rPr lang="en-GB" sz="1600" b="0" i="0" dirty="0">
                <a:effectLst/>
              </a:rPr>
              <a:t>, M. (2002) 'Scores of priests involved in sex abuse cases', </a:t>
            </a:r>
            <a:r>
              <a:rPr lang="en-GB" sz="1600" b="0" i="1" dirty="0">
                <a:effectLst/>
              </a:rPr>
              <a:t>The Boston Globe</a:t>
            </a:r>
            <a:r>
              <a:rPr lang="en-GB" sz="1600" b="0" i="0" dirty="0">
                <a:effectLst/>
              </a:rPr>
              <a:t>, 30 January, Available at: https://www.bostonglobe.com/news/special-reports/2002/01/31/scores-priests-involved-sex-abuse-cases/kmRm7JtqBdEZ8UF0ucR16L/story.html (Accessed: 18/11/2022).</a:t>
            </a:r>
            <a:endParaRPr lang="en-GB" sz="1600" i="0" dirty="0">
              <a:effectLst/>
            </a:endParaRPr>
          </a:p>
          <a:p>
            <a:r>
              <a:rPr lang="en-GB" sz="1600" b="0" i="0" dirty="0">
                <a:effectLst/>
              </a:rPr>
              <a:t>Crockford, S. (2018) 'How Do You Know When You’re in a Cult? The Continuing Influence of Peoples Temple and Jonestown in Contemporary Minority Religions and Popular Culture', </a:t>
            </a:r>
            <a:r>
              <a:rPr lang="en-GB" sz="1600" b="0" i="1" dirty="0">
                <a:effectLst/>
              </a:rPr>
              <a:t>Nova </a:t>
            </a:r>
            <a:r>
              <a:rPr lang="en-GB" sz="1600" b="0" i="1" dirty="0" err="1">
                <a:effectLst/>
              </a:rPr>
              <a:t>Religio</a:t>
            </a:r>
            <a:r>
              <a:rPr lang="en-GB" sz="1600" b="0" i="1" dirty="0">
                <a:effectLst/>
              </a:rPr>
              <a:t>: The Journal of Alternative and Emergent Religions</a:t>
            </a:r>
            <a:r>
              <a:rPr lang="en-GB" sz="1600" b="0" i="0" dirty="0">
                <a:effectLst/>
              </a:rPr>
              <a:t>, 22(2), pp.93-114.</a:t>
            </a:r>
            <a:endParaRPr lang="en-GB" sz="1600" dirty="0"/>
          </a:p>
          <a:p>
            <a:r>
              <a:rPr lang="en-GB" sz="1600" dirty="0"/>
              <a:t>Eller, J. (2007) </a:t>
            </a:r>
            <a:r>
              <a:rPr lang="en-GB" sz="1600" i="1" dirty="0"/>
              <a:t>Introducing anthropology of religion: culture to the ultimate</a:t>
            </a:r>
            <a:r>
              <a:rPr lang="en-GB" sz="1600" dirty="0"/>
              <a:t>. New York: Routledge.</a:t>
            </a:r>
          </a:p>
          <a:p>
            <a:r>
              <a:rPr lang="en-GB" sz="1600" i="0" dirty="0">
                <a:effectLst/>
              </a:rPr>
              <a:t>Giddens, A. (2001) </a:t>
            </a:r>
            <a:r>
              <a:rPr lang="en-GB" sz="1600" i="1" dirty="0">
                <a:effectLst/>
              </a:rPr>
              <a:t>Sociology</a:t>
            </a:r>
            <a:r>
              <a:rPr lang="en-GB" sz="1600" i="0" dirty="0">
                <a:effectLst/>
              </a:rPr>
              <a:t>. 4th </a:t>
            </a:r>
            <a:r>
              <a:rPr lang="en-GB" sz="1600" i="0" dirty="0" err="1">
                <a:effectLst/>
              </a:rPr>
              <a:t>edn</a:t>
            </a:r>
            <a:r>
              <a:rPr lang="en-GB" sz="1600" i="0" dirty="0">
                <a:effectLst/>
              </a:rPr>
              <a:t> Cambridge: Polity Press. </a:t>
            </a:r>
            <a:endParaRPr lang="en-GB" sz="1600" dirty="0"/>
          </a:p>
          <a:p>
            <a:r>
              <a:rPr lang="en-GB" sz="1600" b="0" i="0" dirty="0">
                <a:effectLst/>
                <a:latin typeface="avenir-regular-class"/>
              </a:rPr>
              <a:t>Green, T. (2019) </a:t>
            </a:r>
            <a:r>
              <a:rPr lang="en-GB" sz="1600" b="0" i="1" dirty="0">
                <a:effectLst/>
                <a:latin typeface="avenir-regular-class"/>
              </a:rPr>
              <a:t>The Fear of Islam, Second Edition: An Introduction to Islamophobia in the West</a:t>
            </a:r>
            <a:r>
              <a:rPr lang="en-GB" sz="1600" b="0" i="0" dirty="0">
                <a:effectLst/>
                <a:latin typeface="avenir-regular-class"/>
              </a:rPr>
              <a:t>. Minneapolis: Fortress Press.</a:t>
            </a:r>
            <a:endParaRPr lang="en-GB" sz="1600" dirty="0"/>
          </a:p>
          <a:p>
            <a:r>
              <a:rPr lang="en-GB" sz="1600" dirty="0"/>
              <a:t>Terry, K., Ackerman, A (2008) 'Child Sexual Abuse in the Catholic Church: How Situational Crime Prevention Strategies Can Help Create Safe Environments', </a:t>
            </a:r>
            <a:r>
              <a:rPr lang="en-GB" sz="1600" i="1" dirty="0"/>
              <a:t>Criminal Justice and Behaviour</a:t>
            </a:r>
            <a:r>
              <a:rPr lang="en-GB" sz="1600" dirty="0"/>
              <a:t>, 35(5), pp.643-657.</a:t>
            </a:r>
          </a:p>
        </p:txBody>
      </p:sp>
    </p:spTree>
    <p:extLst>
      <p:ext uri="{BB962C8B-B14F-4D97-AF65-F5344CB8AC3E}">
        <p14:creationId xmlns:p14="http://schemas.microsoft.com/office/powerpoint/2010/main" val="38409189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6A0F3-EC21-7977-A7E7-ED9A2ADD55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F55A913-D8DE-EEA0-ECA7-CD9ABF4AD9BF}"/>
              </a:ext>
            </a:extLst>
          </p:cNvPr>
          <p:cNvSpPr>
            <a:spLocks noGrp="1"/>
          </p:cNvSpPr>
          <p:nvPr>
            <p:ph idx="1"/>
          </p:nvPr>
        </p:nvSpPr>
        <p:spPr/>
        <p:txBody>
          <a:bodyPr/>
          <a:lstStyle/>
          <a:p>
            <a:r>
              <a:rPr lang="en-GB" dirty="0">
                <a:hlinkClick r:id="rId2"/>
              </a:rPr>
              <a:t>is-britain-fairer-findings-factsheet-religion_1.pdf</a:t>
            </a:r>
            <a:endParaRPr lang="en-GB" dirty="0"/>
          </a:p>
        </p:txBody>
      </p:sp>
    </p:spTree>
    <p:extLst>
      <p:ext uri="{BB962C8B-B14F-4D97-AF65-F5344CB8AC3E}">
        <p14:creationId xmlns:p14="http://schemas.microsoft.com/office/powerpoint/2010/main" val="27393714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699</TotalTime>
  <Words>4381</Words>
  <Application>Microsoft Office PowerPoint</Application>
  <PresentationFormat>Widescreen</PresentationFormat>
  <Paragraphs>282</Paragraphs>
  <Slides>41</Slides>
  <Notes>20</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41</vt:i4>
      </vt:variant>
    </vt:vector>
  </HeadingPairs>
  <TitlesOfParts>
    <vt:vector size="52" baseType="lpstr">
      <vt:lpstr>avenir-regular-class</vt:lpstr>
      <vt:lpstr>GDS Transport</vt:lpstr>
      <vt:lpstr>National</vt:lpstr>
      <vt:lpstr>ReithSans</vt:lpstr>
      <vt:lpstr>Arial</vt:lpstr>
      <vt:lpstr>Calibri</vt:lpstr>
      <vt:lpstr>Calibri Light</vt:lpstr>
      <vt:lpstr>Lato</vt:lpstr>
      <vt:lpstr>Open Sans</vt:lpstr>
      <vt:lpstr>Segoe UI</vt:lpstr>
      <vt:lpstr>Office Theme</vt:lpstr>
      <vt:lpstr>Gender, Race, Religion and Crime</vt:lpstr>
      <vt:lpstr>Session Outline</vt:lpstr>
      <vt:lpstr>Assessment 2</vt:lpstr>
      <vt:lpstr>Defining Religion</vt:lpstr>
      <vt:lpstr>Social Functions of Religion</vt:lpstr>
      <vt:lpstr>Church, Sect, Cult</vt:lpstr>
      <vt:lpstr>Year ending March 2024, there were 140,561 hate crimes recorded by the police in England and Wales, a 5% decrease</vt:lpstr>
      <vt:lpstr>Crime Committed by religious institutions </vt:lpstr>
      <vt:lpstr>Henry VIII</vt:lpstr>
      <vt:lpstr>Child Sexual Abuse in the Roman Catholic Church</vt:lpstr>
      <vt:lpstr>Cover up’s</vt:lpstr>
      <vt:lpstr>Magdalene Laundries</vt:lpstr>
      <vt:lpstr>Nun’s Response</vt:lpstr>
      <vt:lpstr>Caldey Island, Tenby</vt:lpstr>
      <vt:lpstr> The Roman Catholic Church Investigation Report UK </vt:lpstr>
      <vt:lpstr>Enquiry into French Catholic Church </vt:lpstr>
      <vt:lpstr>Child Sexual Abuse in the Roman Catholic Church</vt:lpstr>
      <vt:lpstr>Research into Child Sexual Abuse in the Catholic Church</vt:lpstr>
      <vt:lpstr>Research into Child Sexual Abuse in the Catholic Church</vt:lpstr>
      <vt:lpstr>Research into Child Sexual Abuse in the Catholic Church</vt:lpstr>
      <vt:lpstr>Situational Crime Prevention as Response</vt:lpstr>
      <vt:lpstr>Pope Francis 2024</vt:lpstr>
      <vt:lpstr> Jonestown </vt:lpstr>
      <vt:lpstr>Jonestown</vt:lpstr>
      <vt:lpstr>Religious Terrorism</vt:lpstr>
      <vt:lpstr>Antisemitism</vt:lpstr>
      <vt:lpstr>Religious Hate Crime - Antisemitism</vt:lpstr>
      <vt:lpstr>Antisemitism - UK</vt:lpstr>
      <vt:lpstr>Antisemitism  https://www.youtube.com/watch?v=t86V-1dmS6k</vt:lpstr>
      <vt:lpstr>Antisemitism Discussion</vt:lpstr>
      <vt:lpstr>Islamophobia</vt:lpstr>
      <vt:lpstr>Islamophobia – Gallop Poll</vt:lpstr>
      <vt:lpstr>Islamophobia</vt:lpstr>
      <vt:lpstr>Socialising – Islamic Knowledge </vt:lpstr>
      <vt:lpstr>Does it mean?</vt:lpstr>
      <vt:lpstr>Discard Weapons at the Mosque</vt:lpstr>
      <vt:lpstr>Class Research Task</vt:lpstr>
      <vt:lpstr>Conclusions</vt:lpstr>
      <vt:lpstr>Any questions?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Jane Davies</cp:lastModifiedBy>
  <cp:revision>476</cp:revision>
  <dcterms:created xsi:type="dcterms:W3CDTF">2022-11-18T10:49:02Z</dcterms:created>
  <dcterms:modified xsi:type="dcterms:W3CDTF">2025-03-27T19:14:59Z</dcterms:modified>
</cp:coreProperties>
</file>