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5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6" r:id="rId12"/>
    <p:sldId id="269" r:id="rId13"/>
    <p:sldId id="270" r:id="rId14"/>
    <p:sldId id="27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74"/>
    <p:restoredTop sz="96327"/>
  </p:normalViewPr>
  <p:slideViewPr>
    <p:cSldViewPr snapToGrid="0" snapToObjects="1">
      <p:cViewPr varScale="1">
        <p:scale>
          <a:sx n="81" d="100"/>
          <a:sy n="81" d="100"/>
        </p:scale>
        <p:origin x="102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on Phillips" userId="ceb937aa-b9c3-4941-91d8-fdd18470a62e" providerId="ADAL" clId="{41CE1476-AD45-47E0-B8C4-B98DF72CD059}"/>
    <pc:docChg chg="modSld">
      <pc:chgData name="Marion Phillips" userId="ceb937aa-b9c3-4941-91d8-fdd18470a62e" providerId="ADAL" clId="{41CE1476-AD45-47E0-B8C4-B98DF72CD059}" dt="2026-10-27T10:51:32.466" v="20" actId="20577"/>
      <pc:docMkLst>
        <pc:docMk/>
      </pc:docMkLst>
      <pc:sldChg chg="modSp mod">
        <pc:chgData name="Marion Phillips" userId="ceb937aa-b9c3-4941-91d8-fdd18470a62e" providerId="ADAL" clId="{41CE1476-AD45-47E0-B8C4-B98DF72CD059}" dt="2026-10-27T10:48:59.950" v="1" actId="5793"/>
        <pc:sldMkLst>
          <pc:docMk/>
          <pc:sldMk cId="32316811" sldId="261"/>
        </pc:sldMkLst>
        <pc:spChg chg="mod">
          <ac:chgData name="Marion Phillips" userId="ceb937aa-b9c3-4941-91d8-fdd18470a62e" providerId="ADAL" clId="{41CE1476-AD45-47E0-B8C4-B98DF72CD059}" dt="2026-10-27T10:48:59.950" v="1" actId="5793"/>
          <ac:spMkLst>
            <pc:docMk/>
            <pc:sldMk cId="32316811" sldId="261"/>
            <ac:spMk id="3" creationId="{C6F62576-7E79-6E4E-ACD3-A2E260D76ADC}"/>
          </ac:spMkLst>
        </pc:spChg>
      </pc:sldChg>
      <pc:sldChg chg="modSp mod">
        <pc:chgData name="Marion Phillips" userId="ceb937aa-b9c3-4941-91d8-fdd18470a62e" providerId="ADAL" clId="{41CE1476-AD45-47E0-B8C4-B98DF72CD059}" dt="2026-10-27T10:50:17.993" v="12" actId="20577"/>
        <pc:sldMkLst>
          <pc:docMk/>
          <pc:sldMk cId="2333984411" sldId="266"/>
        </pc:sldMkLst>
        <pc:spChg chg="mod">
          <ac:chgData name="Marion Phillips" userId="ceb937aa-b9c3-4941-91d8-fdd18470a62e" providerId="ADAL" clId="{41CE1476-AD45-47E0-B8C4-B98DF72CD059}" dt="2026-10-27T10:50:17.993" v="12" actId="20577"/>
          <ac:spMkLst>
            <pc:docMk/>
            <pc:sldMk cId="2333984411" sldId="266"/>
            <ac:spMk id="3" creationId="{133F3135-992A-D049-811F-4A7A42D917F5}"/>
          </ac:spMkLst>
        </pc:spChg>
      </pc:sldChg>
      <pc:sldChg chg="modSp mod">
        <pc:chgData name="Marion Phillips" userId="ceb937aa-b9c3-4941-91d8-fdd18470a62e" providerId="ADAL" clId="{41CE1476-AD45-47E0-B8C4-B98DF72CD059}" dt="2026-10-27T10:51:32.466" v="20" actId="20577"/>
        <pc:sldMkLst>
          <pc:docMk/>
          <pc:sldMk cId="3673094983" sldId="269"/>
        </pc:sldMkLst>
        <pc:spChg chg="mod">
          <ac:chgData name="Marion Phillips" userId="ceb937aa-b9c3-4941-91d8-fdd18470a62e" providerId="ADAL" clId="{41CE1476-AD45-47E0-B8C4-B98DF72CD059}" dt="2026-10-27T10:51:32.466" v="20" actId="20577"/>
          <ac:spMkLst>
            <pc:docMk/>
            <pc:sldMk cId="3673094983" sldId="269"/>
            <ac:spMk id="3" creationId="{EE40BF28-FA3B-ED46-80E7-C58792C4AEB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28742-E95F-7649-A705-8CF1DE9AA3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8ABDEE-4CA4-2B4D-A4B4-7A7090AB92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75A095-381A-2141-85BB-45F06A478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1FBDC-72CF-0A49-A436-090B46229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DD763F-5EAA-E742-97AF-DAD503338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27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E1B34-00CD-E940-AFE1-7D99BE920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64054-DEC1-C145-8286-0566C2F7AA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992B51-CF59-7842-965A-54D0C2497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A57F8B-2A63-5F45-958F-22A00161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79B377-4C5D-EF4A-991F-4125A2934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151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0B678-7B68-CC4C-8FED-D11E5A985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40A1C1-B085-124F-BEE6-C65C4DC3E7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62235-3B93-1948-ADB8-E9CD4869C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05E03-46C2-CF42-AAEC-D8EE153A0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3803F-B99A-C24F-95CA-1E87CCAAC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182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7EE49-1B5B-BF49-A7B9-A1C013828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8A199-E676-B34D-96B1-1946DC9D31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8EAE56-C97B-0D49-9AB5-786B58B393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689DDF-838E-BD4A-89DC-A4A7BE40D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DA105-CA65-3D4F-B8EA-FB5D127C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0041D-7D85-B545-834C-4AA9AFD7E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98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AEE4B-DD09-5B41-ADAC-52EDC419A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35F636-0A4C-0642-AF87-C3D5C218FE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A651D7-299C-4B4B-A9DB-F3FB3C3011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66762D-7E3F-D941-A577-D42EA462D4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44D2A8-4FD3-8B42-83D4-4A910B0A67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8F846B-A588-AA45-B04D-37A3E53B0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B0D13B-FD40-E340-A564-21493F676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B4202C-69C1-6C45-8469-C3BB9D8BB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712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32B83-5945-EE4C-8244-518B6FA61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707D19-0942-CA41-8D1A-A86091157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DFA9D1-CB2F-E044-B0CD-780D74FF9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414791-57E0-E54B-A2B8-A9B1AFE7D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30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69CE23-159F-504D-A339-27511B566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1B4E20-6105-F046-87B0-870AA6B42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88D051-98E3-9543-83E4-CF0939D3D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947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9E1CE-6F09-1646-A3F5-1D5A7DC3F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79A70-FF4F-F146-9B85-A5F8555BFC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84B603-E0A1-DC47-96D1-02BC7C426C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DED36F-A3ED-444A-A010-6F903B888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5097F7-7192-164A-8A21-B3FFEDB9B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5F286-27B2-BC4A-AD94-5CFBE45C0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1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B18C6-C521-F141-BA82-1B5571674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916FD7-08AC-EE4D-B0AC-9AB61020CC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B2E76B-9160-D54B-8BE8-0ADB4769AE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4ECFFB-A6E5-E345-A806-5BC9F8A58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6C8598-4AE7-FA49-AB4F-1432B4C7E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BC03DD-ADD7-F04B-942A-9DBC9ABFC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136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9A455-194B-FE4B-8EBB-DC1BA3A90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977595-ED70-6641-B02D-27E614D79D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97079F-EF7B-F047-8888-581EE4BBA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B7469-FF09-D642-98F8-321670C4D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E6FB8D-EC71-FE4E-9031-288342D00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620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C3BAA1-267F-334C-B3C2-AB96A1BAB6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EC472E-B552-F543-AC92-F0BB7CE7E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B0FD6-4211-DA41-9DA8-165FCFC12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5D7FA-4008-BE43-8972-29C1D2792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3B342-0D9E-6D46-9EBE-400227480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078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A76A35-884C-8645-9DC3-FF901E51D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CC2DF9-0551-054C-A54D-93B69E329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097D4-32CD-AD49-BC96-BA421EBA05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4D8A3-907B-B248-9564-DD89BCCCC6EA}" type="datetimeFigureOut">
              <a:rPr lang="en-US" smtClean="0"/>
              <a:t>10/27/2026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A6232-0AFE-4E42-B98A-3C21D9D247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26B10-2BBF-8C4F-9FFC-05D653DDBE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2FE9F-A556-E24C-A9DC-D3C44F575D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947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hildrenscommissioner.gov.uk/2020/08/18/children-without-internet-access-during-lockdown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digital2030wales.jisc.ac.uk/assets/documents/Digital%202030%20-%20Digital%20Standards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82C5C-C3CF-94D4-5813-8B39333FD3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44395"/>
            <a:ext cx="9144000" cy="311927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The Unintended Consequences of Digital Learning Environments</a:t>
            </a:r>
            <a:br>
              <a:rPr lang="en-GB" b="1" dirty="0"/>
            </a:br>
            <a:br>
              <a:rPr lang="en-GB" b="1" dirty="0"/>
            </a:br>
            <a:r>
              <a:rPr lang="en-GB" sz="4900" b="1" dirty="0"/>
              <a:t>Considering Issues and Ethics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8465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2AE9F-8296-FFB3-CB9C-D5D91FDA2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8E506-0F86-46D9-56A4-47A6E57E9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have a number of responsibilities and considerations we need to account for when making use of digital technology in our classrooms.</a:t>
            </a:r>
          </a:p>
          <a:p>
            <a:r>
              <a:rPr lang="en-US" dirty="0"/>
              <a:t>Some of these range from general considerations that impact us and learners - whereas others may be issues related to ethics.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2346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A95728-8510-6649-8866-E30E90D16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Safe Spaces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FF478-2FBF-4B4E-8E96-A1C1B8CF43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600" dirty="0"/>
              <a:t>When we make use of collaborative learning spaces for our students, we have an obligation to make sure they are safe. </a:t>
            </a:r>
          </a:p>
          <a:p>
            <a:endParaRPr lang="en-US" sz="2600" dirty="0"/>
          </a:p>
          <a:p>
            <a:pPr marL="0" indent="0">
              <a:buNone/>
            </a:pPr>
            <a:r>
              <a:rPr lang="en-US" sz="2600" dirty="0"/>
              <a:t>However, there are a number of issues that can arise, for example when using unmonitored backchannels (such as chats).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b="1" dirty="0"/>
              <a:t>Activity 1</a:t>
            </a:r>
          </a:p>
          <a:p>
            <a:pPr marL="0" lvl="1" indent="280988"/>
            <a:r>
              <a:rPr lang="en-US" sz="2600" dirty="0"/>
              <a:t>What kind of issues might arise?</a:t>
            </a:r>
          </a:p>
          <a:p>
            <a:pPr marL="0" lvl="1" indent="280988"/>
            <a:r>
              <a:rPr lang="en-US" sz="2600" dirty="0"/>
              <a:t>Have you experienced any issues yourselves?</a:t>
            </a:r>
          </a:p>
          <a:p>
            <a:pPr marL="265113" lvl="1" indent="-265113"/>
            <a:r>
              <a:rPr lang="en-US" sz="2600" dirty="0"/>
              <a:t>If you are comfortable to do so, please discuss and record your personal experiences.</a:t>
            </a:r>
          </a:p>
          <a:p>
            <a:pPr marL="265113" lvl="1" indent="-265113"/>
            <a:r>
              <a:rPr lang="en-US" sz="2600" dirty="0"/>
              <a:t>How did your experience leave you feeling?</a:t>
            </a:r>
          </a:p>
          <a:p>
            <a:pPr marL="265113" lvl="1" indent="-265113"/>
            <a:r>
              <a:rPr lang="en-US" sz="2600" dirty="0"/>
              <a:t>How could it have been avoided?</a:t>
            </a:r>
          </a:p>
          <a:p>
            <a:pPr marL="0" lvl="1" indent="280988"/>
            <a:endParaRPr lang="en-US" dirty="0"/>
          </a:p>
          <a:p>
            <a:pPr marL="0" lvl="1" indent="280988"/>
            <a:endParaRPr lang="en-US" dirty="0"/>
          </a:p>
          <a:p>
            <a:pPr marL="0" lvl="1" indent="280988"/>
            <a:endParaRPr lang="en-US" sz="2000" dirty="0"/>
          </a:p>
          <a:p>
            <a:pPr marL="914400" lvl="2" indent="0">
              <a:buNone/>
            </a:pPr>
            <a:endParaRPr lang="en-US" dirty="0"/>
          </a:p>
          <a:p>
            <a:pPr lvl="2"/>
            <a:endParaRPr lang="en-US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20364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9BB421-4957-4A46-816C-4F5B9EABE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Learner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62744-FC84-5244-819D-5C544B2A04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There are also issues with protecting any data we gather from our learners.</a:t>
            </a:r>
          </a:p>
          <a:p>
            <a:endParaRPr lang="en-US" sz="2400" dirty="0"/>
          </a:p>
          <a:p>
            <a:pPr marL="0" indent="0">
              <a:buNone/>
            </a:pPr>
            <a:r>
              <a:rPr lang="en-US" sz="2400" dirty="0" err="1"/>
              <a:t>Familiarise</a:t>
            </a:r>
            <a:r>
              <a:rPr lang="en-US" sz="2400" dirty="0"/>
              <a:t> yourself with The GDPR (</a:t>
            </a:r>
            <a:r>
              <a:rPr lang="en-GB" sz="2400" dirty="0"/>
              <a:t>General Data Protection Regulation</a:t>
            </a:r>
            <a:r>
              <a:rPr lang="en-US" sz="2400" dirty="0"/>
              <a:t>).</a:t>
            </a:r>
          </a:p>
          <a:p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Activity 2</a:t>
            </a:r>
          </a:p>
          <a:p>
            <a:pPr marL="0" indent="0">
              <a:buNone/>
            </a:pPr>
            <a:r>
              <a:rPr lang="en-US" sz="2400" dirty="0" err="1"/>
              <a:t>Summarise</a:t>
            </a:r>
            <a:r>
              <a:rPr lang="en-US" sz="2400" dirty="0"/>
              <a:t> what you understand to be the key features of this regulation.</a:t>
            </a:r>
          </a:p>
          <a:p>
            <a:pPr marL="0" indent="0">
              <a:buNone/>
            </a:pPr>
            <a:r>
              <a:rPr lang="en-US" sz="2400" dirty="0"/>
              <a:t>How is this regulation relevant to you as educators?</a:t>
            </a:r>
          </a:p>
          <a:p>
            <a:pPr marL="0" indent="0">
              <a:buNone/>
            </a:pP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00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424BA6-8729-1247-B64E-29A3D4FC8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Learner Access to Tech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57913-9349-B54C-8BCF-B7E27ECC3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When deciding on the tech we could use in our lessons, we need to carefully consider whether our learners have access to the necessary equipment to access our content.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400" dirty="0">
                <a:hlinkClick r:id="rId2"/>
              </a:rPr>
              <a:t>Open and read the review </a:t>
            </a:r>
            <a:r>
              <a:rPr lang="en-US" sz="2400" dirty="0"/>
              <a:t>by the Children’s Commissioner on MOODLE – it  explores some of the issues related to access and the pandemic.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Activity 3</a:t>
            </a:r>
          </a:p>
          <a:p>
            <a:r>
              <a:rPr lang="en-US" sz="2400" dirty="0"/>
              <a:t>What lessons can be learnt here? </a:t>
            </a:r>
          </a:p>
          <a:p>
            <a:r>
              <a:rPr lang="en-US" sz="2400" dirty="0"/>
              <a:t>What were your experiences during the pandemic?</a:t>
            </a:r>
          </a:p>
          <a:p>
            <a:r>
              <a:rPr lang="en-US" sz="2400" dirty="0"/>
              <a:t>What are the implications for our own practice?</a:t>
            </a:r>
          </a:p>
        </p:txBody>
      </p:sp>
    </p:spTree>
    <p:extLst>
      <p:ext uri="{BB962C8B-B14F-4D97-AF65-F5344CB8AC3E}">
        <p14:creationId xmlns:p14="http://schemas.microsoft.com/office/powerpoint/2010/main" val="4076891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4121C6-AF9E-3A44-8BEE-F1A2E5529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Learners and Teacher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F62576-7E79-6E4E-ACD3-A2E260D76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407056"/>
            <a:ext cx="7106438" cy="629461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Activity 4</a:t>
            </a:r>
          </a:p>
          <a:p>
            <a:r>
              <a:rPr lang="en-US" sz="2400" dirty="0"/>
              <a:t>Examine the Welsh government’s Digital 2030: Digital Standards Framework for Post-16 education in Wales, which explores how digital skills could be developed in post-16 education in line with the Professional Standards for the sector.</a:t>
            </a:r>
          </a:p>
          <a:p>
            <a:pPr marL="0" indent="0">
              <a:buNone/>
            </a:pPr>
            <a:r>
              <a:rPr lang="en-US" sz="1800" dirty="0">
                <a:hlinkClick r:id="rId2"/>
              </a:rPr>
              <a:t>https://digital2030wales.jisc.ac.uk/assets/documents/Digital%202030%20-%20Digital%20Standards.pdf</a:t>
            </a:r>
            <a:endParaRPr lang="en-US" sz="1800" dirty="0"/>
          </a:p>
          <a:p>
            <a:pPr marL="0" indent="0">
              <a:buNone/>
            </a:pPr>
            <a:endParaRPr lang="en-US" sz="2000" dirty="0"/>
          </a:p>
          <a:p>
            <a:r>
              <a:rPr lang="en-US" sz="2400" dirty="0"/>
              <a:t>How might this framework be useful in supporting FE and WBL educators along their digital innovation journey?</a:t>
            </a:r>
          </a:p>
          <a:p>
            <a:r>
              <a:rPr lang="en-US" sz="2400" dirty="0"/>
              <a:t>Where might there be challenges?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316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3107A8-D3E2-1741-BD3E-7AD7D71CE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1156327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The Competitive Nature of Gamification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E636FFD-4EB3-4246-8C07-E0921B45D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Gamification has a number of positive and possibly negative associations.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2400" b="1" dirty="0"/>
              <a:t>Activity 5</a:t>
            </a:r>
          </a:p>
          <a:p>
            <a:pPr marL="0" indent="0">
              <a:buNone/>
            </a:pPr>
            <a:r>
              <a:rPr lang="en-US" sz="2400" dirty="0"/>
              <a:t>Consider one journal file each from the Ethics section on MOODLE:</a:t>
            </a:r>
          </a:p>
          <a:p>
            <a:pPr marL="0" indent="0">
              <a:buNone/>
            </a:pPr>
            <a:endParaRPr lang="en-US" sz="1100" dirty="0"/>
          </a:p>
          <a:p>
            <a:r>
              <a:rPr lang="en-US" sz="2400" dirty="0"/>
              <a:t>Journal 1: The Effects of Competition on Learning in Games</a:t>
            </a:r>
          </a:p>
          <a:p>
            <a:r>
              <a:rPr lang="en-US" sz="2400" dirty="0"/>
              <a:t>Journal 2: A Meta-Analysis of Use of Serious Games in Education Over a Decade</a:t>
            </a:r>
          </a:p>
          <a:p>
            <a:pPr marL="0" indent="0">
              <a:buNone/>
            </a:pPr>
            <a:endParaRPr lang="en-US" sz="1100" dirty="0"/>
          </a:p>
          <a:p>
            <a:r>
              <a:rPr lang="en-US" sz="2400" dirty="0" err="1"/>
              <a:t>Summarise</a:t>
            </a:r>
            <a:r>
              <a:rPr lang="en-US" sz="2400" dirty="0"/>
              <a:t> your understanding and discuss your findings.</a:t>
            </a:r>
          </a:p>
        </p:txBody>
      </p:sp>
    </p:spTree>
    <p:extLst>
      <p:ext uri="{BB962C8B-B14F-4D97-AF65-F5344CB8AC3E}">
        <p14:creationId xmlns:p14="http://schemas.microsoft.com/office/powerpoint/2010/main" val="228125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E8FEB1-390E-1349-A9EE-50D21AEE0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Time Implications for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19914-C433-904C-9A86-56C0340965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US" sz="2400" dirty="0"/>
              <a:t>Staff workload is known to be very high across all parts of education.</a:t>
            </a:r>
          </a:p>
          <a:p>
            <a:endParaRPr lang="en-US" sz="100" dirty="0"/>
          </a:p>
          <a:p>
            <a:r>
              <a:rPr lang="en-US" sz="2400" dirty="0"/>
              <a:t>Learning new software and developing additional digital resources will undoubtfully add to this.</a:t>
            </a:r>
          </a:p>
          <a:p>
            <a:pPr marL="0" indent="0">
              <a:buNone/>
            </a:pPr>
            <a:endParaRPr lang="en-US" sz="500" dirty="0"/>
          </a:p>
          <a:p>
            <a:pPr marL="0" indent="0">
              <a:buNone/>
            </a:pPr>
            <a:r>
              <a:rPr lang="en-US" sz="2400" b="1" dirty="0"/>
              <a:t>Activity 6</a:t>
            </a:r>
          </a:p>
          <a:p>
            <a:r>
              <a:rPr lang="en-US" sz="2400" dirty="0"/>
              <a:t>What are your experiences of trying to integrate technology into your teaching/work to date?</a:t>
            </a:r>
          </a:p>
          <a:p>
            <a:r>
              <a:rPr lang="en-US" sz="2400" dirty="0"/>
              <a:t>Have you experienced any particular challenges?</a:t>
            </a:r>
          </a:p>
          <a:p>
            <a:r>
              <a:rPr lang="en-US" sz="2400" dirty="0"/>
              <a:t>How have you worked around these?</a:t>
            </a:r>
          </a:p>
          <a:p>
            <a:r>
              <a:rPr lang="en-US" sz="2400" dirty="0"/>
              <a:t>What lessons, if any, have you already learnt that can help to reduce your workload?</a:t>
            </a:r>
          </a:p>
          <a:p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29748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A4D538-64EB-2847-8BB4-CDC5F8D00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Staff Wellbeing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F1DFA-47C7-5F45-B86A-B21AEC0A4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614067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While interconnectedness provides a number of opportunities, it can also present issues in relation to staff wellbeing and feeling that you are, “always connected” to our work.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2400" b="1" dirty="0"/>
              <a:t>Activity 7</a:t>
            </a:r>
          </a:p>
          <a:p>
            <a:pPr marL="0" indent="0">
              <a:buNone/>
            </a:pPr>
            <a:r>
              <a:rPr lang="en-US" sz="2400" dirty="0"/>
              <a:t>Focusing particularly on </a:t>
            </a:r>
            <a:r>
              <a:rPr lang="en-US" sz="2400" b="1" dirty="0"/>
              <a:t>staff wellbeing</a:t>
            </a:r>
            <a:r>
              <a:rPr lang="en-US" sz="2400" dirty="0"/>
              <a:t>, make two lists that you feel are specific to educators:</a:t>
            </a:r>
          </a:p>
          <a:p>
            <a:endParaRPr lang="en-US" sz="1100" dirty="0"/>
          </a:p>
          <a:p>
            <a:r>
              <a:rPr lang="en-US" sz="2400" dirty="0"/>
              <a:t>The benefits of technology being used in practice  - how might it reduce stress?</a:t>
            </a:r>
          </a:p>
          <a:p>
            <a:pPr marL="0" indent="0">
              <a:buNone/>
            </a:pPr>
            <a:endParaRPr lang="en-US" sz="200" dirty="0"/>
          </a:p>
          <a:p>
            <a:r>
              <a:rPr lang="en-US" sz="2400" dirty="0"/>
              <a:t>The issues that educators may face from technology being part of their practice – how might it increase stress?</a:t>
            </a:r>
          </a:p>
          <a:p>
            <a:r>
              <a:rPr lang="en-US" sz="2400" dirty="0"/>
              <a:t>What impact could a move to remote learning have on these?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21136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1A14BE-2875-064B-9386-0BE66D5A8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A Consistent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23C61B-DAE9-824F-BD35-3BA900A9E0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US" sz="2400" dirty="0"/>
              <a:t>We should try and adopt a consistent approach in how we present our information to learners.</a:t>
            </a:r>
          </a:p>
          <a:p>
            <a:endParaRPr lang="en-US" sz="1000" dirty="0"/>
          </a:p>
          <a:p>
            <a:r>
              <a:rPr lang="en-US" sz="2400" dirty="0"/>
              <a:t>This can become more challenging when making use of lots of different platforms as each may have their own unique style and approach.</a:t>
            </a:r>
          </a:p>
        </p:txBody>
      </p:sp>
    </p:spTree>
    <p:extLst>
      <p:ext uri="{BB962C8B-B14F-4D97-AF65-F5344CB8AC3E}">
        <p14:creationId xmlns:p14="http://schemas.microsoft.com/office/powerpoint/2010/main" val="1612928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4F134E-C264-BB4A-AAC0-10F62CECA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Platform Fatigue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3F3135-992A-D049-811F-4A7A42D91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620852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Using multiple platforms for our work can result in  platform fatigue.</a:t>
            </a:r>
          </a:p>
          <a:p>
            <a:endParaRPr lang="en-US" sz="700" dirty="0"/>
          </a:p>
          <a:p>
            <a:pPr marL="0" indent="0">
              <a:buNone/>
            </a:pPr>
            <a:r>
              <a:rPr lang="en-US" sz="2400" dirty="0"/>
              <a:t>This new term refers to the feeling of tiredness that stems from having to constantly jump between different applications and platforms.</a:t>
            </a:r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2400" b="1" dirty="0"/>
              <a:t>Activity 8</a:t>
            </a:r>
          </a:p>
          <a:p>
            <a:pPr marL="0" indent="0">
              <a:buNone/>
            </a:pPr>
            <a:r>
              <a:rPr lang="en-US" sz="2400" dirty="0"/>
              <a:t>Think about your average week, make a list of all the different applications and platforms you engage with?</a:t>
            </a:r>
          </a:p>
          <a:p>
            <a:pPr marL="0" indent="0">
              <a:buNone/>
            </a:pPr>
            <a:r>
              <a:rPr lang="en-US" sz="2400" dirty="0"/>
              <a:t>Does this cause you any problems?</a:t>
            </a:r>
          </a:p>
          <a:p>
            <a:pPr marL="0" indent="0">
              <a:buNone/>
            </a:pPr>
            <a:r>
              <a:rPr lang="en-US" sz="2400" dirty="0"/>
              <a:t>What could you or your organization do to improve this situation for you?</a:t>
            </a:r>
          </a:p>
        </p:txBody>
      </p:sp>
    </p:spTree>
    <p:extLst>
      <p:ext uri="{BB962C8B-B14F-4D97-AF65-F5344CB8AC3E}">
        <p14:creationId xmlns:p14="http://schemas.microsoft.com/office/powerpoint/2010/main" val="2333984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FAF3DA-B01B-EA41-BE47-FE7322C7E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Considering Learning Preferences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40BF28-FA3B-ED46-80E7-C58792C4AE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Integrating education technology is a fantastic consideration for sessions, providing that we consider aspects such as:</a:t>
            </a:r>
          </a:p>
          <a:p>
            <a:pPr marL="0" indent="0">
              <a:buNone/>
            </a:pPr>
            <a:endParaRPr lang="en-US" sz="2400" dirty="0"/>
          </a:p>
          <a:p>
            <a:pPr lvl="1"/>
            <a:r>
              <a:rPr lang="en-US" dirty="0"/>
              <a:t>What does the technology add?</a:t>
            </a:r>
          </a:p>
          <a:p>
            <a:pPr lvl="1"/>
            <a:r>
              <a:rPr lang="en-US" dirty="0"/>
              <a:t>Is it a suitable method for the task?</a:t>
            </a:r>
          </a:p>
          <a:p>
            <a:pPr lvl="1"/>
            <a:r>
              <a:rPr lang="en-US" dirty="0"/>
              <a:t>What are the considerations for this piece of technology?</a:t>
            </a:r>
          </a:p>
        </p:txBody>
      </p:sp>
    </p:spTree>
    <p:extLst>
      <p:ext uri="{BB962C8B-B14F-4D97-AF65-F5344CB8AC3E}">
        <p14:creationId xmlns:p14="http://schemas.microsoft.com/office/powerpoint/2010/main" val="3673094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845F81-756A-D14A-8CA8-BEFDBC95F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929" y="150648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Reflection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91211-6C09-C142-A74B-0E086A10D0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Activity 9</a:t>
            </a:r>
          </a:p>
          <a:p>
            <a:r>
              <a:rPr lang="en-US" sz="2400" dirty="0"/>
              <a:t>Make a note of the issues discussed in this session you feel are most important to your professional development.</a:t>
            </a:r>
          </a:p>
          <a:p>
            <a:pPr marL="0" indent="0">
              <a:buNone/>
            </a:pPr>
            <a:endParaRPr lang="en-US" sz="900" dirty="0"/>
          </a:p>
          <a:p>
            <a:r>
              <a:rPr lang="en-US" sz="2400" dirty="0"/>
              <a:t>Can you think of any additional ethical considerations that we should consider as practitioners?</a:t>
            </a:r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05243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845F81-756A-D14A-8CA8-BEFDBC95F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929" y="1725111"/>
            <a:ext cx="3201366" cy="3387497"/>
          </a:xfrm>
        </p:spPr>
        <p:txBody>
          <a:bodyPr anchor="b">
            <a:normAutofit fontScale="90000"/>
          </a:bodyPr>
          <a:lstStyle/>
          <a:p>
            <a:pPr algn="r"/>
            <a:r>
              <a:rPr lang="en-US" sz="4000" dirty="0">
                <a:solidFill>
                  <a:schemeClr val="bg1"/>
                </a:solidFill>
              </a:rPr>
              <a:t>Note how you can overcome and ensure each of these in the way you use technology</a:t>
            </a:r>
            <a:r>
              <a:rPr lang="en-US" sz="4000" dirty="0"/>
              <a:t>:</a:t>
            </a:r>
            <a:r>
              <a:rPr lang="en-US" sz="400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91211-6C09-C142-A74B-0E086A10D0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Activity 10</a:t>
            </a:r>
          </a:p>
          <a:p>
            <a:pPr marL="0" indent="0">
              <a:buNone/>
            </a:pPr>
            <a:r>
              <a:rPr lang="en-US" sz="2400" b="1"/>
              <a:t>Prepare suggestions </a:t>
            </a:r>
            <a:r>
              <a:rPr lang="en-US" sz="2400" b="1" dirty="0"/>
              <a:t>that you can contribute to a best practice checklist:</a:t>
            </a:r>
          </a:p>
          <a:p>
            <a:r>
              <a:rPr lang="en-US" sz="2400" dirty="0"/>
              <a:t>Ensuring safe spaces</a:t>
            </a:r>
          </a:p>
          <a:p>
            <a:r>
              <a:rPr lang="en-US" sz="2400" dirty="0"/>
              <a:t>The protection of learner information</a:t>
            </a:r>
          </a:p>
          <a:p>
            <a:r>
              <a:rPr lang="en-US" sz="2400" dirty="0"/>
              <a:t>Ensuring access for all learners</a:t>
            </a:r>
          </a:p>
          <a:p>
            <a:r>
              <a:rPr lang="en-US" sz="2400" dirty="0"/>
              <a:t>Ensuring you and learners have the necessary skills to use the technology</a:t>
            </a:r>
          </a:p>
          <a:p>
            <a:r>
              <a:rPr lang="en-US" sz="2400" dirty="0"/>
              <a:t>Ensuring your wellbeing and the wellbeing of your learners</a:t>
            </a:r>
          </a:p>
          <a:p>
            <a:r>
              <a:rPr lang="en-US" sz="2400" dirty="0"/>
              <a:t>Avoiding platform fatigue for you and your learners</a:t>
            </a:r>
          </a:p>
          <a:p>
            <a:r>
              <a:rPr lang="en-US" sz="2400" dirty="0"/>
              <a:t>Ensuring consistency in approach</a:t>
            </a:r>
          </a:p>
        </p:txBody>
      </p:sp>
    </p:spTree>
    <p:extLst>
      <p:ext uri="{BB962C8B-B14F-4D97-AF65-F5344CB8AC3E}">
        <p14:creationId xmlns:p14="http://schemas.microsoft.com/office/powerpoint/2010/main" val="2164381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914</Words>
  <Application>Microsoft Office PowerPoint</Application>
  <PresentationFormat>Widescreen</PresentationFormat>
  <Paragraphs>111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The Unintended Consequences of Digital Learning Environments  Considering Issues and Ethics </vt:lpstr>
      <vt:lpstr>Introduction</vt:lpstr>
      <vt:lpstr>Safe Spaces</vt:lpstr>
      <vt:lpstr>Learner Information</vt:lpstr>
      <vt:lpstr>Learner Access to Tech</vt:lpstr>
      <vt:lpstr>Learners and Teacher Skills</vt:lpstr>
      <vt:lpstr>The Competitive Nature of Gamification</vt:lpstr>
      <vt:lpstr>Time Implications for Staff</vt:lpstr>
      <vt:lpstr>Staff Wellbeing</vt:lpstr>
      <vt:lpstr>A Consistent Approach</vt:lpstr>
      <vt:lpstr>Platform Fatigue</vt:lpstr>
      <vt:lpstr>Considering Learning Preferences</vt:lpstr>
      <vt:lpstr>Reflection </vt:lpstr>
      <vt:lpstr>Note how you can overcome and ensure each of these in the way you use technology: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Issues and Ethics</dc:title>
  <dc:creator>Karl Jones</dc:creator>
  <cp:lastModifiedBy>Marion Phillips</cp:lastModifiedBy>
  <cp:revision>6</cp:revision>
  <dcterms:created xsi:type="dcterms:W3CDTF">2021-01-18T20:37:17Z</dcterms:created>
  <dcterms:modified xsi:type="dcterms:W3CDTF">2026-10-27T10:51:39Z</dcterms:modified>
</cp:coreProperties>
</file>