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4"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359"/>
    <p:restoredTop sz="94705"/>
  </p:normalViewPr>
  <p:slideViewPr>
    <p:cSldViewPr snapToGrid="0" snapToObjects="1">
      <p:cViewPr varScale="1">
        <p:scale>
          <a:sx n="115" d="100"/>
          <a:sy n="115" d="100"/>
        </p:scale>
        <p:origin x="64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4/26/2019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4/26/2019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4/26/2019</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erlinentertainments.biz/responsible-business/environment/" TargetMode="External"/><Relationship Id="rId2" Type="http://schemas.openxmlformats.org/officeDocument/2006/relationships/hyperlink" Target="https://www.madametussauds.com/london/en/latest-news-and-about/ticket-terms-conditions/" TargetMode="External"/><Relationship Id="rId1" Type="http://schemas.openxmlformats.org/officeDocument/2006/relationships/slideLayout" Target="../slideLayouts/slideLayout2.xml"/><Relationship Id="rId5" Type="http://schemas.openxmlformats.org/officeDocument/2006/relationships/hyperlink" Target="https://www.independent.co.uk/voices/azealia-banks-was-right-about-the-nicki-minaj-waxwork-its-a-sexist-racist-mistake-10464009.html.%20Last%20accessed%2020/04/2019" TargetMode="External"/><Relationship Id="rId4" Type="http://schemas.openxmlformats.org/officeDocument/2006/relationships/hyperlink" Target="https://www.telegraph.co.uk/travel/destinations/europe/united-kingdom/england/london/articles/madame-tussauds-review-london-f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89931-97BB-BB49-BB13-4176AAF66FE3}"/>
              </a:ext>
            </a:extLst>
          </p:cNvPr>
          <p:cNvSpPr>
            <a:spLocks noGrp="1"/>
          </p:cNvSpPr>
          <p:nvPr>
            <p:ph type="ctrTitle"/>
          </p:nvPr>
        </p:nvSpPr>
        <p:spPr/>
        <p:txBody>
          <a:bodyPr>
            <a:normAutofit fontScale="90000"/>
          </a:bodyPr>
          <a:lstStyle/>
          <a:p>
            <a:r>
              <a:rPr lang="en-GB" dirty="0"/>
              <a:t>Environmental Analysis and Performance Management Audit</a:t>
            </a:r>
            <a:endParaRPr lang="en-US" dirty="0"/>
          </a:p>
        </p:txBody>
      </p:sp>
      <p:sp>
        <p:nvSpPr>
          <p:cNvPr id="3" name="Subtitle 2">
            <a:extLst>
              <a:ext uri="{FF2B5EF4-FFF2-40B4-BE49-F238E27FC236}">
                <a16:creationId xmlns:a16="http://schemas.microsoft.com/office/drawing/2014/main" id="{B4ECC916-BB87-924B-AB82-B19672C3715C}"/>
              </a:ext>
            </a:extLst>
          </p:cNvPr>
          <p:cNvSpPr>
            <a:spLocks noGrp="1"/>
          </p:cNvSpPr>
          <p:nvPr>
            <p:ph type="subTitle" idx="1"/>
          </p:nvPr>
        </p:nvSpPr>
        <p:spPr/>
        <p:txBody>
          <a:bodyPr/>
          <a:lstStyle/>
          <a:p>
            <a:r>
              <a:rPr lang="en-GB" dirty="0"/>
              <a:t>By Connor Rossiter – 1708659 </a:t>
            </a:r>
            <a:endParaRPr lang="en-US" dirty="0"/>
          </a:p>
        </p:txBody>
      </p:sp>
      <p:sp>
        <p:nvSpPr>
          <p:cNvPr id="4" name="TextBox 3">
            <a:extLst>
              <a:ext uri="{FF2B5EF4-FFF2-40B4-BE49-F238E27FC236}">
                <a16:creationId xmlns:a16="http://schemas.microsoft.com/office/drawing/2014/main" id="{18CE4A47-C640-CE42-9281-1CF7F05385BB}"/>
              </a:ext>
            </a:extLst>
          </p:cNvPr>
          <p:cNvSpPr txBox="1"/>
          <p:nvPr/>
        </p:nvSpPr>
        <p:spPr>
          <a:xfrm>
            <a:off x="3106883" y="1246910"/>
            <a:ext cx="5787736" cy="646331"/>
          </a:xfrm>
          <a:prstGeom prst="rect">
            <a:avLst/>
          </a:prstGeom>
          <a:noFill/>
        </p:spPr>
        <p:txBody>
          <a:bodyPr wrap="square" rtlCol="0">
            <a:spAutoFit/>
          </a:bodyPr>
          <a:lstStyle/>
          <a:p>
            <a:pPr algn="ctr"/>
            <a:r>
              <a:rPr lang="en-GB" sz="3600" dirty="0">
                <a:solidFill>
                  <a:schemeClr val="bg1"/>
                </a:solidFill>
              </a:rPr>
              <a:t>Madame Tussauds </a:t>
            </a:r>
            <a:endParaRPr lang="en-US" sz="3600" dirty="0">
              <a:solidFill>
                <a:schemeClr val="bg1"/>
              </a:solidFill>
            </a:endParaRPr>
          </a:p>
        </p:txBody>
      </p:sp>
    </p:spTree>
    <p:extLst>
      <p:ext uri="{BB962C8B-B14F-4D97-AF65-F5344CB8AC3E}">
        <p14:creationId xmlns:p14="http://schemas.microsoft.com/office/powerpoint/2010/main" val="3840541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E914-B3E8-044F-A609-2AA3815ED28E}"/>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B4F56772-B6ED-594C-85DC-212FB6F4D67E}"/>
              </a:ext>
            </a:extLst>
          </p:cNvPr>
          <p:cNvSpPr>
            <a:spLocks noGrp="1"/>
          </p:cNvSpPr>
          <p:nvPr>
            <p:ph idx="1"/>
          </p:nvPr>
        </p:nvSpPr>
        <p:spPr/>
        <p:txBody>
          <a:bodyPr/>
          <a:lstStyle/>
          <a:p>
            <a:r>
              <a:rPr lang="en-GB" dirty="0"/>
              <a:t>Within this PowerPoint presentation a PESTLE and SWOT analysis have been undertaken to determine the risks facing Madame Tussauds and how it could be improved, along with a performance review to see how well Merlin Entertainment did during 2015 and 2016, with SMART targets set in place for them to potentially improve. An audit was also undertaken to see the effectiveness of the human resources systems Madame Tussauds have in place, regarding recruitment and </a:t>
            </a:r>
            <a:r>
              <a:rPr lang="en-GB" dirty="0" smtClean="0"/>
              <a:t>selection, </a:t>
            </a:r>
            <a:r>
              <a:rPr lang="en-GB" dirty="0"/>
              <a:t>and equality and diversity.      </a:t>
            </a:r>
            <a:endParaRPr lang="en-US" dirty="0"/>
          </a:p>
        </p:txBody>
      </p:sp>
    </p:spTree>
    <p:extLst>
      <p:ext uri="{BB962C8B-B14F-4D97-AF65-F5344CB8AC3E}">
        <p14:creationId xmlns:p14="http://schemas.microsoft.com/office/powerpoint/2010/main" val="828053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6452C-EAFC-3447-94F2-31F96BA4E06C}"/>
              </a:ext>
            </a:extLst>
          </p:cNvPr>
          <p:cNvSpPr>
            <a:spLocks noGrp="1"/>
          </p:cNvSpPr>
          <p:nvPr>
            <p:ph type="title"/>
          </p:nvPr>
        </p:nvSpPr>
        <p:spPr/>
        <p:txBody>
          <a:bodyPr/>
          <a:lstStyle/>
          <a:p>
            <a:r>
              <a:rPr lang="en-GB" dirty="0"/>
              <a:t>PESTLE </a:t>
            </a:r>
            <a:endParaRPr lang="en-US" dirty="0"/>
          </a:p>
        </p:txBody>
      </p:sp>
      <p:graphicFrame>
        <p:nvGraphicFramePr>
          <p:cNvPr id="4" name="Content Placeholder 3">
            <a:extLst>
              <a:ext uri="{FF2B5EF4-FFF2-40B4-BE49-F238E27FC236}">
                <a16:creationId xmlns:a16="http://schemas.microsoft.com/office/drawing/2014/main" id="{9790BEDD-95D2-C049-9B65-DEA924546636}"/>
              </a:ext>
            </a:extLst>
          </p:cNvPr>
          <p:cNvGraphicFramePr>
            <a:graphicFrameLocks noGrp="1"/>
          </p:cNvGraphicFramePr>
          <p:nvPr>
            <p:ph idx="1"/>
            <p:extLst>
              <p:ext uri="{D42A27DB-BD31-4B8C-83A1-F6EECF244321}">
                <p14:modId xmlns:p14="http://schemas.microsoft.com/office/powerpoint/2010/main" val="361850477"/>
              </p:ext>
            </p:extLst>
          </p:nvPr>
        </p:nvGraphicFramePr>
        <p:xfrm>
          <a:off x="4838009" y="99010"/>
          <a:ext cx="6966064" cy="6607763"/>
        </p:xfrm>
        <a:graphic>
          <a:graphicData uri="http://schemas.openxmlformats.org/drawingml/2006/table">
            <a:tbl>
              <a:tblPr firstRow="1" firstCol="1" bandRow="1"/>
              <a:tblGrid>
                <a:gridCol w="1160496">
                  <a:extLst>
                    <a:ext uri="{9D8B030D-6E8A-4147-A177-3AD203B41FA5}">
                      <a16:colId xmlns:a16="http://schemas.microsoft.com/office/drawing/2014/main" val="290781497"/>
                    </a:ext>
                  </a:extLst>
                </a:gridCol>
                <a:gridCol w="1160496">
                  <a:extLst>
                    <a:ext uri="{9D8B030D-6E8A-4147-A177-3AD203B41FA5}">
                      <a16:colId xmlns:a16="http://schemas.microsoft.com/office/drawing/2014/main" val="1477056719"/>
                    </a:ext>
                  </a:extLst>
                </a:gridCol>
                <a:gridCol w="1161268">
                  <a:extLst>
                    <a:ext uri="{9D8B030D-6E8A-4147-A177-3AD203B41FA5}">
                      <a16:colId xmlns:a16="http://schemas.microsoft.com/office/drawing/2014/main" val="3874151458"/>
                    </a:ext>
                  </a:extLst>
                </a:gridCol>
                <a:gridCol w="1161268">
                  <a:extLst>
                    <a:ext uri="{9D8B030D-6E8A-4147-A177-3AD203B41FA5}">
                      <a16:colId xmlns:a16="http://schemas.microsoft.com/office/drawing/2014/main" val="1735997730"/>
                    </a:ext>
                  </a:extLst>
                </a:gridCol>
                <a:gridCol w="1161268">
                  <a:extLst>
                    <a:ext uri="{9D8B030D-6E8A-4147-A177-3AD203B41FA5}">
                      <a16:colId xmlns:a16="http://schemas.microsoft.com/office/drawing/2014/main" val="3311772222"/>
                    </a:ext>
                  </a:extLst>
                </a:gridCol>
                <a:gridCol w="1161268">
                  <a:extLst>
                    <a:ext uri="{9D8B030D-6E8A-4147-A177-3AD203B41FA5}">
                      <a16:colId xmlns:a16="http://schemas.microsoft.com/office/drawing/2014/main" val="3037573237"/>
                    </a:ext>
                  </a:extLst>
                </a:gridCol>
              </a:tblGrid>
              <a:tr h="541070">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Political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Economic</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Social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Technological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Legislation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a:effectLst/>
                          <a:latin typeface="Calibri" panose="020F0502020204030204" pitchFamily="34" charset="0"/>
                          <a:ea typeface="Calibri" panose="020F0502020204030204" pitchFamily="34" charset="0"/>
                          <a:cs typeface="Times New Roman" panose="02020603050405020304" pitchFamily="18" charset="0"/>
                        </a:rPr>
                        <a:t>Environmental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08388531"/>
                  </a:ext>
                </a:extLst>
              </a:tr>
              <a:tr h="308744">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Brexit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Admission fees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The Spirit of London Ride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Picsolve Selfie Mirror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Licensing Act 2003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Paper Straws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72081633"/>
                  </a:ext>
                </a:extLst>
              </a:tr>
              <a:tr h="610027">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Taxes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Celebrities usually donate their own clothes.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Marvel Superheroes 4D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Experience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Digi Passes</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Trades Description Act 1972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Acrylic Eyes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774236142"/>
                  </a:ext>
                </a:extLst>
              </a:tr>
              <a:tr h="915040">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Loose Trade with the EU</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Food</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and Drink Facilities Available.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The Star Wars</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Experience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Dua Lipa Glow Room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Privacy and Electronic</a:t>
                      </a:r>
                    </a:p>
                    <a:p>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Communications Regulations Act 2003</a:t>
                      </a:r>
                      <a:endParaRPr lang="en-GB" sz="10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Fiberglass Bodies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679821898"/>
                  </a:ext>
                </a:extLst>
              </a:tr>
              <a:tr h="610027">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Loose</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EU Customers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Options for Afternoon Tea with the Queen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The Sherlock Holmes Live Experience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360</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Degree Cinema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Protection of Employment</a:t>
                      </a:r>
                    </a:p>
                    <a:p>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Regulations Act 2006</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latin typeface="Calibri" panose="020F0502020204030204" pitchFamily="34" charset="0"/>
                          <a:cs typeface="Calibri" panose="020F0502020204030204" pitchFamily="34" charset="0"/>
                        </a:rPr>
                        <a:t>UK Carbon Reduction Commitment (CRC)</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882132414"/>
                  </a:ext>
                </a:extLst>
              </a:tr>
              <a:tr h="1525067">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Different Political</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Party Supporters May Not Go as a Result of There Being Rival Political Figures Featured in the Museum.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12.5</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Million Customers per year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The</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Kong Skull Island Experience.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Captain</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Marvel Interactive Multiplayer AR Game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UK Companies Act 2006</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latin typeface="Calibri" panose="020F0502020204030204" pitchFamily="34" charset="0"/>
                          <a:cs typeface="Calibri" panose="020F0502020204030204" pitchFamily="34" charset="0"/>
                        </a:rPr>
                        <a:t>EU Energy Efficiency Directive</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30563151"/>
                  </a:ext>
                </a:extLst>
              </a:tr>
              <a:tr h="762533">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The</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Original Madame Tussauds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Afternoon</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Tea with the Royal Family.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Mechanical</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Wax Works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EU General Data Protection Regulations Act</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Encouraging</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Staff to Walk and Cycle to work.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77573270"/>
                  </a:ext>
                </a:extLst>
              </a:tr>
              <a:tr h="762533">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Supplies</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Wax Models to Madame Tussauds, Amsterdam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Dua</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Lipa Glow Room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r>
                        <a:rPr lang="en-GB" sz="1200" b="0" i="0" u="none" strike="noStrike" kern="1200" baseline="0" dirty="0" smtClean="0">
                          <a:solidFill>
                            <a:schemeClr val="tx1"/>
                          </a:solidFill>
                          <a:latin typeface="Calibri" panose="020F0502020204030204" pitchFamily="34" charset="0"/>
                          <a:ea typeface="+mn-ea"/>
                          <a:cs typeface="Calibri" panose="020F0502020204030204" pitchFamily="34" charset="0"/>
                        </a:rPr>
                        <a:t>Complying with all relevant legislation </a:t>
                      </a:r>
                      <a:endParaRPr lang="en-GB" sz="1200" b="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65407450"/>
                  </a:ext>
                </a:extLst>
              </a:tr>
            </a:tbl>
          </a:graphicData>
        </a:graphic>
      </p:graphicFrame>
    </p:spTree>
    <p:extLst>
      <p:ext uri="{BB962C8B-B14F-4D97-AF65-F5344CB8AC3E}">
        <p14:creationId xmlns:p14="http://schemas.microsoft.com/office/powerpoint/2010/main" val="60290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C361-3B5A-F54B-8EF1-606195043D1F}"/>
              </a:ext>
            </a:extLst>
          </p:cNvPr>
          <p:cNvSpPr>
            <a:spLocks noGrp="1"/>
          </p:cNvSpPr>
          <p:nvPr>
            <p:ph type="title"/>
          </p:nvPr>
        </p:nvSpPr>
        <p:spPr/>
        <p:txBody>
          <a:bodyPr/>
          <a:lstStyle/>
          <a:p>
            <a:r>
              <a:rPr lang="en-GB" dirty="0"/>
              <a:t>SWOT</a:t>
            </a:r>
            <a:endParaRPr lang="en-US" dirty="0"/>
          </a:p>
        </p:txBody>
      </p:sp>
      <p:graphicFrame>
        <p:nvGraphicFramePr>
          <p:cNvPr id="4" name="Content Placeholder 3">
            <a:extLst>
              <a:ext uri="{FF2B5EF4-FFF2-40B4-BE49-F238E27FC236}">
                <a16:creationId xmlns:a16="http://schemas.microsoft.com/office/drawing/2014/main" id="{E86D8B5C-4EF4-A340-A177-35DC47FCC966}"/>
              </a:ext>
            </a:extLst>
          </p:cNvPr>
          <p:cNvGraphicFramePr>
            <a:graphicFrameLocks noGrp="1"/>
          </p:cNvGraphicFramePr>
          <p:nvPr>
            <p:ph idx="1"/>
            <p:extLst>
              <p:ext uri="{D42A27DB-BD31-4B8C-83A1-F6EECF244321}">
                <p14:modId xmlns:p14="http://schemas.microsoft.com/office/powerpoint/2010/main" val="282574225"/>
              </p:ext>
            </p:extLst>
          </p:nvPr>
        </p:nvGraphicFramePr>
        <p:xfrm>
          <a:off x="4883726" y="1226126"/>
          <a:ext cx="6754092" cy="4270288"/>
        </p:xfrm>
        <a:graphic>
          <a:graphicData uri="http://schemas.openxmlformats.org/drawingml/2006/table">
            <a:tbl>
              <a:tblPr firstRow="1" firstCol="1" bandRow="1"/>
              <a:tblGrid>
                <a:gridCol w="1688148">
                  <a:extLst>
                    <a:ext uri="{9D8B030D-6E8A-4147-A177-3AD203B41FA5}">
                      <a16:colId xmlns:a16="http://schemas.microsoft.com/office/drawing/2014/main" val="4123331798"/>
                    </a:ext>
                  </a:extLst>
                </a:gridCol>
                <a:gridCol w="1688148">
                  <a:extLst>
                    <a:ext uri="{9D8B030D-6E8A-4147-A177-3AD203B41FA5}">
                      <a16:colId xmlns:a16="http://schemas.microsoft.com/office/drawing/2014/main" val="102713139"/>
                    </a:ext>
                  </a:extLst>
                </a:gridCol>
                <a:gridCol w="1688898">
                  <a:extLst>
                    <a:ext uri="{9D8B030D-6E8A-4147-A177-3AD203B41FA5}">
                      <a16:colId xmlns:a16="http://schemas.microsoft.com/office/drawing/2014/main" val="1480583009"/>
                    </a:ext>
                  </a:extLst>
                </a:gridCol>
                <a:gridCol w="1688898">
                  <a:extLst>
                    <a:ext uri="{9D8B030D-6E8A-4147-A177-3AD203B41FA5}">
                      <a16:colId xmlns:a16="http://schemas.microsoft.com/office/drawing/2014/main" val="3529004194"/>
                    </a:ext>
                  </a:extLst>
                </a:gridCol>
              </a:tblGrid>
              <a:tr h="339122">
                <a:tc>
                  <a:txBody>
                    <a:bodyPr/>
                    <a:lstStyle/>
                    <a:p>
                      <a:pPr marL="0" marR="0">
                        <a:spcBef>
                          <a:spcPts val="0"/>
                        </a:spcBef>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Strengths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Opportunities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Threats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965788021"/>
                  </a:ext>
                </a:extLst>
              </a:tr>
              <a:tr h="339122">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One of a kind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Parking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Brexit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Weather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07989736"/>
                  </a:ext>
                </a:extLst>
              </a:tr>
              <a:tr h="339122">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Accessible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Queueing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Picsolve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Brexit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161036871"/>
                  </a:ext>
                </a:extLst>
              </a:tr>
              <a:tr h="678243">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Paper Straws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Brexit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The only one with a ride in the UK.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Allowing pregnant women on the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ride,</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(could cause discomfort and sickness)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24258246"/>
                  </a:ext>
                </a:extLst>
              </a:tr>
              <a:tr h="627800">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Brexit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 refunds on blurry pictures, bought with Digi pass.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Adding fees for the ride.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Lose</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of EU Customers</a:t>
                      </a:r>
                      <a:endParaRPr lang="en-GB" sz="1200" dirty="0" smtClean="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72265254"/>
                  </a:ext>
                </a:extLst>
              </a:tr>
              <a:tr h="339122">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Reducing Emissions</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Extra</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Cost for Clothes (unless donated)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Spirit of London Ride is Free</a:t>
                      </a:r>
                    </a:p>
                    <a:p>
                      <a:endParaRPr lang="en-GB" sz="1800" b="0" i="0" u="none" strike="noStrike" kern="1200" baseline="0" dirty="0" smtClean="0">
                        <a:solidFill>
                          <a:schemeClr val="tx1"/>
                        </a:solidFill>
                        <a:latin typeface="+mn-lt"/>
                        <a:ea typeface="+mn-ea"/>
                        <a:cs typeface="+mn-cs"/>
                      </a:endParaRPr>
                    </a:p>
                    <a:p>
                      <a:endParaRPr lang="en-GB" sz="1800" b="0" i="0" u="none" strike="noStrike" kern="1200" baseline="0" dirty="0" smtClean="0">
                        <a:solidFill>
                          <a:schemeClr val="tx1"/>
                        </a:solidFill>
                        <a:latin typeface="+mn-lt"/>
                        <a:ea typeface="+mn-ea"/>
                        <a:cs typeface="+mn-cs"/>
                      </a:endParaRPr>
                    </a:p>
                    <a:p>
                      <a:r>
                        <a:rPr lang="en-GB" sz="1800" b="0" i="0" u="none" strike="noStrike" kern="1200" baseline="0" dirty="0" smtClean="0">
                          <a:solidFill>
                            <a:schemeClr val="tx1"/>
                          </a:solidFill>
                          <a:latin typeface="+mn-lt"/>
                          <a:ea typeface="+mn-ea"/>
                          <a:cs typeface="+mn-cs"/>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046759425"/>
                  </a:ext>
                </a:extLst>
              </a:tr>
              <a:tr h="339122">
                <a:tc>
                  <a:txBody>
                    <a:bodyPr/>
                    <a:lstStyle/>
                    <a:p>
                      <a:pPr marL="0" marR="0">
                        <a:spcBef>
                          <a:spcPts val="0"/>
                        </a:spcBef>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Spirit of London Ride is Free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360 Cinema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99271095"/>
                  </a:ext>
                </a:extLst>
              </a:tr>
              <a:tr h="339122">
                <a:tc>
                  <a:txBody>
                    <a:bodyPr/>
                    <a:lstStyle/>
                    <a:p>
                      <a:pPr marL="0" marR="0">
                        <a:spcBef>
                          <a:spcPts val="0"/>
                        </a:spcBef>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62566746"/>
                  </a:ext>
                </a:extLst>
              </a:tr>
            </a:tbl>
          </a:graphicData>
        </a:graphic>
      </p:graphicFrame>
    </p:spTree>
    <p:extLst>
      <p:ext uri="{BB962C8B-B14F-4D97-AF65-F5344CB8AC3E}">
        <p14:creationId xmlns:p14="http://schemas.microsoft.com/office/powerpoint/2010/main" val="820869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9C0AB-94F3-4A4E-8469-B75CEE3B5606}"/>
              </a:ext>
            </a:extLst>
          </p:cNvPr>
          <p:cNvSpPr>
            <a:spLocks noGrp="1"/>
          </p:cNvSpPr>
          <p:nvPr>
            <p:ph type="title"/>
          </p:nvPr>
        </p:nvSpPr>
        <p:spPr/>
        <p:txBody>
          <a:bodyPr/>
          <a:lstStyle/>
          <a:p>
            <a:r>
              <a:rPr lang="en-GB" dirty="0"/>
              <a:t>Performance Review </a:t>
            </a:r>
            <a:endParaRPr lang="en-US" dirty="0"/>
          </a:p>
        </p:txBody>
      </p:sp>
      <p:graphicFrame>
        <p:nvGraphicFramePr>
          <p:cNvPr id="4" name="Content Placeholder 3">
            <a:extLst>
              <a:ext uri="{FF2B5EF4-FFF2-40B4-BE49-F238E27FC236}">
                <a16:creationId xmlns:a16="http://schemas.microsoft.com/office/drawing/2014/main" id="{4CFEBDEE-1AF3-274F-9BCE-D067096B47F7}"/>
              </a:ext>
            </a:extLst>
          </p:cNvPr>
          <p:cNvGraphicFramePr>
            <a:graphicFrameLocks noGrp="1"/>
          </p:cNvGraphicFramePr>
          <p:nvPr>
            <p:ph idx="1"/>
            <p:extLst>
              <p:ext uri="{D42A27DB-BD31-4B8C-83A1-F6EECF244321}">
                <p14:modId xmlns:p14="http://schemas.microsoft.com/office/powerpoint/2010/main" val="2290073368"/>
              </p:ext>
            </p:extLst>
          </p:nvPr>
        </p:nvGraphicFramePr>
        <p:xfrm>
          <a:off x="5029199" y="477982"/>
          <a:ext cx="6431973" cy="5684903"/>
        </p:xfrm>
        <a:graphic>
          <a:graphicData uri="http://schemas.openxmlformats.org/drawingml/2006/table">
            <a:tbl>
              <a:tblPr firstRow="1" firstCol="1" bandRow="1"/>
              <a:tblGrid>
                <a:gridCol w="2143753">
                  <a:extLst>
                    <a:ext uri="{9D8B030D-6E8A-4147-A177-3AD203B41FA5}">
                      <a16:colId xmlns:a16="http://schemas.microsoft.com/office/drawing/2014/main" val="2496704207"/>
                    </a:ext>
                  </a:extLst>
                </a:gridCol>
                <a:gridCol w="2143753">
                  <a:extLst>
                    <a:ext uri="{9D8B030D-6E8A-4147-A177-3AD203B41FA5}">
                      <a16:colId xmlns:a16="http://schemas.microsoft.com/office/drawing/2014/main" val="133080348"/>
                    </a:ext>
                  </a:extLst>
                </a:gridCol>
                <a:gridCol w="2144467">
                  <a:extLst>
                    <a:ext uri="{9D8B030D-6E8A-4147-A177-3AD203B41FA5}">
                      <a16:colId xmlns:a16="http://schemas.microsoft.com/office/drawing/2014/main" val="43467655"/>
                    </a:ext>
                  </a:extLst>
                </a:gridCol>
              </a:tblGrid>
              <a:tr h="205669">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2015</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2016</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955339268"/>
                  </a:ext>
                </a:extLst>
              </a:tr>
              <a:tr h="604822">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Gross Profit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1,202,000,000 + 76,000,000 =1,278,000,000/1,085,000,000 =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84.9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1,371,000,000 + 86,000,000 = 1,457,000,000/1,230,000,000 = </a:t>
                      </a:r>
                      <a:r>
                        <a:rPr lang="en-GB" sz="12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84.42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09104719"/>
                  </a:ext>
                </a:extLst>
              </a:tr>
              <a:tr h="411337">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Net Profit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170,000,000/1,278,000,000 x 100 =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13.30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211,000,000/1,457,000,000 x 100 = </a:t>
                      </a:r>
                      <a:r>
                        <a:rPr lang="en-GB" sz="1200" b="1">
                          <a:effectLst/>
                          <a:latin typeface="Calibri" panose="020F0502020204030204" pitchFamily="34" charset="0"/>
                          <a:ea typeface="Calibri" panose="020F0502020204030204" pitchFamily="34" charset="0"/>
                          <a:cs typeface="Times New Roman" panose="02020603050405020304" pitchFamily="18" charset="0"/>
                        </a:rPr>
                        <a:t>14.48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165409210"/>
                  </a:ext>
                </a:extLst>
              </a:tr>
              <a:tr h="617005">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ROCE</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170,000,000 + 4,600,000 = 174,600,000/2,478,000,000 x 100 = </a:t>
                      </a:r>
                      <a:r>
                        <a:rPr lang="en-GB" sz="1200" b="1">
                          <a:effectLst/>
                          <a:latin typeface="Calibri" panose="020F0502020204030204" pitchFamily="34" charset="0"/>
                          <a:ea typeface="Calibri" panose="020F0502020204030204" pitchFamily="34" charset="0"/>
                          <a:cs typeface="Times New Roman" panose="02020603050405020304" pitchFamily="18" charset="0"/>
                        </a:rPr>
                        <a:t>7.05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211,000,000 + 4,600,000 = 215,600,000/2,959,000,000 x 100 = </a:t>
                      </a:r>
                      <a:r>
                        <a:rPr lang="en-GB" sz="12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7.29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62765660"/>
                  </a:ext>
                </a:extLst>
              </a:tr>
              <a:tr h="600952">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Asset Turnover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1,202,000,000 + 76,000,000 = 1,278,000,000/2,478,000,000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0.52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1,371,000,000 + 86,000,000 =1,457,000,000/2,959,000,000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0.49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886675094"/>
                  </a:ext>
                </a:extLst>
              </a:tr>
              <a:tr h="411337">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Fixed Asset Ratio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1,278,000,000/2,475,000,000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0.52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1,457,000,000/2,958,000,000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0.49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223400483"/>
                  </a:ext>
                </a:extLst>
              </a:tr>
              <a:tr h="411337">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Capital Turnover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1,278,000,000/3,000,000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426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1,457,000,000/1,000,000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1,457</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492522959"/>
                  </a:ext>
                </a:extLst>
              </a:tr>
              <a:tr h="411337">
                <a:tc>
                  <a:txBody>
                    <a:bodyPr/>
                    <a:lstStyle/>
                    <a:p>
                      <a:pPr marL="0" marR="0">
                        <a:spcBef>
                          <a:spcPts val="0"/>
                        </a:spcBef>
                        <a:spcAft>
                          <a:spcPts val="0"/>
                        </a:spcAft>
                        <a:tabLst>
                          <a:tab pos="762000" algn="l"/>
                          <a:tab pos="1769745" algn="r"/>
                        </a:tabLst>
                      </a:pPr>
                      <a:r>
                        <a:rPr lang="en-GB" sz="1200">
                          <a:effectLst/>
                          <a:latin typeface="Calibri" panose="020F0502020204030204" pitchFamily="34" charset="0"/>
                          <a:ea typeface="Calibri" panose="020F0502020204030204" pitchFamily="34" charset="0"/>
                          <a:cs typeface="Times New Roman" panose="02020603050405020304" pitchFamily="18" charset="0"/>
                        </a:rPr>
                        <a:t>Current Ratio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260,000,000/257,000,000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1.01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340,000,000/339,000,000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658148306"/>
                  </a:ext>
                </a:extLst>
              </a:tr>
              <a:tr h="411337">
                <a:tc>
                  <a:txBody>
                    <a:bodyPr/>
                    <a:lstStyle/>
                    <a:p>
                      <a:pPr marL="0" marR="0">
                        <a:spcBef>
                          <a:spcPts val="0"/>
                        </a:spcBef>
                        <a:spcAft>
                          <a:spcPts val="0"/>
                        </a:spcAft>
                        <a:tabLst>
                          <a:tab pos="762000" algn="l"/>
                          <a:tab pos="1769745" algn="r"/>
                        </a:tabLst>
                      </a:pPr>
                      <a:r>
                        <a:rPr lang="en-GB" sz="1200">
                          <a:effectLst/>
                          <a:latin typeface="Calibri" panose="020F0502020204030204" pitchFamily="34" charset="0"/>
                          <a:ea typeface="Calibri" panose="020F0502020204030204" pitchFamily="34" charset="0"/>
                          <a:cs typeface="Times New Roman" panose="02020603050405020304" pitchFamily="18" charset="0"/>
                        </a:rPr>
                        <a:t>Quick Ratio</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230,000,000/257,000,000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0.89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304,000,000/339,000,000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0.9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130812441"/>
                  </a:ext>
                </a:extLst>
              </a:tr>
              <a:tr h="617005">
                <a:tc>
                  <a:txBody>
                    <a:bodyPr/>
                    <a:lstStyle/>
                    <a:p>
                      <a:pPr marL="0" marR="0">
                        <a:spcBef>
                          <a:spcPts val="0"/>
                        </a:spcBef>
                        <a:spcAft>
                          <a:spcPts val="0"/>
                        </a:spcAft>
                        <a:tabLst>
                          <a:tab pos="762000" algn="l"/>
                          <a:tab pos="1769745" algn="r"/>
                        </a:tabLst>
                      </a:pPr>
                      <a:r>
                        <a:rPr lang="en-GB" sz="1200">
                          <a:effectLst/>
                          <a:latin typeface="Calibri" panose="020F0502020204030204" pitchFamily="34" charset="0"/>
                          <a:ea typeface="Calibri" panose="020F0502020204030204" pitchFamily="34" charset="0"/>
                          <a:cs typeface="Times New Roman" panose="02020603050405020304" pitchFamily="18" charset="0"/>
                        </a:rPr>
                        <a:t>Debtor Days</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76,000,000x 365 = 27,740,000,000/1,278,000,000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21.71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86,000,000 x 365 = 31,390,000,000/1,457,000,000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21.54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588774247"/>
                  </a:ext>
                </a:extLst>
              </a:tr>
              <a:tr h="617005">
                <a:tc>
                  <a:txBody>
                    <a:bodyPr/>
                    <a:lstStyle/>
                    <a:p>
                      <a:pPr marL="0" marR="0">
                        <a:spcBef>
                          <a:spcPts val="0"/>
                        </a:spcBef>
                        <a:spcAft>
                          <a:spcPts val="0"/>
                        </a:spcAft>
                        <a:tabLst>
                          <a:tab pos="762000" algn="l"/>
                          <a:tab pos="1769745" algn="r"/>
                        </a:tabLst>
                      </a:pPr>
                      <a:r>
                        <a:rPr lang="en-GB" sz="1200">
                          <a:effectLst/>
                          <a:latin typeface="Calibri" panose="020F0502020204030204" pitchFamily="34" charset="0"/>
                          <a:ea typeface="Calibri" panose="020F0502020204030204" pitchFamily="34" charset="0"/>
                          <a:cs typeface="Times New Roman" panose="02020603050405020304" pitchFamily="18" charset="0"/>
                        </a:rPr>
                        <a:t>Creditor Days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41,000,000 x 365 = 14,965,000,000/189,000,000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79.18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a:effectLst/>
                          <a:latin typeface="Calibri" panose="020F0502020204030204" pitchFamily="34" charset="0"/>
                          <a:ea typeface="Calibri" panose="020F0502020204030204" pitchFamily="34" charset="0"/>
                          <a:cs typeface="Times New Roman" panose="02020603050405020304" pitchFamily="18" charset="0"/>
                        </a:rPr>
                        <a:t>63,000,000 x 365 = 22,995,000,000/223,000,000 = </a:t>
                      </a:r>
                      <a:r>
                        <a:rPr lang="en-GB" sz="1200" b="1">
                          <a:effectLst/>
                          <a:latin typeface="Calibri" panose="020F0502020204030204" pitchFamily="34" charset="0"/>
                          <a:ea typeface="Calibri" panose="020F0502020204030204" pitchFamily="34" charset="0"/>
                          <a:cs typeface="Times New Roman" panose="02020603050405020304" pitchFamily="18" charset="0"/>
                        </a:rPr>
                        <a:t>98.69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42291245"/>
                  </a:ext>
                </a:extLst>
              </a:tr>
              <a:tr h="205669">
                <a:tc>
                  <a:txBody>
                    <a:bodyPr/>
                    <a:lstStyle/>
                    <a:p>
                      <a:pPr marL="0" marR="0">
                        <a:spcBef>
                          <a:spcPts val="0"/>
                        </a:spcBef>
                        <a:spcAft>
                          <a:spcPts val="0"/>
                        </a:spcAft>
                        <a:tabLst>
                          <a:tab pos="762000" algn="l"/>
                          <a:tab pos="1769745" algn="r"/>
                        </a:tabLst>
                      </a:pPr>
                      <a:r>
                        <a:rPr lang="en-GB" sz="1200">
                          <a:effectLst/>
                          <a:latin typeface="Calibri" panose="020F0502020204030204" pitchFamily="34" charset="0"/>
                          <a:ea typeface="Calibri" panose="020F0502020204030204" pitchFamily="34" charset="0"/>
                          <a:cs typeface="Times New Roman" panose="02020603050405020304" pitchFamily="18" charset="0"/>
                        </a:rPr>
                        <a:t>Debt Ratio </a:t>
                      </a: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257,000,000/1,</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320,000,000 = </a:t>
                      </a:r>
                      <a:r>
                        <a:rPr lang="en-GB" sz="1200" b="1" baseline="0" dirty="0" smtClean="0">
                          <a:effectLst/>
                          <a:latin typeface="Calibri" panose="020F0502020204030204" pitchFamily="34" charset="0"/>
                          <a:ea typeface="Calibri" panose="020F0502020204030204" pitchFamily="34" charset="0"/>
                          <a:cs typeface="Times New Roman" panose="02020603050405020304" pitchFamily="18" charset="0"/>
                        </a:rPr>
                        <a:t>0.19</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spcBef>
                          <a:spcPts val="0"/>
                        </a:spcBef>
                        <a:spcAft>
                          <a:spcPts val="0"/>
                        </a:spcAft>
                        <a:tabLst>
                          <a:tab pos="762000" algn="l"/>
                        </a:tabLs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339,000,000/1,518,000,000</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  </a:t>
                      </a:r>
                      <a:r>
                        <a:rPr lang="en-GB" sz="1200" b="1" baseline="0" dirty="0" smtClean="0">
                          <a:effectLst/>
                          <a:latin typeface="Calibri" panose="020F0502020204030204" pitchFamily="34" charset="0"/>
                          <a:ea typeface="Calibri" panose="020F0502020204030204" pitchFamily="34" charset="0"/>
                          <a:cs typeface="Times New Roman" panose="02020603050405020304" pitchFamily="18" charset="0"/>
                        </a:rPr>
                        <a:t>0.22</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7866" marR="6786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45500616"/>
                  </a:ext>
                </a:extLst>
              </a:tr>
            </a:tbl>
          </a:graphicData>
        </a:graphic>
      </p:graphicFrame>
      <p:sp>
        <p:nvSpPr>
          <p:cNvPr id="5" name="Rectangle 1">
            <a:extLst>
              <a:ext uri="{FF2B5EF4-FFF2-40B4-BE49-F238E27FC236}">
                <a16:creationId xmlns:a16="http://schemas.microsoft.com/office/drawing/2014/main" id="{B26D75C5-EA7B-294D-BC2D-D46DBCD5BD7E}"/>
              </a:ext>
            </a:extLst>
          </p:cNvPr>
          <p:cNvSpPr>
            <a:spLocks noChangeArrowheads="1"/>
          </p:cNvSpPr>
          <p:nvPr/>
        </p:nvSpPr>
        <p:spPr bwMode="auto">
          <a:xfrm>
            <a:off x="-858975" y="-25661"/>
            <a:ext cx="13850589" cy="5141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912543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23E42-49B4-2D40-95A1-951F89BB5208}"/>
              </a:ext>
            </a:extLst>
          </p:cNvPr>
          <p:cNvSpPr>
            <a:spLocks noGrp="1"/>
          </p:cNvSpPr>
          <p:nvPr>
            <p:ph type="title"/>
          </p:nvPr>
        </p:nvSpPr>
        <p:spPr/>
        <p:txBody>
          <a:bodyPr/>
          <a:lstStyle/>
          <a:p>
            <a:r>
              <a:rPr lang="en-GB" dirty="0"/>
              <a:t>SMART Targets </a:t>
            </a:r>
            <a:endParaRPr lang="en-US" dirty="0"/>
          </a:p>
        </p:txBody>
      </p:sp>
      <p:sp>
        <p:nvSpPr>
          <p:cNvPr id="3" name="Content Placeholder 2">
            <a:extLst>
              <a:ext uri="{FF2B5EF4-FFF2-40B4-BE49-F238E27FC236}">
                <a16:creationId xmlns:a16="http://schemas.microsoft.com/office/drawing/2014/main" id="{9F5F9CF4-CF2B-9B46-8FEB-5CED3C35B45A}"/>
              </a:ext>
            </a:extLst>
          </p:cNvPr>
          <p:cNvSpPr>
            <a:spLocks noGrp="1"/>
          </p:cNvSpPr>
          <p:nvPr>
            <p:ph idx="1"/>
          </p:nvPr>
        </p:nvSpPr>
        <p:spPr/>
        <p:txBody>
          <a:bodyPr/>
          <a:lstStyle/>
          <a:p>
            <a:r>
              <a:rPr lang="en-US" dirty="0" smtClean="0"/>
              <a:t>To establish a reputation in the Stag and Hen Party industry, creating a £500,000 profit per attraction within the next 2 years. </a:t>
            </a:r>
          </a:p>
          <a:p>
            <a:r>
              <a:rPr lang="en-US" dirty="0" smtClean="0"/>
              <a:t>To introduce reusable, merchandised, straws to all attractions. Reducing the use of paper straws by at least 30% within 1 year. Straws will cost approximately 40p to make per unit, charging £1 per unit to the customer. This will produce a gross profit of around 60%. </a:t>
            </a:r>
          </a:p>
          <a:p>
            <a:r>
              <a:rPr lang="en-US" dirty="0" smtClean="0"/>
              <a:t>To capitalize on the popularity of the free ‘Spirit of London’ ride within the Madame Tussauds Museum, London. Charging £5 per carriage could see a profit of up to £300 a day, totaling £100,500 a year. This should be implemented by January 2020. </a:t>
            </a:r>
            <a:endParaRPr lang="en-US" dirty="0"/>
          </a:p>
        </p:txBody>
      </p:sp>
    </p:spTree>
    <p:extLst>
      <p:ext uri="{BB962C8B-B14F-4D97-AF65-F5344CB8AC3E}">
        <p14:creationId xmlns:p14="http://schemas.microsoft.com/office/powerpoint/2010/main" val="2119513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EF088-9277-EC44-A3AE-07B76848010A}"/>
              </a:ext>
            </a:extLst>
          </p:cNvPr>
          <p:cNvSpPr>
            <a:spLocks noGrp="1"/>
          </p:cNvSpPr>
          <p:nvPr>
            <p:ph type="title"/>
          </p:nvPr>
        </p:nvSpPr>
        <p:spPr/>
        <p:txBody>
          <a:bodyPr/>
          <a:lstStyle/>
          <a:p>
            <a:r>
              <a:rPr lang="en-GB" dirty="0"/>
              <a:t>Equality and Diversity </a:t>
            </a:r>
            <a:endParaRPr lang="en-US" dirty="0"/>
          </a:p>
        </p:txBody>
      </p:sp>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t="6416" r="35249"/>
          <a:stretch/>
        </p:blipFill>
        <p:spPr>
          <a:xfrm>
            <a:off x="4861381" y="195617"/>
            <a:ext cx="3147629" cy="2863468"/>
          </a:xfrm>
        </p:spPr>
      </p:pic>
      <p:sp>
        <p:nvSpPr>
          <p:cNvPr id="5" name="TextBox 4"/>
          <p:cNvSpPr txBox="1"/>
          <p:nvPr/>
        </p:nvSpPr>
        <p:spPr>
          <a:xfrm>
            <a:off x="4746566" y="3144477"/>
            <a:ext cx="3640976" cy="1169551"/>
          </a:xfrm>
          <a:prstGeom prst="rect">
            <a:avLst/>
          </a:prstGeom>
          <a:noFill/>
        </p:spPr>
        <p:txBody>
          <a:bodyPr wrap="square" rtlCol="0">
            <a:spAutoFit/>
          </a:bodyPr>
          <a:lstStyle/>
          <a:p>
            <a:r>
              <a:rPr lang="en-GB" sz="1400" dirty="0" smtClean="0"/>
              <a:t>Fellow artist Azelia Banks and Niki Minaj fans complain on sexist pose from the singers wax work in Madame Tussauds, London, referring to her looking like a sex object and not an artist, Welsh, A (2015).</a:t>
            </a:r>
            <a:endParaRPr lang="en-GB" sz="14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3082" y="4364182"/>
            <a:ext cx="3409438" cy="2269374"/>
          </a:xfrm>
          <a:prstGeom prst="rect">
            <a:avLst/>
          </a:prstGeom>
        </p:spPr>
      </p:pic>
      <p:sp>
        <p:nvSpPr>
          <p:cNvPr id="7" name="TextBox 6"/>
          <p:cNvSpPr txBox="1"/>
          <p:nvPr/>
        </p:nvSpPr>
        <p:spPr>
          <a:xfrm>
            <a:off x="8482781" y="2282703"/>
            <a:ext cx="3550040" cy="2031325"/>
          </a:xfrm>
          <a:prstGeom prst="rect">
            <a:avLst/>
          </a:prstGeom>
          <a:noFill/>
        </p:spPr>
        <p:txBody>
          <a:bodyPr wrap="square" rtlCol="0">
            <a:spAutoFit/>
          </a:bodyPr>
          <a:lstStyle/>
          <a:p>
            <a:r>
              <a:rPr lang="en-GB" sz="1400" dirty="0" smtClean="0"/>
              <a:t>Madame Tussauds asked for proof that a disabled guest was really disabled. Liam Maxwell who has cerebral palsy was also denied that access to use the lift for “health and safety” reasons. When a complaint was made the guest was only offered a free drink on one of the upper floors he was previously denied from, Daily Mail (2018).</a:t>
            </a:r>
            <a:endParaRPr lang="en-GB" sz="1400" dirty="0"/>
          </a:p>
        </p:txBody>
      </p:sp>
    </p:spTree>
    <p:extLst>
      <p:ext uri="{BB962C8B-B14F-4D97-AF65-F5344CB8AC3E}">
        <p14:creationId xmlns:p14="http://schemas.microsoft.com/office/powerpoint/2010/main" val="2994433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B5E3-FA62-324F-904A-2A44A64B2B76}"/>
              </a:ext>
            </a:extLst>
          </p:cNvPr>
          <p:cNvSpPr>
            <a:spLocks noGrp="1"/>
          </p:cNvSpPr>
          <p:nvPr>
            <p:ph type="title"/>
          </p:nvPr>
        </p:nvSpPr>
        <p:spPr/>
        <p:txBody>
          <a:bodyPr/>
          <a:lstStyle/>
          <a:p>
            <a:r>
              <a:rPr lang="en-GB" dirty="0"/>
              <a:t>Recruitment and Selection </a:t>
            </a:r>
            <a:endParaRPr lang="en-US" dirty="0"/>
          </a:p>
        </p:txBody>
      </p:sp>
      <p:pic>
        <p:nvPicPr>
          <p:cNvPr id="4" name="Content Placeholder 3"/>
          <p:cNvPicPr>
            <a:picLocks noGrp="1" noChangeAspect="1"/>
          </p:cNvPicPr>
          <p:nvPr>
            <p:ph idx="1"/>
          </p:nvPr>
        </p:nvPicPr>
        <p:blipFill rotWithShape="1">
          <a:blip r:embed="rId2"/>
          <a:srcRect l="20419" t="10640" r="23737" b="13608"/>
          <a:stretch/>
        </p:blipFill>
        <p:spPr>
          <a:xfrm>
            <a:off x="5636030" y="1259989"/>
            <a:ext cx="4896197" cy="3735960"/>
          </a:xfrm>
          <a:prstGeom prst="rect">
            <a:avLst/>
          </a:prstGeom>
        </p:spPr>
      </p:pic>
      <p:sp>
        <p:nvSpPr>
          <p:cNvPr id="5" name="TextBox 4"/>
          <p:cNvSpPr txBox="1"/>
          <p:nvPr/>
        </p:nvSpPr>
        <p:spPr>
          <a:xfrm>
            <a:off x="5561215" y="5062451"/>
            <a:ext cx="2809702" cy="646331"/>
          </a:xfrm>
          <a:prstGeom prst="rect">
            <a:avLst/>
          </a:prstGeom>
          <a:noFill/>
        </p:spPr>
        <p:txBody>
          <a:bodyPr wrap="square" rtlCol="0">
            <a:spAutoFit/>
          </a:bodyPr>
          <a:lstStyle/>
          <a:p>
            <a:r>
              <a:rPr lang="en-GB" dirty="0" smtClean="0"/>
              <a:t>Merlin Entertainment – (2019)</a:t>
            </a:r>
            <a:endParaRPr lang="en-GB" dirty="0"/>
          </a:p>
        </p:txBody>
      </p:sp>
    </p:spTree>
    <p:extLst>
      <p:ext uri="{BB962C8B-B14F-4D97-AF65-F5344CB8AC3E}">
        <p14:creationId xmlns:p14="http://schemas.microsoft.com/office/powerpoint/2010/main" val="3016082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 </a:t>
            </a:r>
            <a:endParaRPr lang="en-GB" dirty="0"/>
          </a:p>
        </p:txBody>
      </p:sp>
      <p:pic>
        <p:nvPicPr>
          <p:cNvPr id="4" name="Content Placeholder 3"/>
          <p:cNvPicPr>
            <a:picLocks noGrp="1" noChangeAspect="1"/>
          </p:cNvPicPr>
          <p:nvPr>
            <p:ph idx="1"/>
          </p:nvPr>
        </p:nvPicPr>
        <p:blipFill rotWithShape="1">
          <a:blip r:embed="rId2"/>
          <a:srcRect l="19890" t="13698" r="22413" b="31017"/>
          <a:stretch/>
        </p:blipFill>
        <p:spPr>
          <a:xfrm>
            <a:off x="5540803" y="1780533"/>
            <a:ext cx="5814384" cy="3133899"/>
          </a:xfrm>
          <a:prstGeom prst="rect">
            <a:avLst/>
          </a:prstGeom>
        </p:spPr>
      </p:pic>
      <p:sp>
        <p:nvSpPr>
          <p:cNvPr id="5" name="TextBox 4"/>
          <p:cNvSpPr txBox="1"/>
          <p:nvPr/>
        </p:nvSpPr>
        <p:spPr>
          <a:xfrm>
            <a:off x="5465989" y="4914432"/>
            <a:ext cx="2821801" cy="923330"/>
          </a:xfrm>
          <a:prstGeom prst="rect">
            <a:avLst/>
          </a:prstGeom>
          <a:noFill/>
        </p:spPr>
        <p:txBody>
          <a:bodyPr wrap="square" rtlCol="0">
            <a:spAutoFit/>
          </a:bodyPr>
          <a:lstStyle/>
          <a:p>
            <a:r>
              <a:rPr lang="en-GB" dirty="0"/>
              <a:t>Merlin Entertainment – (2019)</a:t>
            </a:r>
          </a:p>
          <a:p>
            <a:endParaRPr lang="en-GB" dirty="0"/>
          </a:p>
        </p:txBody>
      </p:sp>
    </p:spTree>
    <p:extLst>
      <p:ext uri="{BB962C8B-B14F-4D97-AF65-F5344CB8AC3E}">
        <p14:creationId xmlns:p14="http://schemas.microsoft.com/office/powerpoint/2010/main" val="881282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 </a:t>
            </a:r>
            <a:endParaRPr lang="en-GB" dirty="0"/>
          </a:p>
        </p:txBody>
      </p:sp>
      <p:pic>
        <p:nvPicPr>
          <p:cNvPr id="4" name="Content Placeholder 3"/>
          <p:cNvPicPr>
            <a:picLocks noGrp="1" noChangeAspect="1"/>
          </p:cNvPicPr>
          <p:nvPr>
            <p:ph idx="1"/>
          </p:nvPr>
        </p:nvPicPr>
        <p:blipFill rotWithShape="1">
          <a:blip r:embed="rId2"/>
          <a:srcRect l="23596" t="11581" r="20428" b="52425"/>
          <a:stretch/>
        </p:blipFill>
        <p:spPr>
          <a:xfrm>
            <a:off x="5265378" y="2465529"/>
            <a:ext cx="6152120" cy="2225234"/>
          </a:xfrm>
          <a:prstGeom prst="rect">
            <a:avLst/>
          </a:prstGeom>
        </p:spPr>
      </p:pic>
      <p:sp>
        <p:nvSpPr>
          <p:cNvPr id="5" name="TextBox 4"/>
          <p:cNvSpPr txBox="1"/>
          <p:nvPr/>
        </p:nvSpPr>
        <p:spPr>
          <a:xfrm>
            <a:off x="5190563" y="4806367"/>
            <a:ext cx="3263480" cy="923330"/>
          </a:xfrm>
          <a:prstGeom prst="rect">
            <a:avLst/>
          </a:prstGeom>
          <a:noFill/>
        </p:spPr>
        <p:txBody>
          <a:bodyPr wrap="square" rtlCol="0">
            <a:spAutoFit/>
          </a:bodyPr>
          <a:lstStyle/>
          <a:p>
            <a:r>
              <a:rPr lang="en-GB" dirty="0"/>
              <a:t>Merlin Entertainment – (2019)</a:t>
            </a:r>
          </a:p>
          <a:p>
            <a:endParaRPr lang="en-GB" dirty="0"/>
          </a:p>
        </p:txBody>
      </p:sp>
    </p:spTree>
    <p:extLst>
      <p:ext uri="{BB962C8B-B14F-4D97-AF65-F5344CB8AC3E}">
        <p14:creationId xmlns:p14="http://schemas.microsoft.com/office/powerpoint/2010/main" val="504988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 </a:t>
            </a:r>
            <a:endParaRPr lang="en-GB" dirty="0"/>
          </a:p>
        </p:txBody>
      </p:sp>
      <p:pic>
        <p:nvPicPr>
          <p:cNvPr id="4" name="Content Placeholder 3"/>
          <p:cNvPicPr>
            <a:picLocks noGrp="1" noChangeAspect="1"/>
          </p:cNvPicPr>
          <p:nvPr>
            <p:ph idx="1"/>
          </p:nvPr>
        </p:nvPicPr>
        <p:blipFill rotWithShape="1">
          <a:blip r:embed="rId2"/>
          <a:srcRect l="17619" t="23814" r="17914" b="27253"/>
          <a:stretch/>
        </p:blipFill>
        <p:spPr>
          <a:xfrm>
            <a:off x="4755188" y="1697407"/>
            <a:ext cx="7281642" cy="3108960"/>
          </a:xfrm>
          <a:prstGeom prst="rect">
            <a:avLst/>
          </a:prstGeom>
        </p:spPr>
      </p:pic>
      <p:sp>
        <p:nvSpPr>
          <p:cNvPr id="5" name="TextBox 4"/>
          <p:cNvSpPr txBox="1"/>
          <p:nvPr/>
        </p:nvSpPr>
        <p:spPr>
          <a:xfrm>
            <a:off x="4680375" y="4979324"/>
            <a:ext cx="3973176" cy="646331"/>
          </a:xfrm>
          <a:prstGeom prst="rect">
            <a:avLst/>
          </a:prstGeom>
          <a:noFill/>
        </p:spPr>
        <p:txBody>
          <a:bodyPr wrap="square" rtlCol="0">
            <a:spAutoFit/>
          </a:bodyPr>
          <a:lstStyle/>
          <a:p>
            <a:r>
              <a:rPr lang="en-GB" dirty="0"/>
              <a:t>Merlin Entertainment – (2019)</a:t>
            </a:r>
          </a:p>
          <a:p>
            <a:endParaRPr lang="en-GB" dirty="0"/>
          </a:p>
        </p:txBody>
      </p:sp>
    </p:spTree>
    <p:extLst>
      <p:ext uri="{BB962C8B-B14F-4D97-AF65-F5344CB8AC3E}">
        <p14:creationId xmlns:p14="http://schemas.microsoft.com/office/powerpoint/2010/main" val="840925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CA4B-0AAB-5241-97A2-126F840B70BE}"/>
              </a:ext>
            </a:extLst>
          </p:cNvPr>
          <p:cNvSpPr>
            <a:spLocks noGrp="1"/>
          </p:cNvSpPr>
          <p:nvPr>
            <p:ph type="title"/>
          </p:nvPr>
        </p:nvSpPr>
        <p:spPr>
          <a:xfrm>
            <a:off x="779319" y="2254827"/>
            <a:ext cx="3740726" cy="2551540"/>
          </a:xfrm>
        </p:spPr>
        <p:txBody>
          <a:bodyPr>
            <a:normAutofit/>
          </a:bodyPr>
          <a:lstStyle/>
          <a:p>
            <a:r>
              <a:rPr lang="en-GB" sz="3600" dirty="0"/>
              <a:t>Recommendations </a:t>
            </a:r>
            <a:endParaRPr lang="en-US" sz="3600" dirty="0"/>
          </a:p>
        </p:txBody>
      </p:sp>
      <p:sp>
        <p:nvSpPr>
          <p:cNvPr id="3" name="Content Placeholder 2">
            <a:extLst>
              <a:ext uri="{FF2B5EF4-FFF2-40B4-BE49-F238E27FC236}">
                <a16:creationId xmlns:a16="http://schemas.microsoft.com/office/drawing/2014/main" id="{68B1D3B0-ACA3-C349-A081-896A25720E08}"/>
              </a:ext>
            </a:extLst>
          </p:cNvPr>
          <p:cNvSpPr>
            <a:spLocks noGrp="1"/>
          </p:cNvSpPr>
          <p:nvPr>
            <p:ph idx="1"/>
          </p:nvPr>
        </p:nvSpPr>
        <p:spPr/>
        <p:txBody>
          <a:bodyPr/>
          <a:lstStyle/>
          <a:p>
            <a:r>
              <a:rPr lang="en-US" dirty="0" smtClean="0"/>
              <a:t>I would recommend that Madame Tussauds should continue to produce interactive exhibits as these seem to be popular with tourists. </a:t>
            </a:r>
          </a:p>
          <a:p>
            <a:r>
              <a:rPr lang="en-US" dirty="0" smtClean="0"/>
              <a:t>I would recommend that Merlin Entertainment should purchase some of the locations that they are currently using. Whilst this may be expensive, the rental expense increased by £6,000,000 between the years of 2015-2016. </a:t>
            </a:r>
          </a:p>
          <a:p>
            <a:r>
              <a:rPr lang="en-US" dirty="0" smtClean="0"/>
              <a:t>I would recommend that Madame Tussauds should ensure that all of their locations are fully accessible to all disabled customers. All staff should also be trained in order to create an accepting atmosphere for all guests, including those with disabilities. </a:t>
            </a:r>
          </a:p>
          <a:p>
            <a:endParaRPr lang="en-US" dirty="0"/>
          </a:p>
        </p:txBody>
      </p:sp>
    </p:spTree>
    <p:extLst>
      <p:ext uri="{BB962C8B-B14F-4D97-AF65-F5344CB8AC3E}">
        <p14:creationId xmlns:p14="http://schemas.microsoft.com/office/powerpoint/2010/main" val="3510489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In conclusion there are a myriad of ways in which Madame Tussauds could improve their performance in all aspects. The company runs well but as always, there is room for improvement. Following my recommendations and SMART targets would be steps in the right direction for the company to achieve its full potential.  </a:t>
            </a:r>
            <a:endParaRPr lang="en-GB" dirty="0"/>
          </a:p>
        </p:txBody>
      </p:sp>
    </p:spTree>
    <p:extLst>
      <p:ext uri="{BB962C8B-B14F-4D97-AF65-F5344CB8AC3E}">
        <p14:creationId xmlns:p14="http://schemas.microsoft.com/office/powerpoint/2010/main" val="3464397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25000" lnSpcReduction="20000"/>
          </a:bodyPr>
          <a:lstStyle/>
          <a:p>
            <a:pPr lvl="0"/>
            <a:r>
              <a:rPr lang="en-GB" sz="2400" dirty="0"/>
              <a:t>American Pregnant Association . (2015). </a:t>
            </a:r>
            <a:r>
              <a:rPr lang="en-GB" sz="2400" i="1" dirty="0"/>
              <a:t>Pregnancy And Amusement Parks.</a:t>
            </a:r>
            <a:r>
              <a:rPr lang="en-GB" sz="2400" dirty="0"/>
              <a:t> Available: https://americanpregnancy.org/pregnancy-health/amusement-parks/. Last accessed 19/04/2019.</a:t>
            </a:r>
          </a:p>
          <a:p>
            <a:pPr lvl="0"/>
            <a:r>
              <a:rPr lang="en-GB" sz="2400" dirty="0"/>
              <a:t>BBC. (2018). </a:t>
            </a:r>
            <a:r>
              <a:rPr lang="en-GB" sz="2400" i="1" dirty="0"/>
              <a:t>Plastic straws: Which companies are banning </a:t>
            </a:r>
            <a:r>
              <a:rPr lang="en-GB" sz="2400" i="1" dirty="0" err="1"/>
              <a:t>them?.</a:t>
            </a:r>
            <a:r>
              <a:rPr lang="en-GB" sz="2400" dirty="0" err="1"/>
              <a:t>Available</a:t>
            </a:r>
            <a:r>
              <a:rPr lang="en-GB" sz="2400" dirty="0"/>
              <a:t>: https://www.bbc.co.uk/news/newsbeat-43567958. Last accessed 19/04/2019.</a:t>
            </a:r>
          </a:p>
          <a:p>
            <a:pPr lvl="0"/>
            <a:r>
              <a:rPr lang="en-GB" sz="2400" dirty="0"/>
              <a:t>Daily Mail. (2018). </a:t>
            </a:r>
            <a:r>
              <a:rPr lang="en-GB" sz="2400" i="1" dirty="0"/>
              <a:t>Madame Tussauds staff asked wheelchair-bound cerebral palsy sufferer to PROVE he was disabled before selling him a discounted ticket.</a:t>
            </a:r>
            <a:r>
              <a:rPr lang="en-GB" sz="2400" dirty="0"/>
              <a:t> Available: https://www.dailymail.co.uk/news/article-5474009/Madame-Tussauds-staff-asked-wheelchair-bound-man-prove-disability.html?fbclid=IwAR2EalLGwmjB6_32LA-JGF7oUY_hq95LYRmlsBgwCfaPyyERahtvi8gpqL8. Last accessed 21/04/2019.</a:t>
            </a:r>
          </a:p>
          <a:p>
            <a:pPr lvl="0"/>
            <a:r>
              <a:rPr lang="en-GB" sz="2400" dirty="0" err="1"/>
              <a:t>Drinkaware</a:t>
            </a:r>
            <a:r>
              <a:rPr lang="en-GB" sz="2400" dirty="0"/>
              <a:t>. (2019). </a:t>
            </a:r>
            <a:r>
              <a:rPr lang="en-GB" sz="2400" i="1" dirty="0"/>
              <a:t>Why alcohol can encourage us to argue.</a:t>
            </a:r>
            <a:r>
              <a:rPr lang="en-GB" sz="2400" dirty="0"/>
              <a:t> Available: https://www.drinkaware.co.uk/alcohol-facts/how-alcohol-affects-relationships/does-alcohol-make-you-argue-with-your-partner/. Last accessed 19/04/2019.</a:t>
            </a:r>
          </a:p>
          <a:p>
            <a:pPr lvl="0"/>
            <a:r>
              <a:rPr lang="en-GB" sz="2400" dirty="0"/>
              <a:t>Gladwell, H. (2019). </a:t>
            </a:r>
            <a:r>
              <a:rPr lang="en-GB" sz="2400" i="1" dirty="0"/>
              <a:t>Eight reusable straws to ensure you never struggle with a McDonald’s milkshake again Read more: https://metro.co.uk/2019/04/24/eight-reusable-straws-to-ensure-you-never-struggle-with-a-mcdonalds-milk.</a:t>
            </a:r>
            <a:r>
              <a:rPr lang="en-GB" sz="2400" dirty="0"/>
              <a:t> Available: https://metro.co.uk/2019/04/24/eight-reusable-straws-to-ensure-you-never-struggle-with-a-mcdonalds-milkshake-again-9302069/. Last accessed 19/04/2019.</a:t>
            </a:r>
          </a:p>
          <a:p>
            <a:pPr lvl="0"/>
            <a:r>
              <a:rPr lang="en-GB" sz="2400" dirty="0"/>
              <a:t>GOV.UK. (2015). </a:t>
            </a:r>
            <a:r>
              <a:rPr lang="en-GB" sz="2400" i="1" dirty="0"/>
              <a:t>2010 to 2015 government policy: alcohol </a:t>
            </a:r>
            <a:r>
              <a:rPr lang="en-GB" sz="2400" i="1" dirty="0" err="1"/>
              <a:t>sales.</a:t>
            </a:r>
            <a:r>
              <a:rPr lang="en-GB" sz="2400" dirty="0" err="1"/>
              <a:t>Available</a:t>
            </a:r>
            <a:r>
              <a:rPr lang="en-GB" sz="2400" dirty="0"/>
              <a:t>: https://www.gov.uk/government/publications/2010-to-2015-government-policy-alcohol-sales/2010-to-2015-government-policy-alcohol-sales. Last accessed 19/04/2019.</a:t>
            </a:r>
          </a:p>
          <a:p>
            <a:pPr lvl="0"/>
            <a:r>
              <a:rPr lang="en-GB" sz="2400" dirty="0" err="1"/>
              <a:t>Heighington</a:t>
            </a:r>
            <a:r>
              <a:rPr lang="en-GB" sz="2400" dirty="0"/>
              <a:t>, L . (2016). </a:t>
            </a:r>
            <a:r>
              <a:rPr lang="en-GB" sz="2400" i="1" dirty="0"/>
              <a:t>Picsolve Partners with Madame Tussauds London to Capture Moments with Fashion Superstars.</a:t>
            </a:r>
            <a:r>
              <a:rPr lang="en-GB" sz="2400" dirty="0"/>
              <a:t> Available: https://www.picsolve.biz/news/picsolve-partners-madame-tussauds-london-capture-moments-fas. Last accessed 18/04/2019.</a:t>
            </a:r>
          </a:p>
          <a:p>
            <a:pPr lvl="0"/>
            <a:r>
              <a:rPr lang="en-GB" sz="2400" dirty="0"/>
              <a:t>Jones, D. (2018). </a:t>
            </a:r>
            <a:r>
              <a:rPr lang="en-GB" sz="2400" i="1" dirty="0"/>
              <a:t>Weatherspoon’s’ eco-friendly paper straws slammed by pub-goers for turning soggy in drinks.</a:t>
            </a:r>
            <a:r>
              <a:rPr lang="en-GB" sz="2400" dirty="0"/>
              <a:t> Available: https://www.thesun.co.uk/news/6345758/wetherspoons-eco-friendly-paper-straws-slammed-by-pub-goers-for-turning-soggy-in-drinks/. Last accessed 19/04/2019.</a:t>
            </a:r>
          </a:p>
          <a:p>
            <a:pPr lvl="0"/>
            <a:r>
              <a:rPr lang="en-GB" sz="2400" dirty="0" err="1"/>
              <a:t>Kahneman</a:t>
            </a:r>
            <a:r>
              <a:rPr lang="en-GB" sz="2400" dirty="0"/>
              <a:t>, D. (2015). </a:t>
            </a:r>
            <a:r>
              <a:rPr lang="en-GB" sz="2400" i="1" dirty="0"/>
              <a:t>Why We Hate Some queues More Than Others .</a:t>
            </a:r>
            <a:r>
              <a:rPr lang="en-GB" sz="2400" dirty="0"/>
              <a:t>Available: http://www.bbc.com/future/story/20151008-why-we-hate-some-queues-more-than-others. Last accessed 19/04/2019.</a:t>
            </a:r>
          </a:p>
          <a:p>
            <a:pPr lvl="0"/>
            <a:r>
              <a:rPr lang="en-GB" sz="2400" dirty="0"/>
              <a:t>Madame Tussauds . (2017). </a:t>
            </a:r>
            <a:r>
              <a:rPr lang="en-GB" sz="2400" i="1" dirty="0"/>
              <a:t>Food and Drink .</a:t>
            </a:r>
            <a:r>
              <a:rPr lang="en-GB" sz="2400" dirty="0"/>
              <a:t> Available: https://www.madametussauds.com/london/en/plan-your-visit/food-and-drink/. Last accessed 18/04/2019.</a:t>
            </a:r>
          </a:p>
          <a:p>
            <a:pPr lvl="0"/>
            <a:r>
              <a:rPr lang="en-GB" sz="2400" dirty="0"/>
              <a:t>Madame Tussauds . (2018). </a:t>
            </a:r>
            <a:r>
              <a:rPr lang="en-GB" sz="2400" i="1" dirty="0"/>
              <a:t>Join the Superheroes .</a:t>
            </a:r>
            <a:r>
              <a:rPr lang="en-GB" sz="2400" dirty="0"/>
              <a:t> Available: https://www.madametussauds.com/blackpool/en/. Last accessed 19/04/2019.</a:t>
            </a:r>
          </a:p>
          <a:p>
            <a:pPr lvl="0"/>
            <a:r>
              <a:rPr lang="en-GB" sz="2400" dirty="0"/>
              <a:t>Madame Tussauds . (2018). </a:t>
            </a:r>
            <a:r>
              <a:rPr lang="en-GB" sz="2400" i="1" dirty="0"/>
              <a:t>SPIRIT OF LONDON RIDE.</a:t>
            </a:r>
            <a:r>
              <a:rPr lang="en-GB" sz="2400" dirty="0"/>
              <a:t> Available: https://www.madametussauds.com/london/en/whats-inside/spirit-of-london-ride/. Last accessed 18/04/2019.</a:t>
            </a:r>
          </a:p>
          <a:p>
            <a:pPr lvl="0"/>
            <a:r>
              <a:rPr lang="en-GB" sz="2400" dirty="0"/>
              <a:t>Madame Tussauds . (2019). </a:t>
            </a:r>
            <a:r>
              <a:rPr lang="en-GB" sz="2400" i="1" dirty="0"/>
              <a:t>BEHIND THE SCENES.</a:t>
            </a:r>
            <a:r>
              <a:rPr lang="en-GB" sz="2400" dirty="0"/>
              <a:t> Available: https://www.madametussauds.com/amsterdam/en/about-us/behind-the-scenes/. Last accessed 19/04/2019.</a:t>
            </a:r>
          </a:p>
          <a:p>
            <a:pPr lvl="0"/>
            <a:r>
              <a:rPr lang="en-GB" sz="2400" dirty="0"/>
              <a:t>Madame Tussauds. (2018). </a:t>
            </a:r>
            <a:r>
              <a:rPr lang="en-GB" sz="2400" i="1" dirty="0"/>
              <a:t>DIGIPASS – ALL YOUR DIGITAL PHOTOS, ALL DAY.</a:t>
            </a:r>
            <a:r>
              <a:rPr lang="en-GB" sz="2400" dirty="0"/>
              <a:t> Available: https://www.madametussauds.com/london/en/plan-your-visit/digipass-all-your-digital-photos-all-day/. Last accessed 19/04/2019.</a:t>
            </a:r>
          </a:p>
          <a:p>
            <a:pPr lvl="0"/>
            <a:r>
              <a:rPr lang="en-GB" sz="2400" dirty="0"/>
              <a:t>Madame Tussauds. (2018). </a:t>
            </a:r>
            <a:r>
              <a:rPr lang="en-GB" sz="2400" i="1" dirty="0"/>
              <a:t>Health and Safety .</a:t>
            </a:r>
            <a:r>
              <a:rPr lang="en-GB" sz="2400" dirty="0"/>
              <a:t> Available: </a:t>
            </a:r>
            <a:r>
              <a:rPr lang="en-GB" sz="2400" u="sng" dirty="0">
                <a:hlinkClick r:id="rId2"/>
              </a:rPr>
              <a:t>https://www.madametussauds.com/london/en/latest-news-and-about/ticket-terms-conditions/</a:t>
            </a:r>
            <a:r>
              <a:rPr lang="en-GB" sz="2400" dirty="0"/>
              <a:t> . Last accessed 18/04/2019. </a:t>
            </a:r>
          </a:p>
          <a:p>
            <a:pPr lvl="0"/>
            <a:r>
              <a:rPr lang="en-GB" sz="2400" dirty="0"/>
              <a:t>Merlin Entertainment . (2018). </a:t>
            </a:r>
            <a:r>
              <a:rPr lang="en-GB" sz="2400" i="1" dirty="0"/>
              <a:t>Environment .</a:t>
            </a:r>
            <a:r>
              <a:rPr lang="en-GB" sz="2400" dirty="0"/>
              <a:t> Available: </a:t>
            </a:r>
            <a:r>
              <a:rPr lang="en-GB" sz="2400" u="sng" dirty="0">
                <a:hlinkClick r:id="rId3"/>
              </a:rPr>
              <a:t>https://www.merlinentertainments.biz/responsible-business/environment/</a:t>
            </a:r>
            <a:r>
              <a:rPr lang="en-GB" sz="2400" dirty="0"/>
              <a:t> . Last accessed 19/04/2019</a:t>
            </a:r>
          </a:p>
          <a:p>
            <a:pPr lvl="0"/>
            <a:r>
              <a:rPr lang="en-GB" sz="2400" dirty="0"/>
              <a:t>Merlin Entertainment . (2018). </a:t>
            </a:r>
            <a:r>
              <a:rPr lang="en-GB" sz="2400" i="1" dirty="0"/>
              <a:t>Investor Relations .</a:t>
            </a:r>
            <a:r>
              <a:rPr lang="en-GB" sz="2400" dirty="0"/>
              <a:t> Available: https://www.merlinentertainments.biz/investor-relations/. Last accessed 19/04/2019.</a:t>
            </a:r>
          </a:p>
          <a:p>
            <a:pPr lvl="0"/>
            <a:r>
              <a:rPr lang="en-GB" sz="2400" dirty="0"/>
              <a:t>Merlin Entertainment . (2019). </a:t>
            </a:r>
            <a:r>
              <a:rPr lang="en-GB" sz="2400" i="1" dirty="0"/>
              <a:t>Madame Tussauds Operations Team Leader.</a:t>
            </a:r>
            <a:r>
              <a:rPr lang="en-GB" sz="2400" dirty="0"/>
              <a:t> Available: https://merlin.csod.com/ux/ats/careersite/4/home/requisition/2874?c=merlin. Last accessed 20/04/2019.</a:t>
            </a:r>
          </a:p>
          <a:p>
            <a:pPr lvl="0"/>
            <a:r>
              <a:rPr lang="en-GB" sz="2400" dirty="0"/>
              <a:t>Morris, H. (2018). </a:t>
            </a:r>
            <a:r>
              <a:rPr lang="en-GB" sz="2400" i="1" dirty="0"/>
              <a:t>Why would anyone in their right mind visit Madame Tussauds? I did, and learnt these 19 things.</a:t>
            </a:r>
            <a:r>
              <a:rPr lang="en-GB" sz="2400" dirty="0"/>
              <a:t> Available: </a:t>
            </a:r>
            <a:r>
              <a:rPr lang="en-GB" sz="2400" u="sng" dirty="0">
                <a:hlinkClick r:id="rId4"/>
              </a:rPr>
              <a:t>https://www.telegraph.co.uk/travel/destinations/europe/united-kingdom/england/london/articles/madame-tussauds-review-london-facts/</a:t>
            </a:r>
            <a:r>
              <a:rPr lang="en-GB" sz="2400" dirty="0"/>
              <a:t> . Last accessed 18/04/2019.</a:t>
            </a:r>
          </a:p>
          <a:p>
            <a:pPr lvl="0"/>
            <a:r>
              <a:rPr lang="en-GB" sz="2400" dirty="0"/>
              <a:t>RAFI, R., 2010. Man Versus Machine. </a:t>
            </a:r>
            <a:r>
              <a:rPr lang="en-GB" sz="2400" i="1" dirty="0"/>
              <a:t>Newsweek, </a:t>
            </a:r>
            <a:r>
              <a:rPr lang="en-GB" sz="2400" b="1" dirty="0"/>
              <a:t>156</a:t>
            </a:r>
            <a:r>
              <a:rPr lang="en-GB" sz="2400" dirty="0"/>
              <a:t>(23),.</a:t>
            </a:r>
          </a:p>
          <a:p>
            <a:pPr lvl="0"/>
            <a:r>
              <a:rPr lang="en-GB" sz="2400" dirty="0"/>
              <a:t>Welsh, A. (2015). </a:t>
            </a:r>
            <a:r>
              <a:rPr lang="en-GB" sz="2400" i="1" dirty="0"/>
              <a:t>Azealia Banks was right about the Nicki </a:t>
            </a:r>
            <a:r>
              <a:rPr lang="en-GB" sz="2400" i="1" dirty="0" err="1"/>
              <a:t>Minaj</a:t>
            </a:r>
            <a:r>
              <a:rPr lang="en-GB" sz="2400" i="1" dirty="0"/>
              <a:t> waxwork: it's a sexist, racist mistake.</a:t>
            </a:r>
            <a:r>
              <a:rPr lang="en-GB" sz="2400" dirty="0"/>
              <a:t> Available: </a:t>
            </a:r>
            <a:r>
              <a:rPr lang="en-GB" sz="2400" u="sng" dirty="0">
                <a:hlinkClick r:id="rId5"/>
              </a:rPr>
              <a:t>https://www.independent.co.uk/voices/azealia-banks-was-right-about-the-nicki-minaj-waxwork-its-a-sexist-racist-mistake-10464009.html. Last accessed 20/04/2019</a:t>
            </a:r>
            <a:r>
              <a:rPr lang="en-GB" sz="2400" dirty="0"/>
              <a:t>.</a:t>
            </a:r>
          </a:p>
          <a:p>
            <a:endParaRPr lang="en-GB" dirty="0"/>
          </a:p>
        </p:txBody>
      </p:sp>
    </p:spTree>
    <p:extLst>
      <p:ext uri="{BB962C8B-B14F-4D97-AF65-F5344CB8AC3E}">
        <p14:creationId xmlns:p14="http://schemas.microsoft.com/office/powerpoint/2010/main" val="679833483"/>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292</TotalTime>
  <Words>963</Words>
  <Application>Microsoft Office PowerPoint</Application>
  <PresentationFormat>Widescreen</PresentationFormat>
  <Paragraphs>171</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Calibri Light</vt:lpstr>
      <vt:lpstr>Rockwell</vt:lpstr>
      <vt:lpstr>Times New Roman</vt:lpstr>
      <vt:lpstr>Wingdings</vt:lpstr>
      <vt:lpstr>Atlas</vt:lpstr>
      <vt:lpstr>Environmental Analysis and Performance Management Audit</vt:lpstr>
      <vt:lpstr>Introduction </vt:lpstr>
      <vt:lpstr>PESTLE </vt:lpstr>
      <vt:lpstr>SWOT</vt:lpstr>
      <vt:lpstr>Performance Review </vt:lpstr>
      <vt:lpstr>SMART Targets </vt:lpstr>
      <vt:lpstr>Equality and Diversity </vt:lpstr>
      <vt:lpstr>Recruitment and Selection </vt:lpstr>
      <vt:lpstr>Recruitment and Selection </vt:lpstr>
      <vt:lpstr>Recruitment and Selection </vt:lpstr>
      <vt:lpstr>Recruitment and Selection </vt:lpstr>
      <vt:lpstr>Recommendations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Analysis and Performance Management Audit</dc:title>
  <dc:creator>jade.bissmire10@outlook.com</dc:creator>
  <cp:lastModifiedBy>Jade Bissmire (1706761)</cp:lastModifiedBy>
  <cp:revision>23</cp:revision>
  <dcterms:created xsi:type="dcterms:W3CDTF">2019-04-26T02:19:40Z</dcterms:created>
  <dcterms:modified xsi:type="dcterms:W3CDTF">2019-04-26T14:45:06Z</dcterms:modified>
</cp:coreProperties>
</file>