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8" r:id="rId26"/>
    <p:sldId id="27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5BA6333-78BF-C520-03A1-230B316F10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CF5F3C44-F58D-7640-0B0C-A7BEB39E08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16BDB184-F082-498B-79E1-63ADC3A8098D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C8578BC6-A1D9-3671-B12C-5DCE7ABB0F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D06EB192-52E3-1690-124B-C9D061A133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6762B439-B646-120C-697A-63B681D8020C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77C13-8E4F-52E7-6AFA-1C798FC58C4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ADE85-9F94-F8A0-8345-5EDE285842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38759-F541-3BC4-EE5B-17CD6884B3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BDD3A593-C197-4A33-9459-1F499AE56303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302F5-66F3-494F-E681-BB2E940E5F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C3462-90D4-892F-5676-D30B6079D3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DDC57CEE-50DA-46B6-A2FD-9383AD8F5762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723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12CB9BB8-0A29-E55F-AB75-26D5A22AFE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87055406-D7C9-46B1-9CC0-543EBF89C7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7625E83F-267F-0EAA-2B67-002C8B942DAA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C429CF4E-3E77-65FE-D668-4520746140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46C86B24-7DEE-A031-656F-AB434D70763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35C90F4A-308E-2570-45A2-49DE76B3291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E106FF-21B7-797E-8128-A2C8B4F2C4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032AD-3558-CBA2-8407-AB74C10BD1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8946544" cy="419547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396F1-4B89-4FD8-CF69-0138872C1C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7CAB1F97-6318-4B3B-9DE2-114D415B58B7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2CF0D-8D55-42B9-BE2C-D8F24C2D41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435FF-16B9-1BFB-7A1E-3785DE7278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4C488387-9D35-4BDC-8520-6FE19429C608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43147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2DE351C5-F486-BEF1-83A1-D33558A9B0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4D9EB46B-FAE7-0485-407B-4B6E91C6B3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4ACBEBB6-9659-C4C1-FDC0-564B48AC1A20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3B617319-596D-8058-0432-E19D234A7F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090D2A74-12C1-2088-DDD3-6BF1CBF1B9F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257D430C-2C62-41C5-F9FE-8CB6F5BCD789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2B2D9-4F62-131C-4DF9-5018EF57AE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B6B32-1182-3CC9-33FB-C04483566EF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363AC-BF54-DD9B-9C5B-16B3749899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BDE3016B-5DA1-497B-A943-DD58FCE1A674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59C12-BFE2-4CC4-A27E-77601F372F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11157-1E8D-C80C-C959-F4779A4D04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5D10C7A-BE33-4EF0-BBD2-2D913B98C620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734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40A7159-3CF3-9638-C3A0-DA43E81307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495FF00F-6355-278D-552D-FBF67A6204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0A19AC44-4A80-575A-E527-A81F618534CC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AAA598B3-62D6-CFF5-687F-886B147D37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604B7912-5B07-8EF5-81F1-5DEE1FB2E1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F04DDF5E-20DC-AA62-190E-31AFD9A82DE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B1D5FB-130C-00EA-9FD7-9FDB2878F4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F4815-7270-C113-DDF3-D09871293E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8ED55-4806-BD03-A1F7-A106126E621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502F6-34DB-4278-BCE1-FF8619D833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52EC0EB2-376A-4822-B98B-E6907F484ADE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1FA85-C20E-0C6E-BF29-C2EF3AA489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7BE064-A414-809E-07C6-9B6D976CE2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C77232EC-B532-446E-990D-10328FD006E8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61056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>
            <a:extLst>
              <a:ext uri="{FF2B5EF4-FFF2-40B4-BE49-F238E27FC236}">
                <a16:creationId xmlns:a16="http://schemas.microsoft.com/office/drawing/2014/main" id="{CB8B138C-2E68-C1A6-55CF-67F492BE50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2AC7A921-A57F-C782-104A-70E9799F9F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Oval 15">
            <a:extLst>
              <a:ext uri="{FF2B5EF4-FFF2-40B4-BE49-F238E27FC236}">
                <a16:creationId xmlns:a16="http://schemas.microsoft.com/office/drawing/2014/main" id="{78C51D64-0668-8A2B-C941-AE69E50A0AF3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DED2ED2A-B7BB-8692-9002-0C16D79F2D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id="{D6791CF3-09ED-BBAD-B224-1401B10C05C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Rectangle 13">
            <a:extLst>
              <a:ext uri="{FF2B5EF4-FFF2-40B4-BE49-F238E27FC236}">
                <a16:creationId xmlns:a16="http://schemas.microsoft.com/office/drawing/2014/main" id="{6EF14346-25F2-8A2C-070D-7C680D8176D4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FEFCD-4A41-2641-21EE-ABB25BE4F7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C168F9-7758-81D4-58B2-5D57FFE780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5F7B1-CD77-27D4-95AE-E2F7CCEB3D2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92487C-2BA0-1052-0A26-282BD4B0A5D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B886B8-A02D-DB97-9701-3B247A83143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EE04D4-5C7E-E008-599C-4C5A04374E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C7EDFB90-E4D3-4DC8-82FF-38EFFC2014E8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08A7CA-B5C8-9904-0EB8-B5FDF177F7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733247-EDC7-C376-08D4-124F277BEB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529C95E7-2E44-423B-871B-9A05E47E1F8B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87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>
            <a:extLst>
              <a:ext uri="{FF2B5EF4-FFF2-40B4-BE49-F238E27FC236}">
                <a16:creationId xmlns:a16="http://schemas.microsoft.com/office/drawing/2014/main" id="{97EFA402-23F3-CFD5-95D8-BAFB415A54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9520C2-0267-3971-AAC5-B6B02D060C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Oval 15">
            <a:extLst>
              <a:ext uri="{FF2B5EF4-FFF2-40B4-BE49-F238E27FC236}">
                <a16:creationId xmlns:a16="http://schemas.microsoft.com/office/drawing/2014/main" id="{5DB33D58-5E57-C0D9-D37B-29F7B47DB27D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605BE2-6047-7F21-AF61-0927B4B4A2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4DBDEA-B751-B7C9-9732-0D5FA3EFE0B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13">
            <a:extLst>
              <a:ext uri="{FF2B5EF4-FFF2-40B4-BE49-F238E27FC236}">
                <a16:creationId xmlns:a16="http://schemas.microsoft.com/office/drawing/2014/main" id="{5747444B-C131-4D4E-F8E9-28022C4483CF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4D581-92CB-2A5B-1DD5-3C81805C5A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C7643E-6E18-29B0-8960-1CA0A3B56D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6DC95D65-4EC3-4F1F-A0A4-0E575760654B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4F356F-EB8E-52A3-6FCD-9FA948CC9C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C005E2-54C4-046C-C73B-5359FB81AA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73AA8D71-B2A2-436C-9054-2B5204A8F649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69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B755E501-96F2-1D80-B776-6118E5D4A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34A6507-9604-A048-FFCF-B8115D9EEC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Oval 15">
            <a:extLst>
              <a:ext uri="{FF2B5EF4-FFF2-40B4-BE49-F238E27FC236}">
                <a16:creationId xmlns:a16="http://schemas.microsoft.com/office/drawing/2014/main" id="{830F8549-CED6-8CE8-0855-2EDA38EB5E6B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8721FFEE-5391-4B3B-ED1D-2CFD9ECED0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B426FB62-FAB2-850F-B9FF-788452F58F8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13">
            <a:extLst>
              <a:ext uri="{FF2B5EF4-FFF2-40B4-BE49-F238E27FC236}">
                <a16:creationId xmlns:a16="http://schemas.microsoft.com/office/drawing/2014/main" id="{70B7D014-3426-BDB6-AE11-3B624FED544C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FE465-2940-8BD7-E0AB-CEF2B63EAA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264C4F4C-963D-47F1-ACA2-3BBDFDF8C502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6283A6-3798-C149-A9C4-4C843B0EE5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BE0C4F-4805-1983-8A08-FB7B361A9F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96ED89FD-1C4F-4CBF-A838-B3DC39C483BB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300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BA41E5C-B8D1-EB3A-CBBD-B108798D35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BCCA058A-6181-7AF7-F4AF-5BB906EE95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6D50430C-218C-3C85-2FC1-FC5203D362A2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7ECDB4AF-351A-10FF-086E-B8C89C1C14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BA50FE3B-79B0-7341-6F37-8958E51D667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E60C6B22-06D5-D3EF-976E-743053D07EC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8DD59-374C-660F-C6B1-65AC599134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7EBA1-3842-A69C-0EBA-FE784D4B6F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44D7E-6D21-05A0-FF8E-23DE6E4B7C5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48947-05D1-4375-477F-2FC1F7CC01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37E22E29-2ECA-4ECE-B089-5955254EF3F8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87BE22-F0B1-2343-B317-827DFA3FAF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141AE-E00D-5C48-86F2-3A820F283F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82839441-9051-4C74-A6D8-DCC80D3E84E3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027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BCD6B81-8B29-A400-0A5B-6BCD90816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7CE0A445-81CC-FF1E-8084-83C7DD4D38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8888E375-3715-F243-D36A-00739FC124BA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97445ED2-7CB1-6350-1A7F-3BA8C8CEF8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EE0F10C4-A3DA-722B-7631-5CFF45F46B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1D16E1A2-87F3-A961-8B7E-8D6CCDD3DCB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E7C28-974B-07E1-42CC-536A4CA143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61874A-BA76-9426-66CF-7D152DA5503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E23198-4C94-B1DD-51BC-76EA580313A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7C0971-CA1E-A2CC-A81D-39F4C50343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3F33D370-05C9-49B4-9430-C611AF6B8EED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713F-32CB-6300-5B2C-5D1B7B57E2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E7599-11FF-5D1B-A056-5828412D53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ABB519A5-6747-4AA1-A2B9-1BC051808BCF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369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14157FD-D531-775A-BEAF-DCEF83BB3B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>
            <a:extLst>
              <a:ext uri="{FF2B5EF4-FFF2-40B4-BE49-F238E27FC236}">
                <a16:creationId xmlns:a16="http://schemas.microsoft.com/office/drawing/2014/main" id="{E6F40A3D-5FFE-E0B2-7DAB-050BF8C076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Oval 15">
            <a:extLst>
              <a:ext uri="{FF2B5EF4-FFF2-40B4-BE49-F238E27FC236}">
                <a16:creationId xmlns:a16="http://schemas.microsoft.com/office/drawing/2014/main" id="{EB6AD28A-8106-D019-4389-133EC05A9A19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1" name="Picture 8">
            <a:extLst>
              <a:ext uri="{FF2B5EF4-FFF2-40B4-BE49-F238E27FC236}">
                <a16:creationId xmlns:a16="http://schemas.microsoft.com/office/drawing/2014/main" id="{F7DB357F-0DAD-0057-0740-591CCBEAEA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D840DE9C-33B4-A14C-1E71-E9AFB9E21A5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Rectangle 13">
            <a:extLst>
              <a:ext uri="{FF2B5EF4-FFF2-40B4-BE49-F238E27FC236}">
                <a16:creationId xmlns:a16="http://schemas.microsoft.com/office/drawing/2014/main" id="{77F1897D-C106-2F59-7E5A-C3F06BCAC07D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5F764-72C1-C526-CABE-A2A7599EAF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26118D-4A05-4552-8C8E-C8D1E699BC5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EB6D0-B2B8-B2F7-9D1E-30AD63F6BF6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9A1E1-48F9-AB8A-ECD0-AE49ED4C66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3E178EA2-FBCA-4260-9BBC-03D194C33516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F8C41-BAB6-37BB-69F3-502362FB73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42E51-3422-4077-C516-F41E54B628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84E29C0A-B798-4AFD-9FAC-40EC63495743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08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667C75EC-D46B-04CB-458E-2DE2E3EB97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A7DA5C29-B8A4-FD78-1A72-A3BAEFE9CD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3C3C0CD6-E6D8-AC33-453B-D761DAC82773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6333C0DD-73CC-97DB-AB76-97CB8839ED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3A795789-8C24-FC54-4146-4403FC56B1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9AEF38D1-69B8-B17F-3313-FF93BED081C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29A54-C59F-A20F-4EAC-E10F733BA3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75B3162-C268-913E-ACE9-3AB02AE4C2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7CA34-B73B-039A-0E30-8B6F4989F0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8F33B630-1D03-4484-8B3A-C2682CDEED1F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336AB-4DF2-D855-0422-8A5056FA3F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91AB18-49C4-3CA8-8653-D6CF940324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E8FC7DAB-19C2-4FA9-99ED-06083382C772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5218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>
            <a:extLst>
              <a:ext uri="{FF2B5EF4-FFF2-40B4-BE49-F238E27FC236}">
                <a16:creationId xmlns:a16="http://schemas.microsoft.com/office/drawing/2014/main" id="{4809E8B0-0534-E2F0-6447-05889DB77D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277CEF9E-F688-3B70-76B3-884148D5CC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Oval 15">
            <a:extLst>
              <a:ext uri="{FF2B5EF4-FFF2-40B4-BE49-F238E27FC236}">
                <a16:creationId xmlns:a16="http://schemas.microsoft.com/office/drawing/2014/main" id="{57C618B1-B109-DF70-3F47-AEF8E2C251DD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3" name="Picture 8">
            <a:extLst>
              <a:ext uri="{FF2B5EF4-FFF2-40B4-BE49-F238E27FC236}">
                <a16:creationId xmlns:a16="http://schemas.microsoft.com/office/drawing/2014/main" id="{DAE94CB5-5BCA-5173-360A-3690EF9363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9">
            <a:extLst>
              <a:ext uri="{FF2B5EF4-FFF2-40B4-BE49-F238E27FC236}">
                <a16:creationId xmlns:a16="http://schemas.microsoft.com/office/drawing/2014/main" id="{C3E39D8B-CC57-6CBA-15D3-36B754C9F3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Rectangle 13">
            <a:extLst>
              <a:ext uri="{FF2B5EF4-FFF2-40B4-BE49-F238E27FC236}">
                <a16:creationId xmlns:a16="http://schemas.microsoft.com/office/drawing/2014/main" id="{43223E88-EBDE-F043-3153-C1526BD4ECD0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3180C2-8320-E9B4-CD51-78CCEFF7AB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91A3F9E-3524-DD2D-A553-9CE4AF83B0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781C6B-5FD2-BAB0-DDE3-30D53DA680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CF24A8E-63EE-7CC0-6470-B8FE155945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491EC6B9-19E1-4BBA-A878-E4525DC67D9A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9126EB8-4EA8-72ED-2F37-94E9AA8D26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9CF4491-0CA3-69A9-C582-8532DA8E7C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DB2B3242-45EB-44A2-A697-3AA238AFF037}" type="slidenum">
              <a:t>‹Nº›</a:t>
            </a:fld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02AEDB7F-A0CE-5F0A-F89F-446E5E091B4F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ACD433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9EA11777-4B85-99CD-34A0-36B2E37C430F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ACD433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0917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32D81C99-1415-5882-D145-473C03FC00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EA80FEFC-7AB5-2C68-1D88-E2B851A3CC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91849D3F-7CEC-6B49-939C-B51516DAEE1A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35D85BD9-454B-AC67-D750-0125DCE61C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8B184FCB-4C92-9709-DD93-0F42005269C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F0E3B30C-FC94-85E7-A927-1FECFCAF4050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626D3-8DEE-C7EF-4F0D-1CF77E5F00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428D8-152A-01A6-0A8B-285E7AD0BE6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63FC7-17D8-6FE6-5B69-30090C521B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D57D9DD9-3BA7-4D5D-9CE1-426C57374963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8A4C8-A03E-8E20-AC7E-A6460D5A27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84E45-FE0B-3B4B-C702-EE3A4DF550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75A85C9B-F2C2-4382-986D-CCFA3B8CBD7A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78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7">
            <a:extLst>
              <a:ext uri="{FF2B5EF4-FFF2-40B4-BE49-F238E27FC236}">
                <a16:creationId xmlns:a16="http://schemas.microsoft.com/office/drawing/2014/main" id="{489616C1-24E1-5C3D-37CA-7BF18AAACE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6">
            <a:extLst>
              <a:ext uri="{FF2B5EF4-FFF2-40B4-BE49-F238E27FC236}">
                <a16:creationId xmlns:a16="http://schemas.microsoft.com/office/drawing/2014/main" id="{D8DB68C4-5D4B-98A4-3A1E-BEC758DDA6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93C5242D-D807-6EF9-B117-BB483C7AEDCB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7" name="Picture 8">
            <a:extLst>
              <a:ext uri="{FF2B5EF4-FFF2-40B4-BE49-F238E27FC236}">
                <a16:creationId xmlns:a16="http://schemas.microsoft.com/office/drawing/2014/main" id="{A017C0BF-8D71-2D75-5D68-2517C1E811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9">
            <a:extLst>
              <a:ext uri="{FF2B5EF4-FFF2-40B4-BE49-F238E27FC236}">
                <a16:creationId xmlns:a16="http://schemas.microsoft.com/office/drawing/2014/main" id="{73A96C9E-D9D4-3840-171F-9F4BB7140A4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2A0D5E29-AA1B-2856-3AAC-C6F471C3873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C9FF0-74FE-8067-6C38-3C7F58B3A9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D396A8-0FFA-BB08-DCA1-A45F535D81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1F192B-4910-2380-EFC3-072CFA834E2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D0BDED-5C2F-A24E-0199-52C3F546000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CB403CA-4F7A-6585-5543-FC2D986F140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FE120C21-A991-A133-15DB-30BB6FA8BF8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9EF502CD-D570-65C1-C7DD-36797281AD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0B1242FA-5C62-F962-A7BD-9231CAA46171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ACD433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F9FA6A3F-0E51-EC28-6D94-C767C24CE9BD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ACD433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5E3465F-66A1-A107-4836-051C373C74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269AC20E-540E-4EB1-8C86-13E5995F381B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06A21F5-2617-BE25-43FE-A7424D521B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FE05E04-F569-7F35-56FB-B1D05360A3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E6A40EFF-0DB3-462D-984F-3FCD0E82D945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4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>
            <a:extLst>
              <a:ext uri="{FF2B5EF4-FFF2-40B4-BE49-F238E27FC236}">
                <a16:creationId xmlns:a16="http://schemas.microsoft.com/office/drawing/2014/main" id="{9498697A-6962-93C8-5948-B02972FBB2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6">
            <a:extLst>
              <a:ext uri="{FF2B5EF4-FFF2-40B4-BE49-F238E27FC236}">
                <a16:creationId xmlns:a16="http://schemas.microsoft.com/office/drawing/2014/main" id="{C4B7D129-2364-4554-EF77-A13A3B42C1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9" name="Oval 15">
            <a:extLst>
              <a:ext uri="{FF2B5EF4-FFF2-40B4-BE49-F238E27FC236}">
                <a16:creationId xmlns:a16="http://schemas.microsoft.com/office/drawing/2014/main" id="{5F364712-849B-CB22-CAB4-9FCF04771E8F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20" name="Picture 8">
            <a:extLst>
              <a:ext uri="{FF2B5EF4-FFF2-40B4-BE49-F238E27FC236}">
                <a16:creationId xmlns:a16="http://schemas.microsoft.com/office/drawing/2014/main" id="{78689040-A009-D0BB-0038-C2AF3FBEE5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9">
            <a:extLst>
              <a:ext uri="{FF2B5EF4-FFF2-40B4-BE49-F238E27FC236}">
                <a16:creationId xmlns:a16="http://schemas.microsoft.com/office/drawing/2014/main" id="{08CCADB7-646A-4986-B866-92205F97FD0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2" name="Rectangle 13">
            <a:extLst>
              <a:ext uri="{FF2B5EF4-FFF2-40B4-BE49-F238E27FC236}">
                <a16:creationId xmlns:a16="http://schemas.microsoft.com/office/drawing/2014/main" id="{34F7DEA7-FE8E-6E3C-5835-DDD1E40DA5E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F8170-82E5-4951-B00A-85BFB2A8E4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6A1F1-2EC8-82E9-8B5A-FF57D6D2890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BCA96FAE-E4FD-FC8E-A8D1-B265D329DF8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4171832-34BE-D9DB-6381-D38480A8E6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FC03086-2A20-064E-3F0E-11CECB55A95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11BFDA6D-D382-465A-A778-479B15AB6FE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0CD497B-EC28-2A26-E067-A20B57B4C8C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A910CED9-0C2F-768C-995B-AB281F91CBA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CD43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F36F586-D84C-C1E0-59CE-E55121A73AF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1B22F4A-76C3-BB81-2091-243C69F25F3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96B8C503-82A2-DE5C-3473-22570F358EA3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ACD433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440BB0A7-5677-F30E-3F36-2E114511C618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ACD433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5A9D67DF-4598-FEEE-23C6-CF77345025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9A714926-8E03-46E1-8E76-493BA3807039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1DBA37E8-82CA-FDF6-B8AC-089270B662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4C10014-6706-7986-31E5-929B75CC6D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488A094F-B3D7-4DC9-8E19-716E69DE2E3F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121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C8E3FF3B-5C60-DA11-4948-BE07FA785D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D99205E3-5E9A-81F7-9D8B-B37E41436B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1E1320FE-9BB7-190E-B719-F01CDDA451E5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32F67276-98BA-3807-1761-7622A607CB4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B2ECCB66-6C01-33F0-9518-BCBB44CE64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99D99488-24A3-CFC0-D6A2-22A31D6AA1A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612D3-7145-F95C-4B9E-960A409EF9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D619FF-464F-EB0C-141D-FBB842B9623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03315" y="2052919"/>
            <a:ext cx="8946544" cy="41954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54B0B-6E3A-FD44-B86F-047A439902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8154574E-228F-467D-96A3-1D43B404D43A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3312D-FC4A-71C7-154F-FF76E74DFA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718E0E-B34E-3106-FEEA-6472084F59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241C2FE4-17C0-4799-907C-32C131B41584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0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497C89AE-7AC7-FBA2-CECA-98322B97C1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70EFA2CD-B71F-5300-375F-05FF96C829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Oval 15">
            <a:extLst>
              <a:ext uri="{FF2B5EF4-FFF2-40B4-BE49-F238E27FC236}">
                <a16:creationId xmlns:a16="http://schemas.microsoft.com/office/drawing/2014/main" id="{FE1EEAA1-9575-40A5-9611-9F339055EF12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8">
            <a:extLst>
              <a:ext uri="{FF2B5EF4-FFF2-40B4-BE49-F238E27FC236}">
                <a16:creationId xmlns:a16="http://schemas.microsoft.com/office/drawing/2014/main" id="{430F4C37-2119-A37D-2B45-7F7EE68D830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9">
            <a:extLst>
              <a:ext uri="{FF2B5EF4-FFF2-40B4-BE49-F238E27FC236}">
                <a16:creationId xmlns:a16="http://schemas.microsoft.com/office/drawing/2014/main" id="{1BB7C990-20D2-ACCC-60CA-50C2081790C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14B14032-9303-7E20-9923-EB867DD8F51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3D15E3-EA8F-E736-B764-4799DFC2786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03B2C7-E252-5C62-C4F0-A28C60EAB58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90A45-0777-F7A0-0D26-7979F2AC5C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5637" y="1790697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B4BE286A-1AF6-4A6D-A040-B7F92C03AACA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E33A5-6A65-59BA-A5D9-1C7CD34973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559" y="3225295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2539D-7F81-B478-E7AD-41910C5238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B9A70281-E2AF-4D6E-91BC-F90267F31E3C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83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58DDA5C6-3C00-6D12-5681-719E067C4570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6B33AF0C-B735-10B8-B8C5-2BCEA5C11421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0108F073-C026-8452-A170-07B7BD3D5F60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7AC4F0">
                  <a:alpha val="7000"/>
                </a:srgbClr>
              </a:gs>
              <a:gs pos="100000">
                <a:srgbClr val="7AC4F0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6A8F02BA-354C-2894-5E00-F91ACC869123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3E7D6ECA-8001-4B1F-89EC-A58D3EF5ED0A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9011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A8554AE7-5716-9B82-3149-ADB8A0D4F047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ACD43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EF82D60B-FF75-2365-9898-973994356C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065D1A7-BA5B-EB8E-06F6-A34C5C06F0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C88603D-58B1-7314-BBA3-E8AFCF1D4D0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37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FDB16EAC-E7F3-4BB0-8C72-6E3FCF6349BD}" type="datetime1">
              <a:rPr lang="en-GB"/>
              <a:pPr lvl="0"/>
              <a:t>21/03/2024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489058A8-1340-0825-7692-1F50E88419D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59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4BF2404-F8F1-39F0-2E72-B7BDB780EC5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CFE63179-6BAE-4593-B442-82BAA1159CF3}" type="slidenum">
              <a:t>‹Nº›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CD433"/>
        </a:buClr>
        <a:buSzPct val="80000"/>
        <a:buFont typeface="Wingdings 3"/>
        <a:buChar char=""/>
        <a:tabLst/>
        <a:defRPr lang="en-GB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CD433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CD433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CD433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CD433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ychex.com/articles/hcm/business-needs-both-leadership-and-management" TargetMode="External"/><Relationship Id="rId3" Type="http://schemas.openxmlformats.org/officeDocument/2006/relationships/hyperlink" Target="https://www.simplilearn.com/article/difference-between-management-and-leadership" TargetMode="External"/><Relationship Id="rId7" Type="http://schemas.openxmlformats.org/officeDocument/2006/relationships/hyperlink" Target="https://keydifferences.com/" TargetMode="External"/><Relationship Id="rId2" Type="http://schemas.openxmlformats.org/officeDocument/2006/relationships/hyperlink" Target="https://www.forbes.com/sites/terinaallen/2018/10/09/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://online.hbs.edu/blog/post/management-versus-leadership" TargetMode="External"/><Relationship Id="rId5" Type="http://schemas.openxmlformats.org/officeDocument/2006/relationships/hyperlink" Target="https://ecampusontario.pressbooks.pub/educationleadershipmanagement/" TargetMode="External"/><Relationship Id="rId4" Type="http://schemas.openxmlformats.org/officeDocument/2006/relationships/hyperlink" Target="https://managementstudyguide.com/leadership-management.htm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45912-7B46-3408-7EB2-B68723D5349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48605" y="536030"/>
            <a:ext cx="9112471" cy="3636577"/>
          </a:xfrm>
        </p:spPr>
        <p:txBody>
          <a:bodyPr>
            <a:normAutofit/>
          </a:bodyPr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MANAGEMENT &amp; LEADERSHIP</a:t>
            </a:r>
            <a:br>
              <a:rPr lang="en-GB" sz="4000" b="1"/>
            </a:br>
            <a:br>
              <a:rPr lang="en-GB" sz="4000" b="1"/>
            </a:br>
            <a:br>
              <a:rPr lang="en-GB" sz="2400" b="1"/>
            </a:br>
            <a:r>
              <a:rPr lang="en-GB" sz="2400" b="1"/>
              <a:t>Programme: BA(Hons)  BUSINESS MANGEMENT</a:t>
            </a:r>
            <a:br>
              <a:rPr lang="en-GB" sz="2400" b="1"/>
            </a:br>
            <a:r>
              <a:rPr lang="en-GB" sz="2400" b="1"/>
              <a:t>Module : Introduction to Leadership &amp; Management</a:t>
            </a:r>
            <a:br>
              <a:rPr lang="en-GB" sz="2400" b="1"/>
            </a:br>
            <a:endParaRPr lang="en-GB" sz="24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08DD-0909-A54D-BF43-2EE52C021B7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677101" y="4056991"/>
            <a:ext cx="5707117" cy="266962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700" b="1"/>
              <a:t>Student ID: 2315021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Presented By: Ana- Maria Haba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Module Leader: Dr Liyanage Rodrigo (Sampath)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Lecturer: Dr Lyanage Rodrigo (Sampath)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Assignment Title: Component 2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Module code: LCBB4008</a:t>
            </a:r>
          </a:p>
          <a:p>
            <a:pPr lvl="0">
              <a:lnSpc>
                <a:spcPct val="90000"/>
              </a:lnSpc>
            </a:pPr>
            <a:r>
              <a:rPr lang="en-GB" sz="1700" b="1"/>
              <a:t>Group Presentation</a:t>
            </a:r>
          </a:p>
          <a:p>
            <a:pPr lvl="0">
              <a:lnSpc>
                <a:spcPct val="90000"/>
              </a:lnSpc>
            </a:pPr>
            <a:endParaRPr lang="en-GB" sz="1700" b="1"/>
          </a:p>
        </p:txBody>
      </p:sp>
      <p:pic>
        <p:nvPicPr>
          <p:cNvPr id="4" name="Picture 4" descr="A close up of black text">
            <a:extLst>
              <a:ext uri="{FF2B5EF4-FFF2-40B4-BE49-F238E27FC236}">
                <a16:creationId xmlns:a16="http://schemas.microsoft.com/office/drawing/2014/main" id="{95425325-0F3A-4299-AA8E-D2DA05FE2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0276"/>
            <a:ext cx="2648605" cy="125331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257DD-F986-4FEE-B0A0-0F8B39F624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11680" y="579116"/>
            <a:ext cx="4165604" cy="2111532"/>
          </a:xfrm>
        </p:spPr>
        <p:txBody>
          <a:bodyPr>
            <a:normAutofit/>
          </a:bodyPr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CATALOGUE</a:t>
            </a:r>
            <a:br>
              <a:rPr lang="en-GB" sz="2000" b="1"/>
            </a:br>
            <a:br>
              <a:rPr lang="en-GB" sz="2000" b="1"/>
            </a:b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38A76-9890-0A76-215A-6D3EEC6F8D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319" y="3332475"/>
            <a:ext cx="6953545" cy="3525524"/>
          </a:xfrm>
        </p:spPr>
        <p:txBody>
          <a:bodyPr/>
          <a:lstStyle/>
          <a:p>
            <a:pPr lvl="0"/>
            <a:r>
              <a:rPr lang="en-GB" b="1" dirty="0"/>
              <a:t>Management’s role;</a:t>
            </a:r>
          </a:p>
          <a:p>
            <a:pPr lvl="0"/>
            <a:r>
              <a:rPr lang="en-GB" b="1" dirty="0"/>
              <a:t>Mintzberg’s management roles;</a:t>
            </a:r>
          </a:p>
          <a:p>
            <a:pPr lvl="0"/>
            <a:r>
              <a:rPr lang="en-GB" b="1" dirty="0"/>
              <a:t>Management vs. Leadership: What distinguishes a successful leader?</a:t>
            </a:r>
          </a:p>
          <a:p>
            <a:pPr lvl="0"/>
            <a:r>
              <a:rPr lang="en-GB" b="1" dirty="0"/>
              <a:t>Styles of leadership;</a:t>
            </a:r>
          </a:p>
          <a:p>
            <a:pPr lvl="0"/>
            <a:r>
              <a:rPr lang="en-GB" b="1" dirty="0"/>
              <a:t>Leadership effectiveness;</a:t>
            </a:r>
          </a:p>
          <a:p>
            <a:pPr lvl="0"/>
            <a:r>
              <a:rPr lang="en-GB" b="1" dirty="0"/>
              <a:t>Leadership and ethical issues;</a:t>
            </a:r>
          </a:p>
          <a:p>
            <a:pPr lvl="0"/>
            <a:r>
              <a:rPr lang="en-GB" b="1" dirty="0"/>
              <a:t>Leadership and cultural distinctions.</a:t>
            </a:r>
          </a:p>
        </p:txBody>
      </p:sp>
      <p:pic>
        <p:nvPicPr>
          <p:cNvPr id="4" name="Picture 2" descr="Image result for leadership ">
            <a:extLst>
              <a:ext uri="{FF2B5EF4-FFF2-40B4-BE49-F238E27FC236}">
                <a16:creationId xmlns:a16="http://schemas.microsoft.com/office/drawing/2014/main" id="{A7CB30A2-9BA4-F7CB-8525-6ADFE74876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978865" y="0"/>
            <a:ext cx="5187811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1E3DC-0C40-8C5B-394E-C4C16F1475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529843"/>
            <a:ext cx="4124958" cy="959169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20FE9-B75E-EFEE-F230-B513A8BFB57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46875" y="2529843"/>
            <a:ext cx="7782558" cy="4216398"/>
          </a:xfrm>
        </p:spPr>
        <p:txBody>
          <a:bodyPr/>
          <a:lstStyle/>
          <a:p>
            <a:pPr lvl="0"/>
            <a:r>
              <a:rPr lang="en-GB"/>
              <a:t>Workers will want to follow a good leader and will respond favourably to them.</a:t>
            </a:r>
          </a:p>
          <a:p>
            <a:pPr lvl="0"/>
            <a:r>
              <a:rPr lang="en-GB"/>
              <a:t>Leadership entails establishing a clear direction and vision for an organization that others will be willing to follow.</a:t>
            </a:r>
          </a:p>
          <a:p>
            <a:pPr lvl="0"/>
            <a:r>
              <a:rPr lang="en-GB"/>
              <a:t>Managers who prioritize controlling personnel and allocating resources may fail to establish a sense of purpose or focus that  others will comprehend and be willing to follow.</a:t>
            </a:r>
          </a:p>
          <a:p>
            <a:pPr lvl="0"/>
            <a:r>
              <a:rPr lang="en-GB"/>
              <a:t>A weak leader will struggle to gain the support of the workforce and will have difficulty communicating with the organizing workers.</a:t>
            </a:r>
          </a:p>
        </p:txBody>
      </p:sp>
      <p:pic>
        <p:nvPicPr>
          <p:cNvPr id="4" name="Picture 2" descr="Leadership and Management Strategies – Your Blueprint For Success ...">
            <a:extLst>
              <a:ext uri="{FF2B5EF4-FFF2-40B4-BE49-F238E27FC236}">
                <a16:creationId xmlns:a16="http://schemas.microsoft.com/office/drawing/2014/main" id="{70073A7A-E3CF-206E-AAD7-CE03A42591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207264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25C98-D4A4-144B-85B5-2B5F573A4E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>
            <a:normAutofit/>
          </a:bodyPr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E8B8E-E47D-5F05-165C-0B145C364C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440" y="1503675"/>
            <a:ext cx="6746242" cy="5354324"/>
          </a:xfrm>
        </p:spPr>
        <p:txBody>
          <a:bodyPr/>
          <a:lstStyle/>
          <a:p>
            <a:pPr lvl="0">
              <a:lnSpc>
                <a:spcPct val="90000"/>
              </a:lnSpc>
            </a:pPr>
            <a:endParaRPr lang="en-GB" sz="1900" dirty="0"/>
          </a:p>
          <a:p>
            <a:pPr lvl="0">
              <a:lnSpc>
                <a:spcPct val="90000"/>
              </a:lnSpc>
            </a:pPr>
            <a:r>
              <a:rPr lang="en-GB" sz="1900" dirty="0">
                <a:solidFill>
                  <a:srgbClr val="B3A04D"/>
                </a:solidFill>
              </a:rPr>
              <a:t>-Setting objectives and planning;</a:t>
            </a:r>
          </a:p>
          <a:p>
            <a:pPr lvl="0">
              <a:lnSpc>
                <a:spcPct val="90000"/>
              </a:lnSpc>
            </a:pPr>
            <a:endParaRPr lang="en-GB" sz="1900" dirty="0">
              <a:solidFill>
                <a:srgbClr val="B3A04D"/>
              </a:solidFill>
            </a:endParaRPr>
          </a:p>
          <a:p>
            <a:pPr lvl="0">
              <a:lnSpc>
                <a:spcPct val="90000"/>
              </a:lnSpc>
            </a:pPr>
            <a:endParaRPr lang="en-GB" sz="1900" dirty="0">
              <a:solidFill>
                <a:srgbClr val="B3A04D"/>
              </a:solidFill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1900" dirty="0">
              <a:solidFill>
                <a:srgbClr val="B3A04D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9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Supervising and assessing performance in relation to goals;</a:t>
            </a:r>
          </a:p>
          <a:p>
            <a:pPr lvl="0">
              <a:lnSpc>
                <a:spcPct val="90000"/>
              </a:lnSpc>
            </a:pPr>
            <a:endParaRPr lang="en-GB" sz="1900" dirty="0">
              <a:solidFill>
                <a:srgbClr val="27B2E1"/>
              </a:solidFill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1900" dirty="0">
              <a:solidFill>
                <a:srgbClr val="27B2E1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900" dirty="0">
                <a:solidFill>
                  <a:srgbClr val="F0F0F0"/>
                </a:solidFill>
              </a:rPr>
              <a:t>Directing and motivating staff;</a:t>
            </a:r>
          </a:p>
          <a:p>
            <a:pPr lvl="0">
              <a:lnSpc>
                <a:spcPct val="90000"/>
              </a:lnSpc>
            </a:pPr>
            <a:endParaRPr lang="en-GB" sz="1900" dirty="0">
              <a:solidFill>
                <a:srgbClr val="F0F0F0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900" dirty="0">
                <a:solidFill>
                  <a:srgbClr val="32BB79"/>
                </a:solidFill>
              </a:rPr>
              <a:t>Organising resources to meet the objectives;</a:t>
            </a:r>
          </a:p>
          <a:p>
            <a:pPr lvl="0">
              <a:lnSpc>
                <a:spcPct val="90000"/>
              </a:lnSpc>
            </a:pPr>
            <a:endParaRPr lang="en-GB" sz="1900" dirty="0">
              <a:solidFill>
                <a:srgbClr val="32BB79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900" dirty="0">
                <a:solidFill>
                  <a:srgbClr val="259F36"/>
                </a:solidFill>
              </a:rPr>
              <a:t>Organizing tasks.</a:t>
            </a:r>
          </a:p>
        </p:txBody>
      </p:sp>
      <p:pic>
        <p:nvPicPr>
          <p:cNvPr id="4" name="Picture 2" descr="Image result for management functions">
            <a:extLst>
              <a:ext uri="{FF2B5EF4-FFF2-40B4-BE49-F238E27FC236}">
                <a16:creationId xmlns:a16="http://schemas.microsoft.com/office/drawing/2014/main" id="{1646D28F-F6D2-9B02-D77C-6A13CAF18A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406640" y="1503675"/>
            <a:ext cx="4785356" cy="511048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718DE-CA20-2229-54CE-707D95E313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6246" y="2766215"/>
            <a:ext cx="3997957" cy="1325559"/>
          </a:xfrm>
        </p:spPr>
        <p:txBody>
          <a:bodyPr>
            <a:normAutofit/>
          </a:bodyPr>
          <a:lstStyle/>
          <a:p>
            <a:pPr lvl="0"/>
            <a:r>
              <a:rPr lang="en-GB" sz="36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49AB1-F33C-1CCF-445D-3213DB672F3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92317" y="1825627"/>
            <a:ext cx="6761475" cy="4351336"/>
          </a:xfrm>
        </p:spPr>
        <p:txBody>
          <a:bodyPr/>
          <a:lstStyle/>
          <a:p>
            <a:pPr lvl="0"/>
            <a:r>
              <a:rPr lang="en-GB">
                <a:solidFill>
                  <a:srgbClr val="C89800"/>
                </a:solidFill>
              </a:rPr>
              <a:t>Planning and goal-settin</a:t>
            </a:r>
            <a:r>
              <a:rPr lang="en-GB">
                <a:solidFill>
                  <a:srgbClr val="FFC000"/>
                </a:solidFill>
              </a:rPr>
              <a:t>g:</a:t>
            </a:r>
          </a:p>
          <a:p>
            <a:pPr lvl="0"/>
            <a:endParaRPr lang="en-GB">
              <a:solidFill>
                <a:srgbClr val="FFC000"/>
              </a:solidFill>
            </a:endParaRPr>
          </a:p>
          <a:p>
            <a:pPr lvl="0"/>
            <a:r>
              <a:rPr lang="en-GB"/>
              <a:t> Senior management will set overarching strategic goals, which will be translated into tactical goals for the less experienced managerial personnel.</a:t>
            </a:r>
          </a:p>
          <a:p>
            <a:pPr lvl="0"/>
            <a:r>
              <a:rPr lang="en-GB"/>
              <a:t>The planning that is required to achieve these goals is likewise crucial.</a:t>
            </a:r>
          </a:p>
          <a:p>
            <a:pPr lvl="0"/>
            <a:r>
              <a:rPr lang="en-GB"/>
              <a:t>Planning and assembling enough resources is necessary for a new marketing objective.</a:t>
            </a:r>
          </a:p>
        </p:txBody>
      </p:sp>
      <p:pic>
        <p:nvPicPr>
          <p:cNvPr id="4" name="Picture 2" descr="Image result for management functions">
            <a:extLst>
              <a:ext uri="{FF2B5EF4-FFF2-40B4-BE49-F238E27FC236}">
                <a16:creationId xmlns:a16="http://schemas.microsoft.com/office/drawing/2014/main" id="{FEAF0946-A351-B220-9FCC-CAE470E2A2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4715505"/>
            <a:ext cx="4196081" cy="214249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3156A-6B32-1C46-2D9E-F29257BA16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4675" y="2524758"/>
            <a:ext cx="4301813" cy="1808482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2992F-41C7-0A14-DD33-81CA45D818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05118" y="478971"/>
            <a:ext cx="4644731" cy="576942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sz="1900" dirty="0">
                <a:solidFill>
                  <a:srgbClr val="92D050"/>
                </a:solidFill>
              </a:rPr>
              <a:t>Managing resources to achieve the goals;</a:t>
            </a:r>
          </a:p>
          <a:p>
            <a:pPr lvl="0">
              <a:lnSpc>
                <a:spcPct val="80000"/>
              </a:lnSpc>
            </a:pPr>
            <a:endParaRPr lang="en-GB" sz="1900" dirty="0"/>
          </a:p>
          <a:p>
            <a:pPr lvl="0">
              <a:lnSpc>
                <a:spcPct val="80000"/>
              </a:lnSpc>
            </a:pPr>
            <a:r>
              <a:rPr lang="en-GB" sz="1900" dirty="0"/>
              <a:t>This goes beyond simply providing instructions;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900" dirty="0"/>
          </a:p>
          <a:p>
            <a:pPr marL="0" lvl="0" indent="0">
              <a:lnSpc>
                <a:spcPct val="80000"/>
              </a:lnSpc>
              <a:buNone/>
            </a:pPr>
            <a:endParaRPr lang="en-GB" sz="1900" dirty="0"/>
          </a:p>
          <a:p>
            <a:pPr lvl="0">
              <a:lnSpc>
                <a:spcPct val="80000"/>
              </a:lnSpc>
            </a:pPr>
            <a:r>
              <a:rPr lang="en-GB" sz="1900" dirty="0"/>
              <a:t>Employees across the company must be properly chosen and motivated to assume some responsibility and authority through delegation.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900" dirty="0"/>
          </a:p>
          <a:p>
            <a:pPr marL="0" lvl="0" indent="0">
              <a:lnSpc>
                <a:spcPct val="80000"/>
              </a:lnSpc>
              <a:buNone/>
            </a:pPr>
            <a:endParaRPr lang="en-GB" sz="1900" dirty="0"/>
          </a:p>
          <a:p>
            <a:pPr lvl="0">
              <a:lnSpc>
                <a:spcPct val="80000"/>
              </a:lnSpc>
            </a:pPr>
            <a:r>
              <a:rPr lang="en-GB" sz="1900" dirty="0"/>
              <a:t>Senior managers are going to ensure  that there is a clear division of </a:t>
            </a:r>
            <a:r>
              <a:rPr lang="en-GB" sz="1900" dirty="0" err="1"/>
              <a:t>labor</a:t>
            </a:r>
            <a:r>
              <a:rPr lang="en-GB" sz="1900" dirty="0"/>
              <a:t> inside company and that all departments are organized to work toward the same objectives.</a:t>
            </a:r>
          </a:p>
        </p:txBody>
      </p:sp>
      <p:pic>
        <p:nvPicPr>
          <p:cNvPr id="4" name="Picture 2" descr="Image result for management functions">
            <a:extLst>
              <a:ext uri="{FF2B5EF4-FFF2-40B4-BE49-F238E27FC236}">
                <a16:creationId xmlns:a16="http://schemas.microsoft.com/office/drawing/2014/main" id="{D4DB634B-5311-CB0F-1BFC-846BD4451A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4474863"/>
            <a:ext cx="3661961" cy="23831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2CB7D-F81D-5726-4997-7658E07880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8746" y="2474558"/>
            <a:ext cx="4159569" cy="140053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A01F5-B1D0-E0E2-33EA-E9A69FFA3F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69835" y="1853251"/>
            <a:ext cx="4980014" cy="4395155"/>
          </a:xfrm>
        </p:spPr>
        <p:txBody>
          <a:bodyPr/>
          <a:lstStyle/>
          <a:p>
            <a:pPr lvl="0"/>
            <a:r>
              <a:rPr lang="en-GB">
                <a:solidFill>
                  <a:srgbClr val="7AC4F0"/>
                </a:solidFill>
              </a:rPr>
              <a:t>Managing and inspiring personnel;</a:t>
            </a:r>
          </a:p>
          <a:p>
            <a:pPr lvl="0"/>
            <a:endParaRPr lang="en-GB">
              <a:solidFill>
                <a:srgbClr val="7AC4F0"/>
              </a:solidFill>
            </a:endParaRPr>
          </a:p>
          <a:p>
            <a:pPr lvl="0"/>
            <a:r>
              <a:rPr lang="en-GB"/>
              <a:t>This entails supervising, managing, and directing workers to guarantee that the objectives of the company are fulfilled.</a:t>
            </a:r>
          </a:p>
          <a:p>
            <a:pPr lvl="0"/>
            <a:r>
              <a:rPr lang="en-GB"/>
              <a:t>It is now commonly acknowledged how important it is to train employees  so they are driven to use all  of their skills at work.</a:t>
            </a:r>
          </a:p>
          <a:p>
            <a:pPr lvl="0"/>
            <a:r>
              <a:rPr lang="en-GB"/>
              <a:t>This will increase the likelihood that organizational goals will be met.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CD637-A82B-AAA2-14D1-A21FD68866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1598" y="1285838"/>
            <a:ext cx="4196081" cy="214316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C018E-A99D-1910-1131-853F1533DA0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96081" y="2052919"/>
            <a:ext cx="7813035" cy="419547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>
                <a:solidFill>
                  <a:srgbClr val="65D6A0"/>
                </a:solidFill>
              </a:rPr>
              <a:t>Organizing the following: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The necessity to maintain uniformity and coordination across various organizational components grows as the average size of business units rises, especially for global corporations.</a:t>
            </a:r>
          </a:p>
          <a:p>
            <a:pPr lvl="0">
              <a:lnSpc>
                <a:spcPct val="90000"/>
              </a:lnSpc>
            </a:pPr>
            <a:r>
              <a:rPr lang="en-GB"/>
              <a:t>To develop a common feeling of purpose ,the objectives  of each branch, division, region, and even all staff members must be combined.</a:t>
            </a:r>
          </a:p>
          <a:p>
            <a:pPr lvl="0">
              <a:lnSpc>
                <a:spcPct val="90000"/>
              </a:lnSpc>
            </a:pPr>
            <a:r>
              <a:rPr lang="en-GB"/>
              <a:t>Practically speaking, this could entail preventing the circumstance in which funds are allocated by two corporate departments to investigate the same new product, leading to needless duplication of effort.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43E42-E246-8B2B-483F-BA9107A8BE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9868" y="2915921"/>
            <a:ext cx="4718368" cy="1463040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Functions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F48CA-855C-F552-8D44-41434C2B5E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20640" y="2052919"/>
            <a:ext cx="5323837" cy="419547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>
                <a:solidFill>
                  <a:srgbClr val="A327A9"/>
                </a:solidFill>
              </a:rPr>
              <a:t>Managing and evaluating performance in relation to goals;</a:t>
            </a:r>
          </a:p>
          <a:p>
            <a:pPr lvl="0">
              <a:lnSpc>
                <a:spcPct val="90000"/>
              </a:lnSpc>
            </a:pPr>
            <a:endParaRPr lang="en-GB">
              <a:solidFill>
                <a:srgbClr val="7030A0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/>
              <a:t>Management by objectives sets goals for each group, department, and person.</a:t>
            </a:r>
          </a:p>
          <a:p>
            <a:pPr lvl="0">
              <a:lnSpc>
                <a:spcPct val="90000"/>
              </a:lnSpc>
            </a:pPr>
            <a:r>
              <a:rPr lang="en-GB"/>
              <a:t>It is the duty of management to evaluate performance in relation to goals and to take appropriate action when underperformance takes place.</a:t>
            </a:r>
          </a:p>
          <a:p>
            <a:pPr lvl="0">
              <a:lnSpc>
                <a:spcPct val="90000"/>
              </a:lnSpc>
            </a:pPr>
            <a:r>
              <a:rPr lang="en-GB"/>
              <a:t>Giving positive feedback when things are going well is crucial.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71871-5004-07CD-D440-F67195CC8A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MINTZBERG’S  Management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7CB1F-35F9-B293-71FE-519BEF4CAD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8946544" cy="3455252"/>
          </a:xfrm>
        </p:spPr>
        <p:txBody>
          <a:bodyPr/>
          <a:lstStyle/>
          <a:p>
            <a:pPr lvl="0"/>
            <a:r>
              <a:rPr lang="en-GB"/>
              <a:t>All managers do these ten roles in their employment.</a:t>
            </a:r>
          </a:p>
          <a:p>
            <a:pPr lvl="0"/>
            <a:r>
              <a:rPr lang="en-GB"/>
              <a:t>Three groupings are formed from these: </a:t>
            </a:r>
          </a:p>
          <a:p>
            <a:pPr marL="0" lvl="0" indent="0">
              <a:buNone/>
            </a:pPr>
            <a:r>
              <a:rPr lang="en-GB"/>
              <a:t>       1. Managing and inspiring employees at all organizational levels are interpersonal roles.</a:t>
            </a:r>
          </a:p>
          <a:p>
            <a:pPr marL="0" lvl="0" indent="0">
              <a:buNone/>
            </a:pPr>
            <a:r>
              <a:rPr lang="en-GB"/>
              <a:t>       2. Informational roles: supplying, receiving, and transmitting  information.</a:t>
            </a:r>
          </a:p>
          <a:p>
            <a:pPr marL="0" lvl="0" indent="0">
              <a:buNone/>
            </a:pPr>
            <a:r>
              <a:rPr lang="en-GB"/>
              <a:t>       3.Roles that involve making decisions and assigning resources to achieve the goals of the organization.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E1F77-10AE-CD78-6F30-3DFE8514C6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3" y="652387"/>
            <a:ext cx="8458428" cy="140053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Mintzberg’s management roles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82580-D92B-F920-0614-987895BBEE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72602" y="2052919"/>
            <a:ext cx="9177256" cy="5953685"/>
          </a:xfrm>
        </p:spPr>
        <p:txBody>
          <a:bodyPr/>
          <a:lstStyle/>
          <a:p>
            <a:pPr lvl="0"/>
            <a:r>
              <a:rPr lang="en-GB" b="1">
                <a:solidFill>
                  <a:srgbClr val="FFFF00"/>
                </a:solidFill>
              </a:rPr>
              <a:t>Mintzberg’s </a:t>
            </a:r>
          </a:p>
          <a:p>
            <a:pPr marL="0" lvl="0" indent="0">
              <a:buNone/>
            </a:pPr>
            <a:r>
              <a:rPr lang="en-GB" b="1">
                <a:solidFill>
                  <a:srgbClr val="FFFF00"/>
                </a:solidFill>
              </a:rPr>
              <a:t>Management roles</a:t>
            </a:r>
          </a:p>
        </p:txBody>
      </p:sp>
      <p:pic>
        <p:nvPicPr>
          <p:cNvPr id="4" name="Picture 4" descr="Image result for Henry Mintzberg Managerial Roles">
            <a:extLst>
              <a:ext uri="{FF2B5EF4-FFF2-40B4-BE49-F238E27FC236}">
                <a16:creationId xmlns:a16="http://schemas.microsoft.com/office/drawing/2014/main" id="{4BEFD744-97CC-0E2C-FC34-DB4ED5D96A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408715" y="2052919"/>
            <a:ext cx="5802087" cy="46159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96EC-E6B2-4C89-6693-6E4CD85725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The differences between management and leadership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F5371-8CC3-8F08-BC1B-06FF185C1BF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8655" y="2998857"/>
            <a:ext cx="8023485" cy="2533006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700" b="1" u="sng">
                <a:solidFill>
                  <a:srgbClr val="FFFF00"/>
                </a:solidFill>
              </a:rPr>
              <a:t>Leadership</a:t>
            </a:r>
            <a:r>
              <a:rPr lang="en-GB" sz="1700"/>
              <a:t>  is the skill of inspiring a group of individuals to work together toward a similar goal. Aligning individuals with the company’s vision can be viewed as a matter of inspiration,  motivation, and communication.</a:t>
            </a:r>
          </a:p>
          <a:p>
            <a:pPr lvl="0">
              <a:lnSpc>
                <a:spcPct val="90000"/>
              </a:lnSpc>
            </a:pPr>
            <a:endParaRPr lang="en-GB" sz="1700"/>
          </a:p>
          <a:p>
            <a:pPr lvl="0">
              <a:lnSpc>
                <a:spcPct val="90000"/>
              </a:lnSpc>
            </a:pPr>
            <a:r>
              <a:rPr lang="en-GB" sz="1700" b="1" u="sng">
                <a:solidFill>
                  <a:srgbClr val="FFFF00"/>
                </a:solidFill>
              </a:rPr>
              <a:t>Management </a:t>
            </a:r>
            <a:r>
              <a:rPr lang="en-GB" sz="1700"/>
              <a:t> is the collection of procedures that keep an organisation running smoothly. These procedures include organising, planning, setting budgets, outlining tasks, assessing performance, and resolving issues when outcomes do not meet expectations.</a:t>
            </a:r>
          </a:p>
        </p:txBody>
      </p:sp>
      <p:pic>
        <p:nvPicPr>
          <p:cNvPr id="4" name="Picture 2" descr="5 Essential Elements of Leadership">
            <a:extLst>
              <a:ext uri="{FF2B5EF4-FFF2-40B4-BE49-F238E27FC236}">
                <a16:creationId xmlns:a16="http://schemas.microsoft.com/office/drawing/2014/main" id="{8A3953A1-92E3-8457-D53B-27B587C2D8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937171" y="2046518"/>
            <a:ext cx="3156856" cy="48114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76D9B-B1B9-F8DA-9432-BFD8ECD395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Key differences between leaders &amp;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8288D-61AC-D58B-458D-6D88A9FAB5A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3284" y="1853251"/>
            <a:ext cx="5336365" cy="5004748"/>
          </a:xfrm>
        </p:spPr>
        <p:txBody>
          <a:bodyPr/>
          <a:lstStyle/>
          <a:p>
            <a:pPr lvl="0"/>
            <a:r>
              <a:rPr lang="en-GB" sz="2400" b="1" u="sng" dirty="0">
                <a:solidFill>
                  <a:srgbClr val="FFFF00"/>
                </a:solidFill>
              </a:rPr>
              <a:t>Leadership </a:t>
            </a:r>
            <a:r>
              <a:rPr lang="en-GB" sz="2800" b="1" u="sng" dirty="0">
                <a:solidFill>
                  <a:srgbClr val="FFFF00"/>
                </a:solidFill>
              </a:rPr>
              <a:t> </a:t>
            </a:r>
            <a:r>
              <a:rPr lang="en-GB" sz="1900" b="1" u="sng" dirty="0">
                <a:solidFill>
                  <a:srgbClr val="FFFF00"/>
                </a:solidFill>
              </a:rPr>
              <a:t> </a:t>
            </a:r>
            <a:r>
              <a:rPr lang="en-GB" sz="2400" b="1" u="sng" dirty="0">
                <a:solidFill>
                  <a:srgbClr val="000000"/>
                </a:solidFill>
              </a:rPr>
              <a:t>                                                          </a:t>
            </a:r>
          </a:p>
          <a:p>
            <a:pPr lvl="0"/>
            <a:r>
              <a:rPr lang="en-GB" sz="1700" dirty="0"/>
              <a:t>Inspiring and encouraging others;                                                                </a:t>
            </a:r>
          </a:p>
          <a:p>
            <a:pPr lvl="0"/>
            <a:r>
              <a:rPr lang="en-GB" sz="1700" dirty="0"/>
              <a:t>Encouraging people to embrace change;                                         </a:t>
            </a:r>
          </a:p>
          <a:p>
            <a:pPr lvl="0"/>
            <a:r>
              <a:rPr lang="en-GB" sz="1700" dirty="0"/>
              <a:t>Natural aptitudes and instincts;</a:t>
            </a:r>
          </a:p>
          <a:p>
            <a:pPr lvl="0"/>
            <a:r>
              <a:rPr lang="en-GB" sz="1700" dirty="0"/>
              <a:t>Skill and qualification for the job;</a:t>
            </a:r>
          </a:p>
          <a:p>
            <a:pPr lvl="0"/>
            <a:r>
              <a:rPr lang="en-GB" sz="1700" dirty="0"/>
              <a:t>Belief in doing the right thing;</a:t>
            </a:r>
          </a:p>
          <a:p>
            <a:pPr lvl="0"/>
            <a:r>
              <a:rPr lang="en-GB" sz="1700" dirty="0"/>
              <a:t>Admired and regarded with confidence  by   adherents because of leader’s personality;</a:t>
            </a:r>
          </a:p>
          <a:p>
            <a:pPr lvl="0"/>
            <a:r>
              <a:rPr lang="en-GB" sz="1700" dirty="0"/>
              <a:t>They generate a culture of change.</a:t>
            </a:r>
          </a:p>
          <a:p>
            <a:pPr lvl="0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03D55-C758-C4BA-DE48-EB21651212F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1853251"/>
            <a:ext cx="5891387" cy="4403082"/>
          </a:xfrm>
        </p:spPr>
        <p:txBody>
          <a:bodyPr/>
          <a:lstStyle/>
          <a:p>
            <a:pPr lvl="0"/>
            <a:r>
              <a:rPr lang="en-GB" sz="2400" b="1" u="sng">
                <a:solidFill>
                  <a:srgbClr val="FFFF00"/>
                </a:solidFill>
                <a:latin typeface="Century Gothic" pitchFamily="34"/>
              </a:rPr>
              <a:t>Management</a:t>
            </a:r>
          </a:p>
          <a:p>
            <a:pPr lvl="0"/>
            <a:r>
              <a:rPr lang="en-GB" sz="1900">
                <a:latin typeface="Century Gothic" pitchFamily="34"/>
              </a:rPr>
              <a:t>Supervising and directing others;</a:t>
            </a:r>
          </a:p>
          <a:p>
            <a:pPr lvl="0"/>
            <a:r>
              <a:rPr lang="en-GB" sz="1900">
                <a:latin typeface="Century Gothic" pitchFamily="34"/>
              </a:rPr>
              <a:t>Solving problems;</a:t>
            </a:r>
          </a:p>
          <a:p>
            <a:pPr lvl="0"/>
            <a:r>
              <a:rPr lang="en-GB" sz="1900">
                <a:latin typeface="Century Gothic" pitchFamily="34"/>
              </a:rPr>
              <a:t>Holding official positions of responsibility in the organisation;</a:t>
            </a:r>
          </a:p>
          <a:p>
            <a:pPr lvl="0"/>
            <a:r>
              <a:rPr lang="en-GB" sz="1900">
                <a:latin typeface="Century Gothic" pitchFamily="34"/>
              </a:rPr>
              <a:t>Skill and qualification for the job;</a:t>
            </a:r>
          </a:p>
          <a:p>
            <a:pPr lvl="0"/>
            <a:r>
              <a:rPr lang="en-GB" sz="1900">
                <a:latin typeface="Century Gothic" pitchFamily="34"/>
              </a:rPr>
              <a:t>Belief’s in doing the things right;</a:t>
            </a:r>
          </a:p>
          <a:p>
            <a:pPr lvl="0"/>
            <a:r>
              <a:rPr lang="en-GB" sz="1900">
                <a:latin typeface="Century Gothic" pitchFamily="34"/>
              </a:rPr>
              <a:t>Others pay attention to you based on your status rather than your personality;</a:t>
            </a:r>
          </a:p>
          <a:p>
            <a:pPr lvl="0"/>
            <a:r>
              <a:rPr lang="en-GB" sz="1900">
                <a:latin typeface="Century Gothic" pitchFamily="34"/>
              </a:rPr>
              <a:t>Corresponds with and follows the organisational norms.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1A037-B281-12AA-63B5-3DDCD04261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3251" y="1751798"/>
            <a:ext cx="3253334" cy="2829830"/>
          </a:xfrm>
        </p:spPr>
        <p:txBody>
          <a:bodyPr/>
          <a:lstStyle/>
          <a:p>
            <a:pPr lvl="0"/>
            <a:r>
              <a:rPr lang="en-GB" b="1"/>
              <a:t>   </a:t>
            </a:r>
            <a:r>
              <a:rPr lang="en-GB" sz="4000" b="1">
                <a:solidFill>
                  <a:srgbClr val="FFFF00"/>
                </a:solidFill>
              </a:rPr>
              <a:t>What makes a good leader?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BA8006E6-2AE6-5DB9-3240-F55F592CFB7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157084" y="770025"/>
            <a:ext cx="8932243" cy="5929161"/>
          </a:xfrm>
        </p:spPr>
        <p:txBody>
          <a:bodyPr/>
          <a:lstStyle/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Not all successful leaders are born with the ability to lead.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Ordinary individuals can become leaders by learning the essential traits of effective leadership and gaining experience in the field.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Personal qualities : a drive for achievement and an innate faith in their ability to succeed 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Gifted, enabling them to comprehend conversations regarding a broad range of topics impacting their business.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Sharp intellect, </a:t>
            </a:r>
            <a:r>
              <a:rPr lang="en-GB" dirty="0"/>
              <a:t>which enables the heart of an issue to be identified rather than unnecessary details;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Ability to think beyond the obvious, be creative, and inspire others to do the same.</a:t>
            </a:r>
          </a:p>
          <a:p>
            <a:pPr marL="285750" lvl="0" indent="-285750">
              <a:buFont typeface="Wingdings" pitchFamily="2"/>
              <a:buChar char="Ø"/>
            </a:pPr>
            <a:endParaRPr lang="en-GB" dirty="0"/>
          </a:p>
          <a:p>
            <a:pPr marL="285750" lvl="0" indent="-285750">
              <a:buFont typeface="Wingdings" pitchFamily="2"/>
              <a:buChar char="Ø"/>
            </a:pPr>
            <a:endParaRPr lang="en-GB" dirty="0"/>
          </a:p>
          <a:p>
            <a:pPr marL="285750" lvl="0" indent="-285750">
              <a:buFont typeface="Wingdings" pitchFamily="2"/>
              <a:buChar char="Ø"/>
            </a:pPr>
            <a:endParaRPr lang="en-GB" dirty="0"/>
          </a:p>
          <a:p>
            <a:pPr marL="285750" lvl="0" indent="-285750">
              <a:buFont typeface="Wingdings" pitchFamily="2"/>
              <a:buChar char="§"/>
            </a:pPr>
            <a:endParaRPr lang="en-GB" dirty="0"/>
          </a:p>
          <a:p>
            <a:pPr marL="285750" lvl="0" indent="-285750">
              <a:buFont typeface="Wingdings" pitchFamily="2"/>
              <a:buChar char="Ø"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71473-91BC-A4B2-9F2C-4FE2A8A8C5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7007275" cy="1353156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47FBC-B47F-A9F7-2E0C-8EED03C57C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/>
          <a:lstStyle/>
          <a:p>
            <a:pPr marL="285750" lvl="0" indent="-285750">
              <a:buFont typeface="Wingdings" pitchFamily="2"/>
              <a:buChar char="Ø"/>
            </a:pPr>
            <a:r>
              <a:rPr lang="en-GB"/>
              <a:t>Autocratic leadership 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Paternalistic leadership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Democratic leadership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Laissez-faire leadership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Situational leadership</a:t>
            </a:r>
          </a:p>
        </p:txBody>
      </p:sp>
      <p:pic>
        <p:nvPicPr>
          <p:cNvPr id="4" name="Picture 2" descr="Sales Leadership Styles - 8 Types of Sales Leaders">
            <a:extLst>
              <a:ext uri="{FF2B5EF4-FFF2-40B4-BE49-F238E27FC236}">
                <a16:creationId xmlns:a16="http://schemas.microsoft.com/office/drawing/2014/main" id="{1848D275-5354-A1AD-B34F-4B8A4D235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97282" y="741953"/>
            <a:ext cx="2529870" cy="600246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AEDAE-427A-E972-2F84-8FB7C1FEF6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69B5B-1005-B55F-6F87-ADEC286D3E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36800" y="3311088"/>
            <a:ext cx="6708888" cy="2217813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90000"/>
              </a:lnSpc>
            </a:pPr>
            <a:r>
              <a:rPr lang="en-GB" b="1" u="sng">
                <a:solidFill>
                  <a:srgbClr val="FFFF00"/>
                </a:solidFill>
              </a:rPr>
              <a:t>Autocratic leaders:</a:t>
            </a:r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/>
              <a:t>Make choices without consulting anyone else;</a:t>
            </a:r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/>
              <a:t>Motivation levels;</a:t>
            </a:r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/>
              <a:t>Staff supervision will be crucial;</a:t>
            </a:r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/>
              <a:t>Orders may need to be given swiftly and without delay ;</a:t>
            </a:r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/>
              <a:t>Applications: police and armed areas</a:t>
            </a:r>
            <a:r>
              <a:rPr lang="en-GB">
                <a:solidFill>
                  <a:srgbClr val="0D0D0D"/>
                </a:solidFill>
              </a:rPr>
              <a:t>.</a:t>
            </a:r>
          </a:p>
        </p:txBody>
      </p:sp>
      <p:pic>
        <p:nvPicPr>
          <p:cNvPr id="4" name="Picture 2" descr="Laissez Faire - Assignment Point">
            <a:extLst>
              <a:ext uri="{FF2B5EF4-FFF2-40B4-BE49-F238E27FC236}">
                <a16:creationId xmlns:a16="http://schemas.microsoft.com/office/drawing/2014/main" id="{0607E51F-1542-4784-71AF-62BB83C893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092699" y="2317875"/>
            <a:ext cx="4762496" cy="379416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C8BFA-5F08-6A47-A89B-A62FC74AA8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0E1D2-AD62-1069-746F-0173006B7B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02128" y="2839449"/>
            <a:ext cx="7353705" cy="3180347"/>
          </a:xfrm>
        </p:spPr>
        <p:txBody>
          <a:bodyPr>
            <a:normAutofit fontScale="92500"/>
          </a:bodyPr>
          <a:lstStyle/>
          <a:p>
            <a:pPr lvl="0"/>
            <a:r>
              <a:rPr lang="en-GB" b="1" u="sng">
                <a:solidFill>
                  <a:srgbClr val="FFFF00"/>
                </a:solidFill>
              </a:rPr>
              <a:t>Democratic leaders: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Consult with employees before making decisions;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Complete involvement in the process of making decisions;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Higher standards for what employees should experience at work 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The requirement to consult;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Risking;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Worries regarding their own competence held by others.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6DA61-E75E-C584-0802-65181893F0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5284354" cy="119915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E37E6D-1EA6-1C16-B235-189C266BED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40633" y="2646950"/>
            <a:ext cx="10068028" cy="3372846"/>
          </a:xfrm>
        </p:spPr>
        <p:txBody>
          <a:bodyPr>
            <a:normAutofit lnSpcReduction="10000"/>
          </a:bodyPr>
          <a:lstStyle/>
          <a:p>
            <a:pPr marL="285750" lvl="0" indent="-285750">
              <a:buFont typeface="Wingdings" pitchFamily="2"/>
              <a:buChar char="Ø"/>
            </a:pPr>
            <a:r>
              <a:rPr lang="en-GB" b="1">
                <a:solidFill>
                  <a:srgbClr val="FFFF00"/>
                </a:solidFill>
              </a:rPr>
              <a:t>Laissez-faire leaders:</a:t>
            </a:r>
          </a:p>
          <a:p>
            <a:pPr lvl="0"/>
            <a:r>
              <a:rPr lang="en-GB"/>
              <a:t>Laissez-faire means ’’let them do it’’/permit employees to complete duties and make decisions on their own within strictly defined parameters;</a:t>
            </a:r>
          </a:p>
          <a:p>
            <a:pPr lvl="0"/>
            <a:r>
              <a:rPr lang="en-GB"/>
              <a:t>An extreme form of democratic management.</a:t>
            </a:r>
          </a:p>
          <a:p>
            <a:pPr lvl="0"/>
            <a:r>
              <a:rPr lang="en-GB"/>
              <a:t>Limited management involvement;</a:t>
            </a:r>
          </a:p>
          <a:p>
            <a:pPr lvl="0"/>
            <a:r>
              <a:rPr lang="en-GB"/>
              <a:t>Utilization: design or research teams.</a:t>
            </a:r>
          </a:p>
          <a:p>
            <a:pPr lvl="0"/>
            <a:r>
              <a:rPr lang="en-GB"/>
              <a:t>Limitation: insufficient self-assurance and bad choices never certain if their actions are ,,right’’ DO X* ‘X’ OR ‘Y’ AS YOU SEE FIT  DEMOCRATIC WHICH IS BEST?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00846-BA84-0D09-0456-906B09E905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357161"/>
            <a:ext cx="6554885" cy="106840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</a:t>
            </a:r>
            <a:r>
              <a:rPr lang="en-GB" b="1">
                <a:solidFill>
                  <a:srgbClr val="FFFF00"/>
                </a:solidFill>
              </a:rPr>
              <a:t>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BD6A9-03D9-C024-7FF8-7EE0008735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2390" y="2425564"/>
            <a:ext cx="9528221" cy="3594232"/>
          </a:xfrm>
        </p:spPr>
        <p:txBody>
          <a:bodyPr>
            <a:normAutofit lnSpcReduction="10000"/>
          </a:bodyPr>
          <a:lstStyle/>
          <a:p>
            <a:pPr lvl="0"/>
            <a:r>
              <a:rPr lang="en-GB" b="1">
                <a:solidFill>
                  <a:srgbClr val="FFFF00"/>
                </a:solidFill>
              </a:rPr>
              <a:t>Paternalistic leaders: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Encourage feedback from staff members to boost morale;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Keep employees happy and motivated;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Act as a sort of ‘’father figure’’ to them;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Pay greater attention to their social aspects.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Senior management still makes the final choices.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/>
              <a:t>Advantages: motivated and devoted staff 1 Limitation: cause annoyance when it appears that the employees’ input has been disregarded.</a:t>
            </a:r>
          </a:p>
          <a:p>
            <a:pPr marL="285750" lvl="0" indent="-285750">
              <a:buFont typeface="Wingdings" pitchFamily="2"/>
              <a:buChar char="Ø"/>
            </a:pPr>
            <a:endParaRPr lang="en-GB"/>
          </a:p>
        </p:txBody>
      </p:sp>
      <p:pic>
        <p:nvPicPr>
          <p:cNvPr id="4" name="Picture 2" descr="Different Styles of Leadership: IGCSE Business | PPT">
            <a:extLst>
              <a:ext uri="{FF2B5EF4-FFF2-40B4-BE49-F238E27FC236}">
                <a16:creationId xmlns:a16="http://schemas.microsoft.com/office/drawing/2014/main" id="{D28B01CB-A462-F6C9-1A31-4C17A76E3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412397" y="2218617"/>
            <a:ext cx="3047996" cy="274800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BB0D-4C66-1F4B-ED8D-A130B933D1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5245848" cy="110290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07398-92CB-ACFF-DD17-22C827D3BF2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79129" y="3099331"/>
            <a:ext cx="4976265" cy="3635398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90000"/>
              </a:lnSpc>
            </a:pPr>
            <a:endParaRPr lang="en-GB" sz="1700" b="1"/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r>
              <a:rPr lang="en-GB" sz="1700" b="1"/>
              <a:t>Situational leaders:</a:t>
            </a:r>
          </a:p>
          <a:p>
            <a:pPr marL="285750" lvl="0" indent="-285750">
              <a:lnSpc>
                <a:spcPct val="90000"/>
              </a:lnSpc>
              <a:buChar char="-"/>
            </a:pPr>
            <a:r>
              <a:rPr lang="en-GB" sz="1700"/>
              <a:t>Leaders should modify their approach based on the nature of the work to be done, the group they are leading ,and their own qualifications and experience.</a:t>
            </a:r>
          </a:p>
          <a:p>
            <a:pPr marL="285750" lvl="0" indent="-285750">
              <a:lnSpc>
                <a:spcPct val="90000"/>
              </a:lnSpc>
              <a:buChar char="-"/>
            </a:pPr>
            <a:r>
              <a:rPr lang="en-GB" sz="1700"/>
              <a:t>In cases where certain members of the team lack specialized knowledge and are reluctant or unable to take ownership of the work, a strong directive leadership style will be required.</a:t>
            </a:r>
          </a:p>
          <a:p>
            <a:pPr marL="285750" lvl="0" indent="-285750">
              <a:lnSpc>
                <a:spcPct val="90000"/>
              </a:lnSpc>
              <a:buChar char="-"/>
            </a:pPr>
            <a:r>
              <a:rPr lang="en-GB" sz="1700"/>
              <a:t>A more participative or democratic style of leadership will be suitable if the employees have the necessary experience, are eager to carry out the task, and  accept responsibility for it.</a:t>
            </a:r>
          </a:p>
          <a:p>
            <a:pPr lvl="0">
              <a:lnSpc>
                <a:spcPct val="90000"/>
              </a:lnSpc>
            </a:pPr>
            <a:endParaRPr lang="en-GB" sz="1700"/>
          </a:p>
          <a:p>
            <a:pPr marL="285750" lvl="0" indent="-285750">
              <a:lnSpc>
                <a:spcPct val="90000"/>
              </a:lnSpc>
              <a:buFont typeface="Wingdings" pitchFamily="2"/>
              <a:buChar char="Ø"/>
            </a:pPr>
            <a:endParaRPr lang="en-GB" sz="1700" b="1"/>
          </a:p>
        </p:txBody>
      </p:sp>
      <p:pic>
        <p:nvPicPr>
          <p:cNvPr id="4" name="Picture 2" descr="4 Situational Leadership Styles">
            <a:extLst>
              <a:ext uri="{FF2B5EF4-FFF2-40B4-BE49-F238E27FC236}">
                <a16:creationId xmlns:a16="http://schemas.microsoft.com/office/drawing/2014/main" id="{38FA9B64-97F1-E990-235A-C31418FAE1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60681" y="1849520"/>
            <a:ext cx="4697126" cy="488521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0F328-40C7-C986-BCF3-E1897C7A7A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FFFF00"/>
                </a:solidFill>
              </a:rPr>
              <a:t>Effectiveness of leadership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C94120-40B6-EB7B-9953-4624032B86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6511" y="2800953"/>
            <a:ext cx="9634100" cy="3218843"/>
          </a:xfrm>
        </p:spPr>
        <p:txBody>
          <a:bodyPr/>
          <a:lstStyle/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The management culture and business history of the managers’ personalities;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The training and experience of the workforce and the level of </a:t>
            </a:r>
            <a:r>
              <a:rPr lang="en-GB" dirty="0" err="1"/>
              <a:t>responsability</a:t>
            </a:r>
            <a:r>
              <a:rPr lang="en-GB" dirty="0"/>
              <a:t> they are willing to take on; 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The amount of time available for consultation  and participation;</a:t>
            </a:r>
          </a:p>
          <a:p>
            <a:pPr marL="285750" lvl="0" indent="-285750">
              <a:buFont typeface="Wingdings" pitchFamily="2"/>
              <a:buChar char="Ø"/>
            </a:pPr>
            <a:r>
              <a:rPr lang="en-GB" dirty="0"/>
              <a:t>The significance of the issue.</a:t>
            </a:r>
          </a:p>
          <a:p>
            <a:pPr marL="285750" lvl="0" indent="-285750">
              <a:buFont typeface="Wingdings" pitchFamily="2"/>
              <a:buChar char="Ø"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BE45A-3AE7-6B59-C1E6-D2874A3D47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 rot="10800000" flipV="1">
            <a:off x="3167742" y="370114"/>
            <a:ext cx="3701143" cy="1817915"/>
          </a:xfrm>
        </p:spPr>
        <p:txBody>
          <a:bodyPr/>
          <a:lstStyle/>
          <a:p>
            <a:pPr algn="ctr"/>
            <a:br>
              <a:rPr lang="ro-RO" dirty="0"/>
            </a:br>
            <a:r>
              <a:rPr lang="ro-RO" sz="4400" b="1" dirty="0" err="1">
                <a:solidFill>
                  <a:srgbClr val="FFFF00"/>
                </a:solidFill>
                <a:latin typeface="Century Gothic" panose="020B0502020202020204" pitchFamily="34" charset="0"/>
                <a:cs typeface="Times New Roman" panose="02020603050405020304" pitchFamily="18" charset="0"/>
              </a:rPr>
              <a:t>Reference</a:t>
            </a:r>
            <a:r>
              <a:rPr lang="ro-RO" sz="4400" b="1" dirty="0">
                <a:latin typeface="Century Gothic" panose="020B0502020202020204" pitchFamily="34" charset="0"/>
              </a:rPr>
              <a:t> </a:t>
            </a:r>
            <a:endParaRPr lang="en-US" sz="4400" b="1" dirty="0">
              <a:latin typeface="Century Gothic" panose="020B0502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FD4A89-08E4-BDEC-34C1-48085A815C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1629" y="2525487"/>
            <a:ext cx="10972800" cy="4332514"/>
          </a:xfrm>
        </p:spPr>
        <p:txBody>
          <a:bodyPr>
            <a:normAutofit fontScale="25000" lnSpcReduction="20000"/>
          </a:bodyPr>
          <a:lstStyle/>
          <a:p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distinguishes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leadership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management? 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https://www.forbes.com/sites/terinaallen/2018/10/09/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https://www.simplilearn.com/article/difference-between-management-and-leadership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https://managementstudyguide.com/leadership-management.htm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Leadership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Management?,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1, 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https://ecampusontario.pressbooks.pub/educationleadershipmanagement/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http://online.hbs.edu/blog/post/management-versus-leadership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difference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between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management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leadership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8000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explained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https://keydifferences.com/</a:t>
            </a: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www.paychex.com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articles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hcm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/business-</a:t>
            </a:r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needs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both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-leadership-</a:t>
            </a:r>
            <a:r>
              <a:rPr lang="ro-RO" sz="8000" u="sng" kern="100" dirty="0" err="1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</a:t>
            </a:r>
            <a:r>
              <a:rPr lang="ro-RO" sz="8000" u="sng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-management</a:t>
            </a:r>
            <a:endParaRPr lang="ro-RO" sz="8000" kern="100" dirty="0">
              <a:solidFill>
                <a:schemeClr val="bg1"/>
              </a:solidFill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ro-RO" sz="8000" kern="100" dirty="0"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B98B-EE9E-1ABC-DCE5-9F04E6A10C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19686" y="2473689"/>
            <a:ext cx="7660925" cy="3031958"/>
          </a:xfrm>
        </p:spPr>
        <p:txBody>
          <a:bodyPr/>
          <a:lstStyle/>
          <a:p>
            <a:pPr lvl="0"/>
            <a:r>
              <a:rPr lang="en-GB" sz="8000" b="1">
                <a:solidFill>
                  <a:srgbClr val="FFFF00"/>
                </a:solidFill>
              </a:rPr>
              <a:t>THANK YOU 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3F62E-0D53-A23E-3663-D17D1F06264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53411" y="2204188"/>
            <a:ext cx="7459583" cy="3301468"/>
          </a:xfrm>
        </p:spPr>
        <p:txBody>
          <a:bodyPr/>
          <a:lstStyle/>
          <a:p>
            <a:pPr lvl="0"/>
            <a:r>
              <a:rPr lang="en-GB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4" ma:contentTypeDescription="Create a new document." ma:contentTypeScope="" ma:versionID="b503d18c999f6d2d51cbb2cd8382a1d3">
  <xsd:schema xmlns:xsd="http://www.w3.org/2001/XMLSchema" xmlns:xs="http://www.w3.org/2001/XMLSchema" xmlns:p="http://schemas.microsoft.com/office/2006/metadata/properties" xmlns:ns3="60ab93c2-c2e2-4a82-ab36-09e8ba3f753e" targetNamespace="http://schemas.microsoft.com/office/2006/metadata/properties" ma:root="true" ma:fieldsID="249b2bf67c65d8e1344247613141e91c" ns3:_="">
    <xsd:import namespace="60ab93c2-c2e2-4a82-ab36-09e8ba3f753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997786A-C4A3-45A9-9179-1538E91DCB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13EB690-3D26-471A-BD0B-886986260AB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0ab93c2-c2e2-4a82-ab36-09e8ba3f753e"/>
  </ds:schemaRefs>
</ds:datastoreItem>
</file>

<file path=customXml/itemProps3.xml><?xml version="1.0" encoding="utf-8"?>
<ds:datastoreItem xmlns:ds="http://schemas.openxmlformats.org/officeDocument/2006/customXml" ds:itemID="{12A616AD-78DC-4B6F-A83E-92CFB0552FA9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7443</TotalTime>
  <Words>1444</Words>
  <Application>Microsoft Office PowerPoint</Application>
  <PresentationFormat>Panorámica</PresentationFormat>
  <Paragraphs>167</Paragraphs>
  <Slides>23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23</vt:i4>
      </vt:variant>
    </vt:vector>
  </HeadingPairs>
  <TitlesOfParts>
    <vt:vector size="24" baseType="lpstr">
      <vt:lpstr>Ion</vt:lpstr>
      <vt:lpstr>MANAGEMENT &amp; LEADERSHIP   Programme: BA(Hons)  BUSINESS MANGEMENT Module : Introduction to Leadership &amp; Management </vt:lpstr>
      <vt:lpstr>CATALOGUE  </vt:lpstr>
      <vt:lpstr>INTRODUCTION</vt:lpstr>
      <vt:lpstr>The functions of Management</vt:lpstr>
      <vt:lpstr>The Functions of Management</vt:lpstr>
      <vt:lpstr>The Functions of Management</vt:lpstr>
      <vt:lpstr>The Functions of Management</vt:lpstr>
      <vt:lpstr>The Functions of Management</vt:lpstr>
      <vt:lpstr>The Functions of Management</vt:lpstr>
      <vt:lpstr>MINTZBERG’S  Management Roles</vt:lpstr>
      <vt:lpstr>Mintzberg’s management roles </vt:lpstr>
      <vt:lpstr>The differences between management and leadership </vt:lpstr>
      <vt:lpstr>Key differences between leaders &amp; managers</vt:lpstr>
      <vt:lpstr>   What makes a good leader?</vt:lpstr>
      <vt:lpstr>LEADERSHIP STYLES</vt:lpstr>
      <vt:lpstr>LEADERSHIP STYLES</vt:lpstr>
      <vt:lpstr>Leadership styles</vt:lpstr>
      <vt:lpstr>Leadership styles</vt:lpstr>
      <vt:lpstr>Leadership styles</vt:lpstr>
      <vt:lpstr>Leadership styles</vt:lpstr>
      <vt:lpstr>Effectiveness of leadership styles</vt:lpstr>
      <vt:lpstr> Reference 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&amp; LEADERSHIP   Programme: BA(Hons)  BUSINESS MANGEMENT Module : Introduction to Leadership &amp; Management</dc:title>
  <dc:creator>Ana-Maria Haba (2315021)</dc:creator>
  <cp:lastModifiedBy>Ana-Maria Haba (2315021)</cp:lastModifiedBy>
  <cp:revision>44</cp:revision>
  <dcterms:created xsi:type="dcterms:W3CDTF">2024-03-15T10:38:05Z</dcterms:created>
  <dcterms:modified xsi:type="dcterms:W3CDTF">2024-03-21T15:15:59Z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