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4"/>
  </p:sldMasterIdLst>
  <p:notesMasterIdLst>
    <p:notesMasterId r:id="rId16"/>
  </p:notesMasterIdLst>
  <p:sldIdLst>
    <p:sldId id="256" r:id="rId5"/>
    <p:sldId id="263" r:id="rId6"/>
    <p:sldId id="259" r:id="rId7"/>
    <p:sldId id="264" r:id="rId8"/>
    <p:sldId id="261" r:id="rId9"/>
    <p:sldId id="265" r:id="rId10"/>
    <p:sldId id="266" r:id="rId11"/>
    <p:sldId id="262" r:id="rId12"/>
    <p:sldId id="267" r:id="rId13"/>
    <p:sldId id="268" r:id="rId14"/>
    <p:sldId id="26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94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46DDA1-157D-4409-BA5C-DAF17FCD43C2}" type="datetimeFigureOut">
              <a:rPr lang="en-GB" smtClean="0"/>
              <a:t>15/02/2026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6EC8D9-600F-4C7E-BBBF-B85F3E7ADD5E}" type="slidenum">
              <a:rPr lang="en-GB" smtClean="0"/>
              <a:t>‹#›</a:t>
            </a:fld>
            <a:endParaRPr lang="en-GB"/>
          </a:p>
        </p:txBody>
      </p:sp>
    </p:spTree>
    <p:extLst>
      <p:ext uri="{BB962C8B-B14F-4D97-AF65-F5344CB8AC3E}">
        <p14:creationId xmlns:p14="http://schemas.microsoft.com/office/powerpoint/2010/main" val="2674400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A6EC8D9-600F-4C7E-BBBF-B85F3E7ADD5E}" type="slidenum">
              <a:rPr lang="en-GB" smtClean="0"/>
              <a:t>11</a:t>
            </a:fld>
            <a:endParaRPr lang="en-GB"/>
          </a:p>
        </p:txBody>
      </p:sp>
    </p:spTree>
    <p:extLst>
      <p:ext uri="{BB962C8B-B14F-4D97-AF65-F5344CB8AC3E}">
        <p14:creationId xmlns:p14="http://schemas.microsoft.com/office/powerpoint/2010/main" val="2135918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ED69555-EE48-4B19-812B-4E1068DBF976}"/>
              </a:ext>
            </a:extLst>
          </p:cNvPr>
          <p:cNvSpPr/>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57">
            <a:extLst>
              <a:ext uri="{FF2B5EF4-FFF2-40B4-BE49-F238E27FC236}">
                <a16:creationId xmlns:a16="http://schemas.microsoft.com/office/drawing/2014/main" id="{57AEB73D-F521-4B19-820F-12DB6BCC8406}"/>
              </a:ext>
            </a:extLst>
          </p:cNvPr>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txBody>
          <a:bodyPr/>
          <a:lstStyle/>
          <a:p>
            <a:endParaRPr lang="en-GB"/>
          </a:p>
        </p:txBody>
      </p:sp>
      <p:sp>
        <p:nvSpPr>
          <p:cNvPr id="2" name="Title 1"/>
          <p:cNvSpPr>
            <a:spLocks noGrp="1"/>
          </p:cNvSpPr>
          <p:nvPr>
            <p:ph type="ctrTitle"/>
          </p:nvPr>
        </p:nvSpPr>
        <p:spPr>
          <a:xfrm>
            <a:off x="855388" y="863068"/>
            <a:ext cx="6007691" cy="4985916"/>
          </a:xfrm>
        </p:spPr>
        <p:txBody>
          <a:bodyPr anchor="ctr">
            <a:noAutofit/>
          </a:bodyPr>
          <a:lstStyle>
            <a:lvl1pPr algn="l">
              <a:lnSpc>
                <a:spcPct val="125000"/>
              </a:lnSpc>
              <a:defRPr sz="6000" b="0" cap="all" spc="150" baseline="0">
                <a:solidFill>
                  <a:schemeClr val="tx1">
                    <a:lumMod val="75000"/>
                    <a:lumOff val="25000"/>
                  </a:schemeClr>
                </a:solidFill>
              </a:defRPr>
            </a:lvl1pPr>
          </a:lstStyle>
          <a:p>
            <a:r>
              <a:rPr lang="en-US"/>
              <a:t>Click to edit Master title style</a:t>
            </a:r>
          </a:p>
        </p:txBody>
      </p:sp>
      <p:sp>
        <p:nvSpPr>
          <p:cNvPr id="3" name="Subtitle 2"/>
          <p:cNvSpPr>
            <a:spLocks noGrp="1"/>
          </p:cNvSpPr>
          <p:nvPr>
            <p:ph type="subTitle" idx="1"/>
          </p:nvPr>
        </p:nvSpPr>
        <p:spPr>
          <a:xfrm>
            <a:off x="8197352" y="863068"/>
            <a:ext cx="3351729" cy="5120069"/>
          </a:xfrm>
        </p:spPr>
        <p:txBody>
          <a:bodyPr anchor="ctr">
            <a:normAutofit/>
          </a:bodyPr>
          <a:lstStyle>
            <a:lvl1pPr marL="0" indent="0" algn="l">
              <a:lnSpc>
                <a:spcPct val="150000"/>
              </a:lnSpc>
              <a:buNone/>
              <a:defRPr sz="2400" b="0" cap="none"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Rectangle 6">
            <a:extLst>
              <a:ext uri="{FF2B5EF4-FFF2-40B4-BE49-F238E27FC236}">
                <a16:creationId xmlns:a16="http://schemas.microsoft.com/office/drawing/2014/main" id="{6B72EEBA-3A5D-41CE-8465-A45A0F65674E}"/>
              </a:ext>
            </a:extLst>
          </p:cNvPr>
          <p:cNvSpPr/>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Date Placeholder 12">
            <a:extLst>
              <a:ext uri="{FF2B5EF4-FFF2-40B4-BE49-F238E27FC236}">
                <a16:creationId xmlns:a16="http://schemas.microsoft.com/office/drawing/2014/main" id="{79F4CF2F-CDFA-4A37-837C-819D5238EAB4}"/>
              </a:ext>
            </a:extLst>
          </p:cNvPr>
          <p:cNvSpPr>
            <a:spLocks noGrp="1"/>
          </p:cNvSpPr>
          <p:nvPr>
            <p:ph type="dt" sz="half" idx="10"/>
          </p:nvPr>
        </p:nvSpPr>
        <p:spPr>
          <a:xfrm>
            <a:off x="8197353" y="6309360"/>
            <a:ext cx="2151134" cy="457200"/>
          </a:xfrm>
        </p:spPr>
        <p:txBody>
          <a:bodyPr/>
          <a:lstStyle/>
          <a:p>
            <a:pPr algn="l"/>
            <a:fld id="{0DCFB061-4267-4D9F-8017-6F550D3068DF}" type="datetime1">
              <a:rPr lang="en-US" smtClean="0"/>
              <a:t>2/15/2026</a:t>
            </a:fld>
            <a:endParaRPr lang="en-US"/>
          </a:p>
        </p:txBody>
      </p:sp>
      <p:sp>
        <p:nvSpPr>
          <p:cNvPr id="15" name="Footer Placeholder 14">
            <a:extLst>
              <a:ext uri="{FF2B5EF4-FFF2-40B4-BE49-F238E27FC236}">
                <a16:creationId xmlns:a16="http://schemas.microsoft.com/office/drawing/2014/main" id="{CFECE62A-61A4-407D-8F0B-D459CD977C75}"/>
              </a:ext>
            </a:extLst>
          </p:cNvPr>
          <p:cNvSpPr>
            <a:spLocks noGrp="1"/>
          </p:cNvSpPr>
          <p:nvPr>
            <p:ph type="ftr" sz="quarter" idx="11"/>
          </p:nvPr>
        </p:nvSpPr>
        <p:spPr>
          <a:xfrm>
            <a:off x="855388" y="6309360"/>
            <a:ext cx="6007691" cy="457200"/>
          </a:xfrm>
        </p:spPr>
        <p:txBody>
          <a:bodyPr/>
          <a:lstStyle>
            <a:lvl1pPr algn="r">
              <a:defRPr/>
            </a:lvl1pPr>
          </a:lstStyle>
          <a:p>
            <a:pPr algn="l"/>
            <a:endParaRPr lang="en-US"/>
          </a:p>
        </p:txBody>
      </p:sp>
      <p:sp>
        <p:nvSpPr>
          <p:cNvPr id="27" name="Slide Number Placeholder 26">
            <a:extLst>
              <a:ext uri="{FF2B5EF4-FFF2-40B4-BE49-F238E27FC236}">
                <a16:creationId xmlns:a16="http://schemas.microsoft.com/office/drawing/2014/main" id="{99FE60A9-FE2A-451F-9244-60FCE7FE9AD7}"/>
              </a:ext>
            </a:extLst>
          </p:cNvPr>
          <p:cNvSpPr>
            <a:spLocks noGrp="1"/>
          </p:cNvSpPr>
          <p:nvPr>
            <p:ph type="sldNum" sz="quarter" idx="12"/>
          </p:nvPr>
        </p:nvSpPr>
        <p:spPr/>
        <p:txBody>
          <a:bodyPr/>
          <a:lstStyle/>
          <a:p>
            <a:fld id="{FAEF9944-A4F6-4C59-AEBD-678D6480B8EA}" type="slidenum">
              <a:rPr lang="en-US" smtClean="0"/>
              <a:pPr/>
              <a:t>‹#›</a:t>
            </a:fld>
            <a:endParaRPr lang="en-US"/>
          </a:p>
        </p:txBody>
      </p:sp>
    </p:spTree>
    <p:extLst>
      <p:ext uri="{BB962C8B-B14F-4D97-AF65-F5344CB8AC3E}">
        <p14:creationId xmlns:p14="http://schemas.microsoft.com/office/powerpoint/2010/main" val="58387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7A4ED5C-5A53-433E-8A55-46F54CE81DA5}" type="datetime1">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EF9944-A4F6-4C59-AEBD-678D6480B8EA}" type="slidenum">
              <a:rPr lang="en-US" dirty="0"/>
              <a:t>‹#›</a:t>
            </a:fld>
            <a:endParaRPr lang="en-US"/>
          </a:p>
        </p:txBody>
      </p:sp>
    </p:spTree>
    <p:extLst>
      <p:ext uri="{BB962C8B-B14F-4D97-AF65-F5344CB8AC3E}">
        <p14:creationId xmlns:p14="http://schemas.microsoft.com/office/powerpoint/2010/main" val="2362059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FD12B6-57DE-4B63-A723-500B050FB7DD}"/>
              </a:ext>
            </a:extLst>
          </p:cNvPr>
          <p:cNvSpPr/>
          <p:nvPr/>
        </p:nvSpPr>
        <p:spPr>
          <a:xfrm>
            <a:off x="0" y="4215384"/>
            <a:ext cx="12192000" cy="2642616"/>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95316" y="1406284"/>
            <a:ext cx="10593694" cy="2597841"/>
          </a:xfrm>
        </p:spPr>
        <p:txBody>
          <a:bodyPr anchor="b">
            <a:normAutofit/>
          </a:bodyPr>
          <a:lstStyle>
            <a:lvl1pPr algn="ctr">
              <a:lnSpc>
                <a:spcPct val="125000"/>
              </a:lnSpc>
              <a:defRPr sz="4400" baseline="0">
                <a:solidFill>
                  <a:schemeClr val="tx1">
                    <a:lumMod val="75000"/>
                    <a:lumOff val="25000"/>
                  </a:schemeClr>
                </a:solidFill>
              </a:defRPr>
            </a:lvl1pPr>
          </a:lstStyle>
          <a:p>
            <a:r>
              <a:rPr lang="en-US"/>
              <a:t>Click to edit Master title style</a:t>
            </a:r>
          </a:p>
        </p:txBody>
      </p:sp>
      <p:sp>
        <p:nvSpPr>
          <p:cNvPr id="3" name="Text Placeholder 2"/>
          <p:cNvSpPr>
            <a:spLocks noGrp="1"/>
          </p:cNvSpPr>
          <p:nvPr>
            <p:ph type="body" idx="1"/>
          </p:nvPr>
        </p:nvSpPr>
        <p:spPr>
          <a:xfrm>
            <a:off x="2818312" y="4527856"/>
            <a:ext cx="6559018" cy="1570245"/>
          </a:xfrm>
        </p:spPr>
        <p:txBody>
          <a:bodyPr anchor="t">
            <a:normAutofit/>
          </a:bodyPr>
          <a:lstStyle>
            <a:lvl1pPr marL="0" indent="0" algn="ctr">
              <a:lnSpc>
                <a:spcPct val="130000"/>
              </a:lnSpc>
              <a:spcBef>
                <a:spcPts val="0"/>
              </a:spcBef>
              <a:buNone/>
              <a:defRPr sz="2400" b="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5F1E2E75-4758-4930-8024-39287C962987}"/>
              </a:ext>
            </a:extLst>
          </p:cNvPr>
          <p:cNvSpPr>
            <a:spLocks noGrp="1"/>
          </p:cNvSpPr>
          <p:nvPr>
            <p:ph type="dt" sz="half" idx="10"/>
          </p:nvPr>
        </p:nvSpPr>
        <p:spPr/>
        <p:txBody>
          <a:bodyPr/>
          <a:lstStyle/>
          <a:p>
            <a:fld id="{29CABC0C-B6DF-45E9-B954-11C99AA62C3E}" type="datetime1">
              <a:rPr lang="en-US" smtClean="0"/>
              <a:t>2/15/2026</a:t>
            </a:fld>
            <a:endParaRPr lang="en-US"/>
          </a:p>
        </p:txBody>
      </p:sp>
      <p:sp>
        <p:nvSpPr>
          <p:cNvPr id="8" name="Footer Placeholder 7">
            <a:extLst>
              <a:ext uri="{FF2B5EF4-FFF2-40B4-BE49-F238E27FC236}">
                <a16:creationId xmlns:a16="http://schemas.microsoft.com/office/drawing/2014/main" id="{488B9949-402C-42C2-9A94-16590FC0C592}"/>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039D83F6-DAF4-4876-AA41-F246EC970F7D}"/>
              </a:ext>
            </a:extLst>
          </p:cNvPr>
          <p:cNvSpPr>
            <a:spLocks noGrp="1"/>
          </p:cNvSpPr>
          <p:nvPr>
            <p:ph type="sldNum" sz="quarter" idx="12"/>
          </p:nvPr>
        </p:nvSpPr>
        <p:spPr/>
        <p:txBody>
          <a:bodyPr/>
          <a:lstStyle/>
          <a:p>
            <a:fld id="{FAEF9944-A4F6-4C59-AEBD-678D6480B8EA}" type="slidenum">
              <a:rPr lang="en-US" smtClean="0"/>
              <a:pPr/>
              <a:t>‹#›</a:t>
            </a:fld>
            <a:endParaRPr lang="en-US"/>
          </a:p>
        </p:txBody>
      </p:sp>
      <p:sp>
        <p:nvSpPr>
          <p:cNvPr id="11" name="Rectangle 10">
            <a:extLst>
              <a:ext uri="{FF2B5EF4-FFF2-40B4-BE49-F238E27FC236}">
                <a16:creationId xmlns:a16="http://schemas.microsoft.com/office/drawing/2014/main" id="{91613A19-DDA2-44F6-9ED4-F87771C684B8}"/>
              </a:ext>
            </a:extLst>
          </p:cNvPr>
          <p:cNvSpPr/>
          <p:nvPr/>
        </p:nvSpPr>
        <p:spPr>
          <a:xfrm>
            <a:off x="0" y="4215384"/>
            <a:ext cx="1218895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8920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hasCustomPrompt="1"/>
          </p:nvPr>
        </p:nvSpPr>
        <p:spPr>
          <a:xfrm>
            <a:off x="5376670" y="705114"/>
            <a:ext cx="6172412" cy="2403846"/>
          </a:xfrm>
        </p:spPr>
        <p:txBody>
          <a:bodyPr anchor="b"/>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376670" y="3749040"/>
            <a:ext cx="6172411" cy="2346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4AB71B9-2624-4F21-93EE-35A78B1A0DAD}" type="datetime1">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EF9944-A4F6-4C59-AEBD-678D6480B8EA}" type="slidenum">
              <a:rPr lang="en-US" dirty="0"/>
              <a:t>‹#›</a:t>
            </a:fld>
            <a:endParaRPr lang="en-US"/>
          </a:p>
        </p:txBody>
      </p:sp>
      <p:sp>
        <p:nvSpPr>
          <p:cNvPr id="10" name="Rectangle 9">
            <a:extLst>
              <a:ext uri="{FF2B5EF4-FFF2-40B4-BE49-F238E27FC236}">
                <a16:creationId xmlns:a16="http://schemas.microsoft.com/office/drawing/2014/main" id="{5CE6B9B5-A5D1-4099-B52B-78F39AB0AFCB}"/>
              </a:ext>
            </a:extLst>
          </p:cNvPr>
          <p:cNvSpPr/>
          <p:nvPr/>
        </p:nvSpPr>
        <p:spPr>
          <a:xfrm rot="10800000">
            <a:off x="4693920" y="3396997"/>
            <a:ext cx="7498080"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36686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76667" y="658999"/>
            <a:ext cx="6166422" cy="457200"/>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376668" y="1116199"/>
            <a:ext cx="6166422" cy="20621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376668" y="3623098"/>
            <a:ext cx="6166421" cy="457200"/>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5376670" y="4102370"/>
            <a:ext cx="6166419" cy="2066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6D37C2A-BE2E-4840-A907-3254E2916C96}" type="datetime1">
              <a:rPr lang="en-US" smtClean="0"/>
              <a:t>2/15/2026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AEF9944-A4F6-4C59-AEBD-678D6480B8EA}" type="slidenum">
              <a:rPr lang="en-US" dirty="0"/>
              <a:t>‹#›</a:t>
            </a:fld>
            <a:endParaRPr lang="en-US"/>
          </a:p>
        </p:txBody>
      </p:sp>
      <p:sp>
        <p:nvSpPr>
          <p:cNvPr id="10" name="Title 9">
            <a:extLst>
              <a:ext uri="{FF2B5EF4-FFF2-40B4-BE49-F238E27FC236}">
                <a16:creationId xmlns:a16="http://schemas.microsoft.com/office/drawing/2014/main" id="{D26B370B-8381-431F-9492-0EA1205113EE}"/>
              </a:ext>
            </a:extLst>
          </p:cNvPr>
          <p:cNvSpPr>
            <a:spLocks noGrp="1"/>
          </p:cNvSpPr>
          <p:nvPr>
            <p:ph type="title"/>
          </p:nvPr>
        </p:nvSpPr>
        <p:spPr/>
        <p:txBody>
          <a:bodyPr/>
          <a:lstStyle/>
          <a:p>
            <a:r>
              <a:rPr lang="en-US"/>
              <a:t>Click to edit Master title style</a:t>
            </a:r>
          </a:p>
        </p:txBody>
      </p:sp>
      <p:sp>
        <p:nvSpPr>
          <p:cNvPr id="12" name="Rectangle 11">
            <a:extLst>
              <a:ext uri="{FF2B5EF4-FFF2-40B4-BE49-F238E27FC236}">
                <a16:creationId xmlns:a16="http://schemas.microsoft.com/office/drawing/2014/main" id="{DCA89085-2231-4A9C-B23C-B199A9DD26C5}"/>
              </a:ext>
            </a:extLst>
          </p:cNvPr>
          <p:cNvSpPr/>
          <p:nvPr/>
        </p:nvSpPr>
        <p:spPr>
          <a:xfrm rot="10800000">
            <a:off x="4693920" y="3396997"/>
            <a:ext cx="7498080"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13596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05CD215-1C45-48A0-8534-39FFE8A7C95A}" type="datetime1">
              <a:rPr lang="en-US" smtClean="0"/>
              <a:t>2/15/2026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AEF9944-A4F6-4C59-AEBD-678D6480B8EA}" type="slidenum">
              <a:rPr lang="en-US" dirty="0"/>
              <a:t>‹#›</a:t>
            </a:fld>
            <a:endParaRPr lang="en-US"/>
          </a:p>
        </p:txBody>
      </p:sp>
    </p:spTree>
    <p:extLst>
      <p:ext uri="{BB962C8B-B14F-4D97-AF65-F5344CB8AC3E}">
        <p14:creationId xmlns:p14="http://schemas.microsoft.com/office/powerpoint/2010/main" val="3763894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C7CF41D3-C6B9-4E99-9321-87C4E2168F46}"/>
              </a:ext>
            </a:extLst>
          </p:cNvPr>
          <p:cNvSpPr>
            <a:spLocks noGrp="1"/>
          </p:cNvSpPr>
          <p:nvPr>
            <p:ph type="dt" sz="half" idx="10"/>
          </p:nvPr>
        </p:nvSpPr>
        <p:spPr/>
        <p:txBody>
          <a:bodyPr/>
          <a:lstStyle/>
          <a:p>
            <a:fld id="{D3363A0F-DEF3-4134-98D0-2E1276938A8B}" type="datetime1">
              <a:rPr lang="en-US" smtClean="0"/>
              <a:t>2/15/2026</a:t>
            </a:fld>
            <a:endParaRPr lang="en-US"/>
          </a:p>
        </p:txBody>
      </p:sp>
      <p:sp>
        <p:nvSpPr>
          <p:cNvPr id="6" name="Footer Placeholder 5">
            <a:extLst>
              <a:ext uri="{FF2B5EF4-FFF2-40B4-BE49-F238E27FC236}">
                <a16:creationId xmlns:a16="http://schemas.microsoft.com/office/drawing/2014/main" id="{8B5BC6EB-07B1-46AF-AC33-E998BC6AA43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E3A0C1-6562-4819-9E88-4C1378FD5DE4}"/>
              </a:ext>
            </a:extLst>
          </p:cNvPr>
          <p:cNvSpPr>
            <a:spLocks noGrp="1"/>
          </p:cNvSpPr>
          <p:nvPr>
            <p:ph type="sldNum" sz="quarter" idx="12"/>
          </p:nvPr>
        </p:nvSpPr>
        <p:spPr/>
        <p:txBody>
          <a:bodyPr/>
          <a:lstStyle/>
          <a:p>
            <a:fld id="{FAEF9944-A4F6-4C59-AEBD-678D6480B8EA}" type="slidenum">
              <a:rPr lang="en-US" smtClean="0"/>
              <a:pPr/>
              <a:t>‹#›</a:t>
            </a:fld>
            <a:endParaRPr lang="en-US"/>
          </a:p>
        </p:txBody>
      </p:sp>
    </p:spTree>
    <p:extLst>
      <p:ext uri="{BB962C8B-B14F-4D97-AF65-F5344CB8AC3E}">
        <p14:creationId xmlns:p14="http://schemas.microsoft.com/office/powerpoint/2010/main" val="571738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ACA29BA-0143-49FF-8608-DB1623D99537}"/>
              </a:ext>
            </a:extLst>
          </p:cNvPr>
          <p:cNvSpPr/>
          <p:nvPr/>
        </p:nvSpPr>
        <p:spPr>
          <a:xfrm>
            <a:off x="0" y="0"/>
            <a:ext cx="8248592"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753015" y="640079"/>
            <a:ext cx="2796066" cy="2551751"/>
          </a:xfrm>
        </p:spPr>
        <p:txBody>
          <a:bodyPr anchor="b">
            <a:normAutofit/>
          </a:bodyPr>
          <a:lstStyle>
            <a:lvl1pPr algn="l">
              <a:lnSpc>
                <a:spcPct val="135000"/>
              </a:lnSpc>
              <a:defRPr sz="3200"/>
            </a:lvl1pPr>
          </a:lstStyle>
          <a:p>
            <a:r>
              <a:rPr lang="en-US"/>
              <a:t>Click to edit Master title style</a:t>
            </a:r>
          </a:p>
        </p:txBody>
      </p:sp>
      <p:sp>
        <p:nvSpPr>
          <p:cNvPr id="3" name="Content Placeholder 2"/>
          <p:cNvSpPr>
            <a:spLocks noGrp="1"/>
          </p:cNvSpPr>
          <p:nvPr>
            <p:ph idx="1"/>
          </p:nvPr>
        </p:nvSpPr>
        <p:spPr>
          <a:xfrm>
            <a:off x="638818" y="640078"/>
            <a:ext cx="6969693" cy="5455921"/>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hasCustomPrompt="1"/>
          </p:nvPr>
        </p:nvSpPr>
        <p:spPr>
          <a:xfrm>
            <a:off x="8753015" y="3223803"/>
            <a:ext cx="2796066" cy="2872197"/>
          </a:xfrm>
        </p:spPr>
        <p:txBody>
          <a:bodyPr anchor="t">
            <a:normAutofit/>
          </a:bodyPr>
          <a:lstStyle>
            <a:lvl1pPr marL="0" indent="0">
              <a:spcBef>
                <a:spcPts val="1400"/>
              </a:spcBef>
              <a:buNone/>
              <a:defRPr sz="18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Rectangle 8">
            <a:extLst>
              <a:ext uri="{FF2B5EF4-FFF2-40B4-BE49-F238E27FC236}">
                <a16:creationId xmlns:a16="http://schemas.microsoft.com/office/drawing/2014/main" id="{3010CF18-370D-4E80-AE4C-396FFDFCAE5D}"/>
              </a:ext>
            </a:extLst>
          </p:cNvPr>
          <p:cNvSpPr/>
          <p:nvPr/>
        </p:nvSpPr>
        <p:spPr>
          <a:xfrm rot="5400000">
            <a:off x="485159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ate Placeholder 9">
            <a:extLst>
              <a:ext uri="{FF2B5EF4-FFF2-40B4-BE49-F238E27FC236}">
                <a16:creationId xmlns:a16="http://schemas.microsoft.com/office/drawing/2014/main" id="{C5EBFE9C-5A22-4462-9C51-E00C03F55C3D}"/>
              </a:ext>
            </a:extLst>
          </p:cNvPr>
          <p:cNvSpPr>
            <a:spLocks noGrp="1"/>
          </p:cNvSpPr>
          <p:nvPr>
            <p:ph type="dt" sz="half" idx="10"/>
          </p:nvPr>
        </p:nvSpPr>
        <p:spPr>
          <a:xfrm>
            <a:off x="8753015" y="6309360"/>
            <a:ext cx="1734207" cy="457200"/>
          </a:xfrm>
        </p:spPr>
        <p:txBody>
          <a:bodyPr/>
          <a:lstStyle>
            <a:lvl1pPr algn="l">
              <a:defRPr/>
            </a:lvl1pPr>
          </a:lstStyle>
          <a:p>
            <a:fld id="{61A2E4C8-2960-4ADD-862C-4D9643CB15AC}" type="datetime1">
              <a:rPr lang="en-US" smtClean="0"/>
              <a:t>2/15/2026</a:t>
            </a:fld>
            <a:endParaRPr lang="en-US"/>
          </a:p>
        </p:txBody>
      </p:sp>
      <p:sp>
        <p:nvSpPr>
          <p:cNvPr id="11" name="Footer Placeholder 10">
            <a:extLst>
              <a:ext uri="{FF2B5EF4-FFF2-40B4-BE49-F238E27FC236}">
                <a16:creationId xmlns:a16="http://schemas.microsoft.com/office/drawing/2014/main" id="{2EBBFF2E-AA66-4B76-9139-CB000B5A45D5}"/>
              </a:ext>
            </a:extLst>
          </p:cNvPr>
          <p:cNvSpPr>
            <a:spLocks noGrp="1"/>
          </p:cNvSpPr>
          <p:nvPr>
            <p:ph type="ftr" sz="quarter" idx="11"/>
          </p:nvPr>
        </p:nvSpPr>
        <p:spPr>
          <a:xfrm>
            <a:off x="638818" y="6309360"/>
            <a:ext cx="6993867" cy="457200"/>
          </a:xfrm>
        </p:spPr>
        <p:txBody>
          <a:bodyPr/>
          <a:lstStyle/>
          <a:p>
            <a:endParaRPr lang="en-US"/>
          </a:p>
        </p:txBody>
      </p:sp>
      <p:sp>
        <p:nvSpPr>
          <p:cNvPr id="12" name="Slide Number Placeholder 11">
            <a:extLst>
              <a:ext uri="{FF2B5EF4-FFF2-40B4-BE49-F238E27FC236}">
                <a16:creationId xmlns:a16="http://schemas.microsoft.com/office/drawing/2014/main" id="{A44F64C4-BF20-4F6B-B650-57C71C828A68}"/>
              </a:ext>
            </a:extLst>
          </p:cNvPr>
          <p:cNvSpPr>
            <a:spLocks noGrp="1"/>
          </p:cNvSpPr>
          <p:nvPr>
            <p:ph type="sldNum" sz="quarter" idx="12"/>
          </p:nvPr>
        </p:nvSpPr>
        <p:spPr/>
        <p:txBody>
          <a:bodyPr/>
          <a:lstStyle/>
          <a:p>
            <a:fld id="{FAEF9944-A4F6-4C59-AEBD-678D6480B8EA}" type="slidenum">
              <a:rPr lang="en-US" smtClean="0"/>
              <a:pPr/>
              <a:t>‹#›</a:t>
            </a:fld>
            <a:endParaRPr lang="en-US"/>
          </a:p>
        </p:txBody>
      </p:sp>
    </p:spTree>
    <p:extLst>
      <p:ext uri="{BB962C8B-B14F-4D97-AF65-F5344CB8AC3E}">
        <p14:creationId xmlns:p14="http://schemas.microsoft.com/office/powerpoint/2010/main" val="3692217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34996" y="640079"/>
            <a:ext cx="2714085" cy="2695903"/>
          </a:xfrm>
        </p:spPr>
        <p:txBody>
          <a:bodyPr anchor="b">
            <a:noAutofit/>
          </a:bodyPr>
          <a:lstStyle>
            <a:lvl1pPr algn="l">
              <a:lnSpc>
                <a:spcPct val="104000"/>
              </a:lnSpc>
              <a:defRPr sz="3400"/>
            </a:lvl1pPr>
          </a:lstStyle>
          <a:p>
            <a:r>
              <a:rPr lang="en-US"/>
              <a:t>Click to edit Master title style</a:t>
            </a:r>
          </a:p>
        </p:txBody>
      </p:sp>
      <p:sp>
        <p:nvSpPr>
          <p:cNvPr id="3" name="Picture Placeholder 2"/>
          <p:cNvSpPr>
            <a:spLocks noGrp="1" noChangeAspect="1"/>
          </p:cNvSpPr>
          <p:nvPr>
            <p:ph type="pic" idx="1"/>
          </p:nvPr>
        </p:nvSpPr>
        <p:spPr>
          <a:xfrm>
            <a:off x="0" y="0"/>
            <a:ext cx="8248592"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hasCustomPrompt="1"/>
          </p:nvPr>
        </p:nvSpPr>
        <p:spPr>
          <a:xfrm>
            <a:off x="8834996" y="3429000"/>
            <a:ext cx="2714085" cy="2508026"/>
          </a:xfrm>
        </p:spPr>
        <p:txBody>
          <a:bodyPr anchor="t">
            <a:normAutofit/>
          </a:bodyPr>
          <a:lstStyle>
            <a:lvl1pPr marL="0" indent="0">
              <a:spcBef>
                <a:spcPts val="1400"/>
              </a:spcBef>
              <a:buNone/>
              <a:defRPr sz="18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Rectangle 8">
            <a:extLst>
              <a:ext uri="{FF2B5EF4-FFF2-40B4-BE49-F238E27FC236}">
                <a16:creationId xmlns:a16="http://schemas.microsoft.com/office/drawing/2014/main" id="{90949BC8-9ABF-49F6-851C-5DB0B86CA70D}"/>
              </a:ext>
            </a:extLst>
          </p:cNvPr>
          <p:cNvSpPr/>
          <p:nvPr/>
        </p:nvSpPr>
        <p:spPr>
          <a:xfrm rot="5400000">
            <a:off x="485159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a:extLst>
              <a:ext uri="{FF2B5EF4-FFF2-40B4-BE49-F238E27FC236}">
                <a16:creationId xmlns:a16="http://schemas.microsoft.com/office/drawing/2014/main" id="{04E1EE21-E3FA-4D43-B224-C664959637B0}"/>
              </a:ext>
            </a:extLst>
          </p:cNvPr>
          <p:cNvSpPr>
            <a:spLocks noGrp="1"/>
          </p:cNvSpPr>
          <p:nvPr>
            <p:ph type="dt" sz="half" idx="10"/>
          </p:nvPr>
        </p:nvSpPr>
        <p:spPr>
          <a:xfrm>
            <a:off x="8834997" y="6309360"/>
            <a:ext cx="1645920" cy="457200"/>
          </a:xfrm>
        </p:spPr>
        <p:txBody>
          <a:bodyPr/>
          <a:lstStyle/>
          <a:p>
            <a:fld id="{48BDEA15-09CD-4275-A8E0-385C965F48B0}" type="datetime1">
              <a:rPr lang="en-US" smtClean="0"/>
              <a:t>2/15/2026</a:t>
            </a:fld>
            <a:endParaRPr lang="en-US"/>
          </a:p>
        </p:txBody>
      </p:sp>
      <p:sp>
        <p:nvSpPr>
          <p:cNvPr id="7" name="Slide Number Placeholder 6">
            <a:extLst>
              <a:ext uri="{FF2B5EF4-FFF2-40B4-BE49-F238E27FC236}">
                <a16:creationId xmlns:a16="http://schemas.microsoft.com/office/drawing/2014/main" id="{A32D7F83-8993-4ED4-9F02-663CC085052F}"/>
              </a:ext>
            </a:extLst>
          </p:cNvPr>
          <p:cNvSpPr>
            <a:spLocks noGrp="1"/>
          </p:cNvSpPr>
          <p:nvPr>
            <p:ph type="sldNum" sz="quarter" idx="12"/>
          </p:nvPr>
        </p:nvSpPr>
        <p:spPr/>
        <p:txBody>
          <a:bodyPr/>
          <a:lstStyle/>
          <a:p>
            <a:fld id="{FAEF9944-A4F6-4C59-AEBD-678D6480B8EA}" type="slidenum">
              <a:rPr lang="en-US" smtClean="0"/>
              <a:pPr/>
              <a:t>‹#›</a:t>
            </a:fld>
            <a:endParaRPr lang="en-US"/>
          </a:p>
        </p:txBody>
      </p:sp>
      <p:sp>
        <p:nvSpPr>
          <p:cNvPr id="6" name="Footer Placeholder 5">
            <a:extLst>
              <a:ext uri="{FF2B5EF4-FFF2-40B4-BE49-F238E27FC236}">
                <a16:creationId xmlns:a16="http://schemas.microsoft.com/office/drawing/2014/main" id="{8E3678B7-E511-4CE1-BEE5-89E959B9BFD6}"/>
              </a:ext>
            </a:extLst>
          </p:cNvPr>
          <p:cNvSpPr>
            <a:spLocks noGrp="1"/>
          </p:cNvSpPr>
          <p:nvPr>
            <p:ph type="ftr" sz="quarter" idx="11"/>
          </p:nvPr>
        </p:nvSpPr>
        <p:spPr>
          <a:xfrm>
            <a:off x="640080" y="6309360"/>
            <a:ext cx="4946592" cy="457200"/>
          </a:xfrm>
        </p:spPr>
        <p:txBody>
          <a:bodyPr/>
          <a:lstStyle>
            <a:lvl1pPr>
              <a:defRPr>
                <a:solidFill>
                  <a:srgbClr val="FFFFFF"/>
                </a:solidFill>
                <a:effectLst>
                  <a:outerShdw blurRad="50800" dist="38100" dir="2700000" algn="tl" rotWithShape="0">
                    <a:prstClr val="black">
                      <a:alpha val="43000"/>
                    </a:prstClr>
                  </a:outerShdw>
                </a:effectLst>
              </a:defRPr>
            </a:lvl1pPr>
          </a:lstStyle>
          <a:p>
            <a:endParaRPr lang="en-US"/>
          </a:p>
        </p:txBody>
      </p:sp>
    </p:spTree>
    <p:extLst>
      <p:ext uri="{BB962C8B-B14F-4D97-AF65-F5344CB8AC3E}">
        <p14:creationId xmlns:p14="http://schemas.microsoft.com/office/powerpoint/2010/main" val="2263258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41BC61-5547-4A60-8DA1-6699760D9972}" type="datetime1">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EF9944-A4F6-4C59-AEBD-678D6480B8EA}" type="slidenum">
              <a:rPr lang="en-US" dirty="0"/>
              <a:t>‹#›</a:t>
            </a:fld>
            <a:endParaRPr lang="en-US"/>
          </a:p>
        </p:txBody>
      </p:sp>
    </p:spTree>
    <p:extLst>
      <p:ext uri="{BB962C8B-B14F-4D97-AF65-F5344CB8AC3E}">
        <p14:creationId xmlns:p14="http://schemas.microsoft.com/office/powerpoint/2010/main" val="1176747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9277965" y="6296615"/>
            <a:ext cx="2505996" cy="365125"/>
          </a:xfrm>
        </p:spPr>
        <p:txBody>
          <a:bodyPr/>
          <a:lstStyle/>
          <a:p>
            <a:fld id="{24B9D1C6-60D0-4CD1-8F31-F912522EB041}" type="datetime1">
              <a:rPr lang="en-US" smtClean="0"/>
              <a:t>2/15/2026</a:t>
            </a:fld>
            <a:endParaRPr lang="en-US"/>
          </a:p>
        </p:txBody>
      </p:sp>
      <p:sp>
        <p:nvSpPr>
          <p:cNvPr id="5" name="Footer Placeholder 4"/>
          <p:cNvSpPr>
            <a:spLocks noGrp="1"/>
          </p:cNvSpPr>
          <p:nvPr>
            <p:ph type="ftr" sz="quarter" idx="11"/>
          </p:nvPr>
        </p:nvSpPr>
        <p:spPr>
          <a:xfrm>
            <a:off x="2933699" y="6296615"/>
            <a:ext cx="5959577" cy="365125"/>
          </a:xfrm>
        </p:spPr>
        <p:txBody>
          <a:bodyPr/>
          <a:lstStyle/>
          <a:p>
            <a:endParaRPr lang="en-US"/>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dirty="0"/>
              <a:pPr/>
              <a:t>‹#›</a:t>
            </a:fld>
            <a:endParaRPr lang="en-US"/>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1482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786F82F-1B47-46ED-8EAE-53EF71E59E9A}"/>
              </a:ext>
            </a:extLst>
          </p:cNvPr>
          <p:cNvSpPr/>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42918" y="705113"/>
            <a:ext cx="3411973" cy="5197498"/>
          </a:xfrm>
          <a:prstGeom prst="rect">
            <a:avLst/>
          </a:prstGeom>
        </p:spPr>
        <p:txBody>
          <a:bodyPr vert="horz" lIns="109728" tIns="109728" rIns="109728" bIns="91440" rtlCol="0" anchor="ctr">
            <a:normAutofit/>
          </a:bodyPr>
          <a:lstStyle/>
          <a:p>
            <a:r>
              <a:rPr lang="en-US"/>
              <a:t>Click to edit Master title style</a:t>
            </a:r>
          </a:p>
        </p:txBody>
      </p:sp>
      <p:sp>
        <p:nvSpPr>
          <p:cNvPr id="3" name="Text Placeholder 2"/>
          <p:cNvSpPr>
            <a:spLocks noGrp="1"/>
          </p:cNvSpPr>
          <p:nvPr>
            <p:ph type="body" idx="1"/>
          </p:nvPr>
        </p:nvSpPr>
        <p:spPr>
          <a:xfrm>
            <a:off x="5376671" y="705113"/>
            <a:ext cx="6172412" cy="5197497"/>
          </a:xfrm>
          <a:prstGeom prst="rect">
            <a:avLst/>
          </a:prstGeom>
        </p:spPr>
        <p:txBody>
          <a:bodyPr vert="horz" lIns="109728" tIns="109728" rIns="109728" bIns="9144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42917" y="6309360"/>
            <a:ext cx="3411973" cy="457200"/>
          </a:xfrm>
          <a:prstGeom prst="rect">
            <a:avLst/>
          </a:prstGeom>
        </p:spPr>
        <p:txBody>
          <a:bodyPr vert="horz" lIns="109728" tIns="109728" rIns="109728" bIns="91440" rtlCol="0" anchor="ctr"/>
          <a:lstStyle>
            <a:lvl1pPr algn="l">
              <a:defRPr sz="1200" spc="150" baseline="0">
                <a:solidFill>
                  <a:schemeClr val="tx1">
                    <a:lumMod val="75000"/>
                    <a:lumOff val="25000"/>
                  </a:schemeClr>
                </a:solidFill>
                <a:latin typeface="+mj-lt"/>
              </a:defRPr>
            </a:lvl1pPr>
          </a:lstStyle>
          <a:p>
            <a:fld id="{4AF8082C-0922-4249-A612-B415F5231620}" type="datetime1">
              <a:rPr lang="en-US" smtClean="0"/>
              <a:t>2/15/2026</a:t>
            </a:fld>
            <a:endParaRPr lang="en-US"/>
          </a:p>
        </p:txBody>
      </p:sp>
      <p:sp>
        <p:nvSpPr>
          <p:cNvPr id="5" name="Footer Placeholder 4"/>
          <p:cNvSpPr>
            <a:spLocks noGrp="1"/>
          </p:cNvSpPr>
          <p:nvPr>
            <p:ph type="ftr" sz="quarter" idx="3"/>
          </p:nvPr>
        </p:nvSpPr>
        <p:spPr>
          <a:xfrm>
            <a:off x="5376670" y="6309360"/>
            <a:ext cx="4946592" cy="457200"/>
          </a:xfrm>
          <a:prstGeom prst="rect">
            <a:avLst/>
          </a:prstGeom>
        </p:spPr>
        <p:txBody>
          <a:bodyPr vert="horz" lIns="109728" tIns="109728" rIns="109728" bIns="91440" rtlCol="0" anchor="ctr"/>
          <a:lstStyle>
            <a:lvl1pPr algn="l">
              <a:defRPr sz="1200" spc="150" baseline="0">
                <a:solidFill>
                  <a:schemeClr val="tx1">
                    <a:lumMod val="75000"/>
                    <a:lumOff val="25000"/>
                  </a:schemeClr>
                </a:solidFill>
                <a:latin typeface="+mj-lt"/>
              </a:defRPr>
            </a:lvl1pPr>
          </a:lstStyle>
          <a:p>
            <a:endParaRPr lang="en-US"/>
          </a:p>
        </p:txBody>
      </p:sp>
      <p:sp>
        <p:nvSpPr>
          <p:cNvPr id="6" name="Slide Number Placeholder 5"/>
          <p:cNvSpPr>
            <a:spLocks noGrp="1"/>
          </p:cNvSpPr>
          <p:nvPr>
            <p:ph type="sldNum" sz="quarter" idx="4"/>
          </p:nvPr>
        </p:nvSpPr>
        <p:spPr>
          <a:xfrm>
            <a:off x="10569202" y="6309360"/>
            <a:ext cx="979879" cy="457200"/>
          </a:xfrm>
          <a:prstGeom prst="rect">
            <a:avLst/>
          </a:prstGeom>
        </p:spPr>
        <p:txBody>
          <a:bodyPr vert="horz" lIns="109728" tIns="109728" rIns="109728" bIns="91440" rtlCol="0" anchor="b"/>
          <a:lstStyle>
            <a:lvl1pPr algn="r">
              <a:defRPr sz="1600" b="1" spc="150" baseline="0">
                <a:solidFill>
                  <a:schemeClr val="tx1">
                    <a:lumMod val="75000"/>
                    <a:lumOff val="25000"/>
                  </a:schemeClr>
                </a:solidFill>
                <a:latin typeface="+mj-lt"/>
              </a:defRPr>
            </a:lvl1pPr>
          </a:lstStyle>
          <a:p>
            <a:fld id="{FAEF9944-A4F6-4C59-AEBD-678D6480B8EA}" type="slidenum">
              <a:rPr lang="en-US" smtClean="0"/>
              <a:pPr/>
              <a:t>‹#›</a:t>
            </a:fld>
            <a:endParaRPr lang="en-US"/>
          </a:p>
        </p:txBody>
      </p:sp>
      <p:sp>
        <p:nvSpPr>
          <p:cNvPr id="21" name="Rectangle 20">
            <a:extLst>
              <a:ext uri="{FF2B5EF4-FFF2-40B4-BE49-F238E27FC236}">
                <a16:creationId xmlns:a16="http://schemas.microsoft.com/office/drawing/2014/main" id="{EF1BAF6F-6275-4646-9C59-331B29B9550F}"/>
              </a:ext>
            </a:extLst>
          </p:cNvPr>
          <p:cNvSpPr/>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2915766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01" r:id="rId4"/>
    <p:sldLayoutId id="2147483702" r:id="rId5"/>
    <p:sldLayoutId id="2147483707" r:id="rId6"/>
    <p:sldLayoutId id="2147483703" r:id="rId7"/>
    <p:sldLayoutId id="2147483704" r:id="rId8"/>
    <p:sldLayoutId id="2147483705" r:id="rId9"/>
    <p:sldLayoutId id="2147483706" r:id="rId10"/>
    <p:sldLayoutId id="2147483708" r:id="rId11"/>
  </p:sldLayoutIdLst>
  <p:hf sldNum="0" hdr="0" ftr="0" dt="0"/>
  <p:txStyles>
    <p:titleStyle>
      <a:lvl1pPr algn="l" defTabSz="914400" rtl="0" eaLnBrk="1" latinLnBrk="0" hangingPunct="1">
        <a:lnSpc>
          <a:spcPct val="150000"/>
        </a:lnSpc>
        <a:spcBef>
          <a:spcPct val="0"/>
        </a:spcBef>
        <a:buNone/>
        <a:defRPr sz="36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1"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jldexcelsp.blogspot.com/2006/07/validacin-de-datos-en-excel-agregar.html?m=0"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picserver.org/a/action-plan.html"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ieeexplore.ieee.org/abstract/document/9814059?casa_token=OBe2UkjTwOcAAAAA:wsVabRqu00lBXixOFmydAzqEY16tcFCIx9Yzedt1CbukRuDjbJO10lyzn7fzvre0JRMd0OcR4I8fsqw"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cobrief.app/resources/legal-glossary/compliance-confidentiality-overview-definition-and-example/" TargetMode="External"/><Relationship Id="rId5" Type="http://schemas.openxmlformats.org/officeDocument/2006/relationships/hyperlink" Target="https://uk.pinterest.com/pin/microsoft-teams-icon-png-in-2023--1047086982095276123/" TargetMode="External"/><Relationship Id="rId4" Type="http://schemas.openxmlformats.org/officeDocument/2006/relationships/hyperlink" Target="https://www.england.nhs.uk/long-read/microsoft-teams-and-remote-working/?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725BC23-E0DD-4037-B2B8-7B6FA64543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99EE120-2D35-4A48-BAAE-238F986A13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6072" cy="18040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255896A-2527-A479-93B7-178FF0EF1A91}"/>
              </a:ext>
            </a:extLst>
          </p:cNvPr>
          <p:cNvPicPr>
            <a:picLocks noChangeAspect="1"/>
          </p:cNvPicPr>
          <p:nvPr/>
        </p:nvPicPr>
        <p:blipFill>
          <a:blip r:embed="rId2"/>
          <a:srcRect l="34888" r="1312"/>
          <a:stretch>
            <a:fillRect/>
          </a:stretch>
        </p:blipFill>
        <p:spPr>
          <a:xfrm>
            <a:off x="20" y="1804072"/>
            <a:ext cx="4458058" cy="4349801"/>
          </a:xfrm>
          <a:prstGeom prst="rect">
            <a:avLst/>
          </a:prstGeom>
        </p:spPr>
      </p:pic>
      <p:sp>
        <p:nvSpPr>
          <p:cNvPr id="13" name="Rectangle 12">
            <a:extLst>
              <a:ext uri="{FF2B5EF4-FFF2-40B4-BE49-F238E27FC236}">
                <a16:creationId xmlns:a16="http://schemas.microsoft.com/office/drawing/2014/main" id="{552F9EAC-0C70-441C-AC78-65174C2857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1740090"/>
            <a:ext cx="7765922" cy="442752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BFBDAB-9264-2E69-31CE-4BBD656E3059}"/>
              </a:ext>
            </a:extLst>
          </p:cNvPr>
          <p:cNvSpPr>
            <a:spLocks noGrp="1"/>
          </p:cNvSpPr>
          <p:nvPr>
            <p:ph type="ctrTitle"/>
          </p:nvPr>
        </p:nvSpPr>
        <p:spPr>
          <a:xfrm>
            <a:off x="4973086" y="1555448"/>
            <a:ext cx="6666980" cy="2658269"/>
          </a:xfrm>
        </p:spPr>
        <p:txBody>
          <a:bodyPr anchor="b">
            <a:normAutofit/>
          </a:bodyPr>
          <a:lstStyle/>
          <a:p>
            <a:pPr>
              <a:lnSpc>
                <a:spcPct val="115000"/>
              </a:lnSpc>
            </a:pPr>
            <a:r>
              <a:rPr lang="en-GB" sz="3300"/>
              <a:t>Module:	Digital Skills and Research Methods</a:t>
            </a:r>
            <a:br>
              <a:rPr lang="en-GB" sz="3300"/>
            </a:br>
            <a:r>
              <a:rPr lang="en-GB" sz="3300"/>
              <a:t>Module code: LCHS4007	</a:t>
            </a:r>
          </a:p>
        </p:txBody>
      </p:sp>
      <p:sp>
        <p:nvSpPr>
          <p:cNvPr id="3" name="Subtitle 2">
            <a:extLst>
              <a:ext uri="{FF2B5EF4-FFF2-40B4-BE49-F238E27FC236}">
                <a16:creationId xmlns:a16="http://schemas.microsoft.com/office/drawing/2014/main" id="{2ADB0DA7-94AA-040C-2B82-8AADB233D62E}"/>
              </a:ext>
            </a:extLst>
          </p:cNvPr>
          <p:cNvSpPr>
            <a:spLocks noGrp="1"/>
          </p:cNvSpPr>
          <p:nvPr>
            <p:ph type="subTitle" idx="1"/>
          </p:nvPr>
        </p:nvSpPr>
        <p:spPr>
          <a:xfrm>
            <a:off x="4973086" y="3975025"/>
            <a:ext cx="6674382" cy="2121121"/>
          </a:xfrm>
        </p:spPr>
        <p:txBody>
          <a:bodyPr vert="horz" lIns="109728" tIns="109728" rIns="109728" bIns="91440" rtlCol="0" anchor="t">
            <a:noAutofit/>
          </a:bodyPr>
          <a:lstStyle/>
          <a:p>
            <a:r>
              <a:rPr lang="en-GB" sz="1800">
                <a:latin typeface="Arial"/>
                <a:cs typeface="Arial"/>
              </a:rPr>
              <a:t>Lecturer Bianca Dodgen ​</a:t>
            </a:r>
          </a:p>
          <a:p>
            <a:r>
              <a:rPr lang="en-GB" sz="1800">
                <a:latin typeface="Arial"/>
                <a:cs typeface="Arial"/>
              </a:rPr>
              <a:t>Rahela Mandache – 2521115</a:t>
            </a:r>
          </a:p>
          <a:p>
            <a:r>
              <a:rPr lang="en-GB" sz="1800">
                <a:latin typeface="Arial"/>
                <a:cs typeface="Arial"/>
              </a:rPr>
              <a:t>Malgorzata Zieman – 2521409</a:t>
            </a:r>
            <a:endParaRPr lang="en-GB" sz="1800">
              <a:latin typeface="Arial"/>
              <a:ea typeface="Meiryo"/>
              <a:cs typeface="Arial"/>
            </a:endParaRPr>
          </a:p>
          <a:p>
            <a:r>
              <a:rPr lang="en-GB" sz="1800">
                <a:latin typeface="Arial"/>
                <a:cs typeface="Arial"/>
              </a:rPr>
              <a:t>Vida Takyi - 2518018</a:t>
            </a:r>
            <a:endParaRPr lang="en-GB" sz="1800">
              <a:latin typeface="Arial"/>
              <a:ea typeface="Meiryo"/>
              <a:cs typeface="Arial"/>
            </a:endParaRPr>
          </a:p>
        </p:txBody>
      </p:sp>
      <p:sp>
        <p:nvSpPr>
          <p:cNvPr id="15" name="Rectangle 14">
            <a:extLst>
              <a:ext uri="{FF2B5EF4-FFF2-40B4-BE49-F238E27FC236}">
                <a16:creationId xmlns:a16="http://schemas.microsoft.com/office/drawing/2014/main" id="{0D48F6B8-EF56-4340-982E-F4D6F5DC2F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1753806"/>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C596C40-FEA6-4867-853D-CF37DE3B6B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49" y="6167615"/>
            <a:ext cx="12192001"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9DC7C5E2-274E-49A3-A8E0-46A5B8CAC3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6CF8D2C-9E01-48EC-8DDF-8A1FF60AED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776FBEA-F4FA-F287-6FD0-30BB59071A9B}"/>
              </a:ext>
            </a:extLst>
          </p:cNvPr>
          <p:cNvSpPr txBox="1"/>
          <p:nvPr/>
        </p:nvSpPr>
        <p:spPr>
          <a:xfrm>
            <a:off x="1176958" y="6210885"/>
            <a:ext cx="1698336"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ea typeface="Meiryo"/>
              </a:rPr>
              <a:t>Figure 1</a:t>
            </a:r>
          </a:p>
        </p:txBody>
      </p:sp>
    </p:spTree>
    <p:extLst>
      <p:ext uri="{BB962C8B-B14F-4D97-AF65-F5344CB8AC3E}">
        <p14:creationId xmlns:p14="http://schemas.microsoft.com/office/powerpoint/2010/main" val="38844598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32FF329-3A87-4F66-BA01-91CD63C81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4420926" cy="68381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alendar on top of a stack of notebooks&#10;&#10;AI-generated content may be incorrect.">
            <a:extLst>
              <a:ext uri="{FF2B5EF4-FFF2-40B4-BE49-F238E27FC236}">
                <a16:creationId xmlns:a16="http://schemas.microsoft.com/office/drawing/2014/main" id="{83468BF6-7C11-AA41-5E47-8809DA392E62}"/>
              </a:ext>
            </a:extLst>
          </p:cNvPr>
          <p:cNvPicPr>
            <a:picLocks noChangeAspect="1"/>
          </p:cNvPicPr>
          <p:nvPr/>
        </p:nvPicPr>
        <p:blipFill>
          <a:blip r:embed="rId2"/>
          <a:stretch>
            <a:fillRect/>
          </a:stretch>
        </p:blipFill>
        <p:spPr>
          <a:xfrm>
            <a:off x="564646" y="1791802"/>
            <a:ext cx="3328786" cy="3245566"/>
          </a:xfrm>
          <a:prstGeom prst="rect">
            <a:avLst/>
          </a:prstGeom>
        </p:spPr>
      </p:pic>
      <p:sp>
        <p:nvSpPr>
          <p:cNvPr id="13" name="Rectangle 12">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146359"/>
            <a:ext cx="4426072" cy="7116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748578"/>
            <a:ext cx="7765922" cy="541903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A6E52D-070A-F6A4-C655-0BD77B4169CA}"/>
              </a:ext>
            </a:extLst>
          </p:cNvPr>
          <p:cNvSpPr>
            <a:spLocks noGrp="1"/>
          </p:cNvSpPr>
          <p:nvPr>
            <p:ph type="title"/>
          </p:nvPr>
        </p:nvSpPr>
        <p:spPr>
          <a:xfrm>
            <a:off x="4919472" y="1056362"/>
            <a:ext cx="6627226" cy="1154102"/>
          </a:xfrm>
        </p:spPr>
        <p:txBody>
          <a:bodyPr>
            <a:normAutofit/>
          </a:bodyPr>
          <a:lstStyle/>
          <a:p>
            <a:r>
              <a:rPr lang="en-GB"/>
              <a:t>Agenda </a:t>
            </a:r>
          </a:p>
        </p:txBody>
      </p:sp>
      <p:sp>
        <p:nvSpPr>
          <p:cNvPr id="17" name="Rectangle 16">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8774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95787F6-A81A-4E6C-75DF-E14237EC04D2}"/>
              </a:ext>
            </a:extLst>
          </p:cNvPr>
          <p:cNvSpPr>
            <a:spLocks noGrp="1"/>
          </p:cNvSpPr>
          <p:nvPr>
            <p:ph idx="1"/>
          </p:nvPr>
        </p:nvSpPr>
        <p:spPr>
          <a:xfrm>
            <a:off x="4921857" y="2268656"/>
            <a:ext cx="6627226" cy="1736416"/>
          </a:xfrm>
        </p:spPr>
        <p:txBody>
          <a:bodyPr anchor="t">
            <a:normAutofit/>
          </a:bodyPr>
          <a:lstStyle/>
          <a:p>
            <a:pPr marL="285750" indent="-285750">
              <a:buFont typeface="Arial" panose="020B0604020202020204" pitchFamily="34" charset="0"/>
              <a:buChar char="•"/>
            </a:pPr>
            <a:r>
              <a:rPr lang="en-GB" b="0">
                <a:latin typeface="Arial"/>
                <a:cs typeface="Arial"/>
              </a:rPr>
              <a:t>Task 1 – Rahela </a:t>
            </a:r>
          </a:p>
          <a:p>
            <a:pPr marL="285750" indent="-285750">
              <a:buFont typeface="Arial" panose="020B0604020202020204" pitchFamily="34" charset="0"/>
              <a:buChar char="•"/>
            </a:pPr>
            <a:r>
              <a:rPr lang="en-GB" b="0">
                <a:latin typeface="Arial"/>
                <a:cs typeface="Arial"/>
              </a:rPr>
              <a:t>Task 2 - Malgorzata</a:t>
            </a:r>
            <a:r>
              <a:rPr lang="en-GB">
                <a:latin typeface="Arial"/>
                <a:cs typeface="Arial"/>
              </a:rPr>
              <a:t> </a:t>
            </a:r>
            <a:endParaRPr lang="en-GB" b="0">
              <a:latin typeface="Arial"/>
              <a:cs typeface="Arial"/>
            </a:endParaRPr>
          </a:p>
          <a:p>
            <a:pPr marL="285750" indent="-285750">
              <a:buFont typeface="Arial" panose="020B0604020202020204" pitchFamily="34" charset="0"/>
              <a:buChar char="•"/>
            </a:pPr>
            <a:r>
              <a:rPr lang="en-GB" b="0">
                <a:latin typeface="Arial"/>
                <a:cs typeface="Arial"/>
              </a:rPr>
              <a:t>Task 3 - Vida </a:t>
            </a:r>
          </a:p>
          <a:p>
            <a:endParaRPr lang="en-GB" b="0"/>
          </a:p>
        </p:txBody>
      </p:sp>
      <p:sp>
        <p:nvSpPr>
          <p:cNvPr id="19" name="Rectangle 18">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94069" y="6167615"/>
            <a:ext cx="77948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F87DBFD-8085-D579-3E9E-9FDA4BE833AD}"/>
              </a:ext>
            </a:extLst>
          </p:cNvPr>
          <p:cNvSpPr txBox="1"/>
          <p:nvPr/>
        </p:nvSpPr>
        <p:spPr>
          <a:xfrm>
            <a:off x="1369967" y="5249403"/>
            <a:ext cx="146674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ea typeface="Meiryo"/>
              </a:rPr>
              <a:t>Figure 2</a:t>
            </a:r>
          </a:p>
        </p:txBody>
      </p:sp>
    </p:spTree>
    <p:extLst>
      <p:ext uri="{BB962C8B-B14F-4D97-AF65-F5344CB8AC3E}">
        <p14:creationId xmlns:p14="http://schemas.microsoft.com/office/powerpoint/2010/main" val="1545063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6" name="Rectangle 115">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116">
            <a:extLst>
              <a:ext uri="{FF2B5EF4-FFF2-40B4-BE49-F238E27FC236}">
                <a16:creationId xmlns:a16="http://schemas.microsoft.com/office/drawing/2014/main" id="{932FF329-3A87-4F66-BA01-91CD63C81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4420926" cy="68381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group of computer applications&#10;&#10;AI-generated content may be incorrect.">
            <a:extLst>
              <a:ext uri="{FF2B5EF4-FFF2-40B4-BE49-F238E27FC236}">
                <a16:creationId xmlns:a16="http://schemas.microsoft.com/office/drawing/2014/main" id="{9B9FDAFC-0FED-99C6-CB09-DBA4EF8D2B6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8205" r="-1207"/>
          <a:stretch>
            <a:fillRect/>
          </a:stretch>
        </p:blipFill>
        <p:spPr>
          <a:xfrm>
            <a:off x="343582" y="2522466"/>
            <a:ext cx="3328786" cy="1711368"/>
          </a:xfrm>
          <a:prstGeom prst="rect">
            <a:avLst/>
          </a:prstGeom>
        </p:spPr>
      </p:pic>
      <p:sp>
        <p:nvSpPr>
          <p:cNvPr id="118" name="Rectangle 117">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146359"/>
            <a:ext cx="4426072" cy="7116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Rectangle 118">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748578"/>
            <a:ext cx="7765922" cy="541903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E178E0F2-7501-BF0E-9B1A-C41277A9C6E0}"/>
              </a:ext>
            </a:extLst>
          </p:cNvPr>
          <p:cNvSpPr>
            <a:spLocks noGrp="1"/>
          </p:cNvSpPr>
          <p:nvPr>
            <p:ph type="title"/>
          </p:nvPr>
        </p:nvSpPr>
        <p:spPr>
          <a:xfrm>
            <a:off x="4607475" y="553297"/>
            <a:ext cx="8758330" cy="864328"/>
          </a:xfrm>
        </p:spPr>
        <p:txBody>
          <a:bodyPr>
            <a:noAutofit/>
          </a:bodyPr>
          <a:lstStyle/>
          <a:p>
            <a:pPr>
              <a:lnSpc>
                <a:spcPct val="140000"/>
              </a:lnSpc>
            </a:pPr>
            <a:r>
              <a:rPr lang="en-GB" sz="2100"/>
              <a:t>Task 1 – Using Excel to Improve Work Efficiency</a:t>
            </a:r>
            <a:endParaRPr lang="en-GB" sz="2100">
              <a:ea typeface="Meiryo"/>
            </a:endParaRPr>
          </a:p>
        </p:txBody>
      </p:sp>
      <p:sp>
        <p:nvSpPr>
          <p:cNvPr id="120" name="Rectangle 119">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8774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Rectangle 121">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114">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D9145E8-E894-00C5-3C59-ED8B80DB0DD1}"/>
              </a:ext>
            </a:extLst>
          </p:cNvPr>
          <p:cNvSpPr txBox="1"/>
          <p:nvPr/>
        </p:nvSpPr>
        <p:spPr>
          <a:xfrm>
            <a:off x="1431122" y="4395381"/>
            <a:ext cx="189904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ea typeface="Meiryo"/>
              </a:rPr>
              <a:t>Figure 3</a:t>
            </a:r>
          </a:p>
        </p:txBody>
      </p:sp>
      <p:sp>
        <p:nvSpPr>
          <p:cNvPr id="5" name="TextBox 3">
            <a:extLst>
              <a:ext uri="{FF2B5EF4-FFF2-40B4-BE49-F238E27FC236}">
                <a16:creationId xmlns:a16="http://schemas.microsoft.com/office/drawing/2014/main" id="{444F2587-8815-5348-037C-28C34513F067}"/>
              </a:ext>
            </a:extLst>
          </p:cNvPr>
          <p:cNvSpPr txBox="1"/>
          <p:nvPr/>
        </p:nvSpPr>
        <p:spPr>
          <a:xfrm>
            <a:off x="4412909" y="1371555"/>
            <a:ext cx="7758725" cy="503214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28600" indent="-228600">
              <a:buFont typeface=""/>
              <a:buChar char="•"/>
            </a:pPr>
            <a:r>
              <a:rPr lang="en-US" sz="1700">
                <a:latin typeface="Aptos" panose="020B0004020202020204" pitchFamily="34" charset="0"/>
                <a:ea typeface="Meiryo"/>
                <a:cs typeface="Arial"/>
              </a:rPr>
              <a:t>Using Excel, staff can create digital templates for scheduling, medication tracking, and service records.</a:t>
            </a:r>
          </a:p>
          <a:p>
            <a:pPr marL="228600" indent="-228600">
              <a:buFont typeface=""/>
              <a:buChar char="•"/>
            </a:pPr>
            <a:endParaRPr lang="en-US" sz="1700">
              <a:latin typeface="Aptos" panose="020B0004020202020204" pitchFamily="34" charset="0"/>
              <a:ea typeface="Meiryo"/>
              <a:cs typeface="Arial"/>
            </a:endParaRPr>
          </a:p>
          <a:p>
            <a:pPr marL="228600" indent="-228600">
              <a:buFont typeface=""/>
              <a:buChar char="•"/>
            </a:pPr>
            <a:r>
              <a:rPr lang="en-US" sz="1700">
                <a:latin typeface="Aptos" panose="020B0004020202020204" pitchFamily="34" charset="0"/>
                <a:ea typeface="Meiryo"/>
                <a:cs typeface="Arial"/>
              </a:rPr>
              <a:t>These templates are easy to update and share using OneDrive or SharePoint.</a:t>
            </a:r>
          </a:p>
          <a:p>
            <a:pPr marL="228600" indent="-228600">
              <a:buFont typeface=""/>
              <a:buChar char="•"/>
            </a:pPr>
            <a:endParaRPr lang="en-US" sz="1700">
              <a:latin typeface="Aptos" panose="020B0004020202020204" pitchFamily="34" charset="0"/>
              <a:ea typeface="Meiryo"/>
              <a:cs typeface="Arial"/>
            </a:endParaRPr>
          </a:p>
          <a:p>
            <a:pPr marL="228600" indent="-228600">
              <a:buFont typeface=""/>
              <a:buChar char="•"/>
            </a:pPr>
            <a:r>
              <a:rPr lang="en-US" sz="1700">
                <a:latin typeface="Aptos" panose="020B0004020202020204" pitchFamily="34" charset="0"/>
                <a:ea typeface="Meiryo"/>
                <a:cs typeface="Arial"/>
              </a:rPr>
              <a:t>Formulas and data validation in Excel can automate calculations, highlight errors, and reduce mistakes, saving time and improving accuracy (</a:t>
            </a:r>
            <a:r>
              <a:rPr lang="en-US" sz="1700" err="1">
                <a:latin typeface="Aptos" panose="020B0004020202020204" pitchFamily="34" charset="0"/>
                <a:ea typeface="Meiryo"/>
                <a:cs typeface="Arial"/>
              </a:rPr>
              <a:t>Alalwan</a:t>
            </a:r>
            <a:r>
              <a:rPr lang="en-US" sz="1700">
                <a:latin typeface="Aptos" panose="020B0004020202020204" pitchFamily="34" charset="0"/>
                <a:ea typeface="Meiryo"/>
                <a:cs typeface="Arial"/>
              </a:rPr>
              <a:t>, 2020).</a:t>
            </a:r>
          </a:p>
          <a:p>
            <a:pPr marL="228600" indent="-228600">
              <a:buFont typeface=""/>
              <a:buChar char="•"/>
            </a:pPr>
            <a:endParaRPr lang="en-US" sz="1700">
              <a:latin typeface="Aptos" panose="020B0004020202020204" pitchFamily="34" charset="0"/>
              <a:ea typeface="Meiryo"/>
              <a:cs typeface="Arial"/>
            </a:endParaRPr>
          </a:p>
          <a:p>
            <a:pPr marL="228600" indent="-228600">
              <a:buFont typeface=""/>
              <a:buChar char="•"/>
            </a:pPr>
            <a:r>
              <a:rPr lang="en-US" sz="1700">
                <a:latin typeface="Aptos" panose="020B0004020202020204" pitchFamily="34" charset="0"/>
                <a:ea typeface="Meiryo"/>
                <a:cs typeface="Arial"/>
              </a:rPr>
              <a:t>Real-time collaboration allows multiple staff members to access and update information at the same time, which is important for carers working in different locations.</a:t>
            </a:r>
          </a:p>
          <a:p>
            <a:pPr marL="228600" indent="-228600">
              <a:buFont typeface=""/>
              <a:buChar char="•"/>
            </a:pPr>
            <a:r>
              <a:rPr lang="en-GB" sz="1700" b="1" i="0" u="none" strike="noStrike">
                <a:effectLst/>
                <a:latin typeface="Aptos" panose="020B0004020202020204" pitchFamily="34" charset="0"/>
              </a:rPr>
              <a:t>How They Use Excel:</a:t>
            </a:r>
            <a:br>
              <a:rPr lang="en-GB" sz="1700">
                <a:latin typeface="Aptos" panose="020B0004020202020204" pitchFamily="34" charset="0"/>
              </a:rPr>
            </a:br>
            <a:r>
              <a:rPr lang="en-GB" sz="1700" b="0" i="0" u="none" strike="noStrike">
                <a:effectLst/>
                <a:latin typeface="Aptos" panose="020B0004020202020204" pitchFamily="34" charset="0"/>
              </a:rPr>
              <a:t>Staff use Excel for scheduling, medication logs, and service records. Files are shared via OneDrive or SharePoint, allowing real-time updates and collaboration. Excel’s formulas automate calculations and highlight errors, improving accuracy. It also generates reports and dashboards for quick insights.</a:t>
            </a:r>
            <a:endParaRPr lang="en-US" sz="1700">
              <a:latin typeface="Aptos" panose="020B0004020202020204" pitchFamily="34" charset="0"/>
              <a:ea typeface="Meiryo"/>
              <a:cs typeface="Arial"/>
            </a:endParaRPr>
          </a:p>
          <a:p>
            <a:pPr algn="ctr"/>
            <a:endParaRPr lang="en-GB" sz="1500">
              <a:latin typeface="Meiryo"/>
              <a:ea typeface="Meiryo"/>
              <a:cs typeface="Arial"/>
            </a:endParaRPr>
          </a:p>
        </p:txBody>
      </p:sp>
    </p:spTree>
    <p:extLst>
      <p:ext uri="{BB962C8B-B14F-4D97-AF65-F5344CB8AC3E}">
        <p14:creationId xmlns:p14="http://schemas.microsoft.com/office/powerpoint/2010/main" val="2767279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0786F82F-1B47-46ED-8EAE-53EF71E59E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EF1BAF6F-6275-4646-9C59-331B29B9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7" name="Rectangle 56">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932FF329-3A87-4F66-BA01-91CD63C81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4420926" cy="68381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9" name="Graphic 78" descr="Statistics">
            <a:extLst>
              <a:ext uri="{FF2B5EF4-FFF2-40B4-BE49-F238E27FC236}">
                <a16:creationId xmlns:a16="http://schemas.microsoft.com/office/drawing/2014/main" id="{8DE34044-5E8A-0B67-D436-7E2ABA8D20D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64646" y="1750192"/>
            <a:ext cx="3328786" cy="3328786"/>
          </a:xfrm>
          <a:prstGeom prst="rect">
            <a:avLst/>
          </a:prstGeom>
        </p:spPr>
      </p:pic>
      <p:sp>
        <p:nvSpPr>
          <p:cNvPr id="80" name="Rectangle 79">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146359"/>
            <a:ext cx="4426072" cy="7116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748578"/>
            <a:ext cx="7765922" cy="541903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323A30D-D0AD-30BB-45E0-6F9F75F12357}"/>
              </a:ext>
            </a:extLst>
          </p:cNvPr>
          <p:cNvSpPr txBox="1"/>
          <p:nvPr/>
        </p:nvSpPr>
        <p:spPr>
          <a:xfrm>
            <a:off x="6212541" y="-71872"/>
            <a:ext cx="6627226" cy="1154102"/>
          </a:xfrm>
          <a:prstGeom prst="rect">
            <a:avLst/>
          </a:prstGeom>
        </p:spPr>
        <p:txBody>
          <a:bodyPr rot="0" spcFirstLastPara="0" vertOverflow="overflow" horzOverflow="overflow" vert="horz" lIns="109728" tIns="109728" rIns="109728" bIns="91440" numCol="1" spcCol="0" rtlCol="0" fromWordArt="0" anchor="ctr" anchorCtr="0" forceAA="0" compatLnSpc="1">
            <a:prstTxWarp prst="textNoShape">
              <a:avLst/>
            </a:prstTxWarp>
            <a:normAutofit/>
          </a:bodyPr>
          <a:lstStyle/>
          <a:p>
            <a:pPr>
              <a:lnSpc>
                <a:spcPct val="150000"/>
              </a:lnSpc>
              <a:spcBef>
                <a:spcPct val="0"/>
              </a:spcBef>
              <a:spcAft>
                <a:spcPts val="600"/>
              </a:spcAft>
            </a:pPr>
            <a:r>
              <a:rPr lang="en-US" sz="2400" b="1" spc="150">
                <a:solidFill>
                  <a:schemeClr val="tx1">
                    <a:lumMod val="75000"/>
                    <a:lumOff val="25000"/>
                  </a:schemeClr>
                </a:solidFill>
                <a:latin typeface="+mj-lt"/>
                <a:ea typeface="+mj-ea"/>
                <a:cs typeface="+mj-cs"/>
              </a:rPr>
              <a:t>Task 1 – part 2</a:t>
            </a:r>
          </a:p>
        </p:txBody>
      </p:sp>
      <p:sp>
        <p:nvSpPr>
          <p:cNvPr id="82" name="Rectangle 81">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8774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DA6EC25-0008-6953-C3D1-99AB4A04C182}"/>
              </a:ext>
            </a:extLst>
          </p:cNvPr>
          <p:cNvSpPr txBox="1"/>
          <p:nvPr/>
        </p:nvSpPr>
        <p:spPr>
          <a:xfrm>
            <a:off x="4430949" y="681928"/>
            <a:ext cx="7857635" cy="4068620"/>
          </a:xfrm>
          <a:prstGeom prst="rect">
            <a:avLst/>
          </a:prstGeom>
        </p:spPr>
        <p:txBody>
          <a:bodyPr rot="0" spcFirstLastPara="0" vertOverflow="overflow" horzOverflow="overflow" vert="horz" lIns="109728" tIns="109728" rIns="109728" bIns="91440" numCol="1" spcCol="0" rtlCol="0" fromWordArt="0" anchor="t" anchorCtr="0" forceAA="0" compatLnSpc="1">
            <a:prstTxWarp prst="textNoShape">
              <a:avLst/>
            </a:prstTxWarp>
            <a:normAutofit fontScale="25000" lnSpcReduction="20000"/>
          </a:bodyPr>
          <a:lstStyle/>
          <a:p>
            <a:pPr indent="-228600">
              <a:lnSpc>
                <a:spcPct val="130000"/>
              </a:lnSpc>
              <a:spcBef>
                <a:spcPts val="930"/>
              </a:spcBef>
              <a:buFont typeface="Corbel" panose="020B0503020204020204" pitchFamily="34" charset="0"/>
              <a:buChar char="•"/>
            </a:pPr>
            <a:r>
              <a:rPr lang="en-US" sz="5200" spc="150">
                <a:solidFill>
                  <a:schemeClr val="tx1">
                    <a:lumMod val="75000"/>
                    <a:lumOff val="25000"/>
                  </a:schemeClr>
                </a:solidFill>
                <a:latin typeface="Aptos" panose="020B0004020202020204" pitchFamily="34" charset="0"/>
              </a:rPr>
              <a:t>Excel can also create reports and dashboards to give quick insights into staffing levels and client needs, supporting better decision-making.​</a:t>
            </a:r>
          </a:p>
          <a:p>
            <a:pPr indent="-228600">
              <a:lnSpc>
                <a:spcPct val="130000"/>
              </a:lnSpc>
              <a:spcBef>
                <a:spcPts val="930"/>
              </a:spcBef>
              <a:buFont typeface="Corbel" panose="020B0503020204020204" pitchFamily="34" charset="0"/>
              <a:buChar char="•"/>
            </a:pPr>
            <a:r>
              <a:rPr lang="en-US" sz="5200" spc="150">
                <a:solidFill>
                  <a:schemeClr val="tx1">
                    <a:lumMod val="75000"/>
                    <a:lumOff val="25000"/>
                  </a:schemeClr>
                </a:solidFill>
                <a:latin typeface="Aptos" panose="020B0004020202020204" pitchFamily="34" charset="0"/>
              </a:rPr>
              <a:t>Staff will need training to use advanced Excel features effectively. ​Security measures, such as access controls, are necessary to protect sensitive data and ensure GDPR compliance (Williams &amp; Parker, 2021).​</a:t>
            </a:r>
          </a:p>
          <a:p>
            <a:pPr>
              <a:lnSpc>
                <a:spcPct val="130000"/>
              </a:lnSpc>
              <a:spcBef>
                <a:spcPts val="930"/>
              </a:spcBef>
              <a:buFont typeface="Corbel" panose="020B0503020204020204" pitchFamily="34" charset="0"/>
            </a:pPr>
            <a:r>
              <a:rPr lang="en-US" sz="5200" b="1" i="0" u="none" strike="noStrike" spc="150">
                <a:solidFill>
                  <a:schemeClr val="tx1">
                    <a:lumMod val="75000"/>
                    <a:lumOff val="25000"/>
                  </a:schemeClr>
                </a:solidFill>
                <a:effectLst/>
                <a:latin typeface="Aptos" panose="020B0004020202020204" pitchFamily="34" charset="0"/>
              </a:rPr>
              <a:t>Benefits:</a:t>
            </a:r>
            <a:r>
              <a:rPr lang="en-US" sz="5200" b="0" i="0" u="none" strike="noStrike" spc="150">
                <a:solidFill>
                  <a:schemeClr val="tx1">
                    <a:lumMod val="75000"/>
                    <a:lumOff val="25000"/>
                  </a:schemeClr>
                </a:solidFill>
                <a:effectLst/>
                <a:latin typeface="Aptos" panose="020B0004020202020204" pitchFamily="34" charset="0"/>
              </a:rPr>
              <a:t> </a:t>
            </a:r>
          </a:p>
          <a:p>
            <a:pPr indent="-171450">
              <a:lnSpc>
                <a:spcPct val="130000"/>
              </a:lnSpc>
              <a:spcBef>
                <a:spcPts val="930"/>
              </a:spcBef>
              <a:buFont typeface="Corbel" panose="020B0503020204020204" pitchFamily="34" charset="0"/>
              <a:buChar char="•"/>
            </a:pPr>
            <a:r>
              <a:rPr lang="en-US" sz="5200" i="0" u="none" strike="noStrike" spc="150">
                <a:solidFill>
                  <a:schemeClr val="tx1">
                    <a:lumMod val="75000"/>
                    <a:lumOff val="25000"/>
                  </a:schemeClr>
                </a:solidFill>
                <a:effectLst/>
                <a:latin typeface="Aptos" panose="020B0004020202020204" pitchFamily="34" charset="0"/>
              </a:rPr>
              <a:t>Saves time with automation </a:t>
            </a:r>
          </a:p>
          <a:p>
            <a:pPr indent="-171450">
              <a:lnSpc>
                <a:spcPct val="130000"/>
              </a:lnSpc>
              <a:spcBef>
                <a:spcPts val="930"/>
              </a:spcBef>
              <a:buFont typeface="Corbel" panose="020B0503020204020204" pitchFamily="34" charset="0"/>
              <a:buChar char="•"/>
            </a:pPr>
            <a:r>
              <a:rPr lang="en-US" sz="5200" i="0" u="none" strike="noStrike" spc="150">
                <a:solidFill>
                  <a:schemeClr val="tx1">
                    <a:lumMod val="75000"/>
                    <a:lumOff val="25000"/>
                  </a:schemeClr>
                </a:solidFill>
                <a:effectLst/>
                <a:latin typeface="Aptos" panose="020B0004020202020204" pitchFamily="34" charset="0"/>
              </a:rPr>
              <a:t>Reduces errors </a:t>
            </a:r>
          </a:p>
          <a:p>
            <a:pPr indent="-171450">
              <a:lnSpc>
                <a:spcPct val="130000"/>
              </a:lnSpc>
              <a:spcBef>
                <a:spcPts val="930"/>
              </a:spcBef>
              <a:buFont typeface="Corbel" panose="020B0503020204020204" pitchFamily="34" charset="0"/>
              <a:buChar char="•"/>
            </a:pPr>
            <a:r>
              <a:rPr lang="en-US" sz="5200" i="0" u="none" strike="noStrike" spc="150">
                <a:solidFill>
                  <a:schemeClr val="tx1">
                    <a:lumMod val="75000"/>
                    <a:lumOff val="25000"/>
                  </a:schemeClr>
                </a:solidFill>
                <a:effectLst/>
                <a:latin typeface="Aptos" panose="020B0004020202020204" pitchFamily="34" charset="0"/>
              </a:rPr>
              <a:t>Enables teamwork with shared access </a:t>
            </a:r>
          </a:p>
          <a:p>
            <a:pPr indent="-171450">
              <a:lnSpc>
                <a:spcPct val="130000"/>
              </a:lnSpc>
              <a:spcBef>
                <a:spcPts val="930"/>
              </a:spcBef>
              <a:buFont typeface="Corbel" panose="020B0503020204020204" pitchFamily="34" charset="0"/>
              <a:buChar char="•"/>
            </a:pPr>
            <a:r>
              <a:rPr lang="en-US" sz="5200" i="0" u="none" strike="noStrike" spc="150">
                <a:solidFill>
                  <a:schemeClr val="tx1">
                    <a:lumMod val="75000"/>
                    <a:lumOff val="25000"/>
                  </a:schemeClr>
                </a:solidFill>
                <a:effectLst/>
                <a:latin typeface="Aptos" panose="020B0004020202020204" pitchFamily="34" charset="0"/>
              </a:rPr>
              <a:t>Provides quick data insights </a:t>
            </a:r>
          </a:p>
          <a:p>
            <a:pPr indent="-171450">
              <a:lnSpc>
                <a:spcPct val="130000"/>
              </a:lnSpc>
              <a:spcBef>
                <a:spcPts val="930"/>
              </a:spcBef>
              <a:buFont typeface="Corbel" panose="020B0503020204020204" pitchFamily="34" charset="0"/>
              <a:buChar char="•"/>
            </a:pPr>
            <a:r>
              <a:rPr lang="en-US" sz="5200" i="0" u="none" strike="noStrike" spc="150">
                <a:solidFill>
                  <a:schemeClr val="tx1">
                    <a:lumMod val="75000"/>
                    <a:lumOff val="25000"/>
                  </a:schemeClr>
                </a:solidFill>
                <a:effectLst/>
                <a:latin typeface="Aptos" panose="020B0004020202020204" pitchFamily="34" charset="0"/>
              </a:rPr>
              <a:t>Accessible from anywhere</a:t>
            </a:r>
          </a:p>
          <a:p>
            <a:pPr>
              <a:lnSpc>
                <a:spcPct val="130000"/>
              </a:lnSpc>
              <a:spcBef>
                <a:spcPts val="930"/>
              </a:spcBef>
              <a:buFont typeface="Corbel" panose="020B0503020204020204" pitchFamily="34" charset="0"/>
            </a:pPr>
            <a:r>
              <a:rPr lang="en-US" sz="5200" b="1" i="0" u="none" strike="noStrike" spc="150">
                <a:solidFill>
                  <a:schemeClr val="tx1">
                    <a:lumMod val="75000"/>
                    <a:lumOff val="25000"/>
                  </a:schemeClr>
                </a:solidFill>
                <a:effectLst/>
                <a:latin typeface="Aptos" panose="020B0004020202020204" pitchFamily="34" charset="0"/>
              </a:rPr>
              <a:t>Limitations:</a:t>
            </a:r>
            <a:r>
              <a:rPr lang="en-US" sz="5200" b="0" i="0" u="none" strike="noStrike" spc="150">
                <a:solidFill>
                  <a:schemeClr val="tx1">
                    <a:lumMod val="75000"/>
                    <a:lumOff val="25000"/>
                  </a:schemeClr>
                </a:solidFill>
                <a:effectLst/>
                <a:latin typeface="Aptos" panose="020B0004020202020204" pitchFamily="34" charset="0"/>
              </a:rPr>
              <a:t> </a:t>
            </a:r>
          </a:p>
          <a:p>
            <a:pPr indent="-171450">
              <a:lnSpc>
                <a:spcPct val="130000"/>
              </a:lnSpc>
              <a:spcBef>
                <a:spcPts val="930"/>
              </a:spcBef>
              <a:buFont typeface="Corbel" panose="020B0503020204020204" pitchFamily="34" charset="0"/>
              <a:buChar char="•"/>
            </a:pPr>
            <a:r>
              <a:rPr lang="en-US" sz="5200" b="0" i="0" u="none" strike="noStrike" spc="150">
                <a:solidFill>
                  <a:schemeClr val="tx1">
                    <a:lumMod val="75000"/>
                    <a:lumOff val="25000"/>
                  </a:schemeClr>
                </a:solidFill>
                <a:effectLst/>
                <a:latin typeface="Aptos" panose="020B0004020202020204" pitchFamily="34" charset="0"/>
              </a:rPr>
              <a:t>Requires staff training </a:t>
            </a:r>
          </a:p>
          <a:p>
            <a:pPr indent="-171450">
              <a:lnSpc>
                <a:spcPct val="130000"/>
              </a:lnSpc>
              <a:spcBef>
                <a:spcPts val="930"/>
              </a:spcBef>
              <a:buFont typeface="Corbel" panose="020B0503020204020204" pitchFamily="34" charset="0"/>
              <a:buChar char="•"/>
            </a:pPr>
            <a:r>
              <a:rPr lang="en-US" sz="5200" b="0" i="0" u="none" strike="noStrike" spc="150">
                <a:solidFill>
                  <a:schemeClr val="tx1">
                    <a:lumMod val="75000"/>
                    <a:lumOff val="25000"/>
                  </a:schemeClr>
                </a:solidFill>
                <a:effectLst/>
                <a:latin typeface="Aptos" panose="020B0004020202020204" pitchFamily="34" charset="0"/>
              </a:rPr>
              <a:t>Needs strong security for sensitive data </a:t>
            </a:r>
          </a:p>
          <a:p>
            <a:pPr indent="-171450">
              <a:lnSpc>
                <a:spcPct val="130000"/>
              </a:lnSpc>
              <a:spcBef>
                <a:spcPts val="930"/>
              </a:spcBef>
              <a:buFont typeface="Corbel" panose="020B0503020204020204" pitchFamily="34" charset="0"/>
              <a:buChar char="•"/>
            </a:pPr>
            <a:r>
              <a:rPr lang="en-US" sz="5200" b="0" i="0" u="none" strike="noStrike" spc="150">
                <a:solidFill>
                  <a:schemeClr val="tx1">
                    <a:lumMod val="75000"/>
                    <a:lumOff val="25000"/>
                  </a:schemeClr>
                </a:solidFill>
                <a:effectLst/>
                <a:latin typeface="Aptos" panose="020B0004020202020204" pitchFamily="34" charset="0"/>
              </a:rPr>
              <a:t>Can become complex and hard to manage </a:t>
            </a:r>
          </a:p>
          <a:p>
            <a:pPr indent="-171450">
              <a:lnSpc>
                <a:spcPct val="130000"/>
              </a:lnSpc>
              <a:spcBef>
                <a:spcPts val="930"/>
              </a:spcBef>
              <a:buFont typeface="Corbel" panose="020B0503020204020204" pitchFamily="34" charset="0"/>
              <a:buChar char="•"/>
            </a:pPr>
            <a:r>
              <a:rPr lang="en-US" sz="5200" b="0" i="0" u="none" strike="noStrike" spc="150">
                <a:solidFill>
                  <a:schemeClr val="tx1">
                    <a:lumMod val="75000"/>
                    <a:lumOff val="25000"/>
                  </a:schemeClr>
                </a:solidFill>
                <a:effectLst/>
                <a:latin typeface="Aptos" panose="020B0004020202020204" pitchFamily="34" charset="0"/>
              </a:rPr>
              <a:t>Depends on user skill levels </a:t>
            </a:r>
          </a:p>
          <a:p>
            <a:pPr indent="-171450">
              <a:lnSpc>
                <a:spcPct val="130000"/>
              </a:lnSpc>
              <a:spcBef>
                <a:spcPts val="930"/>
              </a:spcBef>
              <a:buFont typeface="Corbel" panose="020B0503020204020204" pitchFamily="34" charset="0"/>
              <a:buChar char="•"/>
            </a:pPr>
            <a:r>
              <a:rPr lang="en-US" sz="5200" b="0" i="0" u="none" strike="noStrike" spc="150">
                <a:solidFill>
                  <a:schemeClr val="tx1">
                    <a:lumMod val="75000"/>
                    <a:lumOff val="25000"/>
                  </a:schemeClr>
                </a:solidFill>
                <a:effectLst/>
                <a:latin typeface="Aptos" panose="020B0004020202020204" pitchFamily="34" charset="0"/>
              </a:rPr>
              <a:t>Not suitable for very complex data management</a:t>
            </a:r>
          </a:p>
          <a:p>
            <a:pPr indent="-228600">
              <a:lnSpc>
                <a:spcPct val="130000"/>
              </a:lnSpc>
              <a:spcBef>
                <a:spcPts val="930"/>
              </a:spcBef>
              <a:buFont typeface="Corbel" panose="020B0503020204020204" pitchFamily="34" charset="0"/>
              <a:buChar char="•"/>
            </a:pPr>
            <a:endParaRPr lang="en-US" sz="5200" spc="150">
              <a:solidFill>
                <a:schemeClr val="tx1">
                  <a:lumMod val="75000"/>
                  <a:lumOff val="25000"/>
                </a:schemeClr>
              </a:solidFill>
              <a:latin typeface="Aptos" panose="020B0004020202020204" pitchFamily="34" charset="0"/>
            </a:endParaRPr>
          </a:p>
          <a:p>
            <a:pPr indent="-228600">
              <a:lnSpc>
                <a:spcPct val="130000"/>
              </a:lnSpc>
              <a:spcBef>
                <a:spcPts val="930"/>
              </a:spcBef>
              <a:buFont typeface="Corbel" panose="020B0503020204020204" pitchFamily="34" charset="0"/>
              <a:buChar char="•"/>
            </a:pPr>
            <a:endParaRPr lang="en-US" sz="5200" spc="150">
              <a:solidFill>
                <a:schemeClr val="tx1">
                  <a:lumMod val="75000"/>
                  <a:lumOff val="25000"/>
                </a:schemeClr>
              </a:solidFill>
              <a:latin typeface="Aptos" panose="020B0004020202020204" pitchFamily="34" charset="0"/>
            </a:endParaRPr>
          </a:p>
          <a:p>
            <a:pPr indent="-228600">
              <a:lnSpc>
                <a:spcPct val="130000"/>
              </a:lnSpc>
              <a:spcBef>
                <a:spcPts val="930"/>
              </a:spcBef>
              <a:buFont typeface="Corbel" panose="020B0503020204020204" pitchFamily="34" charset="0"/>
              <a:buChar char="•"/>
            </a:pPr>
            <a:endParaRPr lang="en-US" sz="5200" spc="150">
              <a:solidFill>
                <a:schemeClr val="tx1">
                  <a:lumMod val="75000"/>
                  <a:lumOff val="25000"/>
                </a:schemeClr>
              </a:solidFill>
              <a:latin typeface="Aptos" panose="020B0004020202020204" pitchFamily="34" charset="0"/>
            </a:endParaRPr>
          </a:p>
          <a:p>
            <a:pPr>
              <a:lnSpc>
                <a:spcPct val="130000"/>
              </a:lnSpc>
              <a:spcBef>
                <a:spcPts val="930"/>
              </a:spcBef>
              <a:buFont typeface="Corbel" panose="020B0503020204020204" pitchFamily="34" charset="0"/>
            </a:pPr>
            <a:endParaRPr lang="en-US" sz="500" spc="150">
              <a:solidFill>
                <a:schemeClr val="tx1">
                  <a:lumMod val="75000"/>
                  <a:lumOff val="25000"/>
                </a:schemeClr>
              </a:solidFill>
            </a:endParaRPr>
          </a:p>
        </p:txBody>
      </p:sp>
      <p:sp>
        <p:nvSpPr>
          <p:cNvPr id="83" name="Rectangle 82">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94069" y="6167615"/>
            <a:ext cx="77948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83">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6">
            <a:extLst>
              <a:ext uri="{FF2B5EF4-FFF2-40B4-BE49-F238E27FC236}">
                <a16:creationId xmlns:a16="http://schemas.microsoft.com/office/drawing/2014/main" id="{EEBF5924-EA1F-735C-4F2E-4E0D6F21F75B}"/>
              </a:ext>
            </a:extLst>
          </p:cNvPr>
          <p:cNvSpPr txBox="1">
            <a:spLocks/>
          </p:cNvSpPr>
          <p:nvPr/>
        </p:nvSpPr>
        <p:spPr>
          <a:xfrm>
            <a:off x="4493134" y="5783702"/>
            <a:ext cx="7698866" cy="901127"/>
          </a:xfrm>
          <a:prstGeom prst="rect">
            <a:avLst/>
          </a:prstGeom>
        </p:spPr>
        <p:txBody>
          <a:bodyPr vert="horz" lIns="109728" tIns="109728" rIns="109728" bIns="91440" rtlCol="0" anchor="t">
            <a:noAutofit/>
          </a:bodyPr>
          <a:lstStyle>
            <a:lvl1pPr marL="0" indent="0" algn="l" defTabSz="914400" rtl="0" eaLnBrk="1" latinLnBrk="0" hangingPunct="1">
              <a:lnSpc>
                <a:spcPct val="140000"/>
              </a:lnSpc>
              <a:spcBef>
                <a:spcPts val="930"/>
              </a:spcBef>
              <a:buFont typeface="Corbel" panose="020B0503020204020204" pitchFamily="34" charset="0"/>
              <a:buNone/>
              <a:defRPr sz="1800" b="1"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a:lstStyle>
          <a:p>
            <a:pPr>
              <a:lnSpc>
                <a:spcPct val="130000"/>
              </a:lnSpc>
            </a:pPr>
            <a:endParaRPr lang="en-GB" sz="1000"/>
          </a:p>
          <a:p>
            <a:pPr>
              <a:lnSpc>
                <a:spcPct val="130000"/>
              </a:lnSpc>
            </a:pPr>
            <a:r>
              <a:rPr lang="en-GB" sz="1300">
                <a:latin typeface="Aptos" panose="020B0004020202020204" pitchFamily="34" charset="0"/>
              </a:rPr>
              <a:t>I</a:t>
            </a:r>
            <a:r>
              <a:rPr lang="en-GB" sz="1300">
                <a:latin typeface="Aptos" panose="020B0004020202020204" pitchFamily="34" charset="0"/>
                <a:ea typeface="Meiryo"/>
                <a:cs typeface="Arial"/>
              </a:rPr>
              <a:t>n summary, Excel streamlines administrative tasks, enhances data accuracy, and improves coordination, which ultimately increases efficiency at Greenfield</a:t>
            </a:r>
            <a:r>
              <a:rPr lang="en-GB" sz="1200">
                <a:latin typeface="Meiryo"/>
                <a:ea typeface="Meiryo"/>
                <a:cs typeface="Arial"/>
              </a:rPr>
              <a:t>.</a:t>
            </a:r>
            <a:endParaRPr lang="en-US" sz="1200">
              <a:latin typeface="Meiryo"/>
              <a:ea typeface="Meiryo"/>
              <a:cs typeface="Arial"/>
            </a:endParaRPr>
          </a:p>
        </p:txBody>
      </p:sp>
      <p:sp>
        <p:nvSpPr>
          <p:cNvPr id="3" name="TextBox 2">
            <a:extLst>
              <a:ext uri="{FF2B5EF4-FFF2-40B4-BE49-F238E27FC236}">
                <a16:creationId xmlns:a16="http://schemas.microsoft.com/office/drawing/2014/main" id="{17C0255A-ECCC-55BB-D503-9A7B1C8AA894}"/>
              </a:ext>
            </a:extLst>
          </p:cNvPr>
          <p:cNvSpPr txBox="1"/>
          <p:nvPr/>
        </p:nvSpPr>
        <p:spPr>
          <a:xfrm>
            <a:off x="1474466" y="4758917"/>
            <a:ext cx="2679192" cy="307777"/>
          </a:xfrm>
          <a:prstGeom prst="rect">
            <a:avLst/>
          </a:prstGeom>
          <a:noFill/>
        </p:spPr>
        <p:txBody>
          <a:bodyPr wrap="square" rtlCol="0">
            <a:spAutoFit/>
          </a:bodyPr>
          <a:lstStyle/>
          <a:p>
            <a:r>
              <a:rPr lang="en-GB" sz="1400"/>
              <a:t>Figure 4</a:t>
            </a:r>
          </a:p>
        </p:txBody>
      </p:sp>
    </p:spTree>
    <p:extLst>
      <p:ext uri="{BB962C8B-B14F-4D97-AF65-F5344CB8AC3E}">
        <p14:creationId xmlns:p14="http://schemas.microsoft.com/office/powerpoint/2010/main" val="36831018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932FF329-3A87-4F66-BA01-91CD63C81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4420926" cy="68381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blue and white logo&#10;&#10;AI-generated content may be incorrect.">
            <a:extLst>
              <a:ext uri="{FF2B5EF4-FFF2-40B4-BE49-F238E27FC236}">
                <a16:creationId xmlns:a16="http://schemas.microsoft.com/office/drawing/2014/main" id="{D8C8F1FE-59D0-64A3-D05C-94EC65CE07EC}"/>
              </a:ext>
            </a:extLst>
          </p:cNvPr>
          <p:cNvPicPr>
            <a:picLocks noChangeAspect="1"/>
          </p:cNvPicPr>
          <p:nvPr/>
        </p:nvPicPr>
        <p:blipFill>
          <a:blip r:embed="rId2"/>
          <a:stretch>
            <a:fillRect/>
          </a:stretch>
        </p:blipFill>
        <p:spPr>
          <a:xfrm>
            <a:off x="564646" y="2578228"/>
            <a:ext cx="3328786" cy="1672714"/>
          </a:xfrm>
          <a:prstGeom prst="rect">
            <a:avLst/>
          </a:prstGeom>
        </p:spPr>
      </p:pic>
      <p:sp>
        <p:nvSpPr>
          <p:cNvPr id="29" name="Rectangle 28">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146359"/>
            <a:ext cx="4426072" cy="7116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748578"/>
            <a:ext cx="7765922" cy="541903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6A3B48-2484-82F8-FDF6-DBD01BB82C83}"/>
              </a:ext>
            </a:extLst>
          </p:cNvPr>
          <p:cNvSpPr>
            <a:spLocks noGrp="1"/>
          </p:cNvSpPr>
          <p:nvPr>
            <p:ph type="title"/>
          </p:nvPr>
        </p:nvSpPr>
        <p:spPr>
          <a:xfrm>
            <a:off x="4664860" y="752413"/>
            <a:ext cx="7245063" cy="1174696"/>
          </a:xfrm>
        </p:spPr>
        <p:txBody>
          <a:bodyPr>
            <a:noAutofit/>
          </a:bodyPr>
          <a:lstStyle/>
          <a:p>
            <a:r>
              <a:rPr lang="en-GB" sz="2300"/>
              <a:t>Task 2 – Microsoft 365 communication and collaboration tool</a:t>
            </a:r>
          </a:p>
        </p:txBody>
      </p:sp>
      <p:sp>
        <p:nvSpPr>
          <p:cNvPr id="33" name="Rectangle 32">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8774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241A5DF-99CB-633B-2F1E-6D0BE300C110}"/>
              </a:ext>
            </a:extLst>
          </p:cNvPr>
          <p:cNvSpPr>
            <a:spLocks noGrp="1"/>
          </p:cNvSpPr>
          <p:nvPr>
            <p:ph idx="1"/>
          </p:nvPr>
        </p:nvSpPr>
        <p:spPr>
          <a:xfrm>
            <a:off x="4489996" y="2087254"/>
            <a:ext cx="7591961" cy="3877704"/>
          </a:xfrm>
        </p:spPr>
        <p:txBody>
          <a:bodyPr anchor="t">
            <a:normAutofit fontScale="25000" lnSpcReduction="20000"/>
          </a:bodyPr>
          <a:lstStyle/>
          <a:p>
            <a:pPr>
              <a:lnSpc>
                <a:spcPct val="150000"/>
              </a:lnSpc>
            </a:pPr>
            <a:endParaRPr lang="en-GB" sz="1100"/>
          </a:p>
          <a:p>
            <a:pPr>
              <a:lnSpc>
                <a:spcPct val="150000"/>
              </a:lnSpc>
            </a:pPr>
            <a:r>
              <a:rPr lang="en-GB" sz="1100"/>
              <a:t> </a:t>
            </a:r>
            <a:r>
              <a:rPr lang="en-GB" sz="7200">
                <a:latin typeface="Aptos" panose="020B0004020202020204" pitchFamily="34" charset="0"/>
              </a:rPr>
              <a:t>ADVANTAGES OF USING MS TEAMS</a:t>
            </a:r>
            <a:endParaRPr lang="en-GB" sz="7200" b="0" spc="0">
              <a:solidFill>
                <a:prstClr val="black"/>
              </a:solidFill>
              <a:latin typeface="Aptos" panose="020B0004020202020204" pitchFamily="34" charset="0"/>
            </a:endParaRPr>
          </a:p>
          <a:p>
            <a:pPr marL="285750" indent="-285750">
              <a:buFont typeface="Arial" panose="020B0604020202020204" pitchFamily="34" charset="0"/>
              <a:buChar char="•"/>
            </a:pPr>
            <a:r>
              <a:rPr lang="en-GB" sz="7200" b="0" spc="0">
                <a:solidFill>
                  <a:prstClr val="black"/>
                </a:solidFill>
                <a:latin typeface="Aptos" panose="020B0004020202020204" pitchFamily="34" charset="0"/>
              </a:rPr>
              <a:t> The MS Teams app allows you to set up meetings with other staff members. </a:t>
            </a:r>
            <a:r>
              <a:rPr lang="en-GB" sz="7200" b="0">
                <a:solidFill>
                  <a:prstClr val="black"/>
                </a:solidFill>
                <a:latin typeface="Aptos" panose="020B0004020202020204" pitchFamily="34" charset="0"/>
              </a:rPr>
              <a:t>They</a:t>
            </a:r>
            <a:r>
              <a:rPr lang="en-GB" sz="7200" b="0" spc="0">
                <a:solidFill>
                  <a:prstClr val="black"/>
                </a:solidFill>
                <a:latin typeface="Aptos" panose="020B0004020202020204" pitchFamily="34" charset="0"/>
              </a:rPr>
              <a:t> can use a link to attend scheduled MS Teams meetings.</a:t>
            </a:r>
            <a:endParaRPr lang="en-GB" sz="7200">
              <a:solidFill>
                <a:prstClr val="black"/>
              </a:solidFill>
              <a:latin typeface="Aptos" panose="020B0004020202020204" pitchFamily="34" charset="0"/>
            </a:endParaRPr>
          </a:p>
          <a:p>
            <a:pPr marL="285750" indent="-285750">
              <a:buFont typeface="Arial" panose="020B0604020202020204" pitchFamily="34" charset="0"/>
              <a:buChar char="•"/>
            </a:pPr>
            <a:r>
              <a:rPr lang="en-GB" sz="7200" b="0">
                <a:solidFill>
                  <a:prstClr val="black"/>
                </a:solidFill>
                <a:latin typeface="Aptos" panose="020B0004020202020204" pitchFamily="34" charset="0"/>
              </a:rPr>
              <a:t>MS Teams allows opening</a:t>
            </a:r>
            <a:r>
              <a:rPr lang="en-GB" sz="7200" b="0" spc="0">
                <a:solidFill>
                  <a:prstClr val="black"/>
                </a:solidFill>
                <a:latin typeface="Aptos" panose="020B0004020202020204" pitchFamily="34" charset="0"/>
              </a:rPr>
              <a:t> channels for specific topics: Staff announcement, training reminders, and cover request.</a:t>
            </a:r>
            <a:endParaRPr lang="en-GB" sz="7200">
              <a:solidFill>
                <a:prstClr val="black"/>
              </a:solidFill>
              <a:latin typeface="Aptos" panose="020B0004020202020204" pitchFamily="34" charset="0"/>
            </a:endParaRPr>
          </a:p>
          <a:p>
            <a:pPr marL="285750" indent="-285750">
              <a:buFont typeface="Arial" panose="020B0604020202020204" pitchFamily="34" charset="0"/>
              <a:buChar char="•"/>
            </a:pPr>
            <a:r>
              <a:rPr lang="en-GB" sz="7200" b="0" spc="0">
                <a:solidFill>
                  <a:prstClr val="black"/>
                </a:solidFill>
                <a:latin typeface="Aptos" panose="020B0004020202020204" pitchFamily="34" charset="0"/>
              </a:rPr>
              <a:t>Using the Teams app within the care agency enables staff to communicate across locations and shifts.</a:t>
            </a:r>
            <a:endParaRPr lang="en-GB" sz="7200">
              <a:solidFill>
                <a:prstClr val="black"/>
              </a:solidFill>
              <a:latin typeface="Aptos" panose="020B0004020202020204" pitchFamily="34" charset="0"/>
            </a:endParaRPr>
          </a:p>
          <a:p>
            <a:pPr marL="285750" indent="-285750">
              <a:buFont typeface="Arial" panose="020B0604020202020204" pitchFamily="34" charset="0"/>
              <a:buChar char="•"/>
            </a:pPr>
            <a:r>
              <a:rPr lang="en-GB" sz="7200" b="0" spc="0">
                <a:solidFill>
                  <a:prstClr val="black"/>
                </a:solidFill>
                <a:latin typeface="Aptos" panose="020B0004020202020204" pitchFamily="34" charset="0"/>
              </a:rPr>
              <a:t> Allows staff to communicate even when they are unable come to the office via video or audio. ( </a:t>
            </a:r>
            <a:r>
              <a:rPr lang="en-GB" sz="7200" b="0" spc="0" err="1">
                <a:solidFill>
                  <a:prstClr val="black"/>
                </a:solidFill>
                <a:latin typeface="Aptos" panose="020B0004020202020204" pitchFamily="34" charset="0"/>
              </a:rPr>
              <a:t>Withee</a:t>
            </a:r>
            <a:r>
              <a:rPr lang="en-GB" sz="7200" b="0" spc="0">
                <a:solidFill>
                  <a:prstClr val="black"/>
                </a:solidFill>
                <a:latin typeface="Aptos" panose="020B0004020202020204" pitchFamily="34" charset="0"/>
              </a:rPr>
              <a:t>, 2021)</a:t>
            </a:r>
          </a:p>
          <a:p>
            <a:pPr marL="285750" lvl="0" indent="-285750">
              <a:lnSpc>
                <a:spcPct val="100000"/>
              </a:lnSpc>
              <a:spcBef>
                <a:spcPts val="0"/>
              </a:spcBef>
              <a:buFont typeface="Arial" panose="020B0604020202020204" pitchFamily="34" charset="0"/>
              <a:buChar char="•"/>
              <a:defRPr/>
            </a:pPr>
            <a:endParaRPr lang="en-GB" sz="6400">
              <a:solidFill>
                <a:prstClr val="black"/>
              </a:solidFill>
              <a:latin typeface="Aptos" panose="02110004020202020204"/>
            </a:endParaRPr>
          </a:p>
          <a:p>
            <a:pPr lvl="0">
              <a:lnSpc>
                <a:spcPct val="100000"/>
              </a:lnSpc>
              <a:spcBef>
                <a:spcPts val="0"/>
              </a:spcBef>
              <a:defRPr/>
            </a:pPr>
            <a:endParaRPr lang="en-GB" sz="1000" b="0" spc="0">
              <a:solidFill>
                <a:prstClr val="black"/>
              </a:solidFill>
              <a:latin typeface="Aptos" panose="02110004020202020204"/>
            </a:endParaRPr>
          </a:p>
          <a:p>
            <a:pPr lvl="0">
              <a:lnSpc>
                <a:spcPct val="100000"/>
              </a:lnSpc>
              <a:spcBef>
                <a:spcPts val="0"/>
              </a:spcBef>
              <a:defRPr/>
            </a:pPr>
            <a:endParaRPr lang="en-GB" sz="1000">
              <a:solidFill>
                <a:prstClr val="black"/>
              </a:solidFill>
              <a:latin typeface="Aptos" panose="02110004020202020204"/>
            </a:endParaRPr>
          </a:p>
          <a:p>
            <a:pPr marL="285750" indent="-285750">
              <a:buFont typeface="Arial" panose="020B0604020202020204" pitchFamily="34" charset="0"/>
              <a:buChar char="•"/>
            </a:pPr>
            <a:endParaRPr lang="en-GB" sz="1000">
              <a:solidFill>
                <a:prstClr val="black"/>
              </a:solidFill>
              <a:latin typeface="Aptos" panose="02110004020202020204"/>
            </a:endParaRPr>
          </a:p>
          <a:p>
            <a:pPr marL="285750" indent="-285750">
              <a:buFont typeface="Arial" panose="020B0604020202020204" pitchFamily="34" charset="0"/>
              <a:buChar char="•"/>
            </a:pPr>
            <a:endParaRPr lang="en-GB" sz="1000">
              <a:solidFill>
                <a:prstClr val="black"/>
              </a:solidFill>
              <a:latin typeface="Aptos" panose="02110004020202020204"/>
            </a:endParaRPr>
          </a:p>
          <a:p>
            <a:pPr>
              <a:lnSpc>
                <a:spcPct val="130000"/>
              </a:lnSpc>
            </a:pPr>
            <a:endParaRPr lang="en-GB" sz="1000"/>
          </a:p>
        </p:txBody>
      </p:sp>
      <p:sp>
        <p:nvSpPr>
          <p:cNvPr id="35" name="Rectangle 34">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94069" y="6167615"/>
            <a:ext cx="77948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5AFFF44-96C6-0970-1309-ABCCC3A50405}"/>
              </a:ext>
            </a:extLst>
          </p:cNvPr>
          <p:cNvSpPr txBox="1"/>
          <p:nvPr/>
        </p:nvSpPr>
        <p:spPr>
          <a:xfrm>
            <a:off x="1592897" y="4518476"/>
            <a:ext cx="185273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ea typeface="Meiryo"/>
              </a:rPr>
              <a:t>Figure 5</a:t>
            </a:r>
          </a:p>
        </p:txBody>
      </p:sp>
    </p:spTree>
    <p:extLst>
      <p:ext uri="{BB962C8B-B14F-4D97-AF65-F5344CB8AC3E}">
        <p14:creationId xmlns:p14="http://schemas.microsoft.com/office/powerpoint/2010/main" val="17400590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F4C4DA-220F-7B0A-0193-821A62193536}"/>
              </a:ext>
            </a:extLst>
          </p:cNvPr>
          <p:cNvSpPr>
            <a:spLocks noGrp="1"/>
          </p:cNvSpPr>
          <p:nvPr>
            <p:ph type="title"/>
          </p:nvPr>
        </p:nvSpPr>
        <p:spPr>
          <a:xfrm>
            <a:off x="1054770" y="1417513"/>
            <a:ext cx="11121225" cy="950447"/>
          </a:xfrm>
        </p:spPr>
        <p:txBody>
          <a:bodyPr>
            <a:normAutofit fontScale="90000"/>
          </a:bodyPr>
          <a:lstStyle/>
          <a:p>
            <a:br>
              <a:rPr lang="en-GB"/>
            </a:br>
            <a:endParaRPr lang="en-GB">
              <a:solidFill>
                <a:schemeClr val="bg1"/>
              </a:solidFill>
            </a:endParaRP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978293E-8697-2917-4800-CACA3F97BF20}"/>
              </a:ext>
            </a:extLst>
          </p:cNvPr>
          <p:cNvSpPr>
            <a:spLocks noGrp="1"/>
          </p:cNvSpPr>
          <p:nvPr>
            <p:ph idx="1"/>
          </p:nvPr>
        </p:nvSpPr>
        <p:spPr>
          <a:xfrm>
            <a:off x="1086776" y="2253553"/>
            <a:ext cx="11089219" cy="4311698"/>
          </a:xfrm>
        </p:spPr>
        <p:txBody>
          <a:bodyPr anchor="t">
            <a:normAutofit fontScale="85000" lnSpcReduction="20000"/>
          </a:bodyPr>
          <a:lstStyle/>
          <a:p>
            <a:pPr>
              <a:lnSpc>
                <a:spcPct val="130000"/>
              </a:lnSpc>
            </a:pPr>
            <a:endParaRPr lang="en-GB" sz="1000"/>
          </a:p>
          <a:p>
            <a:pPr>
              <a:lnSpc>
                <a:spcPct val="130000"/>
              </a:lnSpc>
            </a:pPr>
            <a:r>
              <a:rPr lang="en-GB" sz="1900">
                <a:latin typeface="Aptos" panose="020B0004020202020204" pitchFamily="34" charset="0"/>
              </a:rPr>
              <a:t>DISADVANTAGES OF USING MS TEAMS</a:t>
            </a:r>
          </a:p>
          <a:p>
            <a:pPr lvl="0">
              <a:lnSpc>
                <a:spcPct val="130000"/>
              </a:lnSpc>
              <a:spcBef>
                <a:spcPts val="0"/>
              </a:spcBef>
              <a:defRPr/>
            </a:pPr>
            <a:endParaRPr lang="en-GB" sz="1900" b="0" spc="0">
              <a:latin typeface="Aptos" panose="020B0004020202020204" pitchFamily="34" charset="0"/>
            </a:endParaRPr>
          </a:p>
          <a:p>
            <a:pPr marL="285750" lvl="0" indent="-285750">
              <a:lnSpc>
                <a:spcPct val="130000"/>
              </a:lnSpc>
              <a:spcBef>
                <a:spcPts val="0"/>
              </a:spcBef>
              <a:buFont typeface="Arial" panose="020B0604020202020204" pitchFamily="34" charset="0"/>
              <a:buChar char="•"/>
              <a:defRPr/>
            </a:pPr>
            <a:r>
              <a:rPr lang="en-GB" sz="1900" b="0" spc="0">
                <a:latin typeface="Aptos" panose="020B0004020202020204" pitchFamily="34" charset="0"/>
              </a:rPr>
              <a:t>Some staff members can have problems engaging with other colleagues.</a:t>
            </a:r>
          </a:p>
          <a:p>
            <a:pPr lvl="0">
              <a:lnSpc>
                <a:spcPct val="130000"/>
              </a:lnSpc>
              <a:spcBef>
                <a:spcPts val="0"/>
              </a:spcBef>
              <a:defRPr/>
            </a:pPr>
            <a:endParaRPr lang="en-GB" sz="1900" b="0" spc="0">
              <a:latin typeface="Aptos" panose="020B0004020202020204" pitchFamily="34" charset="0"/>
            </a:endParaRPr>
          </a:p>
          <a:p>
            <a:pPr marL="285750" lvl="0" indent="-285750">
              <a:lnSpc>
                <a:spcPct val="130000"/>
              </a:lnSpc>
              <a:spcBef>
                <a:spcPts val="0"/>
              </a:spcBef>
              <a:buFont typeface="Arial" panose="020B0604020202020204" pitchFamily="34" charset="0"/>
              <a:buChar char="•"/>
              <a:defRPr/>
            </a:pPr>
            <a:r>
              <a:rPr lang="en-GB" sz="1900" b="0" spc="0">
                <a:latin typeface="Aptos"/>
              </a:rPr>
              <a:t>Staff can miss valuable information or messages and may not respond in time. (Feitosa, 2021)</a:t>
            </a:r>
          </a:p>
          <a:p>
            <a:pPr lvl="0">
              <a:lnSpc>
                <a:spcPct val="130000"/>
              </a:lnSpc>
              <a:spcBef>
                <a:spcPts val="0"/>
              </a:spcBef>
              <a:defRPr/>
            </a:pPr>
            <a:endParaRPr lang="en-GB" sz="1900">
              <a:latin typeface="Aptos" panose="020B0004020202020204" pitchFamily="34" charset="0"/>
            </a:endParaRPr>
          </a:p>
          <a:p>
            <a:pPr marL="285750" lvl="0" indent="-285750">
              <a:lnSpc>
                <a:spcPct val="130000"/>
              </a:lnSpc>
              <a:spcBef>
                <a:spcPts val="0"/>
              </a:spcBef>
              <a:buFont typeface="Arial" panose="020B0604020202020204" pitchFamily="34" charset="0"/>
              <a:buChar char="•"/>
              <a:defRPr/>
            </a:pPr>
            <a:r>
              <a:rPr lang="en-GB" sz="1900" b="0">
                <a:latin typeface="Aptos" panose="020B0004020202020204" pitchFamily="34" charset="0"/>
              </a:rPr>
              <a:t>Some staff can find it difficult to switch to a voice or video call. Or face problems with internet connections </a:t>
            </a:r>
          </a:p>
          <a:p>
            <a:pPr marL="285750" lvl="0" indent="-285750">
              <a:lnSpc>
                <a:spcPct val="130000"/>
              </a:lnSpc>
              <a:spcBef>
                <a:spcPts val="0"/>
              </a:spcBef>
              <a:buFont typeface="Arial" panose="020B0604020202020204" pitchFamily="34" charset="0"/>
              <a:buChar char="•"/>
              <a:defRPr/>
            </a:pPr>
            <a:endParaRPr lang="en-GB" sz="1900" b="0">
              <a:latin typeface="Aptos" panose="020B0004020202020204" pitchFamily="34" charset="0"/>
            </a:endParaRPr>
          </a:p>
          <a:p>
            <a:pPr marL="285750" lvl="0" indent="-285750">
              <a:lnSpc>
                <a:spcPct val="130000"/>
              </a:lnSpc>
              <a:spcBef>
                <a:spcPts val="0"/>
              </a:spcBef>
              <a:buFont typeface="Arial" panose="020B0604020202020204" pitchFamily="34" charset="0"/>
              <a:buChar char="•"/>
              <a:defRPr/>
            </a:pPr>
            <a:r>
              <a:rPr lang="en-GB" sz="1900" b="0">
                <a:latin typeface="Aptos"/>
              </a:rPr>
              <a:t>Using more than one tool: MS Teams, email, and NHS platforms can be very difficult for staff to manage. (Warmoth, 2022)</a:t>
            </a:r>
          </a:p>
          <a:p>
            <a:pPr marL="285750" lvl="0" indent="-285750">
              <a:lnSpc>
                <a:spcPct val="130000"/>
              </a:lnSpc>
              <a:spcBef>
                <a:spcPts val="0"/>
              </a:spcBef>
              <a:buFont typeface="Arial" panose="020B0604020202020204" pitchFamily="34" charset="0"/>
              <a:buChar char="•"/>
              <a:defRPr/>
            </a:pPr>
            <a:endParaRPr lang="en-GB" sz="1900" b="0">
              <a:latin typeface="Aptos" panose="020B0004020202020204" pitchFamily="34" charset="0"/>
            </a:endParaRPr>
          </a:p>
          <a:p>
            <a:pPr marL="285750" lvl="0" indent="-285750">
              <a:lnSpc>
                <a:spcPct val="130000"/>
              </a:lnSpc>
              <a:spcBef>
                <a:spcPts val="0"/>
              </a:spcBef>
              <a:buFont typeface="Arial" panose="020B0604020202020204" pitchFamily="34" charset="0"/>
              <a:buChar char="•"/>
              <a:defRPr/>
            </a:pPr>
            <a:r>
              <a:rPr lang="en-GB" sz="1900" b="0">
                <a:latin typeface="Aptos" panose="020B0004020202020204" pitchFamily="34" charset="0"/>
              </a:rPr>
              <a:t> Staff need time and support to learn how to use Microsoft Teams. Extra training may be needed. (Warmoth, 2023)</a:t>
            </a:r>
          </a:p>
          <a:p>
            <a:pPr>
              <a:lnSpc>
                <a:spcPct val="130000"/>
              </a:lnSpc>
            </a:pPr>
            <a:endParaRPr lang="en-GB" sz="1000"/>
          </a:p>
        </p:txBody>
      </p:sp>
      <p:sp>
        <p:nvSpPr>
          <p:cNvPr id="4" name="TextBox 3">
            <a:extLst>
              <a:ext uri="{FF2B5EF4-FFF2-40B4-BE49-F238E27FC236}">
                <a16:creationId xmlns:a16="http://schemas.microsoft.com/office/drawing/2014/main" id="{A8B07CBB-457F-7088-824D-DE340995D405}"/>
              </a:ext>
            </a:extLst>
          </p:cNvPr>
          <p:cNvSpPr txBox="1"/>
          <p:nvPr/>
        </p:nvSpPr>
        <p:spPr>
          <a:xfrm>
            <a:off x="1243584" y="1271016"/>
            <a:ext cx="10543032" cy="461665"/>
          </a:xfrm>
          <a:prstGeom prst="rect">
            <a:avLst/>
          </a:prstGeom>
          <a:noFill/>
        </p:spPr>
        <p:txBody>
          <a:bodyPr wrap="square" rtlCol="0">
            <a:spAutoFit/>
          </a:bodyPr>
          <a:lstStyle/>
          <a:p>
            <a:r>
              <a:rPr lang="en-GB" sz="2400"/>
              <a:t>Task 2 – Microsoft 365 communication and collaboration tools </a:t>
            </a:r>
          </a:p>
        </p:txBody>
      </p:sp>
    </p:spTree>
    <p:extLst>
      <p:ext uri="{BB962C8B-B14F-4D97-AF65-F5344CB8AC3E}">
        <p14:creationId xmlns:p14="http://schemas.microsoft.com/office/powerpoint/2010/main" val="8583984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32FF329-3A87-4F66-BA01-91CD63C81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4420926" cy="68381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blue and white logo&#10;&#10;AI-generated content may be incorrect.">
            <a:extLst>
              <a:ext uri="{FF2B5EF4-FFF2-40B4-BE49-F238E27FC236}">
                <a16:creationId xmlns:a16="http://schemas.microsoft.com/office/drawing/2014/main" id="{1BCC1E1A-F612-E76E-AFF3-774DD4B11A4C}"/>
              </a:ext>
            </a:extLst>
          </p:cNvPr>
          <p:cNvPicPr>
            <a:picLocks noChangeAspect="1"/>
          </p:cNvPicPr>
          <p:nvPr/>
        </p:nvPicPr>
        <p:blipFill>
          <a:blip r:embed="rId2"/>
          <a:stretch>
            <a:fillRect/>
          </a:stretch>
        </p:blipFill>
        <p:spPr>
          <a:xfrm>
            <a:off x="564646" y="2578228"/>
            <a:ext cx="3328786" cy="1672714"/>
          </a:xfrm>
          <a:prstGeom prst="rect">
            <a:avLst/>
          </a:prstGeom>
        </p:spPr>
      </p:pic>
      <p:sp>
        <p:nvSpPr>
          <p:cNvPr id="14" name="Rectangle 13">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146359"/>
            <a:ext cx="4426072" cy="7116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748578"/>
            <a:ext cx="7765922" cy="541903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DC32E5-4C04-4F7C-4908-C5E9A2ED7A0E}"/>
              </a:ext>
            </a:extLst>
          </p:cNvPr>
          <p:cNvSpPr>
            <a:spLocks noGrp="1"/>
          </p:cNvSpPr>
          <p:nvPr>
            <p:ph type="title"/>
          </p:nvPr>
        </p:nvSpPr>
        <p:spPr>
          <a:xfrm>
            <a:off x="4806204" y="994579"/>
            <a:ext cx="7904088" cy="1257074"/>
          </a:xfrm>
        </p:spPr>
        <p:txBody>
          <a:bodyPr vert="horz" lIns="109728" tIns="109728" rIns="109728" bIns="91440" rtlCol="0" anchor="ctr">
            <a:noAutofit/>
          </a:bodyPr>
          <a:lstStyle/>
          <a:p>
            <a:r>
              <a:rPr lang="en-GB" sz="2400">
                <a:latin typeface="Aptos"/>
              </a:rPr>
              <a:t>Task 2 - Microsoft 365 Communication and  Collaboration Tool</a:t>
            </a:r>
            <a:r>
              <a:rPr lang="en-GB" sz="2800">
                <a:latin typeface="Aptos"/>
              </a:rPr>
              <a:t>s </a:t>
            </a:r>
            <a:endParaRPr lang="en-GB" sz="2800">
              <a:solidFill>
                <a:srgbClr val="000000"/>
              </a:solidFill>
              <a:latin typeface="Aptos"/>
            </a:endParaRPr>
          </a:p>
          <a:p>
            <a:endParaRPr lang="en-GB">
              <a:ea typeface="Meiryo"/>
            </a:endParaRPr>
          </a:p>
        </p:txBody>
      </p:sp>
      <p:sp>
        <p:nvSpPr>
          <p:cNvPr id="18" name="Rectangle 17">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8774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3232FAB-E753-4479-18F9-42395D5FA650}"/>
              </a:ext>
            </a:extLst>
          </p:cNvPr>
          <p:cNvSpPr>
            <a:spLocks noGrp="1"/>
          </p:cNvSpPr>
          <p:nvPr>
            <p:ph idx="1"/>
          </p:nvPr>
        </p:nvSpPr>
        <p:spPr>
          <a:xfrm>
            <a:off x="4417291" y="1918547"/>
            <a:ext cx="7759926" cy="4175261"/>
          </a:xfrm>
        </p:spPr>
        <p:txBody>
          <a:bodyPr anchor="t">
            <a:normAutofit fontScale="92500" lnSpcReduction="10000"/>
          </a:bodyPr>
          <a:lstStyle/>
          <a:p>
            <a:pPr>
              <a:lnSpc>
                <a:spcPct val="130000"/>
              </a:lnSpc>
            </a:pPr>
            <a:r>
              <a:rPr lang="en-GB" sz="1600">
                <a:latin typeface="Aptos"/>
              </a:rPr>
              <a:t>HOW TEAMS HELP STAFF COMMUNICATE BETWEEN DIFFERENT LOCATIONS </a:t>
            </a:r>
            <a:endParaRPr lang="en-GB" sz="1600">
              <a:ea typeface="Meiryo"/>
            </a:endParaRPr>
          </a:p>
          <a:p>
            <a:pPr>
              <a:lnSpc>
                <a:spcPct val="130000"/>
              </a:lnSpc>
            </a:pPr>
            <a:r>
              <a:rPr lang="en-GB" sz="1600" b="0">
                <a:latin typeface="Arial"/>
                <a:cs typeface="Arial"/>
              </a:rPr>
              <a:t>•</a:t>
            </a:r>
            <a:r>
              <a:rPr lang="en-GB" sz="1600" b="0">
                <a:latin typeface="Aptos"/>
              </a:rPr>
              <a:t>Quick real-time messages / Very quick reply, updates about the resident or any problem.</a:t>
            </a:r>
            <a:endParaRPr lang="en-GB" sz="1600">
              <a:ea typeface="Meiryo"/>
            </a:endParaRPr>
          </a:p>
          <a:p>
            <a:pPr>
              <a:lnSpc>
                <a:spcPct val="130000"/>
              </a:lnSpc>
            </a:pPr>
            <a:endParaRPr lang="en-GB" sz="1600" b="0">
              <a:latin typeface="Arial"/>
              <a:cs typeface="Arial"/>
            </a:endParaRPr>
          </a:p>
          <a:p>
            <a:pPr>
              <a:lnSpc>
                <a:spcPct val="130000"/>
              </a:lnSpc>
            </a:pPr>
            <a:r>
              <a:rPr lang="en-GB" sz="1600" b="0">
                <a:latin typeface="Arial"/>
                <a:cs typeface="Arial"/>
              </a:rPr>
              <a:t>•</a:t>
            </a:r>
            <a:r>
              <a:rPr lang="en-GB" sz="1600" b="0">
                <a:latin typeface="Aptos"/>
              </a:rPr>
              <a:t>Video-voice call / Quick meetings across locations.</a:t>
            </a:r>
            <a:endParaRPr lang="en-GB" sz="1600" b="0">
              <a:latin typeface="Aptos"/>
              <a:ea typeface="Meiryo"/>
            </a:endParaRPr>
          </a:p>
          <a:p>
            <a:pPr>
              <a:lnSpc>
                <a:spcPct val="130000"/>
              </a:lnSpc>
            </a:pPr>
            <a:endParaRPr lang="en-GB" sz="1600" b="0">
              <a:latin typeface="Aptos"/>
              <a:cs typeface="Arial"/>
            </a:endParaRPr>
          </a:p>
          <a:p>
            <a:pPr>
              <a:lnSpc>
                <a:spcPct val="130000"/>
              </a:lnSpc>
            </a:pPr>
            <a:r>
              <a:rPr lang="en-GB" sz="1600" b="0">
                <a:latin typeface="Arial"/>
                <a:cs typeface="Arial"/>
              </a:rPr>
              <a:t>•</a:t>
            </a:r>
            <a:r>
              <a:rPr lang="en-GB" sz="1600" b="0">
                <a:latin typeface="Aptos"/>
              </a:rPr>
              <a:t>Share channels and documents, files / Updates, and documentation.</a:t>
            </a:r>
            <a:endParaRPr lang="en-GB" sz="1600">
              <a:ea typeface="Meiryo"/>
            </a:endParaRPr>
          </a:p>
          <a:p>
            <a:pPr>
              <a:lnSpc>
                <a:spcPct val="130000"/>
              </a:lnSpc>
            </a:pPr>
            <a:endParaRPr lang="en-GB" sz="1600" b="0">
              <a:latin typeface="Arial"/>
              <a:cs typeface="Arial"/>
            </a:endParaRPr>
          </a:p>
          <a:p>
            <a:pPr>
              <a:lnSpc>
                <a:spcPct val="130000"/>
              </a:lnSpc>
            </a:pPr>
            <a:r>
              <a:rPr lang="en-GB" sz="1600" b="0">
                <a:latin typeface="Arial"/>
                <a:cs typeface="Arial"/>
              </a:rPr>
              <a:t>•</a:t>
            </a:r>
            <a:r>
              <a:rPr lang="en-GB" sz="1600" b="0">
                <a:latin typeface="Aptos"/>
              </a:rPr>
              <a:t>Training and education delivery / remote trainings and updates from multiple locations. ( NHS England, 2023)</a:t>
            </a:r>
            <a:endParaRPr lang="en-GB" sz="1600">
              <a:ea typeface="Meiryo"/>
            </a:endParaRPr>
          </a:p>
          <a:p>
            <a:pPr>
              <a:lnSpc>
                <a:spcPct val="130000"/>
              </a:lnSpc>
            </a:pPr>
            <a:endParaRPr lang="en-GB" sz="1600" b="0">
              <a:latin typeface="Arial"/>
              <a:cs typeface="Arial"/>
            </a:endParaRPr>
          </a:p>
          <a:p>
            <a:pPr>
              <a:lnSpc>
                <a:spcPct val="130000"/>
              </a:lnSpc>
            </a:pPr>
            <a:endParaRPr lang="en-GB" sz="1600">
              <a:ea typeface="Meiryo"/>
            </a:endParaRPr>
          </a:p>
        </p:txBody>
      </p:sp>
      <p:sp>
        <p:nvSpPr>
          <p:cNvPr id="20" name="Rectangle 19">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94069" y="6167615"/>
            <a:ext cx="77948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07F4CB1-DF1D-23CD-82EA-FE969E1BA3E0}"/>
              </a:ext>
            </a:extLst>
          </p:cNvPr>
          <p:cNvSpPr txBox="1"/>
          <p:nvPr/>
        </p:nvSpPr>
        <p:spPr>
          <a:xfrm>
            <a:off x="1760211" y="4256112"/>
            <a:ext cx="2362231"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ea typeface="Meiryo"/>
              </a:rPr>
              <a:t>Figure 6</a:t>
            </a:r>
          </a:p>
        </p:txBody>
      </p:sp>
    </p:spTree>
    <p:extLst>
      <p:ext uri="{BB962C8B-B14F-4D97-AF65-F5344CB8AC3E}">
        <p14:creationId xmlns:p14="http://schemas.microsoft.com/office/powerpoint/2010/main" val="3353408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32FF329-3A87-4F66-BA01-91CD63C81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4420926" cy="68381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Lock">
            <a:extLst>
              <a:ext uri="{FF2B5EF4-FFF2-40B4-BE49-F238E27FC236}">
                <a16:creationId xmlns:a16="http://schemas.microsoft.com/office/drawing/2014/main" id="{4E2FA080-08A2-FAD4-AF7D-561F91B0D51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64646" y="1750192"/>
            <a:ext cx="3328786" cy="3328786"/>
          </a:xfrm>
          <a:prstGeom prst="rect">
            <a:avLst/>
          </a:prstGeom>
        </p:spPr>
      </p:pic>
      <p:sp>
        <p:nvSpPr>
          <p:cNvPr id="14" name="Rectangle 13">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146359"/>
            <a:ext cx="4426072" cy="7116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748578"/>
            <a:ext cx="7765922" cy="541903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FC892A-9D83-8EFC-8142-121952571495}"/>
              </a:ext>
            </a:extLst>
          </p:cNvPr>
          <p:cNvSpPr>
            <a:spLocks noGrp="1"/>
          </p:cNvSpPr>
          <p:nvPr>
            <p:ph type="title"/>
          </p:nvPr>
        </p:nvSpPr>
        <p:spPr>
          <a:xfrm>
            <a:off x="5001850" y="1056362"/>
            <a:ext cx="6627226" cy="1154102"/>
          </a:xfrm>
        </p:spPr>
        <p:txBody>
          <a:bodyPr>
            <a:normAutofit/>
          </a:bodyPr>
          <a:lstStyle/>
          <a:p>
            <a:pPr>
              <a:lnSpc>
                <a:spcPct val="140000"/>
              </a:lnSpc>
            </a:pPr>
            <a:r>
              <a:rPr lang="en-GB" sz="2300"/>
              <a:t>Digital Safety- for Greenfield Home Agency Staffs</a:t>
            </a:r>
          </a:p>
        </p:txBody>
      </p:sp>
      <p:sp>
        <p:nvSpPr>
          <p:cNvPr id="18" name="Rectangle 17">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8774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16F3328-FC76-1105-48E4-29844106FC53}"/>
              </a:ext>
            </a:extLst>
          </p:cNvPr>
          <p:cNvSpPr>
            <a:spLocks noGrp="1"/>
          </p:cNvSpPr>
          <p:nvPr>
            <p:ph idx="1"/>
          </p:nvPr>
        </p:nvSpPr>
        <p:spPr>
          <a:xfrm>
            <a:off x="4458479" y="2206873"/>
            <a:ext cx="7584874" cy="3557424"/>
          </a:xfrm>
        </p:spPr>
        <p:txBody>
          <a:bodyPr vert="horz" lIns="109728" tIns="109728" rIns="109728" bIns="91440" rtlCol="0" anchor="t">
            <a:noAutofit/>
          </a:bodyPr>
          <a:lstStyle/>
          <a:p>
            <a:pPr marL="285750" indent="-285750">
              <a:lnSpc>
                <a:spcPct val="90000"/>
              </a:lnSpc>
              <a:spcBef>
                <a:spcPts val="1000"/>
              </a:spcBef>
              <a:buFont typeface="Arial"/>
              <a:buChar char="•"/>
            </a:pPr>
            <a:r>
              <a:rPr lang="en-US" b="0">
                <a:solidFill>
                  <a:srgbClr val="000000"/>
                </a:solidFill>
                <a:latin typeface="Aptos"/>
                <a:ea typeface="+mn-lt"/>
                <a:cs typeface="+mn-lt"/>
              </a:rPr>
              <a:t>Greenfield Home Agency needs a strong password setting to secure asses . Is very important to use password to protect patient  record and important documents    (Davis, Chowdhury and Rift,2022)</a:t>
            </a:r>
          </a:p>
          <a:p>
            <a:pPr marL="285750" indent="-285750">
              <a:lnSpc>
                <a:spcPct val="90000"/>
              </a:lnSpc>
              <a:spcBef>
                <a:spcPts val="1000"/>
              </a:spcBef>
              <a:buFont typeface="Arial"/>
              <a:buChar char="•"/>
            </a:pPr>
            <a:r>
              <a:rPr lang="en-US" b="0">
                <a:solidFill>
                  <a:srgbClr val="000000"/>
                </a:solidFill>
                <a:latin typeface="Aptos"/>
                <a:ea typeface="+mn-lt"/>
                <a:cs typeface="+mn-lt"/>
              </a:rPr>
              <a:t>Staff need to be competent in opening or receiving and sending email, they need to be train with awareness to protect malware sped and viruses. </a:t>
            </a:r>
          </a:p>
          <a:p>
            <a:pPr marL="285750" indent="-285750">
              <a:lnSpc>
                <a:spcPct val="90000"/>
              </a:lnSpc>
              <a:spcBef>
                <a:spcPts val="1000"/>
              </a:spcBef>
              <a:buFont typeface="Arial"/>
              <a:buChar char="•"/>
            </a:pPr>
            <a:r>
              <a:rPr lang="en-US" b="0">
                <a:solidFill>
                  <a:srgbClr val="000000"/>
                </a:solidFill>
                <a:latin typeface="Aptos"/>
                <a:ea typeface="+mn-lt"/>
                <a:cs typeface="+mn-lt"/>
              </a:rPr>
              <a:t>Data Management is key part in collecting of data ,storage and cleaning data, so that information staff use stay accurate and protected.</a:t>
            </a:r>
            <a:endParaRPr lang="en-US" b="0">
              <a:latin typeface="Aptos"/>
              <a:ea typeface="+mn-lt"/>
              <a:cs typeface="+mn-lt"/>
            </a:endParaRPr>
          </a:p>
          <a:p>
            <a:pPr marL="285750" indent="-285750">
              <a:lnSpc>
                <a:spcPct val="90000"/>
              </a:lnSpc>
              <a:spcBef>
                <a:spcPts val="1000"/>
              </a:spcBef>
              <a:buFont typeface="Arial"/>
              <a:buChar char="•"/>
            </a:pPr>
            <a:r>
              <a:rPr lang="en-US" b="0">
                <a:solidFill>
                  <a:srgbClr val="000000"/>
                </a:solidFill>
                <a:latin typeface="Aptos"/>
                <a:ea typeface="+mn-lt"/>
                <a:cs typeface="+mn-lt"/>
              </a:rPr>
              <a:t>Staff needs training with confidentiality and compliancy to help in protecting sensitive information , while involves observing laws and regulations (Zaidi 2025)</a:t>
            </a:r>
          </a:p>
          <a:p>
            <a:pPr marL="285750" indent="-285750">
              <a:lnSpc>
                <a:spcPct val="90000"/>
              </a:lnSpc>
              <a:spcBef>
                <a:spcPts val="1000"/>
              </a:spcBef>
              <a:buFont typeface="Arial"/>
              <a:buChar char="•"/>
            </a:pPr>
            <a:endParaRPr lang="en-US" sz="1600" b="0">
              <a:latin typeface="Aptos"/>
              <a:ea typeface="+mn-lt"/>
              <a:cs typeface="+mn-lt"/>
            </a:endParaRPr>
          </a:p>
          <a:p>
            <a:pPr marL="285750" indent="-285750">
              <a:lnSpc>
                <a:spcPct val="90000"/>
              </a:lnSpc>
              <a:spcBef>
                <a:spcPts val="1000"/>
              </a:spcBef>
              <a:buFont typeface="Arial"/>
              <a:buChar char="•"/>
            </a:pPr>
            <a:endParaRPr lang="en-US" sz="1600" b="0">
              <a:solidFill>
                <a:srgbClr val="000000"/>
              </a:solidFill>
              <a:latin typeface="Aptos"/>
              <a:ea typeface="+mn-lt"/>
              <a:cs typeface="+mn-lt"/>
            </a:endParaRPr>
          </a:p>
          <a:p>
            <a:pPr marL="285750" indent="-285750">
              <a:lnSpc>
                <a:spcPct val="90000"/>
              </a:lnSpc>
              <a:spcBef>
                <a:spcPts val="1000"/>
              </a:spcBef>
              <a:buFont typeface="Arial"/>
              <a:buChar char="•"/>
            </a:pPr>
            <a:endParaRPr lang="en-US" sz="2800" b="0">
              <a:solidFill>
                <a:srgbClr val="000000"/>
              </a:solidFill>
              <a:latin typeface="Aptos"/>
              <a:ea typeface="+mn-lt"/>
              <a:cs typeface="+mn-lt"/>
            </a:endParaRPr>
          </a:p>
          <a:p>
            <a:pPr>
              <a:lnSpc>
                <a:spcPct val="130000"/>
              </a:lnSpc>
            </a:pPr>
            <a:endParaRPr lang="en-GB" sz="1300" b="0">
              <a:ea typeface="+mn-lt"/>
              <a:cs typeface="+mn-lt"/>
            </a:endParaRPr>
          </a:p>
        </p:txBody>
      </p:sp>
      <p:sp>
        <p:nvSpPr>
          <p:cNvPr id="20" name="Rectangle 19">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94069" y="6167615"/>
            <a:ext cx="77948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66B19C7-8A3E-4F0A-ABBA-22D747140334}"/>
              </a:ext>
            </a:extLst>
          </p:cNvPr>
          <p:cNvSpPr txBox="1"/>
          <p:nvPr/>
        </p:nvSpPr>
        <p:spPr>
          <a:xfrm>
            <a:off x="1587251" y="4885069"/>
            <a:ext cx="1802829"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ea typeface="Meiryo"/>
              </a:rPr>
              <a:t>Figure 7</a:t>
            </a:r>
          </a:p>
          <a:p>
            <a:endParaRPr lang="en-GB" sz="1400">
              <a:ea typeface="Meiryo"/>
            </a:endParaRPr>
          </a:p>
        </p:txBody>
      </p:sp>
    </p:spTree>
    <p:extLst>
      <p:ext uri="{BB962C8B-B14F-4D97-AF65-F5344CB8AC3E}">
        <p14:creationId xmlns:p14="http://schemas.microsoft.com/office/powerpoint/2010/main" val="2583226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99405E2-1A96-4DBA-A9DC-4C2A1B421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32FF329-3A87-4F66-BA01-91CD63C81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4420926" cy="68381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een street sign with white text&#10;&#10;AI-generated content may be incorrect.">
            <a:extLst>
              <a:ext uri="{FF2B5EF4-FFF2-40B4-BE49-F238E27FC236}">
                <a16:creationId xmlns:a16="http://schemas.microsoft.com/office/drawing/2014/main" id="{A0E04685-D90F-E282-1FB4-66ECECB71D5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55727" y="1882886"/>
            <a:ext cx="3905434" cy="2661803"/>
          </a:xfrm>
          <a:prstGeom prst="rect">
            <a:avLst/>
          </a:prstGeom>
        </p:spPr>
      </p:pic>
      <p:sp>
        <p:nvSpPr>
          <p:cNvPr id="14" name="Rectangle 13">
            <a:extLst>
              <a:ext uri="{FF2B5EF4-FFF2-40B4-BE49-F238E27FC236}">
                <a16:creationId xmlns:a16="http://schemas.microsoft.com/office/drawing/2014/main" id="{BCF4857D-F003-4CA1-82AB-00900B100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146359"/>
            <a:ext cx="4426072" cy="7116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9855050-A75B-4DD0-9B56-8B1C7722D8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748578"/>
            <a:ext cx="7765922" cy="541903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1E0039-220D-9226-94A0-4EF4F4E67355}"/>
              </a:ext>
            </a:extLst>
          </p:cNvPr>
          <p:cNvSpPr>
            <a:spLocks noGrp="1"/>
          </p:cNvSpPr>
          <p:nvPr>
            <p:ph type="title"/>
          </p:nvPr>
        </p:nvSpPr>
        <p:spPr>
          <a:xfrm>
            <a:off x="5351959" y="-241097"/>
            <a:ext cx="6627226" cy="1154102"/>
          </a:xfrm>
        </p:spPr>
        <p:txBody>
          <a:bodyPr>
            <a:normAutofit/>
          </a:bodyPr>
          <a:lstStyle/>
          <a:p>
            <a:r>
              <a:rPr lang="en-GB">
                <a:ea typeface="Meiryo"/>
              </a:rPr>
              <a:t>Action Plan</a:t>
            </a:r>
            <a:endParaRPr lang="en-GB"/>
          </a:p>
        </p:txBody>
      </p:sp>
      <p:sp>
        <p:nvSpPr>
          <p:cNvPr id="18" name="Rectangle 17">
            <a:extLst>
              <a:ext uri="{FF2B5EF4-FFF2-40B4-BE49-F238E27FC236}">
                <a16:creationId xmlns:a16="http://schemas.microsoft.com/office/drawing/2014/main" id="{5E6738EB-6FF0-4AF9-8462-57F4494B8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8774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47DD592-B0A2-7DE2-FEFE-7A3DA905FDDA}"/>
              </a:ext>
            </a:extLst>
          </p:cNvPr>
          <p:cNvSpPr>
            <a:spLocks noGrp="1"/>
          </p:cNvSpPr>
          <p:nvPr>
            <p:ph idx="1"/>
          </p:nvPr>
        </p:nvSpPr>
        <p:spPr>
          <a:xfrm>
            <a:off x="4459350" y="523917"/>
            <a:ext cx="7739333" cy="3505938"/>
          </a:xfrm>
        </p:spPr>
        <p:txBody>
          <a:bodyPr vert="horz" lIns="109728" tIns="109728" rIns="109728" bIns="91440" rtlCol="0" anchor="t">
            <a:noAutofit/>
          </a:bodyPr>
          <a:lstStyle/>
          <a:p>
            <a:pPr>
              <a:lnSpc>
                <a:spcPct val="130000"/>
              </a:lnSpc>
            </a:pPr>
            <a:endParaRPr lang="en-GB" sz="600" b="0">
              <a:latin typeface="Meiryo"/>
              <a:ea typeface="Meiryo"/>
              <a:cs typeface="Arial"/>
            </a:endParaRPr>
          </a:p>
          <a:p>
            <a:pPr>
              <a:lnSpc>
                <a:spcPct val="130000"/>
              </a:lnSpc>
            </a:pPr>
            <a:endParaRPr lang="en-GB" sz="600" b="0">
              <a:latin typeface="Meiryo"/>
              <a:ea typeface="Meiryo"/>
              <a:cs typeface="Arial"/>
            </a:endParaRPr>
          </a:p>
          <a:p>
            <a:pPr>
              <a:lnSpc>
                <a:spcPct val="130000"/>
              </a:lnSpc>
            </a:pPr>
            <a:r>
              <a:rPr lang="en-GB" sz="1400" b="0">
                <a:latin typeface="Meiryo"/>
                <a:ea typeface="Meiryo"/>
                <a:cs typeface="Arial"/>
              </a:rPr>
              <a:t>Secure Access;  Goals, sensitive system can be accessing by right people.</a:t>
            </a:r>
            <a:endParaRPr lang="en-GB" sz="1400">
              <a:ea typeface="Meiryo"/>
            </a:endParaRPr>
          </a:p>
          <a:p>
            <a:pPr>
              <a:lnSpc>
                <a:spcPct val="130000"/>
              </a:lnSpc>
            </a:pPr>
            <a:r>
              <a:rPr lang="en-GB" sz="1400" b="0">
                <a:latin typeface="Meiryo"/>
                <a:ea typeface="Meiryo"/>
                <a:cs typeface="Arial"/>
              </a:rPr>
              <a:t>Action; Introduce role-access control.</a:t>
            </a:r>
            <a:endParaRPr lang="en-GB" sz="1400">
              <a:ea typeface="Meiryo"/>
            </a:endParaRPr>
          </a:p>
          <a:p>
            <a:pPr>
              <a:lnSpc>
                <a:spcPct val="130000"/>
              </a:lnSpc>
            </a:pPr>
            <a:r>
              <a:rPr lang="en-GB" sz="1400" b="0">
                <a:latin typeface="Meiryo"/>
                <a:ea typeface="Meiryo"/>
                <a:cs typeface="Arial"/>
              </a:rPr>
              <a:t>Implementation; configure system permission to staff role</a:t>
            </a:r>
            <a:endParaRPr lang="en-GB" sz="1400">
              <a:ea typeface="Meiryo"/>
            </a:endParaRPr>
          </a:p>
          <a:p>
            <a:pPr>
              <a:lnSpc>
                <a:spcPct val="130000"/>
              </a:lnSpc>
            </a:pPr>
            <a:r>
              <a:rPr lang="en-GB" sz="1400" b="0">
                <a:latin typeface="Meiryo"/>
                <a:ea typeface="Meiryo"/>
                <a:cs typeface="Arial"/>
              </a:rPr>
              <a:t>Data Management; Action; data storage must be secured </a:t>
            </a:r>
            <a:endParaRPr lang="en-GB" sz="1400">
              <a:ea typeface="Meiryo"/>
            </a:endParaRPr>
          </a:p>
          <a:p>
            <a:pPr>
              <a:lnSpc>
                <a:spcPct val="130000"/>
              </a:lnSpc>
            </a:pPr>
            <a:r>
              <a:rPr lang="en-GB" sz="1400" b="0">
                <a:latin typeface="Meiryo"/>
                <a:ea typeface="Meiryo"/>
                <a:cs typeface="Arial"/>
              </a:rPr>
              <a:t>Implementation; SharePoint for controlled storage </a:t>
            </a:r>
            <a:endParaRPr lang="en-GB" sz="1400">
              <a:ea typeface="Meiryo"/>
            </a:endParaRPr>
          </a:p>
          <a:p>
            <a:pPr>
              <a:lnSpc>
                <a:spcPct val="130000"/>
              </a:lnSpc>
            </a:pPr>
            <a:r>
              <a:rPr lang="en-GB" sz="1400" b="0">
                <a:latin typeface="Meiryo"/>
                <a:ea typeface="Meiryo"/>
                <a:cs typeface="Arial"/>
              </a:rPr>
              <a:t>Confidentiality And compliance; regular training , update policies</a:t>
            </a:r>
            <a:endParaRPr lang="en-GB" sz="1400">
              <a:ea typeface="Meiryo"/>
            </a:endParaRPr>
          </a:p>
          <a:p>
            <a:pPr>
              <a:lnSpc>
                <a:spcPct val="130000"/>
              </a:lnSpc>
            </a:pPr>
            <a:r>
              <a:rPr lang="en-GB" sz="1400" b="0">
                <a:latin typeface="Meiryo"/>
                <a:ea typeface="Meiryo"/>
                <a:cs typeface="Arial"/>
              </a:rPr>
              <a:t>Greenfield Home Agency will improve digital safety by controlling who can access sensitive information, use strong passwords, and add extra security like multi-factor authentication. Staff will get regular training on email safety, malware, and keeping information private. Data will be stored securely on SharePoint, with clear rules for managing it. The agency will update policies regularly and ensure staff follow laws and regulations. This plan will start within a few months, with ongoing training and reviews to keep everything safe and secure.</a:t>
            </a:r>
            <a:endParaRPr lang="en-GB" sz="1400">
              <a:ea typeface="Meiryo"/>
            </a:endParaRPr>
          </a:p>
          <a:p>
            <a:pPr>
              <a:lnSpc>
                <a:spcPct val="130000"/>
              </a:lnSpc>
            </a:pPr>
            <a:endParaRPr lang="en-GB" sz="1600">
              <a:latin typeface="Meiryo"/>
              <a:ea typeface="Meiryo"/>
              <a:cs typeface="Arial"/>
            </a:endParaRPr>
          </a:p>
          <a:p>
            <a:pPr>
              <a:lnSpc>
                <a:spcPct val="130000"/>
              </a:lnSpc>
            </a:pPr>
            <a:endParaRPr lang="en-GB" sz="600">
              <a:latin typeface="Meiryo"/>
              <a:ea typeface="Meiryo"/>
              <a:cs typeface="Arial"/>
            </a:endParaRPr>
          </a:p>
        </p:txBody>
      </p:sp>
      <p:sp>
        <p:nvSpPr>
          <p:cNvPr id="20" name="Rectangle 19">
            <a:extLst>
              <a:ext uri="{FF2B5EF4-FFF2-40B4-BE49-F238E27FC236}">
                <a16:creationId xmlns:a16="http://schemas.microsoft.com/office/drawing/2014/main" id="{DB791336-FCAA-4174-9303-B3F37486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94069" y="6167615"/>
            <a:ext cx="7794882"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A212158-300D-44D0-9CCE-472C3F669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88521F4-D44A-42C5-9BDB-5CA255540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F6B4594-5258-C9A5-F158-D8735B3812B8}"/>
              </a:ext>
            </a:extLst>
          </p:cNvPr>
          <p:cNvSpPr txBox="1"/>
          <p:nvPr/>
        </p:nvSpPr>
        <p:spPr>
          <a:xfrm>
            <a:off x="1641929" y="4544240"/>
            <a:ext cx="2285034"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ea typeface="Meiryo"/>
              </a:rPr>
              <a:t>Figure 8</a:t>
            </a:r>
          </a:p>
        </p:txBody>
      </p:sp>
    </p:spTree>
    <p:extLst>
      <p:ext uri="{BB962C8B-B14F-4D97-AF65-F5344CB8AC3E}">
        <p14:creationId xmlns:p14="http://schemas.microsoft.com/office/powerpoint/2010/main" val="36914974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71D032-D2D1-B477-C41C-2247317DE891}"/>
              </a:ext>
            </a:extLst>
          </p:cNvPr>
          <p:cNvSpPr>
            <a:spLocks noGrp="1"/>
          </p:cNvSpPr>
          <p:nvPr>
            <p:ph type="title"/>
          </p:nvPr>
        </p:nvSpPr>
        <p:spPr>
          <a:xfrm>
            <a:off x="1535371" y="1044054"/>
            <a:ext cx="10013709" cy="1030360"/>
          </a:xfrm>
        </p:spPr>
        <p:txBody>
          <a:bodyPr>
            <a:normAutofit/>
          </a:bodyPr>
          <a:lstStyle/>
          <a:p>
            <a:r>
              <a:rPr lang="en-GB">
                <a:solidFill>
                  <a:schemeClr val="bg1"/>
                </a:solidFill>
                <a:ea typeface="Meiryo"/>
              </a:rPr>
              <a:t>Conclusion</a:t>
            </a:r>
            <a:endParaRPr lang="en-US">
              <a:solidFill>
                <a:schemeClr val="bg1"/>
              </a:solidFill>
            </a:endParaRPr>
          </a:p>
        </p:txBody>
      </p:sp>
      <p:sp>
        <p:nvSpPr>
          <p:cNvPr id="14" name="Rectangle 13">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F540C62-08AA-8E61-14E2-57746BF3944D}"/>
              </a:ext>
            </a:extLst>
          </p:cNvPr>
          <p:cNvSpPr>
            <a:spLocks noGrp="1"/>
          </p:cNvSpPr>
          <p:nvPr>
            <p:ph idx="1"/>
          </p:nvPr>
        </p:nvSpPr>
        <p:spPr>
          <a:xfrm>
            <a:off x="1535371" y="2383041"/>
            <a:ext cx="10020237" cy="4684062"/>
          </a:xfrm>
        </p:spPr>
        <p:txBody>
          <a:bodyPr vert="horz" lIns="109728" tIns="109728" rIns="109728" bIns="91440" rtlCol="0" anchor="t">
            <a:noAutofit/>
          </a:bodyPr>
          <a:lstStyle/>
          <a:p>
            <a:r>
              <a:rPr lang="en-GB" b="0">
                <a:ea typeface="+mn-lt"/>
                <a:cs typeface="+mn-lt"/>
              </a:rPr>
              <a:t>In conclusion, using Excel and Microsoft 365 tools like Teams and SharePoint helps Greenfield Home Agency work more efficiently and securely. Excel makes administrative tasks easier by automating work and allowing real-time data sharing, which reduces mistakes and supports better decisions. Microsoft Teams improves communication between different locations through messaging, online meetings, and remote training.</a:t>
            </a:r>
            <a:endParaRPr lang="en-US"/>
          </a:p>
          <a:p>
            <a:r>
              <a:rPr lang="en-GB" b="0">
                <a:ea typeface="+mn-lt"/>
                <a:cs typeface="+mn-lt"/>
              </a:rPr>
              <a:t>By focusing on strong security, staff training, and clear access controls, the agency keeps its data safe. Overall, these tools help create a more organised, secure, and effective working environment, leading to better care services.</a:t>
            </a:r>
            <a:endParaRPr lang="en-GB"/>
          </a:p>
          <a:p>
            <a:pPr>
              <a:lnSpc>
                <a:spcPct val="130000"/>
              </a:lnSpc>
            </a:pPr>
            <a:endParaRPr lang="en-GB" b="0">
              <a:latin typeface="Atkinson Hyperlegible Next"/>
              <a:ea typeface="Meiryo"/>
            </a:endParaRPr>
          </a:p>
        </p:txBody>
      </p:sp>
    </p:spTree>
    <p:extLst>
      <p:ext uri="{BB962C8B-B14F-4D97-AF65-F5344CB8AC3E}">
        <p14:creationId xmlns:p14="http://schemas.microsoft.com/office/powerpoint/2010/main" val="3158640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72526924-84D3-45FB-A5FE-62D8FCBF5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C2A6256-1DD0-4E4B-A8B3-9A711B4DBE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41760540-185E-4652-BFD2-9B362EF3B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871EF3-E6E5-410A-C721-AB34AEE2E9FF}"/>
              </a:ext>
            </a:extLst>
          </p:cNvPr>
          <p:cNvSpPr>
            <a:spLocks noGrp="1"/>
          </p:cNvSpPr>
          <p:nvPr>
            <p:ph type="title"/>
          </p:nvPr>
        </p:nvSpPr>
        <p:spPr>
          <a:xfrm>
            <a:off x="1535371" y="1044054"/>
            <a:ext cx="10013709" cy="1030360"/>
          </a:xfrm>
        </p:spPr>
        <p:txBody>
          <a:bodyPr>
            <a:normAutofit/>
          </a:bodyPr>
          <a:lstStyle/>
          <a:p>
            <a:r>
              <a:rPr lang="en-GB">
                <a:solidFill>
                  <a:schemeClr val="bg1"/>
                </a:solidFill>
              </a:rPr>
              <a:t>Reference list </a:t>
            </a:r>
          </a:p>
        </p:txBody>
      </p:sp>
      <p:sp>
        <p:nvSpPr>
          <p:cNvPr id="27" name="Rectangle 26">
            <a:extLst>
              <a:ext uri="{FF2B5EF4-FFF2-40B4-BE49-F238E27FC236}">
                <a16:creationId xmlns:a16="http://schemas.microsoft.com/office/drawing/2014/main" id="{729789F4-85C1-41A0-83EB-992E22210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9D9D367D-6DD2-4A7C-8918-0DCAC2975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EC0D5CE-8CFD-9D8A-A215-E99E62563F94}"/>
              </a:ext>
            </a:extLst>
          </p:cNvPr>
          <p:cNvSpPr>
            <a:spLocks noGrp="1"/>
          </p:cNvSpPr>
          <p:nvPr>
            <p:ph idx="1"/>
          </p:nvPr>
        </p:nvSpPr>
        <p:spPr>
          <a:xfrm>
            <a:off x="1027360" y="2186890"/>
            <a:ext cx="11185234" cy="4557839"/>
          </a:xfrm>
        </p:spPr>
        <p:txBody>
          <a:bodyPr vert="horz" lIns="109728" tIns="109728" rIns="109728" bIns="91440" rtlCol="0" anchor="t">
            <a:noAutofit/>
          </a:bodyPr>
          <a:lstStyle/>
          <a:p>
            <a:pPr marL="285750" indent="-285750">
              <a:lnSpc>
                <a:spcPct val="130000"/>
              </a:lnSpc>
              <a:buFont typeface="Arial" panose="020B0604020202020204" pitchFamily="34" charset="0"/>
              <a:buChar char="•"/>
            </a:pPr>
            <a:r>
              <a:rPr lang="en-GB" sz="900" b="0" err="1"/>
              <a:t>Alalwan</a:t>
            </a:r>
            <a:r>
              <a:rPr lang="en-GB" sz="900" b="0"/>
              <a:t>, A. A., 2020. 'Digital transformation and healthcare: An overview.' </a:t>
            </a:r>
            <a:r>
              <a:rPr lang="en-GB" sz="900" b="0" i="1"/>
              <a:t>Journal of Healthcare Information Management</a:t>
            </a:r>
            <a:r>
              <a:rPr lang="en-GB" sz="900" b="0"/>
              <a:t>, 34(2), pp. 45-52.</a:t>
            </a:r>
            <a:endParaRPr lang="en-GB" sz="900" b="0">
              <a:ea typeface="Meiryo"/>
            </a:endParaRPr>
          </a:p>
          <a:p>
            <a:pPr marL="285750" indent="-285750">
              <a:lnSpc>
                <a:spcPct val="130000"/>
              </a:lnSpc>
              <a:buFont typeface="Arial,Sans-Serif" panose="020B0604020202020204" pitchFamily="34" charset="0"/>
              <a:buChar char="•"/>
            </a:pPr>
            <a:r>
              <a:rPr lang="en-US" sz="900" b="0">
                <a:highlight>
                  <a:srgbClr val="FFFFFF"/>
                </a:highlight>
                <a:latin typeface="Arial"/>
                <a:cs typeface="Arial"/>
              </a:rPr>
              <a:t>Davis, D. K., Chowdhury, M. M. and Rifat, N. (2022) 'Password Security: What Are We Doing Wrong?', </a:t>
            </a:r>
            <a:r>
              <a:rPr lang="en-US" sz="900" b="0" i="1">
                <a:highlight>
                  <a:srgbClr val="FFFFFF"/>
                </a:highlight>
                <a:latin typeface="Arial"/>
                <a:cs typeface="Arial"/>
              </a:rPr>
              <a:t>IEEE Xplore</a:t>
            </a:r>
            <a:r>
              <a:rPr lang="en-US" sz="900" b="0">
                <a:highlight>
                  <a:srgbClr val="FFFFFF"/>
                </a:highlight>
                <a:latin typeface="Arial"/>
                <a:cs typeface="Arial"/>
              </a:rPr>
              <a:t>. Available at: </a:t>
            </a:r>
            <a:r>
              <a:rPr lang="en-US" sz="900" b="0">
                <a:highlight>
                  <a:srgbClr val="FFFFFF"/>
                </a:highlight>
                <a:latin typeface="Arial"/>
                <a:cs typeface="Arial"/>
                <a:hlinkClick r:id="rId3"/>
              </a:rPr>
              <a:t>https://ieeexplore.ieee.org/abstract/document/9814059?casa_token=OBe2UkjTwOcAAAAA:wsVabRqu00lBXixOFmydAzqEY16tcFCIx9Yzedt1CbukRuDjbJO10lyzn7fzvre0JRMd0OcR4I8fsqw</a:t>
            </a:r>
            <a:r>
              <a:rPr lang="en-US" sz="900" b="0">
                <a:highlight>
                  <a:srgbClr val="FFFFFF"/>
                </a:highlight>
                <a:latin typeface="Arial"/>
                <a:cs typeface="Arial"/>
              </a:rPr>
              <a:t> (Accessed: 25 January 2020).</a:t>
            </a:r>
          </a:p>
          <a:p>
            <a:pPr>
              <a:buFont typeface="Arial" panose="020B0604020202020204" pitchFamily="34" charset="0"/>
              <a:buChar char="•"/>
            </a:pPr>
            <a:r>
              <a:rPr lang="en-US" sz="900" b="0">
                <a:solidFill>
                  <a:srgbClr val="000000"/>
                </a:solidFill>
                <a:highlight>
                  <a:srgbClr val="FFFFFF"/>
                </a:highlight>
                <a:latin typeface="Calibri"/>
                <a:ea typeface="Calibri"/>
                <a:cs typeface="Calibri"/>
              </a:rPr>
              <a:t>England, N. (2023). </a:t>
            </a:r>
            <a:r>
              <a:rPr lang="en-US" sz="900" b="0" i="1">
                <a:solidFill>
                  <a:srgbClr val="000000"/>
                </a:solidFill>
                <a:highlight>
                  <a:srgbClr val="FFFFFF"/>
                </a:highlight>
                <a:latin typeface="Calibri"/>
                <a:ea typeface="Calibri"/>
                <a:cs typeface="Calibri"/>
              </a:rPr>
              <a:t>NHS England» Microsoft Teams and remote working</a:t>
            </a:r>
            <a:r>
              <a:rPr lang="en-US" sz="900" b="0">
                <a:solidFill>
                  <a:srgbClr val="000000"/>
                </a:solidFill>
                <a:highlight>
                  <a:srgbClr val="FFFFFF"/>
                </a:highlight>
                <a:latin typeface="Calibri"/>
                <a:ea typeface="Calibri"/>
                <a:cs typeface="Calibri"/>
              </a:rPr>
              <a:t>. [online] England.nhs.uk. Available at: </a:t>
            </a:r>
            <a:r>
              <a:rPr lang="en-US" sz="900" b="0">
                <a:solidFill>
                  <a:srgbClr val="000000"/>
                </a:solidFill>
                <a:highlight>
                  <a:srgbClr val="FFFFFF"/>
                </a:highlight>
                <a:latin typeface="Calibri"/>
                <a:ea typeface="Calibri"/>
                <a:cs typeface="Calibri"/>
                <a:hlinkClick r:id="rId4"/>
              </a:rPr>
              <a:t>https://www.england.nhs.uk/long-read/microsoft-teams-and-remote-working/?utm_source=chatgpt.com</a:t>
            </a:r>
            <a:r>
              <a:rPr lang="en-US" sz="900" b="0">
                <a:solidFill>
                  <a:srgbClr val="000000"/>
                </a:solidFill>
                <a:highlight>
                  <a:srgbClr val="FFFFFF"/>
                </a:highlight>
                <a:latin typeface="Calibri"/>
                <a:ea typeface="Calibri"/>
                <a:cs typeface="Calibri"/>
              </a:rPr>
              <a:t>.</a:t>
            </a:r>
            <a:endParaRPr lang="en-US" sz="900" b="0">
              <a:highlight>
                <a:srgbClr val="FFFFFF"/>
              </a:highlight>
              <a:latin typeface="Arial"/>
              <a:cs typeface="Arial"/>
            </a:endParaRPr>
          </a:p>
          <a:p>
            <a:pPr marL="285750" indent="-285750">
              <a:lnSpc>
                <a:spcPct val="130000"/>
              </a:lnSpc>
              <a:buFont typeface="Arial,Sans-Serif" panose="020B0604020202020204" pitchFamily="34" charset="0"/>
              <a:buChar char="•"/>
            </a:pPr>
            <a:r>
              <a:rPr lang="en-GB" sz="900" b="0">
                <a:latin typeface="Calibri"/>
                <a:ea typeface="Calibri"/>
                <a:cs typeface="Calibri"/>
              </a:rPr>
              <a:t>Feitosa, J. and Salas, E. (2020). Today’s virtual teams: Adapting lessons learned to the pandemic context. </a:t>
            </a:r>
            <a:r>
              <a:rPr lang="en-GB" sz="900" b="0" i="1">
                <a:latin typeface="Calibri"/>
                <a:ea typeface="Calibri"/>
                <a:cs typeface="Calibri"/>
              </a:rPr>
              <a:t>Organizational Dynamics</a:t>
            </a:r>
            <a:r>
              <a:rPr lang="en-GB" sz="900" b="0">
                <a:latin typeface="Calibri"/>
                <a:ea typeface="Calibri"/>
                <a:cs typeface="Calibri"/>
              </a:rPr>
              <a:t>, [online] 50(1), p.100777. </a:t>
            </a:r>
            <a:r>
              <a:rPr lang="en-GB" sz="900" b="0" err="1">
                <a:latin typeface="Calibri"/>
                <a:ea typeface="Calibri"/>
                <a:cs typeface="Calibri"/>
              </a:rPr>
              <a:t>doi:https</a:t>
            </a:r>
            <a:r>
              <a:rPr lang="en-GB" sz="900" b="0">
                <a:latin typeface="Calibri"/>
                <a:ea typeface="Calibri"/>
                <a:cs typeface="Calibri"/>
              </a:rPr>
              <a:t>://doi.org/10.1016/j.orgdyn.2020.100777.</a:t>
            </a:r>
          </a:p>
          <a:p>
            <a:pPr marL="285750" indent="-285750">
              <a:lnSpc>
                <a:spcPct val="130000"/>
              </a:lnSpc>
              <a:buFont typeface="Arial,Sans-Serif" panose="020B0604020202020204" pitchFamily="34" charset="0"/>
              <a:buChar char="•"/>
            </a:pPr>
            <a:r>
              <a:rPr lang="en-GB" sz="900" b="0">
                <a:latin typeface="Calibri"/>
                <a:ea typeface="Calibri"/>
                <a:cs typeface="Calibri"/>
                <a:hlinkClick r:id="rId5"/>
              </a:rPr>
              <a:t>https://uk.pinterest.com/pin/microsoft-teams-icon-png-in-2023--1047086982095276123/</a:t>
            </a:r>
            <a:endParaRPr lang="en-GB" sz="900" b="0">
              <a:latin typeface="Calibri"/>
              <a:ea typeface="Calibri"/>
              <a:cs typeface="Calibri"/>
            </a:endParaRPr>
          </a:p>
          <a:p>
            <a:pPr marL="285750" indent="-285750">
              <a:lnSpc>
                <a:spcPct val="130000"/>
              </a:lnSpc>
              <a:buFont typeface="Arial,Sans-Serif" panose="020B0604020202020204" pitchFamily="34" charset="0"/>
              <a:buChar char="•"/>
            </a:pPr>
            <a:r>
              <a:rPr lang="en-GB" sz="900" b="0">
                <a:solidFill>
                  <a:srgbClr val="000000"/>
                </a:solidFill>
                <a:latin typeface="Calibri"/>
                <a:ea typeface="Calibri"/>
                <a:cs typeface="Calibri"/>
              </a:rPr>
              <a:t>Warmoth, K., Lynch, J., Darlington, N., Bunn, F. and Goodman, C. (2022). Using video consultation technology between care homes and health and social care professionals: a scoping review and interview study during COVID-19 pandemic. </a:t>
            </a:r>
            <a:r>
              <a:rPr lang="en-GB" sz="900" b="0" i="1">
                <a:solidFill>
                  <a:srgbClr val="000000"/>
                </a:solidFill>
                <a:latin typeface="Calibri"/>
                <a:ea typeface="Calibri"/>
                <a:cs typeface="Calibri"/>
              </a:rPr>
              <a:t>Age and Ageing</a:t>
            </a:r>
            <a:r>
              <a:rPr lang="en-GB" sz="900" b="0">
                <a:solidFill>
                  <a:srgbClr val="000000"/>
                </a:solidFill>
                <a:latin typeface="Calibri"/>
                <a:ea typeface="Calibri"/>
                <a:cs typeface="Calibri"/>
              </a:rPr>
              <a:t>, [online] 51(2), p.afab279. </a:t>
            </a:r>
            <a:r>
              <a:rPr lang="en-GB" sz="900" b="0" err="1">
                <a:solidFill>
                  <a:srgbClr val="000000"/>
                </a:solidFill>
                <a:latin typeface="Calibri"/>
                <a:ea typeface="Calibri"/>
                <a:cs typeface="Calibri"/>
              </a:rPr>
              <a:t>doi:https</a:t>
            </a:r>
            <a:r>
              <a:rPr lang="en-GB" sz="900" b="0">
                <a:solidFill>
                  <a:srgbClr val="000000"/>
                </a:solidFill>
                <a:latin typeface="Calibri"/>
                <a:ea typeface="Calibri"/>
                <a:cs typeface="Calibri"/>
              </a:rPr>
              <a:t>://doi.org/10.1093/ageing/afab279.</a:t>
            </a:r>
          </a:p>
          <a:p>
            <a:pPr marL="285750" indent="-285750">
              <a:lnSpc>
                <a:spcPct val="130000"/>
              </a:lnSpc>
              <a:buFont typeface="Arial,Sans-Serif" panose="020B0604020202020204" pitchFamily="34" charset="0"/>
              <a:buChar char="•"/>
            </a:pPr>
            <a:r>
              <a:rPr lang="en-GB" sz="900" b="0">
                <a:solidFill>
                  <a:srgbClr val="000000"/>
                </a:solidFill>
                <a:latin typeface="Calibri"/>
                <a:ea typeface="Calibri"/>
                <a:cs typeface="Calibri"/>
              </a:rPr>
              <a:t>Warmoth, K., Bennett, C., Lynch, J. and Goodman, C. (2023). Using Online Consultations to Facilitate Health and Social Care Delivery During COVID-19: An Interview Study of Care Home Staff. </a:t>
            </a:r>
            <a:r>
              <a:rPr lang="en-GB" sz="900" b="0" i="1">
                <a:solidFill>
                  <a:srgbClr val="000000"/>
                </a:solidFill>
                <a:latin typeface="Calibri"/>
                <a:ea typeface="Calibri"/>
                <a:cs typeface="Calibri"/>
              </a:rPr>
              <a:t>Journal of Long-Term Care</a:t>
            </a:r>
            <a:r>
              <a:rPr lang="en-GB" sz="900" b="0">
                <a:solidFill>
                  <a:srgbClr val="000000"/>
                </a:solidFill>
                <a:latin typeface="Calibri"/>
                <a:ea typeface="Calibri"/>
                <a:cs typeface="Calibri"/>
              </a:rPr>
              <a:t>, pp.100–109. </a:t>
            </a:r>
            <a:r>
              <a:rPr lang="en-GB" sz="900" b="0" err="1">
                <a:solidFill>
                  <a:srgbClr val="000000"/>
                </a:solidFill>
                <a:latin typeface="Calibri"/>
                <a:ea typeface="Calibri"/>
                <a:cs typeface="Calibri"/>
              </a:rPr>
              <a:t>doi:https</a:t>
            </a:r>
            <a:r>
              <a:rPr lang="en-GB" sz="900" b="0">
                <a:solidFill>
                  <a:srgbClr val="000000"/>
                </a:solidFill>
                <a:latin typeface="Calibri"/>
                <a:ea typeface="Calibri"/>
                <a:cs typeface="Calibri"/>
              </a:rPr>
              <a:t>://doi.org/10.31389/jltc.184.</a:t>
            </a:r>
            <a:endParaRPr lang="en-GB" sz="900" b="0">
              <a:latin typeface="Calibri"/>
              <a:ea typeface="Calibri"/>
              <a:cs typeface="Calibri"/>
            </a:endParaRPr>
          </a:p>
          <a:p>
            <a:pPr marL="285750" indent="-285750">
              <a:lnSpc>
                <a:spcPct val="130000"/>
              </a:lnSpc>
              <a:buFont typeface="Arial" panose="020B0604020202020204" pitchFamily="34" charset="0"/>
              <a:buChar char="•"/>
            </a:pPr>
            <a:r>
              <a:rPr lang="en-GB" sz="900" b="0"/>
              <a:t>Williams, P., &amp; Parker, M., 2021. 'Implementing digital tools in social care.' </a:t>
            </a:r>
            <a:r>
              <a:rPr lang="en-GB" sz="900" b="0" i="1"/>
              <a:t>Journal of Social Work Technology</a:t>
            </a:r>
            <a:r>
              <a:rPr lang="en-GB" sz="900" b="0"/>
              <a:t>, 15(4), pp. 305-320.</a:t>
            </a:r>
            <a:endParaRPr lang="en-GB" sz="900" b="0">
              <a:ea typeface="Meiryo"/>
            </a:endParaRPr>
          </a:p>
          <a:p>
            <a:pPr marL="285750" indent="-285750">
              <a:lnSpc>
                <a:spcPct val="130000"/>
              </a:lnSpc>
              <a:spcBef>
                <a:spcPts val="1000"/>
              </a:spcBef>
              <a:buFont typeface="Arial" panose="020B0604020202020204" pitchFamily="34" charset="0"/>
              <a:buChar char="•"/>
            </a:pPr>
            <a:r>
              <a:rPr lang="en-US" sz="900" b="0">
                <a:highlight>
                  <a:srgbClr val="FFFFFF"/>
                </a:highlight>
                <a:latin typeface="Arial"/>
                <a:ea typeface="Meiryo"/>
                <a:cs typeface="Arial"/>
              </a:rPr>
              <a:t>Zaidi, Z. (2025) </a:t>
            </a:r>
            <a:r>
              <a:rPr lang="en-US" sz="900" b="0" i="1">
                <a:highlight>
                  <a:srgbClr val="FFFFFF"/>
                </a:highlight>
                <a:latin typeface="Arial"/>
                <a:ea typeface="Meiryo"/>
                <a:cs typeface="Arial"/>
              </a:rPr>
              <a:t>Compliance confidentiality: Overview, definition, and Example</a:t>
            </a:r>
            <a:r>
              <a:rPr lang="en-US" sz="900" b="0">
                <a:highlight>
                  <a:srgbClr val="FFFFFF"/>
                </a:highlight>
                <a:latin typeface="Arial"/>
                <a:ea typeface="Meiryo"/>
                <a:cs typeface="Arial"/>
              </a:rPr>
              <a:t>. Available at: </a:t>
            </a:r>
            <a:r>
              <a:rPr lang="en-US" sz="900" b="0">
                <a:highlight>
                  <a:srgbClr val="FFFFFF"/>
                </a:highlight>
                <a:latin typeface="Arial"/>
                <a:ea typeface="Meiryo"/>
                <a:cs typeface="Arial"/>
                <a:hlinkClick r:id="rId6"/>
              </a:rPr>
              <a:t>https://www.cobrief.app/resources/legal-glossary/compliance-confidentiality-overview-definition-and-example/</a:t>
            </a:r>
            <a:r>
              <a:rPr lang="en-US" sz="900" b="0">
                <a:highlight>
                  <a:srgbClr val="FFFFFF"/>
                </a:highlight>
                <a:latin typeface="Arial"/>
                <a:ea typeface="Meiryo"/>
                <a:cs typeface="Arial"/>
              </a:rPr>
              <a:t> (Accessed: 25 January 2026).</a:t>
            </a:r>
            <a:endParaRPr lang="en-US" sz="900" b="0">
              <a:latin typeface="Arial"/>
              <a:ea typeface="Meiryo"/>
              <a:cs typeface="Arial"/>
            </a:endParaRPr>
          </a:p>
          <a:p>
            <a:pPr marL="285750" indent="-285750">
              <a:lnSpc>
                <a:spcPct val="130000"/>
              </a:lnSpc>
              <a:spcBef>
                <a:spcPts val="1000"/>
              </a:spcBef>
              <a:buFont typeface="Arial" panose="020B0604020202020204" pitchFamily="34" charset="0"/>
              <a:buChar char="•"/>
            </a:pPr>
            <a:endParaRPr lang="en-US" sz="1600" b="0">
              <a:latin typeface="Arial"/>
              <a:ea typeface="Meiryo"/>
              <a:cs typeface="Arial"/>
            </a:endParaRPr>
          </a:p>
          <a:p>
            <a:pPr marL="285750" indent="-285750">
              <a:lnSpc>
                <a:spcPct val="130000"/>
              </a:lnSpc>
              <a:buFont typeface="Arial" panose="020B0604020202020204" pitchFamily="34" charset="0"/>
              <a:buChar char="•"/>
            </a:pPr>
            <a:endParaRPr lang="en-GB" sz="700" b="0">
              <a:latin typeface="Meiryo"/>
              <a:ea typeface="Meiryo"/>
            </a:endParaRPr>
          </a:p>
          <a:p>
            <a:pPr marL="285750" indent="-285750">
              <a:lnSpc>
                <a:spcPct val="130000"/>
              </a:lnSpc>
              <a:buFont typeface="Arial" panose="020B0604020202020204" pitchFamily="34" charset="0"/>
              <a:buChar char="•"/>
            </a:pPr>
            <a:endParaRPr lang="en-GB" sz="700" b="0">
              <a:ea typeface="Meiryo"/>
            </a:endParaRPr>
          </a:p>
          <a:p>
            <a:pPr marL="285750" indent="-285750">
              <a:lnSpc>
                <a:spcPct val="130000"/>
              </a:lnSpc>
              <a:buFont typeface="Arial" panose="020B0604020202020204" pitchFamily="34" charset="0"/>
              <a:buChar char="•"/>
            </a:pPr>
            <a:endParaRPr lang="en-GB" sz="700">
              <a:ea typeface="Meiryo"/>
            </a:endParaRPr>
          </a:p>
        </p:txBody>
      </p:sp>
    </p:spTree>
    <p:extLst>
      <p:ext uri="{BB962C8B-B14F-4D97-AF65-F5344CB8AC3E}">
        <p14:creationId xmlns:p14="http://schemas.microsoft.com/office/powerpoint/2010/main" val="2202208417"/>
      </p:ext>
    </p:extLst>
  </p:cSld>
  <p:clrMapOvr>
    <a:masterClrMapping/>
  </p:clrMapOvr>
</p:sld>
</file>

<file path=ppt/theme/theme1.xml><?xml version="1.0" encoding="utf-8"?>
<a:theme xmlns:a="http://schemas.openxmlformats.org/drawingml/2006/main" name="ShojiVTI">
  <a:themeElements>
    <a:clrScheme name="Shoji">
      <a:dk1>
        <a:sysClr val="windowText" lastClr="000000"/>
      </a:dk1>
      <a:lt1>
        <a:sysClr val="window" lastClr="FFFFFF"/>
      </a:lt1>
      <a:dk2>
        <a:srgbClr val="595460"/>
      </a:dk2>
      <a:lt2>
        <a:srgbClr val="EBEDEB"/>
      </a:lt2>
      <a:accent1>
        <a:srgbClr val="97A7B8"/>
      </a:accent1>
      <a:accent2>
        <a:srgbClr val="A5B592"/>
      </a:accent2>
      <a:accent3>
        <a:srgbClr val="CED228"/>
      </a:accent3>
      <a:accent4>
        <a:srgbClr val="D1C499"/>
      </a:accent4>
      <a:accent5>
        <a:srgbClr val="BDB3B6"/>
      </a:accent5>
      <a:accent6>
        <a:srgbClr val="C5A98D"/>
      </a:accent6>
      <a:hlink>
        <a:srgbClr val="CC9900"/>
      </a:hlink>
      <a:folHlink>
        <a:srgbClr val="96A9A9"/>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ojiVTI" id="{00D0DDEB-E771-48E5-9E96-0647434F08B1}" vid="{9D22D596-7FD0-4F89-958C-AD79A09491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21f98238-5914-40fc-b2db-49ce196065c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A021E96B5FC724E97FF783D9C73C02D" ma:contentTypeVersion="5" ma:contentTypeDescription="Create a new document." ma:contentTypeScope="" ma:versionID="18a392f3d67c70d60fc14dc61cfde6bd">
  <xsd:schema xmlns:xsd="http://www.w3.org/2001/XMLSchema" xmlns:xs="http://www.w3.org/2001/XMLSchema" xmlns:p="http://schemas.microsoft.com/office/2006/metadata/properties" xmlns:ns3="21f98238-5914-40fc-b2db-49ce196065c9" targetNamespace="http://schemas.microsoft.com/office/2006/metadata/properties" ma:root="true" ma:fieldsID="2fa7024424889f92e1f1d2b3778a4cb3" ns3:_="">
    <xsd:import namespace="21f98238-5914-40fc-b2db-49ce196065c9"/>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f98238-5914-40fc-b2db-49ce196065c9"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E5F26C3-1643-4425-B3CA-7EEE52B45FD4}">
  <ds:schemaRefs>
    <ds:schemaRef ds:uri="http://schemas.microsoft.com/sharepoint/v3/contenttype/forms"/>
  </ds:schemaRefs>
</ds:datastoreItem>
</file>

<file path=customXml/itemProps2.xml><?xml version="1.0" encoding="utf-8"?>
<ds:datastoreItem xmlns:ds="http://schemas.openxmlformats.org/officeDocument/2006/customXml" ds:itemID="{7D949689-17CB-49F5-A3C0-BA56322376F5}">
  <ds:schemaRefs>
    <ds:schemaRef ds:uri="21f98238-5914-40fc-b2db-49ce196065c9"/>
    <ds:schemaRef ds:uri="http://purl.org/dc/terms/"/>
    <ds:schemaRef ds:uri="http://schemas.microsoft.com/office/2006/metadata/properties"/>
    <ds:schemaRef ds:uri="http://schemas.microsoft.com/office/2006/documentManagement/types"/>
    <ds:schemaRef ds:uri="http://purl.org/dc/elements/1.1/"/>
    <ds:schemaRef ds:uri="http://www.w3.org/XML/1998/namespace"/>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75803F2B-1795-405A-8CCA-9A88E9276576}">
  <ds:schemaRefs>
    <ds:schemaRef ds:uri="21f98238-5914-40fc-b2db-49ce196065c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1435</Words>
  <Application>Microsoft Office PowerPoint</Application>
  <PresentationFormat>Widescreen</PresentationFormat>
  <Paragraphs>112</Paragraphs>
  <Slides>11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Meiryo</vt:lpstr>
      <vt:lpstr>Aptos</vt:lpstr>
      <vt:lpstr>Arial</vt:lpstr>
      <vt:lpstr>Arial,Sans-Serif</vt:lpstr>
      <vt:lpstr>Atkinson Hyperlegible Next</vt:lpstr>
      <vt:lpstr>Calibri</vt:lpstr>
      <vt:lpstr>Corbel</vt:lpstr>
      <vt:lpstr>ShojiVTI</vt:lpstr>
      <vt:lpstr>Module: Digital Skills and Research Methods Module code: LCHS4007 </vt:lpstr>
      <vt:lpstr>Agenda </vt:lpstr>
      <vt:lpstr>Task 1 – Using Excel to Improve Work Efficiency</vt:lpstr>
      <vt:lpstr>PowerPoint Presentation</vt:lpstr>
      <vt:lpstr>Task 2 – Microsoft 365 communication and collaboration tool</vt:lpstr>
      <vt:lpstr> </vt:lpstr>
      <vt:lpstr>Task 2 - Microsoft 365 Communication and  Collaboration Tools  </vt:lpstr>
      <vt:lpstr>Digital Safety- for Greenfield Home Agency Staffs</vt:lpstr>
      <vt:lpstr>Action Plan</vt:lpstr>
      <vt:lpstr>Conclusion</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Digital Skills and Research Methods Module code: LCHS4007</dc:title>
  <dc:creator>a m</dc:creator>
  <cp:lastModifiedBy>Malgorzata Ziemian</cp:lastModifiedBy>
  <cp:revision>4</cp:revision>
  <dcterms:created xsi:type="dcterms:W3CDTF">2026-01-25T00:50:37Z</dcterms:created>
  <dcterms:modified xsi:type="dcterms:W3CDTF">2026-02-15T19:23:03Z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0x010100DA021E96B5FC724E97FF783D9C73C02D</vt:lpwstr>
  </property>
</Properties>
</file>