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ppt/charts/chart3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</p:sldIdLst>
  <p:sldSz cx="118872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22" y="-90"/>
      </p:cViewPr>
      <p:guideLst>
        <p:guide orient="horz" pos="2160"/>
        <p:guide pos="3744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2.xlsx"/></Relationships>
</file>

<file path=ppt/charts/_rels/chart3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3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Attendees</a:t>
            </a:r>
            <a:endParaRPr lang="en-US" dirty="0"/>
          </a:p>
        </c:rich>
      </c:tx>
      <c:layout/>
      <c:overlay val="0"/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Column1</c:v>
                </c:pt>
              </c:strCache>
            </c:strRef>
          </c:tx>
          <c:dPt>
            <c:idx val="0"/>
            <c:bubble3D val="0"/>
            <c:spPr>
              <a:solidFill>
                <a:schemeClr val="accent4"/>
              </a:solidFill>
            </c:spPr>
          </c:dPt>
          <c:dLbls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Sheet1!$A$2:$A$3</c:f>
              <c:strCache>
                <c:ptCount val="2"/>
                <c:pt idx="0">
                  <c:v>Consider Diversity and Inclusion</c:v>
                </c:pt>
                <c:pt idx="1">
                  <c:v>Do not consider Diversity and Inclusion</c:v>
                </c:pt>
              </c:strCache>
            </c:strRef>
          </c:cat>
          <c:val>
            <c:numRef>
              <c:f>Sheet1!$B$2:$B$3</c:f>
              <c:numCache>
                <c:formatCode>0%</c:formatCode>
                <c:ptCount val="2"/>
                <c:pt idx="0">
                  <c:v>0.87</c:v>
                </c:pt>
                <c:pt idx="1">
                  <c:v>0.13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 smtClean="0"/>
              <a:t>Planners</a:t>
            </a:r>
            <a:endParaRPr lang="en-US" dirty="0"/>
          </a:p>
        </c:rich>
      </c:tx>
      <c:layout/>
      <c:overlay val="0"/>
    </c:title>
    <c:autoTitleDeleted val="0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Sales</c:v>
                </c:pt>
              </c:strCache>
            </c:strRef>
          </c:tx>
          <c:dPt>
            <c:idx val="0"/>
            <c:bubble3D val="0"/>
            <c:spPr>
              <a:solidFill>
                <a:srgbClr val="FFFF00"/>
              </a:solidFill>
            </c:spPr>
          </c:dPt>
          <c:dLbls>
            <c:txPr>
              <a:bodyPr/>
              <a:lstStyle/>
              <a:p>
                <a:pPr>
                  <a:defRPr>
                    <a:solidFill>
                      <a:schemeClr val="bg1"/>
                    </a:solidFill>
                  </a:defRPr>
                </a:pPr>
                <a:endParaRPr lang="en-US"/>
              </a:p>
            </c:txPr>
            <c:showLegendKey val="0"/>
            <c:showVal val="0"/>
            <c:showCatName val="0"/>
            <c:showSerName val="0"/>
            <c:showPercent val="1"/>
            <c:showBubbleSize val="0"/>
            <c:showLeaderLines val="1"/>
          </c:dLbls>
          <c:cat>
            <c:strRef>
              <c:f>Sheet1!$A$2:$A$3</c:f>
              <c:strCache>
                <c:ptCount val="2"/>
                <c:pt idx="0">
                  <c:v>Consider Diversity and Inclusion</c:v>
                </c:pt>
                <c:pt idx="1">
                  <c:v>Do not consider diversity and inclusion </c:v>
                </c:pt>
              </c:strCache>
            </c:strRef>
          </c:cat>
          <c:val>
            <c:numRef>
              <c:f>Sheet1!$B$2:$B$3</c:f>
              <c:numCache>
                <c:formatCode>0%</c:formatCode>
                <c:ptCount val="2"/>
                <c:pt idx="0">
                  <c:v>0.72</c:v>
                </c:pt>
                <c:pt idx="1">
                  <c:v>0.28000000000000003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1"/>
          <c:showBubbleSize val="0"/>
          <c:showLeaderLines val="1"/>
        </c:dLbls>
        <c:firstSliceAng val="0"/>
        <c:holeSize val="50"/>
      </c:doughnut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/>
          <a:lstStyle/>
          <a:p>
            <a:pPr>
              <a:defRPr/>
            </a:pPr>
            <a:r>
              <a:rPr lang="en-US" dirty="0"/>
              <a:t>Resource Allocation (% of the </a:t>
            </a:r>
            <a:r>
              <a:rPr lang="en-US" dirty="0" smtClean="0"/>
              <a:t>Total Budget</a:t>
            </a:r>
            <a:r>
              <a:rPr lang="en-US" dirty="0"/>
              <a:t>)</a:t>
            </a:r>
          </a:p>
        </c:rich>
      </c:tx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Resource Allocation (% of the total budget)</c:v>
                </c:pt>
              </c:strCache>
            </c:strRef>
          </c:tx>
          <c:dPt>
            <c:idx val="0"/>
            <c:bubble3D val="0"/>
            <c:spPr>
              <a:solidFill>
                <a:schemeClr val="accent5"/>
              </a:solidFill>
            </c:spPr>
          </c:dPt>
          <c:dPt>
            <c:idx val="2"/>
            <c:bubble3D val="0"/>
            <c:spPr>
              <a:solidFill>
                <a:srgbClr val="00B050"/>
              </a:solidFill>
            </c:spPr>
          </c:dPt>
          <c:dLbls>
            <c:showLegendKey val="0"/>
            <c:showVal val="0"/>
            <c:showCatName val="1"/>
            <c:showSerName val="0"/>
            <c:showPercent val="1"/>
            <c:showBubbleSize val="0"/>
            <c:showLeaderLines val="1"/>
          </c:dLbls>
          <c:cat>
            <c:strRef>
              <c:f>Sheet1!$A$2:$A$5</c:f>
              <c:strCache>
                <c:ptCount val="4"/>
                <c:pt idx="0">
                  <c:v>Logistics</c:v>
                </c:pt>
                <c:pt idx="1">
                  <c:v>Marketing</c:v>
                </c:pt>
                <c:pt idx="2">
                  <c:v>Operations</c:v>
                </c:pt>
                <c:pt idx="3">
                  <c:v>Contingency</c:v>
                </c:pt>
              </c:strCache>
            </c:strRef>
          </c:cat>
          <c:val>
            <c:numRef>
              <c:f>Sheet1!$B$2:$B$5</c:f>
              <c:numCache>
                <c:formatCode>0%</c:formatCode>
                <c:ptCount val="4"/>
                <c:pt idx="0">
                  <c:v>0.4</c:v>
                </c:pt>
                <c:pt idx="1">
                  <c:v>0.15</c:v>
                </c:pt>
                <c:pt idx="2">
                  <c:v>0.35</c:v>
                </c:pt>
                <c:pt idx="3">
                  <c:v>0.1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1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en-US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DA33B0-A11A-4076-8CCB-897E57059E57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49C5968-C950-4770-A683-81B6AF597E2A}">
      <dgm:prSet phldrT="[Text]"/>
      <dgm:spPr/>
      <dgm:t>
        <a:bodyPr/>
        <a:lstStyle/>
        <a:p>
          <a:r>
            <a:rPr lang="en-US" dirty="0" smtClean="0"/>
            <a:t>Type of the Event</a:t>
          </a:r>
          <a:endParaRPr lang="en-GB" dirty="0"/>
        </a:p>
      </dgm:t>
    </dgm:pt>
    <dgm:pt modelId="{B4CB3EAE-8955-4A6E-9E5E-537E62AFFC0E}" type="parTrans" cxnId="{0DB5A49B-06A0-41C5-9A86-2E42702E53D4}">
      <dgm:prSet/>
      <dgm:spPr/>
      <dgm:t>
        <a:bodyPr/>
        <a:lstStyle/>
        <a:p>
          <a:endParaRPr lang="en-GB"/>
        </a:p>
      </dgm:t>
    </dgm:pt>
    <dgm:pt modelId="{BD02AD80-DCF5-4FBE-A45D-0B9871E020B3}" type="sibTrans" cxnId="{0DB5A49B-06A0-41C5-9A86-2E42702E53D4}">
      <dgm:prSet/>
      <dgm:spPr/>
      <dgm:t>
        <a:bodyPr/>
        <a:lstStyle/>
        <a:p>
          <a:endParaRPr lang="en-GB"/>
        </a:p>
      </dgm:t>
    </dgm:pt>
    <dgm:pt modelId="{9761AE90-D10D-4382-99E3-BB99AAF0A8BA}">
      <dgm:prSet phldrT="[Text]"/>
      <dgm:spPr/>
      <dgm:t>
        <a:bodyPr/>
        <a:lstStyle/>
        <a:p>
          <a:r>
            <a:rPr lang="en-US" dirty="0" smtClean="0"/>
            <a:t>Public festival with free and ticketed elements </a:t>
          </a:r>
          <a:endParaRPr lang="en-GB" dirty="0"/>
        </a:p>
      </dgm:t>
    </dgm:pt>
    <dgm:pt modelId="{5C2DF24C-2CF6-4198-AA19-8EFCBA669310}" type="parTrans" cxnId="{98F5CA27-8E6C-4DA1-AE26-0394E727AF69}">
      <dgm:prSet/>
      <dgm:spPr/>
      <dgm:t>
        <a:bodyPr/>
        <a:lstStyle/>
        <a:p>
          <a:endParaRPr lang="en-GB"/>
        </a:p>
      </dgm:t>
    </dgm:pt>
    <dgm:pt modelId="{35AD5C93-48A7-4D6C-8751-B0A155557B7F}" type="sibTrans" cxnId="{98F5CA27-8E6C-4DA1-AE26-0394E727AF69}">
      <dgm:prSet/>
      <dgm:spPr/>
      <dgm:t>
        <a:bodyPr/>
        <a:lstStyle/>
        <a:p>
          <a:endParaRPr lang="en-GB"/>
        </a:p>
      </dgm:t>
    </dgm:pt>
    <dgm:pt modelId="{952F07A4-2954-48F6-B2EE-A2CBC5508AAB}">
      <dgm:prSet phldrT="[Text]"/>
      <dgm:spPr/>
      <dgm:t>
        <a:bodyPr/>
        <a:lstStyle/>
        <a:p>
          <a:r>
            <a:rPr lang="en-US" dirty="0" smtClean="0"/>
            <a:t>Combination of cultural exhibition and hospitality networking</a:t>
          </a:r>
          <a:endParaRPr lang="en-GB" dirty="0"/>
        </a:p>
      </dgm:t>
    </dgm:pt>
    <dgm:pt modelId="{F904618D-F996-4787-808B-BA3F78D8FD71}" type="parTrans" cxnId="{4C71DFF3-C9AB-45E1-B75F-97F35EFB978D}">
      <dgm:prSet/>
      <dgm:spPr/>
      <dgm:t>
        <a:bodyPr/>
        <a:lstStyle/>
        <a:p>
          <a:endParaRPr lang="en-GB"/>
        </a:p>
      </dgm:t>
    </dgm:pt>
    <dgm:pt modelId="{77556FBC-15EC-4D1D-8A59-5BDB8D521CB1}" type="sibTrans" cxnId="{4C71DFF3-C9AB-45E1-B75F-97F35EFB978D}">
      <dgm:prSet/>
      <dgm:spPr/>
      <dgm:t>
        <a:bodyPr/>
        <a:lstStyle/>
        <a:p>
          <a:endParaRPr lang="en-GB"/>
        </a:p>
      </dgm:t>
    </dgm:pt>
    <dgm:pt modelId="{F0F79DB7-940D-4DD7-BAF7-E495F7B30B33}">
      <dgm:prSet phldrT="[Text]"/>
      <dgm:spPr/>
      <dgm:t>
        <a:bodyPr/>
        <a:lstStyle/>
        <a:p>
          <a:r>
            <a:rPr lang="en-US" dirty="0" smtClean="0"/>
            <a:t>Nature of the Event </a:t>
          </a:r>
          <a:endParaRPr lang="en-GB" dirty="0"/>
        </a:p>
      </dgm:t>
    </dgm:pt>
    <dgm:pt modelId="{13FCCAFE-9838-4245-AA6A-4C66F3088D80}" type="parTrans" cxnId="{FF36537F-8627-452B-B4E0-8E144B587888}">
      <dgm:prSet/>
      <dgm:spPr/>
      <dgm:t>
        <a:bodyPr/>
        <a:lstStyle/>
        <a:p>
          <a:endParaRPr lang="en-GB"/>
        </a:p>
      </dgm:t>
    </dgm:pt>
    <dgm:pt modelId="{AD001C13-49DF-498C-A3A0-878A342A9067}" type="sibTrans" cxnId="{FF36537F-8627-452B-B4E0-8E144B587888}">
      <dgm:prSet/>
      <dgm:spPr/>
      <dgm:t>
        <a:bodyPr/>
        <a:lstStyle/>
        <a:p>
          <a:endParaRPr lang="en-GB"/>
        </a:p>
      </dgm:t>
    </dgm:pt>
    <dgm:pt modelId="{A8DEBDC1-E4DC-4BB0-8B4D-EE7B042BD5A5}">
      <dgm:prSet phldrT="[Text]"/>
      <dgm:spPr/>
      <dgm:t>
        <a:bodyPr/>
        <a:lstStyle/>
        <a:p>
          <a:r>
            <a:rPr lang="en-US" dirty="0" smtClean="0"/>
            <a:t>Community-focused event </a:t>
          </a:r>
          <a:endParaRPr lang="en-GB" dirty="0"/>
        </a:p>
      </dgm:t>
    </dgm:pt>
    <dgm:pt modelId="{0F772019-A172-41C2-8FE5-A30611E73046}" type="parTrans" cxnId="{7D79E900-7ADB-4259-94E7-A3F8C3710311}">
      <dgm:prSet/>
      <dgm:spPr/>
      <dgm:t>
        <a:bodyPr/>
        <a:lstStyle/>
        <a:p>
          <a:endParaRPr lang="en-GB"/>
        </a:p>
      </dgm:t>
    </dgm:pt>
    <dgm:pt modelId="{7B9F5E55-A759-4915-831F-B363C3261DCD}" type="sibTrans" cxnId="{7D79E900-7ADB-4259-94E7-A3F8C3710311}">
      <dgm:prSet/>
      <dgm:spPr/>
      <dgm:t>
        <a:bodyPr/>
        <a:lstStyle/>
        <a:p>
          <a:endParaRPr lang="en-GB"/>
        </a:p>
      </dgm:t>
    </dgm:pt>
    <dgm:pt modelId="{3253540F-05CE-4E27-9D9A-52628B6C05D8}">
      <dgm:prSet phldrT="[Text]"/>
      <dgm:spPr/>
      <dgm:t>
        <a:bodyPr/>
        <a:lstStyle/>
        <a:p>
          <a:r>
            <a:rPr lang="en-US" dirty="0" smtClean="0"/>
            <a:t>Celebration of cultural inclusion in hospitality </a:t>
          </a:r>
          <a:endParaRPr lang="en-GB" dirty="0"/>
        </a:p>
      </dgm:t>
    </dgm:pt>
    <dgm:pt modelId="{98639551-CE8F-4183-B8CB-0EEE1FF2AFFA}" type="parTrans" cxnId="{9D6BEFB7-7106-4649-9D93-430AC581AD31}">
      <dgm:prSet/>
      <dgm:spPr/>
      <dgm:t>
        <a:bodyPr/>
        <a:lstStyle/>
        <a:p>
          <a:endParaRPr lang="en-GB"/>
        </a:p>
      </dgm:t>
    </dgm:pt>
    <dgm:pt modelId="{865406F1-578C-429D-8CB9-D5ED8B5200D0}" type="sibTrans" cxnId="{9D6BEFB7-7106-4649-9D93-430AC581AD31}">
      <dgm:prSet/>
      <dgm:spPr/>
      <dgm:t>
        <a:bodyPr/>
        <a:lstStyle/>
        <a:p>
          <a:endParaRPr lang="en-GB"/>
        </a:p>
      </dgm:t>
    </dgm:pt>
    <dgm:pt modelId="{93E4908D-2B68-4D70-84CF-AEB4B0058288}">
      <dgm:prSet/>
      <dgm:spPr/>
      <dgm:t>
        <a:bodyPr/>
        <a:lstStyle/>
        <a:p>
          <a:r>
            <a:rPr lang="en-US" dirty="0" smtClean="0"/>
            <a:t>Interactive and immersive event </a:t>
          </a:r>
          <a:endParaRPr lang="en-GB" dirty="0"/>
        </a:p>
      </dgm:t>
    </dgm:pt>
    <dgm:pt modelId="{8FEB7DC2-B990-435D-8360-95B6A9444F85}" type="parTrans" cxnId="{641020C9-D50C-4AD5-B0C5-E2F67F3C63C7}">
      <dgm:prSet/>
      <dgm:spPr/>
      <dgm:t>
        <a:bodyPr/>
        <a:lstStyle/>
        <a:p>
          <a:endParaRPr lang="en-GB"/>
        </a:p>
      </dgm:t>
    </dgm:pt>
    <dgm:pt modelId="{48157D62-069D-48C9-81C5-F39086B4F0E9}" type="sibTrans" cxnId="{641020C9-D50C-4AD5-B0C5-E2F67F3C63C7}">
      <dgm:prSet/>
      <dgm:spPr/>
      <dgm:t>
        <a:bodyPr/>
        <a:lstStyle/>
        <a:p>
          <a:endParaRPr lang="en-GB"/>
        </a:p>
      </dgm:t>
    </dgm:pt>
    <dgm:pt modelId="{0F197008-F802-42F2-B5A5-D2F2BF093DA8}" type="pres">
      <dgm:prSet presAssocID="{A4DA33B0-A11A-4076-8CCB-897E57059E57}" presName="theList" presStyleCnt="0">
        <dgm:presLayoutVars>
          <dgm:dir/>
          <dgm:animLvl val="lvl"/>
          <dgm:resizeHandles val="exact"/>
        </dgm:presLayoutVars>
      </dgm:prSet>
      <dgm:spPr/>
    </dgm:pt>
    <dgm:pt modelId="{BABFFED6-0F8D-4E0F-A090-D7BAF7935C52}" type="pres">
      <dgm:prSet presAssocID="{949C5968-C950-4770-A683-81B6AF597E2A}" presName="compNode" presStyleCnt="0"/>
      <dgm:spPr/>
    </dgm:pt>
    <dgm:pt modelId="{2B1A9B42-9AA2-4F5B-9014-5EB0F6690BD3}" type="pres">
      <dgm:prSet presAssocID="{949C5968-C950-4770-A683-81B6AF597E2A}" presName="aNode" presStyleLbl="bgShp" presStyleIdx="0" presStyleCnt="2"/>
      <dgm:spPr/>
    </dgm:pt>
    <dgm:pt modelId="{A640DC87-56B6-4378-AAB4-7C55F6BA16BD}" type="pres">
      <dgm:prSet presAssocID="{949C5968-C950-4770-A683-81B6AF597E2A}" presName="textNode" presStyleLbl="bgShp" presStyleIdx="0" presStyleCnt="2"/>
      <dgm:spPr/>
    </dgm:pt>
    <dgm:pt modelId="{E77CE637-CF31-4B49-BC4E-0FE3D8FEB6DB}" type="pres">
      <dgm:prSet presAssocID="{949C5968-C950-4770-A683-81B6AF597E2A}" presName="compChildNode" presStyleCnt="0"/>
      <dgm:spPr/>
    </dgm:pt>
    <dgm:pt modelId="{D171F159-A3F6-4F34-944E-7382CD6369B2}" type="pres">
      <dgm:prSet presAssocID="{949C5968-C950-4770-A683-81B6AF597E2A}" presName="theInnerList" presStyleCnt="0"/>
      <dgm:spPr/>
    </dgm:pt>
    <dgm:pt modelId="{7FE26D93-275B-43D8-8DAA-27B156FBF288}" type="pres">
      <dgm:prSet presAssocID="{9761AE90-D10D-4382-99E3-BB99AAF0A8BA}" presName="child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ACD994-AB98-4EFA-B4BD-8F5C50E3A26B}" type="pres">
      <dgm:prSet presAssocID="{9761AE90-D10D-4382-99E3-BB99AAF0A8BA}" presName="aSpace2" presStyleCnt="0"/>
      <dgm:spPr/>
    </dgm:pt>
    <dgm:pt modelId="{247D6DA4-5A8A-48FB-B98D-97FA7E1F74F3}" type="pres">
      <dgm:prSet presAssocID="{952F07A4-2954-48F6-B2EE-A2CBC5508AAB}" presName="child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0DD2EE3-A677-49BF-A078-E997657E7269}" type="pres">
      <dgm:prSet presAssocID="{949C5968-C950-4770-A683-81B6AF597E2A}" presName="aSpace" presStyleCnt="0"/>
      <dgm:spPr/>
    </dgm:pt>
    <dgm:pt modelId="{3F071653-3682-4445-8E19-BD0599A4DCB8}" type="pres">
      <dgm:prSet presAssocID="{F0F79DB7-940D-4DD7-BAF7-E495F7B30B33}" presName="compNode" presStyleCnt="0"/>
      <dgm:spPr/>
    </dgm:pt>
    <dgm:pt modelId="{A759060F-33BA-4047-82C9-8B6472AC3695}" type="pres">
      <dgm:prSet presAssocID="{F0F79DB7-940D-4DD7-BAF7-E495F7B30B33}" presName="aNode" presStyleLbl="bgShp" presStyleIdx="1" presStyleCnt="2"/>
      <dgm:spPr/>
    </dgm:pt>
    <dgm:pt modelId="{687E424E-F0E4-4265-B6A4-3EFA5931FE1F}" type="pres">
      <dgm:prSet presAssocID="{F0F79DB7-940D-4DD7-BAF7-E495F7B30B33}" presName="textNode" presStyleLbl="bgShp" presStyleIdx="1" presStyleCnt="2"/>
      <dgm:spPr/>
    </dgm:pt>
    <dgm:pt modelId="{C2F3167F-54FF-4B43-890B-97327B608BBC}" type="pres">
      <dgm:prSet presAssocID="{F0F79DB7-940D-4DD7-BAF7-E495F7B30B33}" presName="compChildNode" presStyleCnt="0"/>
      <dgm:spPr/>
    </dgm:pt>
    <dgm:pt modelId="{B5280D95-2C6C-4421-8299-1A55B0729635}" type="pres">
      <dgm:prSet presAssocID="{F0F79DB7-940D-4DD7-BAF7-E495F7B30B33}" presName="theInnerList" presStyleCnt="0"/>
      <dgm:spPr/>
    </dgm:pt>
    <dgm:pt modelId="{1F52EDE0-6427-473C-B31E-D05F1F4CE458}" type="pres">
      <dgm:prSet presAssocID="{A8DEBDC1-E4DC-4BB0-8B4D-EE7B042BD5A5}" presName="child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4E9487AD-B4F4-471B-9D6C-12603B96CA97}" type="pres">
      <dgm:prSet presAssocID="{A8DEBDC1-E4DC-4BB0-8B4D-EE7B042BD5A5}" presName="aSpace2" presStyleCnt="0"/>
      <dgm:spPr/>
    </dgm:pt>
    <dgm:pt modelId="{7B2E2214-1170-443D-B670-87A0A986C72B}" type="pres">
      <dgm:prSet presAssocID="{3253540F-05CE-4E27-9D9A-52628B6C05D8}" presName="childNode" presStyleLbl="node1" presStyleIdx="3" presStyleCnt="5">
        <dgm:presLayoutVars>
          <dgm:bulletEnabled val="1"/>
        </dgm:presLayoutVars>
      </dgm:prSet>
      <dgm:spPr/>
    </dgm:pt>
    <dgm:pt modelId="{8157E75D-8E11-4C22-9BA8-00E6CAE9CBD3}" type="pres">
      <dgm:prSet presAssocID="{3253540F-05CE-4E27-9D9A-52628B6C05D8}" presName="aSpace2" presStyleCnt="0"/>
      <dgm:spPr/>
    </dgm:pt>
    <dgm:pt modelId="{1393A80B-2733-45D9-893B-372DD132C161}" type="pres">
      <dgm:prSet presAssocID="{93E4908D-2B68-4D70-84CF-AEB4B0058288}" presName="childNode" presStyleLbl="node1" presStyleIdx="4" presStyleCnt="5">
        <dgm:presLayoutVars>
          <dgm:bulletEnabled val="1"/>
        </dgm:presLayoutVars>
      </dgm:prSet>
      <dgm:spPr/>
    </dgm:pt>
  </dgm:ptLst>
  <dgm:cxnLst>
    <dgm:cxn modelId="{3D5E8576-7B34-451D-A49A-ACE1A24A7BE0}" type="presOf" srcId="{A4DA33B0-A11A-4076-8CCB-897E57059E57}" destId="{0F197008-F802-42F2-B5A5-D2F2BF093DA8}" srcOrd="0" destOrd="0" presId="urn:microsoft.com/office/officeart/2005/8/layout/lProcess2"/>
    <dgm:cxn modelId="{D6FFD491-594B-4BA2-9A4B-F114DB110445}" type="presOf" srcId="{F0F79DB7-940D-4DD7-BAF7-E495F7B30B33}" destId="{A759060F-33BA-4047-82C9-8B6472AC3695}" srcOrd="0" destOrd="0" presId="urn:microsoft.com/office/officeart/2005/8/layout/lProcess2"/>
    <dgm:cxn modelId="{9D6BEFB7-7106-4649-9D93-430AC581AD31}" srcId="{F0F79DB7-940D-4DD7-BAF7-E495F7B30B33}" destId="{3253540F-05CE-4E27-9D9A-52628B6C05D8}" srcOrd="1" destOrd="0" parTransId="{98639551-CE8F-4183-B8CB-0EEE1FF2AFFA}" sibTransId="{865406F1-578C-429D-8CB9-D5ED8B5200D0}"/>
    <dgm:cxn modelId="{9C8D5B2C-03AD-478F-AF7E-97150A14CB49}" type="presOf" srcId="{93E4908D-2B68-4D70-84CF-AEB4B0058288}" destId="{1393A80B-2733-45D9-893B-372DD132C161}" srcOrd="0" destOrd="0" presId="urn:microsoft.com/office/officeart/2005/8/layout/lProcess2"/>
    <dgm:cxn modelId="{7D79E900-7ADB-4259-94E7-A3F8C3710311}" srcId="{F0F79DB7-940D-4DD7-BAF7-E495F7B30B33}" destId="{A8DEBDC1-E4DC-4BB0-8B4D-EE7B042BD5A5}" srcOrd="0" destOrd="0" parTransId="{0F772019-A172-41C2-8FE5-A30611E73046}" sibTransId="{7B9F5E55-A759-4915-831F-B363C3261DCD}"/>
    <dgm:cxn modelId="{4C71DFF3-C9AB-45E1-B75F-97F35EFB978D}" srcId="{949C5968-C950-4770-A683-81B6AF597E2A}" destId="{952F07A4-2954-48F6-B2EE-A2CBC5508AAB}" srcOrd="1" destOrd="0" parTransId="{F904618D-F996-4787-808B-BA3F78D8FD71}" sibTransId="{77556FBC-15EC-4D1D-8A59-5BDB8D521CB1}"/>
    <dgm:cxn modelId="{98F5CA27-8E6C-4DA1-AE26-0394E727AF69}" srcId="{949C5968-C950-4770-A683-81B6AF597E2A}" destId="{9761AE90-D10D-4382-99E3-BB99AAF0A8BA}" srcOrd="0" destOrd="0" parTransId="{5C2DF24C-2CF6-4198-AA19-8EFCBA669310}" sibTransId="{35AD5C93-48A7-4D6C-8751-B0A155557B7F}"/>
    <dgm:cxn modelId="{258765A5-73AC-45F7-84E8-2CBFCCE84FF2}" type="presOf" srcId="{3253540F-05CE-4E27-9D9A-52628B6C05D8}" destId="{7B2E2214-1170-443D-B670-87A0A986C72B}" srcOrd="0" destOrd="0" presId="urn:microsoft.com/office/officeart/2005/8/layout/lProcess2"/>
    <dgm:cxn modelId="{641020C9-D50C-4AD5-B0C5-E2F67F3C63C7}" srcId="{F0F79DB7-940D-4DD7-BAF7-E495F7B30B33}" destId="{93E4908D-2B68-4D70-84CF-AEB4B0058288}" srcOrd="2" destOrd="0" parTransId="{8FEB7DC2-B990-435D-8360-95B6A9444F85}" sibTransId="{48157D62-069D-48C9-81C5-F39086B4F0E9}"/>
    <dgm:cxn modelId="{FF36537F-8627-452B-B4E0-8E144B587888}" srcId="{A4DA33B0-A11A-4076-8CCB-897E57059E57}" destId="{F0F79DB7-940D-4DD7-BAF7-E495F7B30B33}" srcOrd="1" destOrd="0" parTransId="{13FCCAFE-9838-4245-AA6A-4C66F3088D80}" sibTransId="{AD001C13-49DF-498C-A3A0-878A342A9067}"/>
    <dgm:cxn modelId="{325962BF-0E39-4307-9AE1-A399B0CE9B82}" type="presOf" srcId="{9761AE90-D10D-4382-99E3-BB99AAF0A8BA}" destId="{7FE26D93-275B-43D8-8DAA-27B156FBF288}" srcOrd="0" destOrd="0" presId="urn:microsoft.com/office/officeart/2005/8/layout/lProcess2"/>
    <dgm:cxn modelId="{462B92EA-4890-4585-8B15-CD28EAB02C9C}" type="presOf" srcId="{952F07A4-2954-48F6-B2EE-A2CBC5508AAB}" destId="{247D6DA4-5A8A-48FB-B98D-97FA7E1F74F3}" srcOrd="0" destOrd="0" presId="urn:microsoft.com/office/officeart/2005/8/layout/lProcess2"/>
    <dgm:cxn modelId="{002B39F1-24F8-4DAC-BEA8-F114EF4495FD}" type="presOf" srcId="{949C5968-C950-4770-A683-81B6AF597E2A}" destId="{A640DC87-56B6-4378-AAB4-7C55F6BA16BD}" srcOrd="1" destOrd="0" presId="urn:microsoft.com/office/officeart/2005/8/layout/lProcess2"/>
    <dgm:cxn modelId="{AC7361BC-2FD4-4696-99EF-626904A5F19C}" type="presOf" srcId="{949C5968-C950-4770-A683-81B6AF597E2A}" destId="{2B1A9B42-9AA2-4F5B-9014-5EB0F6690BD3}" srcOrd="0" destOrd="0" presId="urn:microsoft.com/office/officeart/2005/8/layout/lProcess2"/>
    <dgm:cxn modelId="{0DB5A49B-06A0-41C5-9A86-2E42702E53D4}" srcId="{A4DA33B0-A11A-4076-8CCB-897E57059E57}" destId="{949C5968-C950-4770-A683-81B6AF597E2A}" srcOrd="0" destOrd="0" parTransId="{B4CB3EAE-8955-4A6E-9E5E-537E62AFFC0E}" sibTransId="{BD02AD80-DCF5-4FBE-A45D-0B9871E020B3}"/>
    <dgm:cxn modelId="{8AA7759B-6E6E-4E55-9658-B36C61792E87}" type="presOf" srcId="{F0F79DB7-940D-4DD7-BAF7-E495F7B30B33}" destId="{687E424E-F0E4-4265-B6A4-3EFA5931FE1F}" srcOrd="1" destOrd="0" presId="urn:microsoft.com/office/officeart/2005/8/layout/lProcess2"/>
    <dgm:cxn modelId="{15928E70-3E4E-4BDA-B1A9-9301BB1C41CA}" type="presOf" srcId="{A8DEBDC1-E4DC-4BB0-8B4D-EE7B042BD5A5}" destId="{1F52EDE0-6427-473C-B31E-D05F1F4CE458}" srcOrd="0" destOrd="0" presId="urn:microsoft.com/office/officeart/2005/8/layout/lProcess2"/>
    <dgm:cxn modelId="{5D7D940D-C3D3-4002-B09F-54BA760B9673}" type="presParOf" srcId="{0F197008-F802-42F2-B5A5-D2F2BF093DA8}" destId="{BABFFED6-0F8D-4E0F-A090-D7BAF7935C52}" srcOrd="0" destOrd="0" presId="urn:microsoft.com/office/officeart/2005/8/layout/lProcess2"/>
    <dgm:cxn modelId="{E34C7837-90A9-4E5B-9373-11ABA0E649AB}" type="presParOf" srcId="{BABFFED6-0F8D-4E0F-A090-D7BAF7935C52}" destId="{2B1A9B42-9AA2-4F5B-9014-5EB0F6690BD3}" srcOrd="0" destOrd="0" presId="urn:microsoft.com/office/officeart/2005/8/layout/lProcess2"/>
    <dgm:cxn modelId="{527D5555-0407-4BB9-AE4D-527D59F89ACD}" type="presParOf" srcId="{BABFFED6-0F8D-4E0F-A090-D7BAF7935C52}" destId="{A640DC87-56B6-4378-AAB4-7C55F6BA16BD}" srcOrd="1" destOrd="0" presId="urn:microsoft.com/office/officeart/2005/8/layout/lProcess2"/>
    <dgm:cxn modelId="{7227D383-1632-41F0-921C-2061FE89E09D}" type="presParOf" srcId="{BABFFED6-0F8D-4E0F-A090-D7BAF7935C52}" destId="{E77CE637-CF31-4B49-BC4E-0FE3D8FEB6DB}" srcOrd="2" destOrd="0" presId="urn:microsoft.com/office/officeart/2005/8/layout/lProcess2"/>
    <dgm:cxn modelId="{A425E0DF-1684-4C73-A84A-CD762818C19C}" type="presParOf" srcId="{E77CE637-CF31-4B49-BC4E-0FE3D8FEB6DB}" destId="{D171F159-A3F6-4F34-944E-7382CD6369B2}" srcOrd="0" destOrd="0" presId="urn:microsoft.com/office/officeart/2005/8/layout/lProcess2"/>
    <dgm:cxn modelId="{0FD05708-9AFB-42EB-97BF-2D6CE825ADFF}" type="presParOf" srcId="{D171F159-A3F6-4F34-944E-7382CD6369B2}" destId="{7FE26D93-275B-43D8-8DAA-27B156FBF288}" srcOrd="0" destOrd="0" presId="urn:microsoft.com/office/officeart/2005/8/layout/lProcess2"/>
    <dgm:cxn modelId="{4B9AC062-1E1C-480D-9CE2-C34FFFE256AD}" type="presParOf" srcId="{D171F159-A3F6-4F34-944E-7382CD6369B2}" destId="{2EACD994-AB98-4EFA-B4BD-8F5C50E3A26B}" srcOrd="1" destOrd="0" presId="urn:microsoft.com/office/officeart/2005/8/layout/lProcess2"/>
    <dgm:cxn modelId="{D854B6A4-E754-4BEB-9B01-AB16347E48DA}" type="presParOf" srcId="{D171F159-A3F6-4F34-944E-7382CD6369B2}" destId="{247D6DA4-5A8A-48FB-B98D-97FA7E1F74F3}" srcOrd="2" destOrd="0" presId="urn:microsoft.com/office/officeart/2005/8/layout/lProcess2"/>
    <dgm:cxn modelId="{58E7C6BF-92A5-43D9-88F4-9E10BA76CA3D}" type="presParOf" srcId="{0F197008-F802-42F2-B5A5-D2F2BF093DA8}" destId="{40DD2EE3-A677-49BF-A078-E997657E7269}" srcOrd="1" destOrd="0" presId="urn:microsoft.com/office/officeart/2005/8/layout/lProcess2"/>
    <dgm:cxn modelId="{51091825-F77C-48D7-80CD-FB1B928B8A0E}" type="presParOf" srcId="{0F197008-F802-42F2-B5A5-D2F2BF093DA8}" destId="{3F071653-3682-4445-8E19-BD0599A4DCB8}" srcOrd="2" destOrd="0" presId="urn:microsoft.com/office/officeart/2005/8/layout/lProcess2"/>
    <dgm:cxn modelId="{3DD0BD7E-40EA-4C7C-9D5F-355583CA6F7D}" type="presParOf" srcId="{3F071653-3682-4445-8E19-BD0599A4DCB8}" destId="{A759060F-33BA-4047-82C9-8B6472AC3695}" srcOrd="0" destOrd="0" presId="urn:microsoft.com/office/officeart/2005/8/layout/lProcess2"/>
    <dgm:cxn modelId="{7D72F448-CF90-4061-B9E6-57197B814673}" type="presParOf" srcId="{3F071653-3682-4445-8E19-BD0599A4DCB8}" destId="{687E424E-F0E4-4265-B6A4-3EFA5931FE1F}" srcOrd="1" destOrd="0" presId="urn:microsoft.com/office/officeart/2005/8/layout/lProcess2"/>
    <dgm:cxn modelId="{B061A953-A6BD-4FE3-9BB8-1EA9FFFF604F}" type="presParOf" srcId="{3F071653-3682-4445-8E19-BD0599A4DCB8}" destId="{C2F3167F-54FF-4B43-890B-97327B608BBC}" srcOrd="2" destOrd="0" presId="urn:microsoft.com/office/officeart/2005/8/layout/lProcess2"/>
    <dgm:cxn modelId="{4D99E527-6E2C-4F3A-8C4E-ED3C14FC3D61}" type="presParOf" srcId="{C2F3167F-54FF-4B43-890B-97327B608BBC}" destId="{B5280D95-2C6C-4421-8299-1A55B0729635}" srcOrd="0" destOrd="0" presId="urn:microsoft.com/office/officeart/2005/8/layout/lProcess2"/>
    <dgm:cxn modelId="{8026DBBA-E8CC-44D2-9E23-21FA88E822A0}" type="presParOf" srcId="{B5280D95-2C6C-4421-8299-1A55B0729635}" destId="{1F52EDE0-6427-473C-B31E-D05F1F4CE458}" srcOrd="0" destOrd="0" presId="urn:microsoft.com/office/officeart/2005/8/layout/lProcess2"/>
    <dgm:cxn modelId="{9AC0CD35-EA9C-433E-B1BC-271BC427D641}" type="presParOf" srcId="{B5280D95-2C6C-4421-8299-1A55B0729635}" destId="{4E9487AD-B4F4-471B-9D6C-12603B96CA97}" srcOrd="1" destOrd="0" presId="urn:microsoft.com/office/officeart/2005/8/layout/lProcess2"/>
    <dgm:cxn modelId="{1158C553-2984-43F3-8A44-50BF6A2378C4}" type="presParOf" srcId="{B5280D95-2C6C-4421-8299-1A55B0729635}" destId="{7B2E2214-1170-443D-B670-87A0A986C72B}" srcOrd="2" destOrd="0" presId="urn:microsoft.com/office/officeart/2005/8/layout/lProcess2"/>
    <dgm:cxn modelId="{6E734708-889B-4EDE-9474-9180BBFE762F}" type="presParOf" srcId="{B5280D95-2C6C-4421-8299-1A55B0729635}" destId="{8157E75D-8E11-4C22-9BA8-00E6CAE9CBD3}" srcOrd="3" destOrd="0" presId="urn:microsoft.com/office/officeart/2005/8/layout/lProcess2"/>
    <dgm:cxn modelId="{1F5FE162-453C-45F0-B76D-8290A44725B1}" type="presParOf" srcId="{B5280D95-2C6C-4421-8299-1A55B0729635}" destId="{1393A80B-2733-45D9-893B-372DD132C161}" srcOrd="4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7ED59DE-6301-459C-83FD-099232395F7A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088BDD3-BAEB-4FEE-A39E-5BBAA6F6F793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US" sz="1500" b="1" u="sng" dirty="0" smtClean="0"/>
            <a:t>Behavioral Segmentation</a:t>
          </a:r>
          <a:endParaRPr lang="en-GB" sz="1500" b="1" u="sng" dirty="0"/>
        </a:p>
      </dgm:t>
    </dgm:pt>
    <dgm:pt modelId="{08015950-E1C0-4D47-91C2-E5B4A14D1274}" type="parTrans" cxnId="{5382C886-2684-47A3-81A6-AF57E0CD6798}">
      <dgm:prSet/>
      <dgm:spPr/>
      <dgm:t>
        <a:bodyPr/>
        <a:lstStyle/>
        <a:p>
          <a:endParaRPr lang="en-GB" sz="1500"/>
        </a:p>
      </dgm:t>
    </dgm:pt>
    <dgm:pt modelId="{690D0860-9420-4C7E-BF34-C7ECCA6EF619}" type="sibTrans" cxnId="{5382C886-2684-47A3-81A6-AF57E0CD6798}">
      <dgm:prSet/>
      <dgm:spPr/>
      <dgm:t>
        <a:bodyPr/>
        <a:lstStyle/>
        <a:p>
          <a:endParaRPr lang="en-GB" sz="1500"/>
        </a:p>
      </dgm:t>
    </dgm:pt>
    <dgm:pt modelId="{8B4B2234-B0B6-4948-B3EB-5FA58D2C0705}">
      <dgm:prSet phldrT="[Text]" custT="1"/>
      <dgm:spPr/>
      <dgm:t>
        <a:bodyPr/>
        <a:lstStyle/>
        <a:p>
          <a:r>
            <a:rPr lang="en-US" sz="1500" b="1" u="sng" dirty="0" smtClean="0"/>
            <a:t>Demographic Segmentation</a:t>
          </a:r>
          <a:endParaRPr lang="en-GB" sz="1500" b="1" u="sng" dirty="0"/>
        </a:p>
      </dgm:t>
    </dgm:pt>
    <dgm:pt modelId="{059B9452-76F6-438C-8858-63E8D2A75889}" type="parTrans" cxnId="{B7044C6D-BBC3-4376-82B5-F3CDB24AE195}">
      <dgm:prSet/>
      <dgm:spPr/>
      <dgm:t>
        <a:bodyPr/>
        <a:lstStyle/>
        <a:p>
          <a:endParaRPr lang="en-GB" sz="1500"/>
        </a:p>
      </dgm:t>
    </dgm:pt>
    <dgm:pt modelId="{DA33CC5E-70E0-4750-A965-D6FADCF7FEBE}" type="sibTrans" cxnId="{B7044C6D-BBC3-4376-82B5-F3CDB24AE195}">
      <dgm:prSet/>
      <dgm:spPr/>
      <dgm:t>
        <a:bodyPr/>
        <a:lstStyle/>
        <a:p>
          <a:endParaRPr lang="en-GB" sz="1500"/>
        </a:p>
      </dgm:t>
    </dgm:pt>
    <dgm:pt modelId="{686C715B-A67D-448B-A250-997D02E25715}">
      <dgm:prSet phldrT="[Text]" custT="1"/>
      <dgm:spPr/>
      <dgm:t>
        <a:bodyPr/>
        <a:lstStyle/>
        <a:p>
          <a:r>
            <a:rPr lang="en-US" sz="1500" b="1" dirty="0" smtClean="0"/>
            <a:t>Age: </a:t>
          </a:r>
          <a:r>
            <a:rPr lang="en-US" sz="1500" dirty="0" smtClean="0"/>
            <a:t>Primarily targeting individuals aged 25–60, including young professionals and families.
</a:t>
          </a:r>
          <a:r>
            <a:rPr lang="en-US" sz="1500" b="1" dirty="0" smtClean="0"/>
            <a:t>Gender:</a:t>
          </a:r>
          <a:r>
            <a:rPr lang="en-US" sz="1500" dirty="0" smtClean="0"/>
            <a:t> Inclusive of all genders.
</a:t>
          </a:r>
          <a:r>
            <a:rPr lang="en-US" sz="1500" b="1" dirty="0" smtClean="0"/>
            <a:t>Income Level: </a:t>
          </a:r>
          <a:r>
            <a:rPr lang="en-US" sz="1500" dirty="0" smtClean="0"/>
            <a:t>Middle to high-income individuals who can afford premium festival experiences.
</a:t>
          </a:r>
          <a:r>
            <a:rPr lang="en-US" sz="1500" b="1" dirty="0" smtClean="0"/>
            <a:t>Profession:</a:t>
          </a:r>
          <a:r>
            <a:rPr lang="en-US" sz="1500" dirty="0" smtClean="0"/>
            <a:t> Hospitality professionals, chefs, food bloggers, and working professionals.</a:t>
          </a:r>
          <a:endParaRPr lang="en-GB" sz="1500" dirty="0"/>
        </a:p>
      </dgm:t>
    </dgm:pt>
    <dgm:pt modelId="{DD252568-C288-4F25-BFD8-234C99D3B43D}" type="parTrans" cxnId="{2C2CE0E5-BE0C-4266-AB66-CF273536890E}">
      <dgm:prSet/>
      <dgm:spPr/>
      <dgm:t>
        <a:bodyPr/>
        <a:lstStyle/>
        <a:p>
          <a:endParaRPr lang="en-GB" sz="1500"/>
        </a:p>
      </dgm:t>
    </dgm:pt>
    <dgm:pt modelId="{E64E99B3-485E-4266-A3DB-37EF5D3ED8F4}" type="sibTrans" cxnId="{2C2CE0E5-BE0C-4266-AB66-CF273536890E}">
      <dgm:prSet/>
      <dgm:spPr/>
      <dgm:t>
        <a:bodyPr/>
        <a:lstStyle/>
        <a:p>
          <a:endParaRPr lang="en-GB" sz="1500"/>
        </a:p>
      </dgm:t>
    </dgm:pt>
    <dgm:pt modelId="{5071CFBA-27EA-445D-8196-0177E979FC3F}">
      <dgm:prSet phldrT="[Text]" custT="1"/>
      <dgm:spPr>
        <a:solidFill>
          <a:schemeClr val="accent5"/>
        </a:solidFill>
      </dgm:spPr>
      <dgm:t>
        <a:bodyPr/>
        <a:lstStyle/>
        <a:p>
          <a:r>
            <a:rPr lang="en-US" sz="1500" b="1" dirty="0" smtClean="0"/>
            <a:t>Geographic Segmentation </a:t>
          </a:r>
          <a:endParaRPr lang="en-GB" sz="1500" b="1" dirty="0"/>
        </a:p>
      </dgm:t>
    </dgm:pt>
    <dgm:pt modelId="{9AC03098-8AA5-43A8-AA92-2124680A14F0}" type="parTrans" cxnId="{CB136DD8-E060-4283-ADA0-5B6BCA49224C}">
      <dgm:prSet/>
      <dgm:spPr/>
      <dgm:t>
        <a:bodyPr/>
        <a:lstStyle/>
        <a:p>
          <a:endParaRPr lang="en-GB" sz="1500"/>
        </a:p>
      </dgm:t>
    </dgm:pt>
    <dgm:pt modelId="{AB156BD5-885F-43DC-94D6-2FE7104D3549}" type="sibTrans" cxnId="{CB136DD8-E060-4283-ADA0-5B6BCA49224C}">
      <dgm:prSet/>
      <dgm:spPr/>
      <dgm:t>
        <a:bodyPr/>
        <a:lstStyle/>
        <a:p>
          <a:endParaRPr lang="en-GB" sz="1500"/>
        </a:p>
      </dgm:t>
    </dgm:pt>
    <dgm:pt modelId="{84E91A91-9042-4F48-814E-7466B9CA6140}">
      <dgm:prSet phldrT="[Text]" custT="1"/>
      <dgm:spPr>
        <a:solidFill>
          <a:schemeClr val="accent5"/>
        </a:solidFill>
      </dgm:spPr>
      <dgm:t>
        <a:bodyPr/>
        <a:lstStyle/>
        <a:p>
          <a:r>
            <a:rPr lang="en-US" sz="1500" b="1" dirty="0" smtClean="0"/>
            <a:t>Primary Market: </a:t>
          </a:r>
          <a:r>
            <a:rPr lang="en-US" sz="1500" dirty="0" smtClean="0"/>
            <a:t>Residents of London and Greater London.
</a:t>
          </a:r>
          <a:r>
            <a:rPr lang="en-US" sz="1500" b="1" dirty="0" smtClean="0"/>
            <a:t>Secondary Market: </a:t>
          </a:r>
          <a:r>
            <a:rPr lang="en-US" sz="1500" dirty="0" smtClean="0"/>
            <a:t>Domestic tourists from other parts of the UK and international visitors to London.
</a:t>
          </a:r>
          <a:r>
            <a:rPr lang="en-US" sz="1500" b="1" dirty="0" smtClean="0"/>
            <a:t>Venue Accessibility: </a:t>
          </a:r>
          <a:r>
            <a:rPr lang="en-US" sz="1500" dirty="0" smtClean="0"/>
            <a:t>Targeting individuals in areas with easy access to the central event location through public transport.</a:t>
          </a:r>
          <a:endParaRPr lang="en-GB" sz="1500" dirty="0"/>
        </a:p>
      </dgm:t>
    </dgm:pt>
    <dgm:pt modelId="{0CCBFFF3-72BA-4BEE-B33C-970ADD9C0FAF}" type="parTrans" cxnId="{FCA9381B-FAF4-41EC-ABFD-4403C8E16635}">
      <dgm:prSet/>
      <dgm:spPr/>
      <dgm:t>
        <a:bodyPr/>
        <a:lstStyle/>
        <a:p>
          <a:endParaRPr lang="en-GB" sz="1500"/>
        </a:p>
      </dgm:t>
    </dgm:pt>
    <dgm:pt modelId="{3AA9017A-8806-42EE-9F39-F98E5538DD12}" type="sibTrans" cxnId="{FCA9381B-FAF4-41EC-ABFD-4403C8E16635}">
      <dgm:prSet/>
      <dgm:spPr/>
      <dgm:t>
        <a:bodyPr/>
        <a:lstStyle/>
        <a:p>
          <a:endParaRPr lang="en-GB" sz="1500"/>
        </a:p>
      </dgm:t>
    </dgm:pt>
    <dgm:pt modelId="{11467A02-57D1-4039-BF21-3DE8B3B5BDC7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US" sz="1500" b="1" dirty="0" smtClean="0"/>
            <a:t>Attendee Interests:</a:t>
          </a:r>
          <a:r>
            <a:rPr lang="en-US" sz="1500" dirty="0" smtClean="0"/>
            <a:t> Food enthusiasts, culture seekers, and hospitality professionals</a:t>
          </a:r>
          <a:endParaRPr lang="en-GB" sz="1500" dirty="0"/>
        </a:p>
      </dgm:t>
    </dgm:pt>
    <dgm:pt modelId="{70CCB583-D5BE-45D6-9E9E-A719145DB4B9}" type="sibTrans" cxnId="{8F4C058F-17BC-4C20-A0F7-E880A0752064}">
      <dgm:prSet/>
      <dgm:spPr/>
      <dgm:t>
        <a:bodyPr/>
        <a:lstStyle/>
        <a:p>
          <a:endParaRPr lang="en-GB" sz="1500"/>
        </a:p>
      </dgm:t>
    </dgm:pt>
    <dgm:pt modelId="{6B806B62-E927-48FD-BC3A-E8261AE027ED}" type="parTrans" cxnId="{8F4C058F-17BC-4C20-A0F7-E880A0752064}">
      <dgm:prSet/>
      <dgm:spPr/>
      <dgm:t>
        <a:bodyPr/>
        <a:lstStyle/>
        <a:p>
          <a:endParaRPr lang="en-GB" sz="1500"/>
        </a:p>
      </dgm:t>
    </dgm:pt>
    <dgm:pt modelId="{70FF77C6-1C7A-4F4F-B81A-E841F8655CEF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US" sz="1500" b="1" dirty="0" smtClean="0"/>
            <a:t>Event Participation Patterns</a:t>
          </a:r>
          <a:r>
            <a:rPr lang="en-US" sz="1500" dirty="0" smtClean="0"/>
            <a:t>: Individuals who regularly attend cultural events, culinary festivals, or hospitality expos.</a:t>
          </a:r>
          <a:endParaRPr lang="en-GB" sz="1500" dirty="0"/>
        </a:p>
      </dgm:t>
    </dgm:pt>
    <dgm:pt modelId="{F78C017B-C2DA-43E6-93B0-D1D90B53C153}" type="parTrans" cxnId="{E9664C73-154A-441B-936F-4B49900FE56E}">
      <dgm:prSet/>
      <dgm:spPr/>
      <dgm:t>
        <a:bodyPr/>
        <a:lstStyle/>
        <a:p>
          <a:endParaRPr lang="en-GB" sz="1500"/>
        </a:p>
      </dgm:t>
    </dgm:pt>
    <dgm:pt modelId="{20E56E58-73D3-439C-9DE6-7A41BC68FAFD}" type="sibTrans" cxnId="{E9664C73-154A-441B-936F-4B49900FE56E}">
      <dgm:prSet/>
      <dgm:spPr/>
      <dgm:t>
        <a:bodyPr/>
        <a:lstStyle/>
        <a:p>
          <a:endParaRPr lang="en-GB" sz="1500"/>
        </a:p>
      </dgm:t>
    </dgm:pt>
    <dgm:pt modelId="{9A678549-1799-45E9-90CE-23A4130D5B14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US" sz="1500" b="1" dirty="0" smtClean="0"/>
            <a:t>Buying Behavior: </a:t>
          </a:r>
          <a:r>
            <a:rPr lang="en-US" sz="1500" dirty="0" smtClean="0"/>
            <a:t>People willing to pay for premium experiences, workshops, or exclusive culinary demos.</a:t>
          </a:r>
          <a:endParaRPr lang="en-GB" sz="1500" dirty="0"/>
        </a:p>
      </dgm:t>
    </dgm:pt>
    <dgm:pt modelId="{407D6C91-B503-422C-9E52-F925028A76A1}" type="parTrans" cxnId="{E7E4FABC-A4C3-462A-ADF8-F5C1EC9701C8}">
      <dgm:prSet/>
      <dgm:spPr/>
      <dgm:t>
        <a:bodyPr/>
        <a:lstStyle/>
        <a:p>
          <a:endParaRPr lang="en-GB" sz="1500"/>
        </a:p>
      </dgm:t>
    </dgm:pt>
    <dgm:pt modelId="{1AE3BA68-AD0B-4FEB-BDC4-04C8A59B6D5F}" type="sibTrans" cxnId="{E7E4FABC-A4C3-462A-ADF8-F5C1EC9701C8}">
      <dgm:prSet/>
      <dgm:spPr/>
      <dgm:t>
        <a:bodyPr/>
        <a:lstStyle/>
        <a:p>
          <a:endParaRPr lang="en-GB" sz="1500"/>
        </a:p>
      </dgm:t>
    </dgm:pt>
    <dgm:pt modelId="{F4B2D95A-2A3E-46B9-960E-165631996EAA}">
      <dgm:prSet phldrT="[Text]" custT="1"/>
      <dgm:spPr>
        <a:solidFill>
          <a:schemeClr val="accent4"/>
        </a:solidFill>
      </dgm:spPr>
      <dgm:t>
        <a:bodyPr/>
        <a:lstStyle/>
        <a:p>
          <a:r>
            <a:rPr lang="en-US" sz="1500" b="1" dirty="0" smtClean="0"/>
            <a:t>Engagement Level: </a:t>
          </a:r>
          <a:r>
            <a:rPr lang="en-US" sz="1500" dirty="0" smtClean="0"/>
            <a:t>Social media users actively engaging with food and culture-related content</a:t>
          </a:r>
          <a:endParaRPr lang="en-GB" sz="1500" dirty="0"/>
        </a:p>
      </dgm:t>
    </dgm:pt>
    <dgm:pt modelId="{2052AD2C-5071-43D6-9039-CEEF114EC097}" type="parTrans" cxnId="{91D07890-8079-45B4-8215-230A1B0B0249}">
      <dgm:prSet/>
      <dgm:spPr/>
      <dgm:t>
        <a:bodyPr/>
        <a:lstStyle/>
        <a:p>
          <a:endParaRPr lang="en-GB" sz="1500"/>
        </a:p>
      </dgm:t>
    </dgm:pt>
    <dgm:pt modelId="{29FA887D-055B-4E81-9CCF-89E15060285F}" type="sibTrans" cxnId="{91D07890-8079-45B4-8215-230A1B0B0249}">
      <dgm:prSet/>
      <dgm:spPr/>
      <dgm:t>
        <a:bodyPr/>
        <a:lstStyle/>
        <a:p>
          <a:endParaRPr lang="en-GB" sz="1500"/>
        </a:p>
      </dgm:t>
    </dgm:pt>
    <dgm:pt modelId="{A6C7DCDA-C556-4351-A9C0-1C7D7FA4DFD3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US" sz="1500" b="1" dirty="0" smtClean="0"/>
            <a:t>Psychographic Segmentation</a:t>
          </a:r>
          <a:endParaRPr lang="en-GB" sz="1500" b="1" dirty="0"/>
        </a:p>
      </dgm:t>
    </dgm:pt>
    <dgm:pt modelId="{FD2E9055-14E6-408A-B13C-74F40EE6A139}" type="parTrans" cxnId="{EAF7852B-8821-42B3-B492-2853ADB43F82}">
      <dgm:prSet/>
      <dgm:spPr/>
      <dgm:t>
        <a:bodyPr/>
        <a:lstStyle/>
        <a:p>
          <a:endParaRPr lang="en-GB" sz="1500"/>
        </a:p>
      </dgm:t>
    </dgm:pt>
    <dgm:pt modelId="{B3968087-9142-4897-BF6D-FCCCC20632D9}" type="sibTrans" cxnId="{EAF7852B-8821-42B3-B492-2853ADB43F82}">
      <dgm:prSet/>
      <dgm:spPr/>
      <dgm:t>
        <a:bodyPr/>
        <a:lstStyle/>
        <a:p>
          <a:endParaRPr lang="en-GB" sz="1500"/>
        </a:p>
      </dgm:t>
    </dgm:pt>
    <dgm:pt modelId="{E886F0D7-AB87-4B1B-834C-D5D9A396FAEB}">
      <dgm:prSet phldrT="[Text]" custT="1"/>
      <dgm:spPr>
        <a:solidFill>
          <a:schemeClr val="accent2"/>
        </a:solidFill>
      </dgm:spPr>
      <dgm:t>
        <a:bodyPr/>
        <a:lstStyle/>
        <a:p>
          <a:r>
            <a:rPr lang="en-US" sz="1500" b="1" dirty="0" smtClean="0"/>
            <a:t>Lifestyle: </a:t>
          </a:r>
          <a:r>
            <a:rPr lang="en-US" sz="1500" b="0" dirty="0" smtClean="0"/>
            <a:t>People with an appreciation for multicultural experiences, and community-focused events.
</a:t>
          </a:r>
          <a:r>
            <a:rPr lang="en-US" sz="1500" b="1" dirty="0" smtClean="0"/>
            <a:t>Values and Beliefs: </a:t>
          </a:r>
          <a:r>
            <a:rPr lang="en-US" sz="1500" b="0" dirty="0" smtClean="0"/>
            <a:t>Individuals who value diversity, inclusivity, and cultural collaboration.
</a:t>
          </a:r>
          <a:r>
            <a:rPr lang="en-US" sz="1500" b="1" dirty="0" smtClean="0"/>
            <a:t>Interests:</a:t>
          </a:r>
          <a:r>
            <a:rPr lang="en-US" sz="1500" b="0" dirty="0" smtClean="0"/>
            <a:t> Passion for food, culture, and networking within the hospitality industry.
</a:t>
          </a:r>
          <a:r>
            <a:rPr lang="en-US" sz="1500" b="1" dirty="0" smtClean="0"/>
            <a:t>Motivations: </a:t>
          </a:r>
          <a:r>
            <a:rPr lang="en-US" sz="1500" b="0" dirty="0" smtClean="0"/>
            <a:t>Desire to explore different cultures, connect with like-minded individuals, and enjoy an immersive culinary experience.</a:t>
          </a:r>
          <a:endParaRPr lang="en-GB" sz="1500" b="0" dirty="0"/>
        </a:p>
      </dgm:t>
    </dgm:pt>
    <dgm:pt modelId="{77E71CAA-59E6-4CA7-AF33-91B340EE7D8C}" type="parTrans" cxnId="{CF3EB25D-FB29-4DB0-B021-38309547D434}">
      <dgm:prSet/>
      <dgm:spPr/>
      <dgm:t>
        <a:bodyPr/>
        <a:lstStyle/>
        <a:p>
          <a:endParaRPr lang="en-GB" sz="1500"/>
        </a:p>
      </dgm:t>
    </dgm:pt>
    <dgm:pt modelId="{48AD6AFB-ECF9-4AAC-9C9D-9B6282747F3D}" type="sibTrans" cxnId="{CF3EB25D-FB29-4DB0-B021-38309547D434}">
      <dgm:prSet/>
      <dgm:spPr/>
      <dgm:t>
        <a:bodyPr/>
        <a:lstStyle/>
        <a:p>
          <a:endParaRPr lang="en-GB" sz="1500"/>
        </a:p>
      </dgm:t>
    </dgm:pt>
    <dgm:pt modelId="{D1117A1C-7E87-4D46-9AEB-1D0A3DEF93F0}" type="pres">
      <dgm:prSet presAssocID="{D7ED59DE-6301-459C-83FD-099232395F7A}" presName="Name0" presStyleCnt="0">
        <dgm:presLayoutVars>
          <dgm:dir/>
          <dgm:resizeHandles val="exact"/>
        </dgm:presLayoutVars>
      </dgm:prSet>
      <dgm:spPr/>
    </dgm:pt>
    <dgm:pt modelId="{D3331E87-FAC2-4427-8510-9FFA0498FC23}" type="pres">
      <dgm:prSet presAssocID="{6088BDD3-BAEB-4FEE-A39E-5BBAA6F6F793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8F4CDF93-724E-4C25-A48D-9200ADA4715B}" type="pres">
      <dgm:prSet presAssocID="{690D0860-9420-4C7E-BF34-C7ECCA6EF619}" presName="sibTrans" presStyleCnt="0"/>
      <dgm:spPr/>
    </dgm:pt>
    <dgm:pt modelId="{34C9471F-3125-4056-A33C-645077ECEEC0}" type="pres">
      <dgm:prSet presAssocID="{8B4B2234-B0B6-4948-B3EB-5FA58D2C0705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98FCCAEE-5781-43FC-B19C-5DA986E71387}" type="pres">
      <dgm:prSet presAssocID="{DA33CC5E-70E0-4750-A965-D6FADCF7FEBE}" presName="sibTrans" presStyleCnt="0"/>
      <dgm:spPr/>
    </dgm:pt>
    <dgm:pt modelId="{E4BB449E-9566-40E9-905B-0B53840121BE}" type="pres">
      <dgm:prSet presAssocID="{5071CFBA-27EA-445D-8196-0177E979FC3F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DCE35CD-AA38-454D-AA48-8D2D60A796F9}" type="pres">
      <dgm:prSet presAssocID="{AB156BD5-885F-43DC-94D6-2FE7104D3549}" presName="sibTrans" presStyleCnt="0"/>
      <dgm:spPr/>
    </dgm:pt>
    <dgm:pt modelId="{8E819345-503D-4662-8B06-3F80F527BA50}" type="pres">
      <dgm:prSet presAssocID="{A6C7DCDA-C556-4351-A9C0-1C7D7FA4DFD3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46BD3323-47E8-461E-868E-91CC82F0FB9F}" type="presOf" srcId="{F4B2D95A-2A3E-46B9-960E-165631996EAA}" destId="{D3331E87-FAC2-4427-8510-9FFA0498FC23}" srcOrd="0" destOrd="4" presId="urn:microsoft.com/office/officeart/2005/8/layout/hList6"/>
    <dgm:cxn modelId="{3AB5F0E2-C150-4AF9-BDF0-45928C8BF2F5}" type="presOf" srcId="{686C715B-A67D-448B-A250-997D02E25715}" destId="{34C9471F-3125-4056-A33C-645077ECEEC0}" srcOrd="0" destOrd="1" presId="urn:microsoft.com/office/officeart/2005/8/layout/hList6"/>
    <dgm:cxn modelId="{CF3EB25D-FB29-4DB0-B021-38309547D434}" srcId="{A6C7DCDA-C556-4351-A9C0-1C7D7FA4DFD3}" destId="{E886F0D7-AB87-4B1B-834C-D5D9A396FAEB}" srcOrd="0" destOrd="0" parTransId="{77E71CAA-59E6-4CA7-AF33-91B340EE7D8C}" sibTransId="{48AD6AFB-ECF9-4AAC-9C9D-9B6282747F3D}"/>
    <dgm:cxn modelId="{91D07890-8079-45B4-8215-230A1B0B0249}" srcId="{6088BDD3-BAEB-4FEE-A39E-5BBAA6F6F793}" destId="{F4B2D95A-2A3E-46B9-960E-165631996EAA}" srcOrd="3" destOrd="0" parTransId="{2052AD2C-5071-43D6-9039-CEEF114EC097}" sibTransId="{29FA887D-055B-4E81-9CCF-89E15060285F}"/>
    <dgm:cxn modelId="{EA5D8560-068C-4511-AE6B-63BDF6B54767}" type="presOf" srcId="{5071CFBA-27EA-445D-8196-0177E979FC3F}" destId="{E4BB449E-9566-40E9-905B-0B53840121BE}" srcOrd="0" destOrd="0" presId="urn:microsoft.com/office/officeart/2005/8/layout/hList6"/>
    <dgm:cxn modelId="{EAF7852B-8821-42B3-B492-2853ADB43F82}" srcId="{D7ED59DE-6301-459C-83FD-099232395F7A}" destId="{A6C7DCDA-C556-4351-A9C0-1C7D7FA4DFD3}" srcOrd="3" destOrd="0" parTransId="{FD2E9055-14E6-408A-B13C-74F40EE6A139}" sibTransId="{B3968087-9142-4897-BF6D-FCCCC20632D9}"/>
    <dgm:cxn modelId="{E9664C73-154A-441B-936F-4B49900FE56E}" srcId="{6088BDD3-BAEB-4FEE-A39E-5BBAA6F6F793}" destId="{70FF77C6-1C7A-4F4F-B81A-E841F8655CEF}" srcOrd="1" destOrd="0" parTransId="{F78C017B-C2DA-43E6-93B0-D1D90B53C153}" sibTransId="{20E56E58-73D3-439C-9DE6-7A41BC68FAFD}"/>
    <dgm:cxn modelId="{B7044C6D-BBC3-4376-82B5-F3CDB24AE195}" srcId="{D7ED59DE-6301-459C-83FD-099232395F7A}" destId="{8B4B2234-B0B6-4948-B3EB-5FA58D2C0705}" srcOrd="1" destOrd="0" parTransId="{059B9452-76F6-438C-8858-63E8D2A75889}" sibTransId="{DA33CC5E-70E0-4750-A965-D6FADCF7FEBE}"/>
    <dgm:cxn modelId="{38F77811-5CEA-4C64-BB35-BB7FC9D9389F}" type="presOf" srcId="{84E91A91-9042-4F48-814E-7466B9CA6140}" destId="{E4BB449E-9566-40E9-905B-0B53840121BE}" srcOrd="0" destOrd="1" presId="urn:microsoft.com/office/officeart/2005/8/layout/hList6"/>
    <dgm:cxn modelId="{5382C886-2684-47A3-81A6-AF57E0CD6798}" srcId="{D7ED59DE-6301-459C-83FD-099232395F7A}" destId="{6088BDD3-BAEB-4FEE-A39E-5BBAA6F6F793}" srcOrd="0" destOrd="0" parTransId="{08015950-E1C0-4D47-91C2-E5B4A14D1274}" sibTransId="{690D0860-9420-4C7E-BF34-C7ECCA6EF619}"/>
    <dgm:cxn modelId="{F67A17D5-B4A6-4756-A9FD-796E2F861092}" type="presOf" srcId="{E886F0D7-AB87-4B1B-834C-D5D9A396FAEB}" destId="{8E819345-503D-4662-8B06-3F80F527BA50}" srcOrd="0" destOrd="1" presId="urn:microsoft.com/office/officeart/2005/8/layout/hList6"/>
    <dgm:cxn modelId="{F7E3316F-C939-41B8-8CD2-BAC3AA90871C}" type="presOf" srcId="{D7ED59DE-6301-459C-83FD-099232395F7A}" destId="{D1117A1C-7E87-4D46-9AEB-1D0A3DEF93F0}" srcOrd="0" destOrd="0" presId="urn:microsoft.com/office/officeart/2005/8/layout/hList6"/>
    <dgm:cxn modelId="{6B9C9625-4E70-485D-AD24-9159F1F9C2A2}" type="presOf" srcId="{6088BDD3-BAEB-4FEE-A39E-5BBAA6F6F793}" destId="{D3331E87-FAC2-4427-8510-9FFA0498FC23}" srcOrd="0" destOrd="0" presId="urn:microsoft.com/office/officeart/2005/8/layout/hList6"/>
    <dgm:cxn modelId="{8F4C058F-17BC-4C20-A0F7-E880A0752064}" srcId="{6088BDD3-BAEB-4FEE-A39E-5BBAA6F6F793}" destId="{11467A02-57D1-4039-BF21-3DE8B3B5BDC7}" srcOrd="0" destOrd="0" parTransId="{6B806B62-E927-48FD-BC3A-E8261AE027ED}" sibTransId="{70CCB583-D5BE-45D6-9E9E-A719145DB4B9}"/>
    <dgm:cxn modelId="{90B04E72-C5D2-43A5-86B1-BC370A3FECA6}" type="presOf" srcId="{9A678549-1799-45E9-90CE-23A4130D5B14}" destId="{D3331E87-FAC2-4427-8510-9FFA0498FC23}" srcOrd="0" destOrd="3" presId="urn:microsoft.com/office/officeart/2005/8/layout/hList6"/>
    <dgm:cxn modelId="{33AFBA17-33BB-48AA-A4DC-A2C9BBA3CCBB}" type="presOf" srcId="{11467A02-57D1-4039-BF21-3DE8B3B5BDC7}" destId="{D3331E87-FAC2-4427-8510-9FFA0498FC23}" srcOrd="0" destOrd="1" presId="urn:microsoft.com/office/officeart/2005/8/layout/hList6"/>
    <dgm:cxn modelId="{2E0459DC-B2A6-4EFB-8469-E99AB6AE87CF}" type="presOf" srcId="{A6C7DCDA-C556-4351-A9C0-1C7D7FA4DFD3}" destId="{8E819345-503D-4662-8B06-3F80F527BA50}" srcOrd="0" destOrd="0" presId="urn:microsoft.com/office/officeart/2005/8/layout/hList6"/>
    <dgm:cxn modelId="{2C2CE0E5-BE0C-4266-AB66-CF273536890E}" srcId="{8B4B2234-B0B6-4948-B3EB-5FA58D2C0705}" destId="{686C715B-A67D-448B-A250-997D02E25715}" srcOrd="0" destOrd="0" parTransId="{DD252568-C288-4F25-BFD8-234C99D3B43D}" sibTransId="{E64E99B3-485E-4266-A3DB-37EF5D3ED8F4}"/>
    <dgm:cxn modelId="{7933A48C-239A-465B-B537-EA2A174D9478}" type="presOf" srcId="{70FF77C6-1C7A-4F4F-B81A-E841F8655CEF}" destId="{D3331E87-FAC2-4427-8510-9FFA0498FC23}" srcOrd="0" destOrd="2" presId="urn:microsoft.com/office/officeart/2005/8/layout/hList6"/>
    <dgm:cxn modelId="{FCA9381B-FAF4-41EC-ABFD-4403C8E16635}" srcId="{5071CFBA-27EA-445D-8196-0177E979FC3F}" destId="{84E91A91-9042-4F48-814E-7466B9CA6140}" srcOrd="0" destOrd="0" parTransId="{0CCBFFF3-72BA-4BEE-B33C-970ADD9C0FAF}" sibTransId="{3AA9017A-8806-42EE-9F39-F98E5538DD12}"/>
    <dgm:cxn modelId="{CB136DD8-E060-4283-ADA0-5B6BCA49224C}" srcId="{D7ED59DE-6301-459C-83FD-099232395F7A}" destId="{5071CFBA-27EA-445D-8196-0177E979FC3F}" srcOrd="2" destOrd="0" parTransId="{9AC03098-8AA5-43A8-AA92-2124680A14F0}" sibTransId="{AB156BD5-885F-43DC-94D6-2FE7104D3549}"/>
    <dgm:cxn modelId="{069DBC5F-DFA7-4ADE-89A1-D4E3B3820816}" type="presOf" srcId="{8B4B2234-B0B6-4948-B3EB-5FA58D2C0705}" destId="{34C9471F-3125-4056-A33C-645077ECEEC0}" srcOrd="0" destOrd="0" presId="urn:microsoft.com/office/officeart/2005/8/layout/hList6"/>
    <dgm:cxn modelId="{E7E4FABC-A4C3-462A-ADF8-F5C1EC9701C8}" srcId="{6088BDD3-BAEB-4FEE-A39E-5BBAA6F6F793}" destId="{9A678549-1799-45E9-90CE-23A4130D5B14}" srcOrd="2" destOrd="0" parTransId="{407D6C91-B503-422C-9E52-F925028A76A1}" sibTransId="{1AE3BA68-AD0B-4FEB-BDC4-04C8A59B6D5F}"/>
    <dgm:cxn modelId="{077145FA-FFFB-4233-B992-E996253547FD}" type="presParOf" srcId="{D1117A1C-7E87-4D46-9AEB-1D0A3DEF93F0}" destId="{D3331E87-FAC2-4427-8510-9FFA0498FC23}" srcOrd="0" destOrd="0" presId="urn:microsoft.com/office/officeart/2005/8/layout/hList6"/>
    <dgm:cxn modelId="{7F61C017-1E1C-4E41-AC07-91B3CE0D249C}" type="presParOf" srcId="{D1117A1C-7E87-4D46-9AEB-1D0A3DEF93F0}" destId="{8F4CDF93-724E-4C25-A48D-9200ADA4715B}" srcOrd="1" destOrd="0" presId="urn:microsoft.com/office/officeart/2005/8/layout/hList6"/>
    <dgm:cxn modelId="{60861054-27EC-43A0-A052-C5554D333E4F}" type="presParOf" srcId="{D1117A1C-7E87-4D46-9AEB-1D0A3DEF93F0}" destId="{34C9471F-3125-4056-A33C-645077ECEEC0}" srcOrd="2" destOrd="0" presId="urn:microsoft.com/office/officeart/2005/8/layout/hList6"/>
    <dgm:cxn modelId="{F0FD6A35-5657-4176-B98A-AAF2C186C861}" type="presParOf" srcId="{D1117A1C-7E87-4D46-9AEB-1D0A3DEF93F0}" destId="{98FCCAEE-5781-43FC-B19C-5DA986E71387}" srcOrd="3" destOrd="0" presId="urn:microsoft.com/office/officeart/2005/8/layout/hList6"/>
    <dgm:cxn modelId="{C0C8E37B-EA53-4E94-9378-A50E58AE76A0}" type="presParOf" srcId="{D1117A1C-7E87-4D46-9AEB-1D0A3DEF93F0}" destId="{E4BB449E-9566-40E9-905B-0B53840121BE}" srcOrd="4" destOrd="0" presId="urn:microsoft.com/office/officeart/2005/8/layout/hList6"/>
    <dgm:cxn modelId="{D7779F50-442D-4E04-85F7-BD4909FAAE11}" type="presParOf" srcId="{D1117A1C-7E87-4D46-9AEB-1D0A3DEF93F0}" destId="{6DCE35CD-AA38-454D-AA48-8D2D60A796F9}" srcOrd="5" destOrd="0" presId="urn:microsoft.com/office/officeart/2005/8/layout/hList6"/>
    <dgm:cxn modelId="{E7C2E212-FE5A-46D5-B716-1406E99C61FF}" type="presParOf" srcId="{D1117A1C-7E87-4D46-9AEB-1D0A3DEF93F0}" destId="{8E819345-503D-4662-8B06-3F80F527BA50}" srcOrd="6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B1A9B42-9AA2-4F5B-9014-5EB0F6690BD3}">
      <dsp:nvSpPr>
        <dsp:cNvPr id="0" name=""/>
        <dsp:cNvSpPr/>
      </dsp:nvSpPr>
      <dsp:spPr>
        <a:xfrm>
          <a:off x="4759" y="0"/>
          <a:ext cx="4578123" cy="353853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 smtClean="0"/>
            <a:t>Type of the Event</a:t>
          </a:r>
          <a:endParaRPr lang="en-GB" sz="3900" kern="1200" dirty="0"/>
        </a:p>
      </dsp:txBody>
      <dsp:txXfrm>
        <a:off x="4759" y="0"/>
        <a:ext cx="4578123" cy="1061561"/>
      </dsp:txXfrm>
    </dsp:sp>
    <dsp:sp modelId="{7FE26D93-275B-43D8-8DAA-27B156FBF288}">
      <dsp:nvSpPr>
        <dsp:cNvPr id="0" name=""/>
        <dsp:cNvSpPr/>
      </dsp:nvSpPr>
      <dsp:spPr>
        <a:xfrm>
          <a:off x="462571" y="1062597"/>
          <a:ext cx="3662498" cy="10669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Public festival with free and ticketed elements </a:t>
          </a:r>
          <a:endParaRPr lang="en-GB" sz="2100" kern="1200" dirty="0"/>
        </a:p>
      </dsp:txBody>
      <dsp:txXfrm>
        <a:off x="493820" y="1093846"/>
        <a:ext cx="3600000" cy="1004419"/>
      </dsp:txXfrm>
    </dsp:sp>
    <dsp:sp modelId="{247D6DA4-5A8A-48FB-B98D-97FA7E1F74F3}">
      <dsp:nvSpPr>
        <dsp:cNvPr id="0" name=""/>
        <dsp:cNvSpPr/>
      </dsp:nvSpPr>
      <dsp:spPr>
        <a:xfrm>
          <a:off x="462571" y="2293656"/>
          <a:ext cx="3662498" cy="10669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Combination of cultural exhibition and hospitality networking</a:t>
          </a:r>
          <a:endParaRPr lang="en-GB" sz="2100" kern="1200" dirty="0"/>
        </a:p>
      </dsp:txBody>
      <dsp:txXfrm>
        <a:off x="493820" y="2324905"/>
        <a:ext cx="3600000" cy="1004419"/>
      </dsp:txXfrm>
    </dsp:sp>
    <dsp:sp modelId="{A759060F-33BA-4047-82C9-8B6472AC3695}">
      <dsp:nvSpPr>
        <dsp:cNvPr id="0" name=""/>
        <dsp:cNvSpPr/>
      </dsp:nvSpPr>
      <dsp:spPr>
        <a:xfrm>
          <a:off x="4926242" y="0"/>
          <a:ext cx="4578123" cy="353853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900" kern="1200" dirty="0" smtClean="0"/>
            <a:t>Nature of the Event </a:t>
          </a:r>
          <a:endParaRPr lang="en-GB" sz="3900" kern="1200" dirty="0"/>
        </a:p>
      </dsp:txBody>
      <dsp:txXfrm>
        <a:off x="4926242" y="0"/>
        <a:ext cx="4578123" cy="1061561"/>
      </dsp:txXfrm>
    </dsp:sp>
    <dsp:sp modelId="{1F52EDE0-6427-473C-B31E-D05F1F4CE458}">
      <dsp:nvSpPr>
        <dsp:cNvPr id="0" name=""/>
        <dsp:cNvSpPr/>
      </dsp:nvSpPr>
      <dsp:spPr>
        <a:xfrm>
          <a:off x="5384054" y="1061863"/>
          <a:ext cx="3662498" cy="6951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Community-focused event </a:t>
          </a:r>
          <a:endParaRPr lang="en-GB" sz="2100" kern="1200" dirty="0"/>
        </a:p>
      </dsp:txBody>
      <dsp:txXfrm>
        <a:off x="5404415" y="1082224"/>
        <a:ext cx="3621776" cy="654458"/>
      </dsp:txXfrm>
    </dsp:sp>
    <dsp:sp modelId="{7B2E2214-1170-443D-B670-87A0A986C72B}">
      <dsp:nvSpPr>
        <dsp:cNvPr id="0" name=""/>
        <dsp:cNvSpPr/>
      </dsp:nvSpPr>
      <dsp:spPr>
        <a:xfrm>
          <a:off x="5384054" y="1863995"/>
          <a:ext cx="3662498" cy="6951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Celebration of cultural inclusion in hospitality </a:t>
          </a:r>
          <a:endParaRPr lang="en-GB" sz="2100" kern="1200" dirty="0"/>
        </a:p>
      </dsp:txBody>
      <dsp:txXfrm>
        <a:off x="5404415" y="1884356"/>
        <a:ext cx="3621776" cy="654458"/>
      </dsp:txXfrm>
    </dsp:sp>
    <dsp:sp modelId="{1393A80B-2733-45D9-893B-372DD132C161}">
      <dsp:nvSpPr>
        <dsp:cNvPr id="0" name=""/>
        <dsp:cNvSpPr/>
      </dsp:nvSpPr>
      <dsp:spPr>
        <a:xfrm>
          <a:off x="5384054" y="2666126"/>
          <a:ext cx="3662498" cy="6951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40005" rIns="53340" bIns="40005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100" kern="1200" dirty="0" smtClean="0"/>
            <a:t>Interactive and immersive event </a:t>
          </a:r>
          <a:endParaRPr lang="en-GB" sz="2100" kern="1200" dirty="0"/>
        </a:p>
      </dsp:txBody>
      <dsp:txXfrm>
        <a:off x="5404415" y="2686487"/>
        <a:ext cx="3621776" cy="6544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331E87-FAC2-4427-8510-9FFA0498FC23}">
      <dsp:nvSpPr>
        <dsp:cNvPr id="0" name=""/>
        <dsp:cNvSpPr/>
      </dsp:nvSpPr>
      <dsp:spPr>
        <a:xfrm rot="16200000">
          <a:off x="-1570996" y="1573752"/>
          <a:ext cx="5851525" cy="2704020"/>
        </a:xfrm>
        <a:prstGeom prst="flowChartManualOperation">
          <a:avLst/>
        </a:prstGeom>
        <a:solidFill>
          <a:schemeClr val="accent4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250" bIns="0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u="sng" kern="1200" dirty="0" smtClean="0"/>
            <a:t>Behavioral Segmentation</a:t>
          </a:r>
          <a:endParaRPr lang="en-GB" sz="1500" b="1" u="sng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Attendee Interests:</a:t>
          </a:r>
          <a:r>
            <a:rPr lang="en-US" sz="1500" kern="1200" dirty="0" smtClean="0"/>
            <a:t> Food enthusiasts, culture seekers, and hospitality professionals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Event Participation Patterns</a:t>
          </a:r>
          <a:r>
            <a:rPr lang="en-US" sz="1500" kern="1200" dirty="0" smtClean="0"/>
            <a:t>: Individuals who regularly attend cultural events, culinary festivals, or hospitality expos.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Buying Behavior: </a:t>
          </a:r>
          <a:r>
            <a:rPr lang="en-US" sz="1500" kern="1200" dirty="0" smtClean="0"/>
            <a:t>People willing to pay for premium experiences, workshops, or exclusive culinary demos.</a:t>
          </a:r>
          <a:endParaRPr lang="en-GB" sz="1500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Engagement Level: </a:t>
          </a:r>
          <a:r>
            <a:rPr lang="en-US" sz="1500" kern="1200" dirty="0" smtClean="0"/>
            <a:t>Social media users actively engaging with food and culture-related content</a:t>
          </a:r>
          <a:endParaRPr lang="en-GB" sz="1500" kern="1200" dirty="0"/>
        </a:p>
      </dsp:txBody>
      <dsp:txXfrm rot="5400000">
        <a:off x="2756" y="1170305"/>
        <a:ext cx="2704020" cy="3510915"/>
      </dsp:txXfrm>
    </dsp:sp>
    <dsp:sp modelId="{34C9471F-3125-4056-A33C-645077ECEEC0}">
      <dsp:nvSpPr>
        <dsp:cNvPr id="0" name=""/>
        <dsp:cNvSpPr/>
      </dsp:nvSpPr>
      <dsp:spPr>
        <a:xfrm rot="16200000">
          <a:off x="1335826" y="1573752"/>
          <a:ext cx="5851525" cy="2704020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250" bIns="0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u="sng" kern="1200" dirty="0" smtClean="0"/>
            <a:t>Demographic Segmentation</a:t>
          </a:r>
          <a:endParaRPr lang="en-GB" sz="1500" b="1" u="sng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Age: </a:t>
          </a:r>
          <a:r>
            <a:rPr lang="en-US" sz="1500" kern="1200" dirty="0" smtClean="0"/>
            <a:t>Primarily targeting individuals aged 25–60, including young professionals and families.
</a:t>
          </a:r>
          <a:r>
            <a:rPr lang="en-US" sz="1500" b="1" kern="1200" dirty="0" smtClean="0"/>
            <a:t>Gender:</a:t>
          </a:r>
          <a:r>
            <a:rPr lang="en-US" sz="1500" kern="1200" dirty="0" smtClean="0"/>
            <a:t> Inclusive of all genders.
</a:t>
          </a:r>
          <a:r>
            <a:rPr lang="en-US" sz="1500" b="1" kern="1200" dirty="0" smtClean="0"/>
            <a:t>Income Level: </a:t>
          </a:r>
          <a:r>
            <a:rPr lang="en-US" sz="1500" kern="1200" dirty="0" smtClean="0"/>
            <a:t>Middle to high-income individuals who can afford premium festival experiences.
</a:t>
          </a:r>
          <a:r>
            <a:rPr lang="en-US" sz="1500" b="1" kern="1200" dirty="0" smtClean="0"/>
            <a:t>Profession:</a:t>
          </a:r>
          <a:r>
            <a:rPr lang="en-US" sz="1500" kern="1200" dirty="0" smtClean="0"/>
            <a:t> Hospitality professionals, chefs, food bloggers, and working professionals.</a:t>
          </a:r>
          <a:endParaRPr lang="en-GB" sz="1500" kern="1200" dirty="0"/>
        </a:p>
      </dsp:txBody>
      <dsp:txXfrm rot="5400000">
        <a:off x="2909578" y="1170305"/>
        <a:ext cx="2704020" cy="3510915"/>
      </dsp:txXfrm>
    </dsp:sp>
    <dsp:sp modelId="{E4BB449E-9566-40E9-905B-0B53840121BE}">
      <dsp:nvSpPr>
        <dsp:cNvPr id="0" name=""/>
        <dsp:cNvSpPr/>
      </dsp:nvSpPr>
      <dsp:spPr>
        <a:xfrm rot="16200000">
          <a:off x="4242648" y="1573752"/>
          <a:ext cx="5851525" cy="2704020"/>
        </a:xfrm>
        <a:prstGeom prst="flowChartManualOperation">
          <a:avLst/>
        </a:prstGeom>
        <a:solidFill>
          <a:schemeClr val="accent5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250" bIns="0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/>
            <a:t>Geographic Segmentation </a:t>
          </a:r>
          <a:endParaRPr lang="en-GB" sz="1500" b="1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Primary Market: </a:t>
          </a:r>
          <a:r>
            <a:rPr lang="en-US" sz="1500" kern="1200" dirty="0" smtClean="0"/>
            <a:t>Residents of London and Greater London.
</a:t>
          </a:r>
          <a:r>
            <a:rPr lang="en-US" sz="1500" b="1" kern="1200" dirty="0" smtClean="0"/>
            <a:t>Secondary Market: </a:t>
          </a:r>
          <a:r>
            <a:rPr lang="en-US" sz="1500" kern="1200" dirty="0" smtClean="0"/>
            <a:t>Domestic tourists from other parts of the UK and international visitors to London.
</a:t>
          </a:r>
          <a:r>
            <a:rPr lang="en-US" sz="1500" b="1" kern="1200" dirty="0" smtClean="0"/>
            <a:t>Venue Accessibility: </a:t>
          </a:r>
          <a:r>
            <a:rPr lang="en-US" sz="1500" kern="1200" dirty="0" smtClean="0"/>
            <a:t>Targeting individuals in areas with easy access to the central event location through public transport.</a:t>
          </a:r>
          <a:endParaRPr lang="en-GB" sz="1500" kern="1200" dirty="0"/>
        </a:p>
      </dsp:txBody>
      <dsp:txXfrm rot="5400000">
        <a:off x="5816400" y="1170305"/>
        <a:ext cx="2704020" cy="3510915"/>
      </dsp:txXfrm>
    </dsp:sp>
    <dsp:sp modelId="{8E819345-503D-4662-8B06-3F80F527BA50}">
      <dsp:nvSpPr>
        <dsp:cNvPr id="0" name=""/>
        <dsp:cNvSpPr/>
      </dsp:nvSpPr>
      <dsp:spPr>
        <a:xfrm rot="16200000">
          <a:off x="7149471" y="1573752"/>
          <a:ext cx="5851525" cy="2704020"/>
        </a:xfrm>
        <a:prstGeom prst="flowChartManualOperation">
          <a:avLst/>
        </a:prstGeom>
        <a:solidFill>
          <a:schemeClr val="accent2"/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5250" bIns="0" numCol="1" spcCol="1270" anchor="t" anchorCtr="0">
          <a:noAutofit/>
        </a:bodyPr>
        <a:lstStyle/>
        <a:p>
          <a:pPr lvl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500" b="1" kern="1200" dirty="0" smtClean="0"/>
            <a:t>Psychographic Segmentation</a:t>
          </a:r>
          <a:endParaRPr lang="en-GB" sz="1500" b="1" kern="1200" dirty="0"/>
        </a:p>
        <a:p>
          <a:pPr marL="114300" lvl="1" indent="-114300" algn="l" defTabSz="6667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en-US" sz="1500" b="1" kern="1200" dirty="0" smtClean="0"/>
            <a:t>Lifestyle: </a:t>
          </a:r>
          <a:r>
            <a:rPr lang="en-US" sz="1500" b="0" kern="1200" dirty="0" smtClean="0"/>
            <a:t>People with an appreciation for multicultural experiences, and community-focused events.
</a:t>
          </a:r>
          <a:r>
            <a:rPr lang="en-US" sz="1500" b="1" kern="1200" dirty="0" smtClean="0"/>
            <a:t>Values and Beliefs: </a:t>
          </a:r>
          <a:r>
            <a:rPr lang="en-US" sz="1500" b="0" kern="1200" dirty="0" smtClean="0"/>
            <a:t>Individuals who value diversity, inclusivity, and cultural collaboration.
</a:t>
          </a:r>
          <a:r>
            <a:rPr lang="en-US" sz="1500" b="1" kern="1200" dirty="0" smtClean="0"/>
            <a:t>Interests:</a:t>
          </a:r>
          <a:r>
            <a:rPr lang="en-US" sz="1500" b="0" kern="1200" dirty="0" smtClean="0"/>
            <a:t> Passion for food, culture, and networking within the hospitality industry.
</a:t>
          </a:r>
          <a:r>
            <a:rPr lang="en-US" sz="1500" b="1" kern="1200" dirty="0" smtClean="0"/>
            <a:t>Motivations: </a:t>
          </a:r>
          <a:r>
            <a:rPr lang="en-US" sz="1500" b="0" kern="1200" dirty="0" smtClean="0"/>
            <a:t>Desire to explore different cultures, connect with like-minded individuals, and enjoy an immersive culinary experience.</a:t>
          </a:r>
          <a:endParaRPr lang="en-GB" sz="1500" b="0" kern="1200" dirty="0"/>
        </a:p>
      </dsp:txBody>
      <dsp:txXfrm rot="5400000">
        <a:off x="8723223" y="1170305"/>
        <a:ext cx="2704020" cy="3510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8720" y="2516625"/>
            <a:ext cx="950976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8720" y="5166530"/>
            <a:ext cx="950976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5017572"/>
            <a:ext cx="950976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3865098"/>
            <a:ext cx="950976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188720" y="1544716"/>
            <a:ext cx="950976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1188720" y="2743200"/>
            <a:ext cx="4636008" cy="359359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086246" y="2743201"/>
            <a:ext cx="4636008" cy="35956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252" y="2743200"/>
            <a:ext cx="4374490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50687" y="2743200"/>
            <a:ext cx="4370681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188720" y="1544716"/>
            <a:ext cx="9509760" cy="115409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188720" y="3383280"/>
            <a:ext cx="4636008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086245" y="3383280"/>
            <a:ext cx="4636008" cy="29535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1825363"/>
            <a:ext cx="3836217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28278" y="1826709"/>
            <a:ext cx="5470202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8720" y="4061096"/>
            <a:ext cx="3836217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1828800"/>
            <a:ext cx="3839566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48300" y="2286000"/>
            <a:ext cx="525018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88720" y="4059936"/>
            <a:ext cx="3839566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22921" y="1826709"/>
            <a:ext cx="1940249" cy="448445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0881" y="1826709"/>
            <a:ext cx="6813919" cy="448445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10965848" y="573807"/>
            <a:ext cx="112107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11140245" y="573807"/>
            <a:ext cx="748894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88720" y="1544716"/>
            <a:ext cx="950976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88720" y="2769834"/>
            <a:ext cx="950976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09997" y="548797"/>
            <a:ext cx="154587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397374D8-A04C-4ADE-AC97-84B008568F4F}" type="datetimeFigureOut">
              <a:rPr lang="en-GB" smtClean="0"/>
              <a:t>27/01/2025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508740" y="548797"/>
            <a:ext cx="1223564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365CDC62-25EF-4475-B225-E485F8C24BF4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811295" y="855957"/>
            <a:ext cx="2920436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chart" Target="../charts/chart2.xml"/><Relationship Id="rId4" Type="http://schemas.openxmlformats.org/officeDocument/2006/relationships/chart" Target="../charts/char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mg.com/portfolio/properties/taste-of-london" TargetMode="External"/><Relationship Id="rId3" Type="http://schemas.openxmlformats.org/officeDocument/2006/relationships/hyperlink" Target="https://boroughmarket.org.uk/visit-us" TargetMode="External"/><Relationship Id="rId7" Type="http://schemas.openxmlformats.org/officeDocument/2006/relationships/hyperlink" Target="https://www.excel.london/whats-on" TargetMode="External"/><Relationship Id="rId2" Type="http://schemas.openxmlformats.org/officeDocument/2006/relationships/hyperlink" Target="https://www.alexandrapalace.com/whats-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ventflare.io/journal/inclusive-event-planning-tips-for-creating-welcoming-environments-and-diverse-programming" TargetMode="External"/><Relationship Id="rId5" Type="http://schemas.openxmlformats.org/officeDocument/2006/relationships/hyperlink" Target="https://www.cultmediacollective.com/evening-standard-food-month-client-page" TargetMode="External"/><Relationship Id="rId4" Type="http://schemas.openxmlformats.org/officeDocument/2006/relationships/hyperlink" Target="https://foodism.co.uk/columns/london-restaurants-travel-amsterdam-scotland/" TargetMode="External"/><Relationship Id="rId9" Type="http://schemas.openxmlformats.org/officeDocument/2006/relationships/hyperlink" Target="https://londonist.com/2016/06/is-london-really-the-restaurant-capital-of-the-worl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1000" y="1"/>
            <a:ext cx="10347960" cy="1904999"/>
          </a:xfrm>
        </p:spPr>
        <p:txBody>
          <a:bodyPr>
            <a:normAutofit/>
          </a:bodyPr>
          <a:lstStyle/>
          <a:p>
            <a:pPr algn="ctr"/>
            <a:r>
              <a:rPr lang="en-US" sz="4500" dirty="0" smtClean="0"/>
              <a:t>ANNUAL MULTICULTURAL CULINARY AND SERVICE FESTIVAL:</a:t>
            </a:r>
            <a:endParaRPr lang="en-GB" sz="45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09160" y="4114800"/>
            <a:ext cx="2758440" cy="1586762"/>
          </a:xfrm>
        </p:spPr>
        <p:txBody>
          <a:bodyPr>
            <a:normAutofit lnSpcReduction="10000"/>
          </a:bodyPr>
          <a:lstStyle/>
          <a:p>
            <a:pPr algn="ctr"/>
            <a:r>
              <a:rPr lang="en-US" dirty="0" smtClean="0"/>
              <a:t>STUDENT’S NAME</a:t>
            </a:r>
          </a:p>
          <a:p>
            <a:pPr algn="ctr"/>
            <a:r>
              <a:rPr lang="en-US" dirty="0" smtClean="0"/>
              <a:t>COURSE</a:t>
            </a:r>
          </a:p>
          <a:p>
            <a:pPr algn="ctr"/>
            <a:r>
              <a:rPr lang="en-US" dirty="0" smtClean="0"/>
              <a:t>INSTITUTION</a:t>
            </a:r>
          </a:p>
          <a:p>
            <a:pPr algn="ctr"/>
            <a:r>
              <a:rPr lang="en-US" dirty="0" smtClean="0"/>
              <a:t>DATE </a:t>
            </a:r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57200" y="1524000"/>
            <a:ext cx="10393680" cy="168053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8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dirty="0" smtClean="0">
                <a:solidFill>
                  <a:srgbClr val="FFFF00"/>
                </a:solidFill>
              </a:rPr>
              <a:t>Celebrating London’s Cultural Diversity in the Hospitality Workforce</a:t>
            </a:r>
            <a:endParaRPr lang="en-GB" dirty="0">
              <a:solidFill>
                <a:srgbClr val="FFFF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" y="3276600"/>
            <a:ext cx="4724400" cy="314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65"/>
          <a:stretch/>
        </p:blipFill>
        <p:spPr bwMode="auto">
          <a:xfrm>
            <a:off x="7439890" y="3276600"/>
            <a:ext cx="4447309" cy="314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2167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7049"/>
            <a:ext cx="11887200" cy="3040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152400"/>
            <a:ext cx="9509760" cy="741284"/>
          </a:xfrm>
        </p:spPr>
        <p:txBody>
          <a:bodyPr>
            <a:normAutofit/>
          </a:bodyPr>
          <a:lstStyle/>
          <a:p>
            <a:r>
              <a:rPr lang="en-US" sz="3500" b="1" dirty="0" smtClean="0"/>
              <a:t>INTRODUCTION</a:t>
            </a:r>
            <a:endParaRPr lang="en-GB" sz="35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914400"/>
            <a:ext cx="10972800" cy="3810000"/>
          </a:xfrm>
        </p:spPr>
        <p:txBody>
          <a:bodyPr>
            <a:noAutofit/>
          </a:bodyPr>
          <a:lstStyle/>
          <a:p>
            <a:r>
              <a:rPr lang="en-US" sz="2300" dirty="0" smtClean="0"/>
              <a:t>A </a:t>
            </a:r>
            <a:r>
              <a:rPr lang="en-US" sz="2300" dirty="0"/>
              <a:t>vibrant celebration of London’s rich cultural diversity in the hospitality industry. </a:t>
            </a:r>
            <a:endParaRPr lang="en-US" sz="2300" dirty="0" smtClean="0"/>
          </a:p>
          <a:p>
            <a:r>
              <a:rPr lang="en-US" sz="2300" dirty="0" smtClean="0"/>
              <a:t>Aims </a:t>
            </a:r>
            <a:r>
              <a:rPr lang="en-US" sz="2300" dirty="0"/>
              <a:t>to showcase </a:t>
            </a:r>
            <a:r>
              <a:rPr lang="en-US" sz="2300" dirty="0" smtClean="0"/>
              <a:t>the:</a:t>
            </a:r>
          </a:p>
          <a:p>
            <a:pPr lvl="3"/>
            <a:r>
              <a:rPr lang="en-US" sz="2300" dirty="0"/>
              <a:t>U</a:t>
            </a:r>
            <a:r>
              <a:rPr lang="en-US" sz="2300" dirty="0" smtClean="0"/>
              <a:t>nique </a:t>
            </a:r>
            <a:r>
              <a:rPr lang="en-US" sz="2300" dirty="0"/>
              <a:t>culinary talents </a:t>
            </a:r>
            <a:r>
              <a:rPr lang="en-US" sz="2300" dirty="0" smtClean="0"/>
              <a:t>of individuals from diverse backgrounds </a:t>
            </a:r>
          </a:p>
          <a:p>
            <a:pPr lvl="3"/>
            <a:r>
              <a:rPr lang="en-US" sz="2300" dirty="0" smtClean="0"/>
              <a:t>Cultural </a:t>
            </a:r>
            <a:r>
              <a:rPr lang="en-US" sz="2300" dirty="0"/>
              <a:t>influences brought by individuals from diverse backgrounds, </a:t>
            </a:r>
            <a:endParaRPr lang="en-US" sz="2300" dirty="0" smtClean="0"/>
          </a:p>
          <a:p>
            <a:pPr lvl="3"/>
            <a:r>
              <a:rPr lang="en-US" sz="2300" dirty="0" smtClean="0"/>
              <a:t>Highlight </a:t>
            </a:r>
            <a:r>
              <a:rPr lang="en-US" sz="2300" dirty="0"/>
              <a:t>their contributions to London’s dynamic food scene. </a:t>
            </a:r>
            <a:endParaRPr lang="en-US" sz="2300" dirty="0" smtClean="0"/>
          </a:p>
          <a:p>
            <a:r>
              <a:rPr lang="en-US" sz="2300" dirty="0" smtClean="0"/>
              <a:t>Its </a:t>
            </a:r>
            <a:r>
              <a:rPr lang="en-US" sz="2300" dirty="0"/>
              <a:t>primary objective is </a:t>
            </a:r>
            <a:r>
              <a:rPr lang="en-US" sz="2300" dirty="0" smtClean="0"/>
              <a:t>to:</a:t>
            </a:r>
          </a:p>
          <a:p>
            <a:pPr lvl="3"/>
            <a:r>
              <a:rPr lang="en-US" sz="2300" dirty="0" smtClean="0"/>
              <a:t>Celebrate </a:t>
            </a:r>
            <a:r>
              <a:rPr lang="en-US" sz="2300" dirty="0"/>
              <a:t>diversity, </a:t>
            </a:r>
            <a:endParaRPr lang="en-US" sz="2300" dirty="0" smtClean="0"/>
          </a:p>
          <a:p>
            <a:pPr lvl="3"/>
            <a:r>
              <a:rPr lang="en-US" sz="2300" dirty="0" smtClean="0"/>
              <a:t>Foster </a:t>
            </a:r>
            <a:r>
              <a:rPr lang="en-US" sz="2300" dirty="0"/>
              <a:t>inclusion, </a:t>
            </a:r>
          </a:p>
          <a:p>
            <a:pPr lvl="3"/>
            <a:r>
              <a:rPr lang="en-US" sz="2300" dirty="0" smtClean="0"/>
              <a:t>Strengthen </a:t>
            </a:r>
            <a:r>
              <a:rPr lang="en-US" sz="2300" dirty="0"/>
              <a:t>community </a:t>
            </a:r>
            <a:r>
              <a:rPr lang="en-US" sz="2300" dirty="0" smtClean="0"/>
              <a:t>engagement</a:t>
            </a:r>
            <a:endParaRPr lang="en-GB" sz="2300" dirty="0"/>
          </a:p>
        </p:txBody>
      </p:sp>
      <p:sp>
        <p:nvSpPr>
          <p:cNvPr id="4" name="TextBox 3"/>
          <p:cNvSpPr txBox="1"/>
          <p:nvPr/>
        </p:nvSpPr>
        <p:spPr>
          <a:xfrm>
            <a:off x="4267200" y="6412468"/>
            <a:ext cx="4724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60339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33400"/>
            <a:ext cx="9509760" cy="512684"/>
          </a:xfrm>
        </p:spPr>
        <p:txBody>
          <a:bodyPr>
            <a:noAutofit/>
          </a:bodyPr>
          <a:lstStyle/>
          <a:p>
            <a:pPr algn="ctr"/>
            <a:r>
              <a:rPr lang="en-US" sz="3500" b="1" dirty="0" smtClean="0"/>
              <a:t>EVENT CONTENT AND CONTEXT</a:t>
            </a:r>
            <a:endParaRPr lang="en-GB" sz="3500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494786"/>
              </p:ext>
            </p:extLst>
          </p:nvPr>
        </p:nvGraphicFramePr>
        <p:xfrm>
          <a:off x="304799" y="1143000"/>
          <a:ext cx="11092543" cy="291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910625"/>
                <a:gridCol w="5181918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300" dirty="0" smtClean="0"/>
                        <a:t>EVENT</a:t>
                      </a:r>
                      <a:r>
                        <a:rPr lang="en-US" sz="2300" baseline="0" dirty="0" smtClean="0"/>
                        <a:t> CONTENT</a:t>
                      </a:r>
                      <a:endParaRPr lang="en-GB" sz="23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300" dirty="0" smtClean="0"/>
                        <a:t>EVENT CONTEXT</a:t>
                      </a:r>
                      <a:endParaRPr lang="en-GB" sz="23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2300" dirty="0" smtClean="0"/>
                        <a:t>Multicultural culinary exhibitions and food stalls.</a:t>
                      </a:r>
                      <a:endParaRPr lang="en-GB" sz="23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2300" dirty="0" smtClean="0"/>
                        <a:t>London’s cultural diversity and its role in the hospitality workforce.</a:t>
                      </a:r>
                      <a:endParaRPr lang="en-GB" sz="2300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2300" dirty="0" smtClean="0"/>
                        <a:t>Live cooking demonstrations by diverse chefs.</a:t>
                      </a:r>
                      <a:endParaRPr lang="en-GB" sz="23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GB" sz="2300" dirty="0" smtClean="0"/>
                        <a:t>Cultural performances</a:t>
                      </a:r>
                      <a:endParaRPr lang="en-GB" sz="2300" dirty="0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2300" dirty="0" smtClean="0"/>
                        <a:t>Connection between culture and culinary innovation.</a:t>
                      </a:r>
                      <a:endParaRPr lang="en-GB" sz="2300" dirty="0"/>
                    </a:p>
                  </a:txBody>
                  <a:tcPr/>
                </a:tc>
              </a:tr>
              <a:tr h="187960"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2300" dirty="0" smtClean="0"/>
                        <a:t>Hospitality</a:t>
                      </a:r>
                      <a:r>
                        <a:rPr lang="en-US" sz="2300" baseline="0" dirty="0" smtClean="0"/>
                        <a:t> workshops </a:t>
                      </a:r>
                      <a:endParaRPr lang="en-GB" sz="2300" dirty="0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4267200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91000" y="4267200"/>
            <a:ext cx="3657600" cy="243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4267200"/>
            <a:ext cx="3243943" cy="24329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2819400" y="6412468"/>
            <a:ext cx="61722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Hodges &amp; Wiggins, 2013; Morgan &amp; </a:t>
            </a:r>
            <a:r>
              <a:rPr lang="en-US" dirty="0" err="1" smtClean="0"/>
              <a:t>Sonnino</a:t>
            </a:r>
            <a:r>
              <a:rPr lang="en-US" dirty="0" smtClean="0"/>
              <a:t>, 2010.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889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There's A Food Festival Happening In The Tower Of London's Moat | Londonis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64"/>
          <a:stretch/>
        </p:blipFill>
        <p:spPr bwMode="auto">
          <a:xfrm>
            <a:off x="0" y="43061"/>
            <a:ext cx="11887200" cy="68149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533400"/>
            <a:ext cx="9509760" cy="665084"/>
          </a:xfrm>
          <a:solidFill>
            <a:schemeClr val="bg1">
              <a:lumMod val="65000"/>
              <a:lumOff val="35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3500" b="1" dirty="0" smtClean="0"/>
              <a:t>TYPE AND NATURE OF THE EVENT</a:t>
            </a:r>
            <a:endParaRPr lang="en-GB" sz="3500" b="1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00616520"/>
              </p:ext>
            </p:extLst>
          </p:nvPr>
        </p:nvGraphicFramePr>
        <p:xfrm>
          <a:off x="1219200" y="1676400"/>
          <a:ext cx="9509125" cy="35385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3733800" y="6412468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7714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817049"/>
            <a:ext cx="11887200" cy="30409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76200"/>
            <a:ext cx="9509760" cy="588884"/>
          </a:xfrm>
        </p:spPr>
        <p:txBody>
          <a:bodyPr>
            <a:noAutofit/>
          </a:bodyPr>
          <a:lstStyle/>
          <a:p>
            <a:pPr algn="ctr"/>
            <a:r>
              <a:rPr lang="en-US" sz="3500" b="1" dirty="0" smtClean="0"/>
              <a:t>MARKET SEGMENTATION</a:t>
            </a:r>
            <a:endParaRPr lang="en-GB" sz="3500" b="1" dirty="0"/>
          </a:p>
        </p:txBody>
      </p:sp>
      <p:graphicFrame>
        <p:nvGraphicFramePr>
          <p:cNvPr id="9" name="Content Placeholder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2130787"/>
              </p:ext>
            </p:extLst>
          </p:nvPr>
        </p:nvGraphicFramePr>
        <p:xfrm>
          <a:off x="228600" y="777875"/>
          <a:ext cx="11430000" cy="5851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1" name="TextBox 10"/>
          <p:cNvSpPr txBox="1"/>
          <p:nvPr/>
        </p:nvSpPr>
        <p:spPr>
          <a:xfrm>
            <a:off x="3733800" y="6412468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Chaffey &amp; Smith, 2013; </a:t>
            </a:r>
            <a:r>
              <a:rPr lang="en-US" dirty="0" err="1" smtClean="0"/>
              <a:t>Reic</a:t>
            </a:r>
            <a:r>
              <a:rPr lang="en-US" dirty="0" smtClean="0"/>
              <a:t>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7543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609600"/>
            <a:ext cx="9509760" cy="665084"/>
          </a:xfrm>
        </p:spPr>
        <p:txBody>
          <a:bodyPr>
            <a:normAutofit/>
          </a:bodyPr>
          <a:lstStyle/>
          <a:p>
            <a:pPr algn="ctr"/>
            <a:r>
              <a:rPr lang="en-US" sz="3500" b="1" dirty="0" smtClean="0"/>
              <a:t>DEMAND ANALYSIS</a:t>
            </a:r>
            <a:endParaRPr lang="en-GB" sz="3500" b="1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1295400"/>
            <a:ext cx="3048000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381000" y="4437072"/>
            <a:ext cx="3048000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300" dirty="0" smtClean="0"/>
              <a:t>Growing interest in culinary diversity and cultural events.</a:t>
            </a:r>
            <a:endParaRPr lang="en-GB" sz="23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24" r="11659"/>
          <a:stretch/>
        </p:blipFill>
        <p:spPr bwMode="auto">
          <a:xfrm>
            <a:off x="3518071" y="1295401"/>
            <a:ext cx="3035129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497289" y="4360873"/>
            <a:ext cx="30480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London's reputation as a global culinary hub.</a:t>
            </a:r>
            <a:endParaRPr lang="en-GB" sz="2300" dirty="0"/>
          </a:p>
        </p:txBody>
      </p:sp>
      <p:sp>
        <p:nvSpPr>
          <p:cNvPr id="10" name="TextBox 9"/>
          <p:cNvSpPr txBox="1"/>
          <p:nvPr/>
        </p:nvSpPr>
        <p:spPr>
          <a:xfrm>
            <a:off x="6823363" y="1271310"/>
            <a:ext cx="4572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High demand for events that celebrate inclusion and community values.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en-US" sz="2400" dirty="0" smtClean="0"/>
              <a:t>Opportunities to attract hospitality professionals keen on diversity.</a:t>
            </a:r>
            <a:endParaRPr lang="en-GB" sz="2300" dirty="0"/>
          </a:p>
        </p:txBody>
      </p:sp>
      <p:graphicFrame>
        <p:nvGraphicFramePr>
          <p:cNvPr id="6" name="Chart 5"/>
          <p:cNvGraphicFramePr/>
          <p:nvPr>
            <p:extLst>
              <p:ext uri="{D42A27DB-BD31-4B8C-83A1-F6EECF244321}">
                <p14:modId xmlns:p14="http://schemas.microsoft.com/office/powerpoint/2010/main" val="2832165680"/>
              </p:ext>
            </p:extLst>
          </p:nvPr>
        </p:nvGraphicFramePr>
        <p:xfrm>
          <a:off x="6553200" y="3565779"/>
          <a:ext cx="2895600" cy="3429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graphicFrame>
        <p:nvGraphicFramePr>
          <p:cNvPr id="7" name="Chart 6"/>
          <p:cNvGraphicFramePr/>
          <p:nvPr>
            <p:extLst>
              <p:ext uri="{D42A27DB-BD31-4B8C-83A1-F6EECF244321}">
                <p14:modId xmlns:p14="http://schemas.microsoft.com/office/powerpoint/2010/main" val="2928896115"/>
              </p:ext>
            </p:extLst>
          </p:nvPr>
        </p:nvGraphicFramePr>
        <p:xfrm>
          <a:off x="9109363" y="3579634"/>
          <a:ext cx="2777837" cy="3506966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5"/>
          </a:graphicData>
        </a:graphic>
      </p:graphicFrame>
      <p:sp>
        <p:nvSpPr>
          <p:cNvPr id="13" name="TextBox 12"/>
          <p:cNvSpPr txBox="1"/>
          <p:nvPr/>
        </p:nvSpPr>
        <p:spPr>
          <a:xfrm>
            <a:off x="1066800" y="6227802"/>
            <a:ext cx="5486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Codyre</a:t>
            </a:r>
            <a:r>
              <a:rPr lang="en-US" dirty="0" smtClean="0"/>
              <a:t>, 2024; </a:t>
            </a:r>
            <a:r>
              <a:rPr lang="en-US" dirty="0" err="1" smtClean="0"/>
              <a:t>Eventflare</a:t>
            </a:r>
            <a:r>
              <a:rPr lang="en-US" dirty="0" smtClean="0"/>
              <a:t>, 2024; </a:t>
            </a:r>
            <a:r>
              <a:rPr lang="en-US" dirty="0" err="1" smtClean="0"/>
              <a:t>Londonist</a:t>
            </a:r>
            <a:r>
              <a:rPr lang="en-US" dirty="0" smtClean="0"/>
              <a:t>, 2017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08150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533400"/>
            <a:ext cx="9509760" cy="588884"/>
          </a:xfrm>
        </p:spPr>
        <p:txBody>
          <a:bodyPr>
            <a:noAutofit/>
          </a:bodyPr>
          <a:lstStyle/>
          <a:p>
            <a:pPr algn="ctr"/>
            <a:r>
              <a:rPr lang="en-US" sz="3500" b="1" dirty="0" smtClean="0"/>
              <a:t>COMPETITOR ANALYSIS</a:t>
            </a:r>
            <a:endParaRPr lang="en-GB" sz="3500" b="1" dirty="0"/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1" y="1143000"/>
            <a:ext cx="3886199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67" r="12726"/>
          <a:stretch/>
        </p:blipFill>
        <p:spPr bwMode="auto">
          <a:xfrm>
            <a:off x="4191000" y="1143000"/>
            <a:ext cx="3733800" cy="2762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35"/>
          <a:stretch/>
        </p:blipFill>
        <p:spPr bwMode="auto">
          <a:xfrm>
            <a:off x="8077200" y="1143000"/>
            <a:ext cx="381000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1" y="3905071"/>
            <a:ext cx="388619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Taste of </a:t>
            </a:r>
            <a:r>
              <a:rPr lang="en-GB" dirty="0" smtClean="0"/>
              <a:t>London attracts </a:t>
            </a:r>
            <a:r>
              <a:rPr lang="en-GB" dirty="0"/>
              <a:t>over 55,000 attendees annually with its high-profile culinary showcases.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4191001" y="3886200"/>
            <a:ext cx="3733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/>
              <a:t>London Food </a:t>
            </a:r>
            <a:r>
              <a:rPr lang="en-GB" dirty="0" smtClean="0"/>
              <a:t>Month draws </a:t>
            </a:r>
            <a:r>
              <a:rPr lang="en-GB" dirty="0"/>
              <a:t>close to 100,000 attendees, celebrating global cuisines across multiple events. 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077200" y="3905070"/>
            <a:ext cx="3733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Borough Market events, a year-round destination that sees over 4 millions visitors annually, with specific </a:t>
            </a:r>
            <a:r>
              <a:rPr lang="en-GB" dirty="0" smtClean="0"/>
              <a:t>festivals</a:t>
            </a:r>
            <a:endParaRPr lang="en-GB" dirty="0"/>
          </a:p>
        </p:txBody>
      </p:sp>
      <p:pic>
        <p:nvPicPr>
          <p:cNvPr id="6151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338" t="4806" r="17662" b="4845"/>
          <a:stretch/>
        </p:blipFill>
        <p:spPr bwMode="auto">
          <a:xfrm>
            <a:off x="2209800" y="4904509"/>
            <a:ext cx="1427018" cy="1953491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  <a:effectLst>
            <a:glow rad="101600">
              <a:schemeClr val="accent4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</p:spPr>
      </p:pic>
      <p:sp>
        <p:nvSpPr>
          <p:cNvPr id="13" name="Title 1"/>
          <p:cNvSpPr txBox="1">
            <a:spLocks/>
          </p:cNvSpPr>
          <p:nvPr/>
        </p:nvSpPr>
        <p:spPr>
          <a:xfrm>
            <a:off x="3276600" y="4821316"/>
            <a:ext cx="3810000" cy="588884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US" sz="2500" b="1" dirty="0" smtClean="0">
                <a:solidFill>
                  <a:srgbClr val="FFFF00"/>
                </a:solidFill>
              </a:rPr>
              <a:t>Differentiators: </a:t>
            </a:r>
            <a:endParaRPr lang="en-GB" sz="2500" b="1" dirty="0">
              <a:solidFill>
                <a:srgbClr val="FFFF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352800" y="5322838"/>
            <a:ext cx="8250382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en-US" sz="2300" dirty="0" smtClean="0"/>
              <a:t>Focus on diversity and inclusion.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2300" dirty="0" smtClean="0"/>
              <a:t>Spotlight on the workforce behind the food.</a:t>
            </a:r>
          </a:p>
          <a:p>
            <a:pPr marL="742950" lvl="1" indent="-285750">
              <a:buFont typeface="Arial" pitchFamily="34" charset="0"/>
              <a:buChar char="•"/>
            </a:pPr>
            <a:r>
              <a:rPr lang="en-US" sz="2300" dirty="0" smtClean="0"/>
              <a:t>Networking opportunities for hospitality professionals.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886200" y="6400800"/>
            <a:ext cx="78486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Cult Media Collective, 2024; IMG, 2024; Borough Market, 2024; </a:t>
            </a:r>
            <a:r>
              <a:rPr lang="en-US" dirty="0" err="1" smtClean="0"/>
              <a:t>Reic</a:t>
            </a:r>
            <a:r>
              <a:rPr lang="en-US" dirty="0" smtClean="0"/>
              <a:t>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655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152400"/>
            <a:ext cx="9509760" cy="533401"/>
          </a:xfrm>
        </p:spPr>
        <p:txBody>
          <a:bodyPr>
            <a:noAutofit/>
          </a:bodyPr>
          <a:lstStyle/>
          <a:p>
            <a:pPr algn="ctr"/>
            <a:r>
              <a:rPr lang="en-US" sz="3500" b="1" dirty="0" smtClean="0"/>
              <a:t>MARKETING TACTICS</a:t>
            </a:r>
            <a:endParaRPr lang="en-GB" sz="3500" b="1" dirty="0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"/>
          <a:stretch/>
        </p:blipFill>
        <p:spPr bwMode="auto">
          <a:xfrm>
            <a:off x="152400" y="609600"/>
            <a:ext cx="3532910" cy="27454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3810000" y="1260764"/>
            <a:ext cx="2099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Social Media Campaigns</a:t>
            </a:r>
            <a:endParaRPr lang="en-GB" sz="2400" dirty="0"/>
          </a:p>
        </p:txBody>
      </p:sp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39" r="13900"/>
          <a:stretch/>
        </p:blipFill>
        <p:spPr bwMode="auto">
          <a:xfrm>
            <a:off x="152400" y="3733800"/>
            <a:ext cx="3532909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685310" y="3886200"/>
            <a:ext cx="271214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Email newsletters to hospitality industry networks.</a:t>
            </a:r>
            <a:endParaRPr lang="en-GB" sz="2400" dirty="0"/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86"/>
          <a:stretch/>
        </p:blipFill>
        <p:spPr bwMode="auto">
          <a:xfrm>
            <a:off x="6102927" y="699246"/>
            <a:ext cx="3422073" cy="2566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9469583" y="1281546"/>
            <a:ext cx="2341417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Influencer marketing featuring diverse chefs.</a:t>
            </a:r>
            <a:endParaRPr lang="en-GB" sz="2400" dirty="0"/>
          </a:p>
        </p:txBody>
      </p:sp>
      <p:pic>
        <p:nvPicPr>
          <p:cNvPr id="8199" name="Picture 7" descr="SEO, Nutrition, and Scope of Practice: Key Tips for Food Bloggers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360"/>
          <a:stretch/>
        </p:blipFill>
        <p:spPr bwMode="auto">
          <a:xfrm>
            <a:off x="6158897" y="3795823"/>
            <a:ext cx="3366103" cy="2396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13"/>
          <p:cNvSpPr txBox="1"/>
          <p:nvPr/>
        </p:nvSpPr>
        <p:spPr>
          <a:xfrm>
            <a:off x="9621982" y="4024561"/>
            <a:ext cx="234141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Media coverage through food blogs and cultural outlets.</a:t>
            </a:r>
            <a:endParaRPr lang="en-GB" sz="2400" dirty="0"/>
          </a:p>
        </p:txBody>
      </p:sp>
      <p:sp>
        <p:nvSpPr>
          <p:cNvPr id="15" name="TextBox 14"/>
          <p:cNvSpPr txBox="1"/>
          <p:nvPr/>
        </p:nvSpPr>
        <p:spPr>
          <a:xfrm>
            <a:off x="3886200" y="6400800"/>
            <a:ext cx="65532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Chaffey &amp; Smith, 2013; 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Reic</a:t>
            </a:r>
            <a:r>
              <a:rPr lang="en-US" dirty="0" smtClean="0"/>
              <a:t>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241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88720" y="533400"/>
            <a:ext cx="9509760" cy="588884"/>
          </a:xfrm>
        </p:spPr>
        <p:txBody>
          <a:bodyPr>
            <a:noAutofit/>
          </a:bodyPr>
          <a:lstStyle/>
          <a:p>
            <a:pPr algn="ctr"/>
            <a:r>
              <a:rPr lang="en-US" sz="3500" b="1" dirty="0" smtClean="0"/>
              <a:t>PROPOSED EVENT LOCATION</a:t>
            </a:r>
            <a:endParaRPr lang="en-GB" sz="3500" b="1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9334"/>
          <a:stretch/>
        </p:blipFill>
        <p:spPr bwMode="auto">
          <a:xfrm>
            <a:off x="166256" y="1143000"/>
            <a:ext cx="6289964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1143000"/>
            <a:ext cx="3059545" cy="2019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243607"/>
            <a:ext cx="3067050" cy="2146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696450" y="1752600"/>
            <a:ext cx="21907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err="1" smtClean="0"/>
              <a:t>ExCeL</a:t>
            </a:r>
            <a:r>
              <a:rPr lang="en-US" dirty="0" smtClean="0"/>
              <a:t> London 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9612745" y="4050268"/>
            <a:ext cx="23353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dirty="0" smtClean="0"/>
              <a:t>Alexandra Palace 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219200" y="5334000"/>
            <a:ext cx="10668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Accessibility for attendees.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Proximity to public transport.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 smtClean="0"/>
              <a:t>Spacious areas for food stalls, demonstrations, and performances.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1219200" y="6488668"/>
            <a:ext cx="92202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ExCel</a:t>
            </a:r>
            <a:r>
              <a:rPr lang="en-US" dirty="0" smtClean="0"/>
              <a:t> London, 2024; Alexandra Palace, 2024; 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Reic</a:t>
            </a:r>
            <a:r>
              <a:rPr lang="en-US" dirty="0" smtClean="0"/>
              <a:t>, 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956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152400"/>
            <a:ext cx="9509760" cy="741284"/>
          </a:xfrm>
        </p:spPr>
        <p:txBody>
          <a:bodyPr>
            <a:normAutofit/>
          </a:bodyPr>
          <a:lstStyle/>
          <a:p>
            <a:pPr algn="ctr"/>
            <a:r>
              <a:rPr lang="en-US" sz="3500" b="1" dirty="0" smtClean="0"/>
              <a:t>VENUE AVAILABILITY AND SUITABILITY</a:t>
            </a:r>
            <a:endParaRPr lang="en-GB" sz="35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6600" y="1685604"/>
            <a:ext cx="4267200" cy="4441412"/>
          </a:xfrm>
        </p:spPr>
        <p:txBody>
          <a:bodyPr>
            <a:noAutofit/>
          </a:bodyPr>
          <a:lstStyle/>
          <a:p>
            <a:r>
              <a:rPr lang="en-US" sz="2500" b="1" dirty="0"/>
              <a:t>Suitability</a:t>
            </a:r>
            <a:r>
              <a:rPr lang="en-US" sz="2500" b="1" dirty="0" smtClean="0"/>
              <a:t>:</a:t>
            </a:r>
          </a:p>
          <a:p>
            <a:pPr lvl="1"/>
            <a:r>
              <a:rPr lang="en-US" sz="2500" dirty="0" smtClean="0"/>
              <a:t>Adequate </a:t>
            </a:r>
            <a:r>
              <a:rPr lang="en-US" sz="2500" dirty="0"/>
              <a:t>space for culinary stalls and live demonstrations</a:t>
            </a:r>
            <a:r>
              <a:rPr lang="en-US" sz="2500" dirty="0" smtClean="0"/>
              <a:t>.</a:t>
            </a:r>
          </a:p>
          <a:p>
            <a:pPr marL="320040" lvl="1" indent="0">
              <a:buNone/>
            </a:pPr>
            <a:endParaRPr lang="en-US" sz="2500" dirty="0"/>
          </a:p>
          <a:p>
            <a:pPr lvl="1"/>
            <a:r>
              <a:rPr lang="en-US" sz="2500" dirty="0"/>
              <a:t>Facilities for audience seating and workshops</a:t>
            </a:r>
            <a:r>
              <a:rPr lang="en-US" sz="2500" dirty="0" smtClean="0"/>
              <a:t>.</a:t>
            </a:r>
          </a:p>
          <a:p>
            <a:pPr marL="320040" lvl="1" indent="0">
              <a:buNone/>
            </a:pPr>
            <a:endParaRPr lang="en-US" sz="2500" dirty="0"/>
          </a:p>
          <a:p>
            <a:pPr lvl="1"/>
            <a:r>
              <a:rPr lang="en-US" sz="2500" dirty="0"/>
              <a:t>Compliance with health and safety regulations.</a:t>
            </a:r>
          </a:p>
          <a:p>
            <a:endParaRPr lang="en-GB" sz="2500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75" r="6351"/>
          <a:stretch/>
        </p:blipFill>
        <p:spPr bwMode="auto">
          <a:xfrm>
            <a:off x="228600" y="838200"/>
            <a:ext cx="4419600" cy="26171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4752111" y="1198418"/>
            <a:ext cx="218209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500" dirty="0" smtClean="0"/>
              <a:t>Alexandra Palace Booking Schedule</a:t>
            </a:r>
            <a:endParaRPr lang="en-GB" sz="25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07" r="6934"/>
          <a:stretch/>
        </p:blipFill>
        <p:spPr bwMode="auto">
          <a:xfrm>
            <a:off x="152400" y="3860709"/>
            <a:ext cx="4495800" cy="2840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4752111" y="4495800"/>
            <a:ext cx="218209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500" dirty="0" err="1" smtClean="0"/>
              <a:t>ExCeL</a:t>
            </a:r>
            <a:r>
              <a:rPr lang="en-US" sz="2500" dirty="0" smtClean="0"/>
              <a:t> London Booking Schedule</a:t>
            </a:r>
            <a:endParaRPr lang="en-GB" sz="2500" dirty="0"/>
          </a:p>
        </p:txBody>
      </p:sp>
      <p:sp>
        <p:nvSpPr>
          <p:cNvPr id="8" name="TextBox 7"/>
          <p:cNvSpPr txBox="1"/>
          <p:nvPr/>
        </p:nvSpPr>
        <p:spPr>
          <a:xfrm>
            <a:off x="3872345" y="6331506"/>
            <a:ext cx="80010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err="1" smtClean="0"/>
              <a:t>ExCel</a:t>
            </a:r>
            <a:r>
              <a:rPr lang="en-US" dirty="0" smtClean="0"/>
              <a:t> London, 2024; Alexandra Palace, 2024; 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0274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76200"/>
            <a:ext cx="9509760" cy="741284"/>
          </a:xfrm>
        </p:spPr>
        <p:txBody>
          <a:bodyPr>
            <a:normAutofit/>
          </a:bodyPr>
          <a:lstStyle/>
          <a:p>
            <a:r>
              <a:rPr lang="en-US" sz="3500" b="1" dirty="0" smtClean="0"/>
              <a:t>STAFFING REQUIREMENTS AND SKILLSET</a:t>
            </a:r>
            <a:endParaRPr lang="en-GB" sz="3500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217966"/>
              </p:ext>
            </p:extLst>
          </p:nvPr>
        </p:nvGraphicFramePr>
        <p:xfrm>
          <a:off x="152400" y="838200"/>
          <a:ext cx="11582400" cy="5582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70044"/>
                <a:gridCol w="8612356"/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Staffing Needs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Skill Set</a:t>
                      </a:r>
                      <a:endParaRPr lang="en-GB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Event Coordinators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Organizational Skills:</a:t>
                      </a:r>
                      <a:r>
                        <a:rPr lang="en-US" sz="1800" dirty="0" smtClean="0"/>
                        <a:t> Ability to manage schedules, logistics, and multiple tasks simultaneously.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Problem-Solving Skills:</a:t>
                      </a:r>
                      <a:r>
                        <a:rPr lang="en-US" sz="1800" dirty="0" smtClean="0"/>
                        <a:t> Quick thinking to address challenges and ensure the event runs smoothly.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Communication Skills:</a:t>
                      </a:r>
                      <a:r>
                        <a:rPr lang="en-US" sz="1800" dirty="0" smtClean="0"/>
                        <a:t> Clear coordination with teams, vendors, and stakeholders.</a:t>
                      </a:r>
                      <a:endParaRPr lang="en-GB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Hospitality Professionals</a:t>
                      </a:r>
                      <a:r>
                        <a:rPr lang="en-US" sz="1800" baseline="0" dirty="0" smtClean="0"/>
                        <a:t> for Operations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Customer Service Skills:</a:t>
                      </a:r>
                      <a:r>
                        <a:rPr lang="en-US" sz="1800" dirty="0" smtClean="0"/>
                        <a:t> Ensuring a positive and welcoming experience for attendees.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Operational Knowledge:</a:t>
                      </a:r>
                      <a:r>
                        <a:rPr lang="en-US" sz="1800" dirty="0" smtClean="0"/>
                        <a:t> Expertise in managing food safety, hygiene, and event setup.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Team Management Skills:</a:t>
                      </a:r>
                      <a:r>
                        <a:rPr lang="en-US" sz="1800" dirty="0" smtClean="0"/>
                        <a:t> Coordinating with staff to ensure seamless execution.</a:t>
                      </a:r>
                      <a:endParaRPr lang="en-GB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Multilingual Volunteers</a:t>
                      </a:r>
                      <a:r>
                        <a:rPr lang="en-US" sz="1800" baseline="0" dirty="0" smtClean="0"/>
                        <a:t> to assist Diverse Audiences 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Language Proficiency:</a:t>
                      </a:r>
                      <a:r>
                        <a:rPr lang="en-US" sz="1800" dirty="0" smtClean="0"/>
                        <a:t> Fluency in multiple languages to assist attendees from diverse backgrounds.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Interpersonal Skills:</a:t>
                      </a:r>
                      <a:r>
                        <a:rPr lang="en-US" sz="1800" dirty="0" smtClean="0"/>
                        <a:t> Friendly and approachable demeanor to engage with attendees effectively.</a:t>
                      </a:r>
                    </a:p>
                    <a:p>
                      <a:pPr marL="285750" indent="-285750">
                        <a:buFont typeface="Arial" pitchFamily="34" charset="0"/>
                        <a:buChar char="•"/>
                      </a:pPr>
                      <a:r>
                        <a:rPr lang="en-US" sz="1800" b="1" dirty="0" smtClean="0"/>
                        <a:t>Cultural Awareness:</a:t>
                      </a:r>
                      <a:r>
                        <a:rPr lang="en-US" sz="1800" dirty="0" smtClean="0"/>
                        <a:t> Sensitivity to cultural differences to provide tailored assistance.</a:t>
                      </a:r>
                      <a:endParaRPr lang="en-GB" sz="1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410200" y="6412468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0487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0" y="381000"/>
            <a:ext cx="9509760" cy="817484"/>
          </a:xfrm>
        </p:spPr>
        <p:txBody>
          <a:bodyPr/>
          <a:lstStyle/>
          <a:p>
            <a:pPr algn="ctr"/>
            <a:r>
              <a:rPr lang="en-US" b="1" dirty="0" smtClean="0"/>
              <a:t>RESOURCE ALLOCATION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54232556"/>
              </p:ext>
            </p:extLst>
          </p:nvPr>
        </p:nvGraphicFramePr>
        <p:xfrm>
          <a:off x="152400" y="1524000"/>
          <a:ext cx="6934200" cy="5334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158345" y="3124200"/>
            <a:ext cx="5562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b="1" dirty="0" smtClean="0"/>
              <a:t>Logistics:</a:t>
            </a:r>
            <a:r>
              <a:rPr lang="en-US" sz="2400" dirty="0" smtClean="0"/>
              <a:t> Includes venue setup, catering, and decor.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b="1" dirty="0" smtClean="0"/>
              <a:t>Marketing:</a:t>
            </a:r>
            <a:r>
              <a:rPr lang="en-US" sz="2400" dirty="0" smtClean="0"/>
              <a:t> Includes advertising, PR campaigns, and materials.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en-US" sz="2400" b="1" dirty="0" smtClean="0"/>
              <a:t>Operations:</a:t>
            </a:r>
            <a:r>
              <a:rPr lang="en-US" sz="2400" dirty="0" smtClean="0"/>
              <a:t> Includes </a:t>
            </a:r>
            <a:r>
              <a:rPr lang="en-US" sz="2400" dirty="0"/>
              <a:t>s</a:t>
            </a:r>
            <a:r>
              <a:rPr lang="en-US" sz="2400" dirty="0" smtClean="0"/>
              <a:t>taff, equipment, and permits.</a:t>
            </a:r>
            <a:endParaRPr lang="en-GB" sz="2400" dirty="0"/>
          </a:p>
        </p:txBody>
      </p:sp>
      <p:pic>
        <p:nvPicPr>
          <p:cNvPr id="11266" name="Picture 2" descr="Logistics Truck PNG, Vector, PSD, and Clipart With Transparent Background  for Free Download | Pngtre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0" y="2514600"/>
            <a:ext cx="1905000" cy="1905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Operation - Free ui icons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2895600"/>
            <a:ext cx="1752600" cy="1752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Digital Marketing Concept Vector Hd Images, Digital Marketing Concept With  Megaphone, 3d, Megaphone, Icon PNG Image For Free Download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262" t="12412" r="15168" b="11527"/>
          <a:stretch/>
        </p:blipFill>
        <p:spPr bwMode="auto">
          <a:xfrm>
            <a:off x="3458045" y="5066339"/>
            <a:ext cx="703910" cy="73237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/>
          <p:cNvSpPr txBox="1"/>
          <p:nvPr/>
        </p:nvSpPr>
        <p:spPr>
          <a:xfrm>
            <a:off x="5410200" y="6412468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74175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609600"/>
            <a:ext cx="9509760" cy="817484"/>
          </a:xfrm>
        </p:spPr>
        <p:txBody>
          <a:bodyPr>
            <a:normAutofit/>
          </a:bodyPr>
          <a:lstStyle/>
          <a:p>
            <a:pPr algn="ctr"/>
            <a:r>
              <a:rPr lang="en-US" sz="3500" b="1" dirty="0" smtClean="0"/>
              <a:t>COST BREAKDOWN</a:t>
            </a:r>
            <a:endParaRPr lang="en-GB" sz="3500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10769351"/>
              </p:ext>
            </p:extLst>
          </p:nvPr>
        </p:nvGraphicFramePr>
        <p:xfrm>
          <a:off x="228599" y="2209800"/>
          <a:ext cx="6807657" cy="365759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1"/>
                <a:gridCol w="1549856"/>
              </a:tblGrid>
              <a:tr h="522514">
                <a:tc>
                  <a:txBody>
                    <a:bodyPr/>
                    <a:lstStyle/>
                    <a:p>
                      <a:r>
                        <a:rPr lang="en-US" sz="2500" dirty="0" smtClean="0"/>
                        <a:t>Budget Items 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dirty="0" smtClean="0"/>
                        <a:t>Cost (</a:t>
                      </a:r>
                      <a:r>
                        <a:rPr lang="en-GB" sz="2500" dirty="0" smtClean="0"/>
                        <a:t>£)</a:t>
                      </a:r>
                      <a:endParaRPr lang="en-GB" sz="2500" dirty="0"/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US" sz="2500" dirty="0" smtClean="0"/>
                        <a:t>Venue hire</a:t>
                      </a:r>
                      <a:r>
                        <a:rPr lang="en-US" sz="2500" baseline="0" dirty="0" smtClean="0"/>
                        <a:t> 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dirty="0" smtClean="0"/>
                        <a:t>50,000</a:t>
                      </a:r>
                      <a:endParaRPr lang="en-GB" sz="2500" dirty="0"/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US" sz="2500" dirty="0" smtClean="0"/>
                        <a:t>Marketing 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dirty="0" smtClean="0"/>
                        <a:t>18,750</a:t>
                      </a:r>
                      <a:endParaRPr lang="en-GB" sz="2500" dirty="0"/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US" sz="2500" dirty="0" smtClean="0"/>
                        <a:t>Staff and Volunteers</a:t>
                      </a:r>
                      <a:r>
                        <a:rPr lang="en-US" sz="2500" baseline="0" dirty="0" smtClean="0"/>
                        <a:t> 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dirty="0" smtClean="0"/>
                        <a:t>15,000</a:t>
                      </a:r>
                      <a:endParaRPr lang="en-GB" sz="2500" dirty="0"/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US" sz="2500" dirty="0" smtClean="0"/>
                        <a:t>Equipment and Supplies 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dirty="0" smtClean="0"/>
                        <a:t>28,750</a:t>
                      </a:r>
                      <a:endParaRPr lang="en-GB" sz="2500" dirty="0"/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US" sz="2500" dirty="0" smtClean="0"/>
                        <a:t>Contingency (10%)</a:t>
                      </a:r>
                      <a:endParaRPr lang="en-GB" sz="25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dirty="0" smtClean="0"/>
                        <a:t>12,500</a:t>
                      </a:r>
                      <a:endParaRPr lang="en-GB" sz="2500" dirty="0"/>
                    </a:p>
                  </a:txBody>
                  <a:tcPr/>
                </a:tc>
              </a:tr>
              <a:tr h="522514">
                <a:tc>
                  <a:txBody>
                    <a:bodyPr/>
                    <a:lstStyle/>
                    <a:p>
                      <a:r>
                        <a:rPr lang="en-US" sz="2500" b="1" dirty="0" smtClean="0"/>
                        <a:t>Total Budget</a:t>
                      </a:r>
                      <a:endParaRPr lang="en-GB" sz="25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2500" b="1" dirty="0" smtClean="0"/>
                        <a:t>125,000</a:t>
                      </a:r>
                      <a:endParaRPr lang="en-GB" sz="25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25" t="8478" r="8516" b="9550"/>
          <a:stretch/>
        </p:blipFill>
        <p:spPr bwMode="auto">
          <a:xfrm>
            <a:off x="7036257" y="1447800"/>
            <a:ext cx="4088943" cy="51967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311857" y="6273067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984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33400"/>
            <a:ext cx="9509760" cy="66508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SOURCES OF FUNDING</a:t>
            </a:r>
            <a:endParaRPr lang="en-GB" b="1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243" t="6302" r="11515" b="9334"/>
          <a:stretch/>
        </p:blipFill>
        <p:spPr bwMode="auto">
          <a:xfrm>
            <a:off x="152400" y="1378528"/>
            <a:ext cx="3172691" cy="2778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152400" y="4191000"/>
            <a:ext cx="3172691" cy="12464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GB" sz="2500" dirty="0" smtClean="0"/>
              <a:t>Sponsorships from hospitality businesses.</a:t>
            </a:r>
            <a:endParaRPr lang="en-GB" sz="2500" dirty="0"/>
          </a:p>
        </p:txBody>
      </p:sp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29000" y="1378528"/>
            <a:ext cx="2815515" cy="28124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3429000" y="4336473"/>
            <a:ext cx="289560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Grants for cultural and community events.</a:t>
            </a:r>
            <a:endParaRPr lang="en-GB" sz="2500" dirty="0"/>
          </a:p>
        </p:txBody>
      </p:sp>
      <p:pic>
        <p:nvPicPr>
          <p:cNvPr id="13318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98475" y="1385455"/>
            <a:ext cx="1959725" cy="27718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6244515" y="4205791"/>
            <a:ext cx="267088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Ticket sales for workshops and premium access.</a:t>
            </a:r>
            <a:endParaRPr lang="en-GB" sz="2500" dirty="0"/>
          </a:p>
        </p:txBody>
      </p:sp>
      <p:pic>
        <p:nvPicPr>
          <p:cNvPr id="13319" name="Picture 7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64" r="17062"/>
          <a:stretch/>
        </p:blipFill>
        <p:spPr bwMode="auto">
          <a:xfrm>
            <a:off x="8686800" y="1385455"/>
            <a:ext cx="3106057" cy="26772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9013371" y="4205791"/>
            <a:ext cx="277948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800" dirty="0" smtClean="0"/>
              <a:t>Crowd funding campaigns </a:t>
            </a:r>
            <a:endParaRPr lang="en-GB" sz="2500" dirty="0"/>
          </a:p>
        </p:txBody>
      </p:sp>
      <p:sp>
        <p:nvSpPr>
          <p:cNvPr id="13" name="TextBox 12"/>
          <p:cNvSpPr txBox="1"/>
          <p:nvPr/>
        </p:nvSpPr>
        <p:spPr>
          <a:xfrm>
            <a:off x="5410200" y="6412468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0459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533400"/>
            <a:ext cx="9509760" cy="741284"/>
          </a:xfrm>
        </p:spPr>
        <p:txBody>
          <a:bodyPr/>
          <a:lstStyle/>
          <a:p>
            <a:pPr algn="ctr"/>
            <a:r>
              <a:rPr lang="en-US" b="1" dirty="0" smtClean="0"/>
              <a:t>REVENUE STREAMS</a:t>
            </a:r>
            <a:endParaRPr lang="en-GB" b="1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9280985"/>
              </p:ext>
            </p:extLst>
          </p:nvPr>
        </p:nvGraphicFramePr>
        <p:xfrm>
          <a:off x="1143000" y="1752600"/>
          <a:ext cx="9509124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4962"/>
                <a:gridCol w="1828800"/>
                <a:gridCol w="1828800"/>
                <a:gridCol w="1706562"/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Revenue Source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Quantity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Price per Item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Total Income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Tickets</a:t>
                      </a:r>
                      <a:r>
                        <a:rPr lang="en-US" baseline="0" dirty="0" smtClean="0"/>
                        <a:t> for exclusive experiences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100,000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Food</a:t>
                      </a:r>
                      <a:r>
                        <a:rPr lang="en-US" baseline="0" dirty="0" smtClean="0"/>
                        <a:t> and Beverage Sales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25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12,500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Merchandise with event branding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300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50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15,000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Vendor fees for culinary stalls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20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20,000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Sponsorship Packages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10,000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50,000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smtClean="0"/>
                        <a:t>Grants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5,000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5,000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Crowdfunding</a:t>
                      </a:r>
                      <a:r>
                        <a:rPr lang="en-US" baseline="0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10,000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dirty="0" smtClean="0"/>
                        <a:t>10,000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smtClean="0"/>
                        <a:t>Total Revenue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b="1" dirty="0" smtClean="0"/>
                        <a:t>212,500</a:t>
                      </a:r>
                      <a:endParaRPr lang="en-GB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5410200" y="6412468"/>
            <a:ext cx="4724400" cy="36933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Ferdinand &amp; </a:t>
            </a:r>
            <a:r>
              <a:rPr lang="en-US" dirty="0" err="1" smtClean="0"/>
              <a:t>Kitchin</a:t>
            </a:r>
            <a:r>
              <a:rPr lang="en-US" dirty="0" smtClean="0"/>
              <a:t>, 2012; </a:t>
            </a:r>
            <a:r>
              <a:rPr lang="en-US" dirty="0" err="1" smtClean="0"/>
              <a:t>Finkel</a:t>
            </a:r>
            <a:r>
              <a:rPr lang="en-US" dirty="0" smtClean="0"/>
              <a:t> </a:t>
            </a:r>
            <a:r>
              <a:rPr lang="en-US" i="1" dirty="0" smtClean="0"/>
              <a:t>et al.</a:t>
            </a:r>
            <a:r>
              <a:rPr lang="en-US" dirty="0" smtClean="0"/>
              <a:t> 2019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9007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609600"/>
            <a:ext cx="9509760" cy="741284"/>
          </a:xfrm>
        </p:spPr>
        <p:txBody>
          <a:bodyPr/>
          <a:lstStyle/>
          <a:p>
            <a:pPr algn="ctr"/>
            <a:r>
              <a:rPr lang="en-US" b="1" dirty="0" smtClean="0"/>
              <a:t>CONCLUSION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828800"/>
            <a:ext cx="9509760" cy="4724400"/>
          </a:xfrm>
        </p:spPr>
        <p:txBody>
          <a:bodyPr>
            <a:noAutofit/>
          </a:bodyPr>
          <a:lstStyle/>
          <a:p>
            <a:r>
              <a:rPr lang="en-US" sz="2300" dirty="0"/>
              <a:t>The festival celebrates diversity in London’s hospitality workforce. </a:t>
            </a:r>
            <a:endParaRPr lang="en-US" sz="2300" dirty="0" smtClean="0"/>
          </a:p>
          <a:p>
            <a:r>
              <a:rPr lang="en-US" sz="2300" dirty="0" smtClean="0"/>
              <a:t>It </a:t>
            </a:r>
            <a:r>
              <a:rPr lang="en-US" sz="2300" dirty="0"/>
              <a:t>highlights the unique contributions of different cultures through food, performances, and workshops. </a:t>
            </a:r>
            <a:endParaRPr lang="en-US" sz="2300" dirty="0" smtClean="0"/>
          </a:p>
          <a:p>
            <a:r>
              <a:rPr lang="en-US" sz="2300" dirty="0" smtClean="0"/>
              <a:t>The </a:t>
            </a:r>
            <a:r>
              <a:rPr lang="en-US" sz="2300" dirty="0"/>
              <a:t>event fosters inclusion and builds stronger community ties. </a:t>
            </a:r>
            <a:endParaRPr lang="en-US" sz="2300" dirty="0" smtClean="0"/>
          </a:p>
          <a:p>
            <a:r>
              <a:rPr lang="en-US" sz="2300" dirty="0" smtClean="0"/>
              <a:t>It </a:t>
            </a:r>
            <a:r>
              <a:rPr lang="en-US" sz="2300" dirty="0"/>
              <a:t>also creates professional opportunities for hospitality workers and culinary teams. </a:t>
            </a:r>
            <a:endParaRPr lang="en-US" sz="2300" dirty="0" smtClean="0"/>
          </a:p>
          <a:p>
            <a:r>
              <a:rPr lang="en-US" sz="2300" dirty="0" smtClean="0"/>
              <a:t>Attendees </a:t>
            </a:r>
            <a:r>
              <a:rPr lang="en-US" sz="2300" dirty="0"/>
              <a:t>can enjoy immersive experiences and learn about global cuisines. </a:t>
            </a:r>
            <a:endParaRPr lang="en-US" sz="2300" dirty="0" smtClean="0"/>
          </a:p>
          <a:p>
            <a:r>
              <a:rPr lang="en-US" sz="2300" dirty="0" smtClean="0"/>
              <a:t>The </a:t>
            </a:r>
            <a:r>
              <a:rPr lang="en-US" sz="2300" dirty="0"/>
              <a:t>festival promotes cultural unity and collaboration. </a:t>
            </a:r>
            <a:endParaRPr lang="en-US" sz="2300" dirty="0" smtClean="0"/>
          </a:p>
          <a:p>
            <a:r>
              <a:rPr lang="en-US" sz="2300" dirty="0" smtClean="0"/>
              <a:t>Stakeholders </a:t>
            </a:r>
            <a:r>
              <a:rPr lang="en-US" sz="2300" dirty="0"/>
              <a:t>are encouraged to support this initiative. </a:t>
            </a:r>
            <a:endParaRPr lang="en-US" sz="2300" dirty="0" smtClean="0"/>
          </a:p>
          <a:p>
            <a:r>
              <a:rPr lang="en-US" sz="2300" dirty="0" smtClean="0"/>
              <a:t>Join </a:t>
            </a:r>
            <a:r>
              <a:rPr lang="en-US" sz="2300" dirty="0"/>
              <a:t>us in celebrating diversity and making the festival a success for everyone involved.</a:t>
            </a:r>
            <a:endParaRPr lang="en-GB" sz="2300" dirty="0"/>
          </a:p>
        </p:txBody>
      </p:sp>
    </p:spTree>
    <p:extLst>
      <p:ext uri="{BB962C8B-B14F-4D97-AF65-F5344CB8AC3E}">
        <p14:creationId xmlns:p14="http://schemas.microsoft.com/office/powerpoint/2010/main" val="11124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152400"/>
            <a:ext cx="9509760" cy="588884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 smtClean="0"/>
              <a:t>REFERENCES LIST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685800"/>
            <a:ext cx="10972800" cy="6019800"/>
          </a:xfrm>
        </p:spPr>
        <p:txBody>
          <a:bodyPr>
            <a:normAutofit fontScale="77500" lnSpcReduction="20000"/>
          </a:bodyPr>
          <a:lstStyle/>
          <a:p>
            <a:r>
              <a:rPr lang="en-US" dirty="0"/>
              <a:t>Alexandra Palace. </a:t>
            </a:r>
            <a:r>
              <a:rPr lang="en-US" dirty="0" smtClean="0"/>
              <a:t>(2024). </a:t>
            </a:r>
            <a:r>
              <a:rPr lang="en-US" i="1" dirty="0"/>
              <a:t>What's On</a:t>
            </a:r>
            <a:r>
              <a:rPr lang="en-US" dirty="0"/>
              <a:t>. [online] Available at: </a:t>
            </a:r>
            <a:r>
              <a:rPr lang="en-US" dirty="0">
                <a:hlinkClick r:id="rId2"/>
              </a:rPr>
              <a:t>https://www.alexandrapalace.com/whats-on/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smtClean="0"/>
              <a:t>Borough </a:t>
            </a:r>
            <a:r>
              <a:rPr lang="en-US" dirty="0"/>
              <a:t>Market. </a:t>
            </a:r>
            <a:r>
              <a:rPr lang="en-US" dirty="0" smtClean="0"/>
              <a:t>(2024). </a:t>
            </a:r>
            <a:r>
              <a:rPr lang="en-US" i="1" dirty="0"/>
              <a:t>Visit Us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https://boroughmarket.org.uk/visit-us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smtClean="0"/>
              <a:t>Chaffey</a:t>
            </a:r>
            <a:r>
              <a:rPr lang="en-US" dirty="0"/>
              <a:t>, D. and Smith, P.R., 2013. </a:t>
            </a:r>
            <a:r>
              <a:rPr lang="en-US" i="1" dirty="0" err="1"/>
              <a:t>eMarketing</a:t>
            </a:r>
            <a:r>
              <a:rPr lang="en-US" i="1" dirty="0"/>
              <a:t> </a:t>
            </a:r>
            <a:r>
              <a:rPr lang="en-US" i="1" dirty="0" err="1"/>
              <a:t>eXcellence</a:t>
            </a:r>
            <a:r>
              <a:rPr lang="en-US" i="1" dirty="0"/>
              <a:t>: Planning and optimizing your digital marketing</a:t>
            </a:r>
            <a:r>
              <a:rPr lang="en-US" dirty="0"/>
              <a:t>. </a:t>
            </a:r>
            <a:r>
              <a:rPr lang="en-US" dirty="0" err="1"/>
              <a:t>Routledge</a:t>
            </a:r>
            <a:r>
              <a:rPr lang="en-US" dirty="0" smtClean="0"/>
              <a:t>.</a:t>
            </a:r>
          </a:p>
          <a:p>
            <a:r>
              <a:rPr lang="en-US" dirty="0" err="1"/>
              <a:t>Codyre</a:t>
            </a:r>
            <a:r>
              <a:rPr lang="en-US" dirty="0"/>
              <a:t>, M., 2024. </a:t>
            </a:r>
            <a:r>
              <a:rPr lang="en-US" i="1" dirty="0"/>
              <a:t>London restaurants: Travel inspiration from Amsterdam to Scotland</a:t>
            </a:r>
            <a:r>
              <a:rPr lang="en-US" dirty="0"/>
              <a:t>. [online] </a:t>
            </a:r>
            <a:r>
              <a:rPr lang="en-US" dirty="0" err="1"/>
              <a:t>Foodism</a:t>
            </a:r>
            <a:r>
              <a:rPr lang="en-US" dirty="0"/>
              <a:t>. Available at: </a:t>
            </a:r>
            <a:r>
              <a:rPr lang="en-US" dirty="0">
                <a:hlinkClick r:id="rId4"/>
              </a:rPr>
              <a:t>https://foodism.co.uk/columns/london-restaurants-travel-amsterdam-scotland/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/>
              <a:t>Cult Media Collective. </a:t>
            </a:r>
            <a:r>
              <a:rPr lang="en-US" dirty="0" smtClean="0"/>
              <a:t>(2024). </a:t>
            </a:r>
            <a:r>
              <a:rPr lang="en-US" i="1" dirty="0"/>
              <a:t>Evening Standard Food Month - Client Page</a:t>
            </a:r>
            <a:r>
              <a:rPr lang="en-US" dirty="0"/>
              <a:t>. [online] Available at: </a:t>
            </a:r>
            <a:r>
              <a:rPr lang="en-US" dirty="0">
                <a:hlinkClick r:id="rId5"/>
              </a:rPr>
              <a:t>https://www.cultmediacollective.com/evening-standard-food-month-client-page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err="1" smtClean="0"/>
              <a:t>Eventflare</a:t>
            </a:r>
            <a:r>
              <a:rPr lang="en-US" dirty="0"/>
              <a:t>. </a:t>
            </a:r>
            <a:r>
              <a:rPr lang="en-US" dirty="0" smtClean="0"/>
              <a:t>(2024). </a:t>
            </a:r>
            <a:r>
              <a:rPr lang="en-US" i="1" dirty="0"/>
              <a:t>Inclusive event planning: Tips for creating welcoming environments and diverse programming</a:t>
            </a:r>
            <a:r>
              <a:rPr lang="en-US" dirty="0"/>
              <a:t>. [online] Available at: </a:t>
            </a:r>
            <a:r>
              <a:rPr lang="en-US" dirty="0">
                <a:hlinkClick r:id="rId6"/>
              </a:rPr>
              <a:t>https://eventflare.io/journal/inclusive-event-planning-tips-for-creating-welcoming-environments-and-diverse-programming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err="1"/>
              <a:t>ExCeL</a:t>
            </a:r>
            <a:r>
              <a:rPr lang="en-US" dirty="0"/>
              <a:t> London.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What's On</a:t>
            </a:r>
            <a:r>
              <a:rPr lang="en-US" dirty="0"/>
              <a:t>. [online] Available at: </a:t>
            </a:r>
            <a:r>
              <a:rPr lang="en-US" dirty="0">
                <a:hlinkClick r:id="rId7"/>
              </a:rPr>
              <a:t>https://www.excel.london/whats-on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smtClean="0"/>
              <a:t>Ferdinand</a:t>
            </a:r>
            <a:r>
              <a:rPr lang="en-US" dirty="0"/>
              <a:t>, N. and </a:t>
            </a:r>
            <a:r>
              <a:rPr lang="en-US" dirty="0" err="1"/>
              <a:t>Kitchin</a:t>
            </a:r>
            <a:r>
              <a:rPr lang="en-US" dirty="0"/>
              <a:t>, P., 2012. </a:t>
            </a:r>
            <a:r>
              <a:rPr lang="en-US" i="1" dirty="0"/>
              <a:t>Events management: An international approach</a:t>
            </a:r>
            <a:r>
              <a:rPr lang="en-US" dirty="0"/>
              <a:t>. Sage</a:t>
            </a:r>
            <a:r>
              <a:rPr lang="en-US" dirty="0" smtClean="0"/>
              <a:t>.</a:t>
            </a:r>
          </a:p>
          <a:p>
            <a:r>
              <a:rPr lang="en-US" dirty="0" err="1"/>
              <a:t>Finkel</a:t>
            </a:r>
            <a:r>
              <a:rPr lang="en-US" dirty="0"/>
              <a:t>, R., Sharp, B., &amp; Sweeney, M. (Eds.). (2019). </a:t>
            </a:r>
            <a:r>
              <a:rPr lang="en-US" i="1" dirty="0"/>
              <a:t>Accessibility, inclusion, and diversity in critical event studies</a:t>
            </a:r>
            <a:r>
              <a:rPr lang="en-US" dirty="0"/>
              <a:t> (pp. 1-16). Abingdon: </a:t>
            </a:r>
            <a:r>
              <a:rPr lang="en-US" dirty="0" err="1"/>
              <a:t>Routledge</a:t>
            </a:r>
            <a:r>
              <a:rPr lang="en-US" dirty="0" smtClean="0"/>
              <a:t>.</a:t>
            </a:r>
          </a:p>
          <a:p>
            <a:r>
              <a:rPr lang="en-US" dirty="0"/>
              <a:t>Hodges, C. E., &amp; Wiggins, G. (2013). Three families—one street: A study of culture, food, and consumption in East London. </a:t>
            </a:r>
            <a:r>
              <a:rPr lang="en-US" i="1" dirty="0"/>
              <a:t>Family and Consumer Sciences Research Journal</a:t>
            </a:r>
            <a:r>
              <a:rPr lang="en-US" dirty="0"/>
              <a:t>, </a:t>
            </a:r>
            <a:r>
              <a:rPr lang="en-US" i="1" dirty="0"/>
              <a:t>41</a:t>
            </a:r>
            <a:r>
              <a:rPr lang="en-US" dirty="0"/>
              <a:t>(3), 254-266. </a:t>
            </a:r>
            <a:endParaRPr lang="en-US" dirty="0" smtClean="0"/>
          </a:p>
          <a:p>
            <a:r>
              <a:rPr lang="en-US" dirty="0"/>
              <a:t>IMG.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Taste of London</a:t>
            </a:r>
            <a:r>
              <a:rPr lang="en-US" dirty="0"/>
              <a:t>. [online] Available at: </a:t>
            </a:r>
            <a:r>
              <a:rPr lang="en-US" dirty="0">
                <a:hlinkClick r:id="rId8"/>
              </a:rPr>
              <a:t>https://www.img.com/portfolio/properties/taste-of-london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err="1" smtClean="0"/>
              <a:t>Londonist</a:t>
            </a:r>
            <a:r>
              <a:rPr lang="en-US" dirty="0"/>
              <a:t>. (2017). </a:t>
            </a:r>
            <a:r>
              <a:rPr lang="en-US" i="1" dirty="0"/>
              <a:t>Is London really the restaurant capital of the world?</a:t>
            </a:r>
            <a:r>
              <a:rPr lang="en-US" dirty="0"/>
              <a:t> [online] Available at: </a:t>
            </a:r>
            <a:r>
              <a:rPr lang="en-US" dirty="0">
                <a:hlinkClick r:id="rId9"/>
              </a:rPr>
              <a:t>https://londonist.com/2016/06/is-london-really-the-restaurant-capital-of-the-world</a:t>
            </a:r>
            <a:r>
              <a:rPr lang="en-US" dirty="0"/>
              <a:t> [Accessed 28 January 2025</a:t>
            </a:r>
            <a:r>
              <a:rPr lang="en-US" dirty="0" smtClean="0"/>
              <a:t>].</a:t>
            </a:r>
          </a:p>
          <a:p>
            <a:r>
              <a:rPr lang="en-US" dirty="0" smtClean="0"/>
              <a:t>Morgan</a:t>
            </a:r>
            <a:r>
              <a:rPr lang="en-US" dirty="0"/>
              <a:t>, K., &amp; </a:t>
            </a:r>
            <a:r>
              <a:rPr lang="en-US" dirty="0" err="1"/>
              <a:t>Sonnino</a:t>
            </a:r>
            <a:r>
              <a:rPr lang="en-US" dirty="0"/>
              <a:t>, R. (2010). The urban </a:t>
            </a:r>
            <a:r>
              <a:rPr lang="en-US" dirty="0" err="1"/>
              <a:t>foodscape</a:t>
            </a:r>
            <a:r>
              <a:rPr lang="en-US" dirty="0"/>
              <a:t>: world cities and the new food equation. </a:t>
            </a:r>
            <a:r>
              <a:rPr lang="en-US" i="1" dirty="0"/>
              <a:t>Cambridge journal of regions, economy and society</a:t>
            </a:r>
            <a:r>
              <a:rPr lang="en-US" dirty="0"/>
              <a:t>, </a:t>
            </a:r>
            <a:r>
              <a:rPr lang="en-US" i="1" dirty="0"/>
              <a:t>3</a:t>
            </a:r>
            <a:r>
              <a:rPr lang="en-US" dirty="0"/>
              <a:t>(2), 209-224</a:t>
            </a:r>
            <a:r>
              <a:rPr lang="en-US" dirty="0" smtClean="0"/>
              <a:t>.</a:t>
            </a:r>
          </a:p>
          <a:p>
            <a:r>
              <a:rPr lang="en-US" dirty="0" err="1"/>
              <a:t>Reic</a:t>
            </a:r>
            <a:r>
              <a:rPr lang="en-US" dirty="0"/>
              <a:t>, I., 2016. </a:t>
            </a:r>
            <a:r>
              <a:rPr lang="en-US" i="1" dirty="0"/>
              <a:t>Events marketing management: A consumer perspective</a:t>
            </a:r>
            <a:r>
              <a:rPr lang="en-US" dirty="0"/>
              <a:t>. </a:t>
            </a:r>
            <a:r>
              <a:rPr lang="en-US" dirty="0" err="1"/>
              <a:t>Routledge</a:t>
            </a:r>
            <a:r>
              <a:rPr lang="en-US" dirty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2153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erspectiv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291</TotalTime>
  <Words>1099</Words>
  <Application>Microsoft Office PowerPoint</Application>
  <PresentationFormat>Custom</PresentationFormat>
  <Paragraphs>193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Perspective</vt:lpstr>
      <vt:lpstr>ANNUAL MULTICULTURAL CULINARY AND SERVICE FESTIVAL:</vt:lpstr>
      <vt:lpstr>INTRODUCTION</vt:lpstr>
      <vt:lpstr>EVENT CONTENT AND CONTEXT</vt:lpstr>
      <vt:lpstr>TYPE AND NATURE OF THE EVENT</vt:lpstr>
      <vt:lpstr>MARKET SEGMENTATION</vt:lpstr>
      <vt:lpstr>DEMAND ANALYSIS</vt:lpstr>
      <vt:lpstr>COMPETITOR ANALYSIS</vt:lpstr>
      <vt:lpstr>MARKETING TACTICS</vt:lpstr>
      <vt:lpstr>PROPOSED EVENT LOCATION</vt:lpstr>
      <vt:lpstr>VENUE AVAILABILITY AND SUITABILITY</vt:lpstr>
      <vt:lpstr>STAFFING REQUIREMENTS AND SKILLSET</vt:lpstr>
      <vt:lpstr>RESOURCE ALLOCATION</vt:lpstr>
      <vt:lpstr>COST BREAKDOWN</vt:lpstr>
      <vt:lpstr>SOURCES OF FUNDING</vt:lpstr>
      <vt:lpstr>REVENUE STREAMS</vt:lpstr>
      <vt:lpstr>CONCLUSION</vt:lpstr>
      <vt:lpstr>REFERENCES LIST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ANNUAL MULTICULTURAL CULINARY AND SERVICE FESTIVAL:</dc:title>
  <dc:creator>Admin</dc:creator>
  <cp:lastModifiedBy>Admin</cp:lastModifiedBy>
  <cp:revision>25</cp:revision>
  <dcterms:created xsi:type="dcterms:W3CDTF">2025-01-27T16:32:54Z</dcterms:created>
  <dcterms:modified xsi:type="dcterms:W3CDTF">2025-01-27T21:24:45Z</dcterms:modified>
</cp:coreProperties>
</file>