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332" r:id="rId3"/>
    <p:sldId id="361" r:id="rId4"/>
    <p:sldId id="359" r:id="rId5"/>
    <p:sldId id="258" r:id="rId6"/>
    <p:sldId id="333" r:id="rId7"/>
    <p:sldId id="266" r:id="rId8"/>
    <p:sldId id="260" r:id="rId9"/>
    <p:sldId id="360" r:id="rId10"/>
    <p:sldId id="276" r:id="rId11"/>
    <p:sldId id="262" r:id="rId12"/>
    <p:sldId id="263" r:id="rId13"/>
    <p:sldId id="264" r:id="rId14"/>
    <p:sldId id="269" r:id="rId15"/>
    <p:sldId id="271" r:id="rId16"/>
    <p:sldId id="275" r:id="rId17"/>
    <p:sldId id="3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3268"/>
    <a:srgbClr val="548315"/>
    <a:srgbClr val="D2A000"/>
    <a:srgbClr val="FFFF66"/>
    <a:srgbClr val="0000FF"/>
    <a:srgbClr val="CC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AD89AB-C157-4E77-9AE5-D629BBA2D7BD}" v="14" dt="2026-08-05T20:49:49.4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54" autoAdjust="0"/>
    <p:restoredTop sz="94068" autoAdjust="0"/>
  </p:normalViewPr>
  <p:slideViewPr>
    <p:cSldViewPr snapToGrid="0">
      <p:cViewPr varScale="1">
        <p:scale>
          <a:sx n="97" d="100"/>
          <a:sy n="97" d="100"/>
        </p:scale>
        <p:origin x="19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had Ahmed" userId="30532fec-343d-4033-bd14-2c86c5889cfc" providerId="ADAL" clId="{F82D8DBE-6DF2-4987-AA90-7A637940577B}"/>
    <pc:docChg chg="undo custSel addSld delSld modSld sldOrd">
      <pc:chgData name="Fahad Ahmed" userId="30532fec-343d-4033-bd14-2c86c5889cfc" providerId="ADAL" clId="{F82D8DBE-6DF2-4987-AA90-7A637940577B}" dt="2026-08-05T20:49:58.985" v="4033" actId="1076"/>
      <pc:docMkLst>
        <pc:docMk/>
      </pc:docMkLst>
      <pc:sldChg chg="modSp mod">
        <pc:chgData name="Fahad Ahmed" userId="30532fec-343d-4033-bd14-2c86c5889cfc" providerId="ADAL" clId="{F82D8DBE-6DF2-4987-AA90-7A637940577B}" dt="2026-08-05T19:35:08.146" v="3439" actId="20577"/>
        <pc:sldMkLst>
          <pc:docMk/>
          <pc:sldMk cId="3154844647" sldId="257"/>
        </pc:sldMkLst>
        <pc:spChg chg="mod">
          <ac:chgData name="Fahad Ahmed" userId="30532fec-343d-4033-bd14-2c86c5889cfc" providerId="ADAL" clId="{F82D8DBE-6DF2-4987-AA90-7A637940577B}" dt="2026-08-05T19:35:08.146" v="3439" actId="20577"/>
          <ac:spMkLst>
            <pc:docMk/>
            <pc:sldMk cId="3154844647" sldId="257"/>
            <ac:spMk id="2" creationId="{D0729539-B0AC-EA8B-203C-6CB6C0299346}"/>
          </ac:spMkLst>
        </pc:spChg>
      </pc:sldChg>
      <pc:sldChg chg="addSp delSp modSp add mod setBg modAnim">
        <pc:chgData name="Fahad Ahmed" userId="30532fec-343d-4033-bd14-2c86c5889cfc" providerId="ADAL" clId="{F82D8DBE-6DF2-4987-AA90-7A637940577B}" dt="2026-08-05T20:44:02.006" v="3835"/>
        <pc:sldMkLst>
          <pc:docMk/>
          <pc:sldMk cId="0" sldId="258"/>
        </pc:sldMkLst>
        <pc:spChg chg="mod">
          <ac:chgData name="Fahad Ahmed" userId="30532fec-343d-4033-bd14-2c86c5889cfc" providerId="ADAL" clId="{F82D8DBE-6DF2-4987-AA90-7A637940577B}" dt="2026-08-05T20:43:10.177" v="3776" actId="1076"/>
          <ac:spMkLst>
            <pc:docMk/>
            <pc:sldMk cId="0" sldId="258"/>
            <ac:spMk id="3" creationId="{00000000-0000-0000-0000-000000000000}"/>
          </ac:spMkLst>
        </pc:spChg>
        <pc:spChg chg="mod">
          <ac:chgData name="Fahad Ahmed" userId="30532fec-343d-4033-bd14-2c86c5889cfc" providerId="ADAL" clId="{F82D8DBE-6DF2-4987-AA90-7A637940577B}" dt="2026-08-05T20:43:02.641" v="3774" actId="14100"/>
          <ac:spMkLst>
            <pc:docMk/>
            <pc:sldMk cId="0" sldId="258"/>
            <ac:spMk id="4" creationId="{00000000-0000-0000-0000-000000000000}"/>
          </ac:spMkLst>
        </pc:spChg>
        <pc:spChg chg="mod">
          <ac:chgData name="Fahad Ahmed" userId="30532fec-343d-4033-bd14-2c86c5889cfc" providerId="ADAL" clId="{F82D8DBE-6DF2-4987-AA90-7A637940577B}" dt="2026-08-05T20:42:53.748" v="3773" actId="14100"/>
          <ac:spMkLst>
            <pc:docMk/>
            <pc:sldMk cId="0" sldId="258"/>
            <ac:spMk id="5" creationId="{00000000-0000-0000-0000-000000000000}"/>
          </ac:spMkLst>
        </pc:spChg>
        <pc:spChg chg="mod">
          <ac:chgData name="Fahad Ahmed" userId="30532fec-343d-4033-bd14-2c86c5889cfc" providerId="ADAL" clId="{F82D8DBE-6DF2-4987-AA90-7A637940577B}" dt="2026-08-05T20:42:53.748" v="3773" actId="14100"/>
          <ac:spMkLst>
            <pc:docMk/>
            <pc:sldMk cId="0" sldId="258"/>
            <ac:spMk id="12"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13" creationId="{00000000-0000-0000-0000-000000000000}"/>
          </ac:spMkLst>
        </pc:spChg>
        <pc:spChg chg="mod">
          <ac:chgData name="Fahad Ahmed" userId="30532fec-343d-4033-bd14-2c86c5889cfc" providerId="ADAL" clId="{F82D8DBE-6DF2-4987-AA90-7A637940577B}" dt="2026-08-05T20:43:02.641" v="3774" actId="14100"/>
          <ac:spMkLst>
            <pc:docMk/>
            <pc:sldMk cId="0" sldId="258"/>
            <ac:spMk id="14"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15"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20" creationId="{00000000-0000-0000-0000-000000000000}"/>
          </ac:spMkLst>
        </pc:spChg>
        <pc:spChg chg="mod">
          <ac:chgData name="Fahad Ahmed" userId="30532fec-343d-4033-bd14-2c86c5889cfc" providerId="ADAL" clId="{F82D8DBE-6DF2-4987-AA90-7A637940577B}" dt="2026-08-05T20:42:53.748" v="3773" actId="14100"/>
          <ac:spMkLst>
            <pc:docMk/>
            <pc:sldMk cId="0" sldId="258"/>
            <ac:spMk id="21"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23" creationId="{00000000-0000-0000-0000-000000000000}"/>
          </ac:spMkLst>
        </pc:spChg>
        <pc:spChg chg="mod">
          <ac:chgData name="Fahad Ahmed" userId="30532fec-343d-4033-bd14-2c86c5889cfc" providerId="ADAL" clId="{F82D8DBE-6DF2-4987-AA90-7A637940577B}" dt="2026-08-05T20:43:02.641" v="3774" actId="14100"/>
          <ac:spMkLst>
            <pc:docMk/>
            <pc:sldMk cId="0" sldId="258"/>
            <ac:spMk id="24"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25"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28" creationId="{00000000-0000-0000-0000-000000000000}"/>
          </ac:spMkLst>
        </pc:spChg>
        <pc:spChg chg="mod">
          <ac:chgData name="Fahad Ahmed" userId="30532fec-343d-4033-bd14-2c86c5889cfc" providerId="ADAL" clId="{F82D8DBE-6DF2-4987-AA90-7A637940577B}" dt="2026-08-05T20:43:02.641" v="3774" actId="14100"/>
          <ac:spMkLst>
            <pc:docMk/>
            <pc:sldMk cId="0" sldId="258"/>
            <ac:spMk id="34"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35" creationId="{00000000-0000-0000-0000-000000000000}"/>
          </ac:spMkLst>
        </pc:spChg>
        <pc:spChg chg="mod">
          <ac:chgData name="Fahad Ahmed" userId="30532fec-343d-4033-bd14-2c86c5889cfc" providerId="ADAL" clId="{F82D8DBE-6DF2-4987-AA90-7A637940577B}" dt="2026-08-05T20:42:53.748" v="3773" actId="14100"/>
          <ac:spMkLst>
            <pc:docMk/>
            <pc:sldMk cId="0" sldId="258"/>
            <ac:spMk id="37"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39"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40" creationId="{00000000-0000-0000-0000-000000000000}"/>
          </ac:spMkLst>
        </pc:spChg>
        <pc:spChg chg="mod">
          <ac:chgData name="Fahad Ahmed" userId="30532fec-343d-4033-bd14-2c86c5889cfc" providerId="ADAL" clId="{F82D8DBE-6DF2-4987-AA90-7A637940577B}" dt="2026-08-05T20:43:24.146" v="3800" actId="1036"/>
          <ac:spMkLst>
            <pc:docMk/>
            <pc:sldMk cId="0" sldId="258"/>
            <ac:spMk id="43" creationId="{00000000-0000-0000-0000-000000000000}"/>
          </ac:spMkLst>
        </pc:spChg>
        <pc:spChg chg="mod">
          <ac:chgData name="Fahad Ahmed" userId="30532fec-343d-4033-bd14-2c86c5889cfc" providerId="ADAL" clId="{F82D8DBE-6DF2-4987-AA90-7A637940577B}" dt="2026-08-05T20:41:59.596" v="3723" actId="1035"/>
          <ac:spMkLst>
            <pc:docMk/>
            <pc:sldMk cId="0" sldId="258"/>
            <ac:spMk id="45" creationId="{C915B1F8-B7E7-8360-4C66-DD3F0BFFFE5A}"/>
          </ac:spMkLst>
        </pc:spChg>
        <pc:picChg chg="add">
          <ac:chgData name="Fahad Ahmed" userId="30532fec-343d-4033-bd14-2c86c5889cfc" providerId="ADAL" clId="{F82D8DBE-6DF2-4987-AA90-7A637940577B}" dt="2026-08-05T20:39:33.081" v="3502" actId="22"/>
          <ac:picMkLst>
            <pc:docMk/>
            <pc:sldMk cId="0" sldId="258"/>
            <ac:picMk id="49" creationId="{0A9772E0-A138-4EF0-D7B1-F5B3085D4FC8}"/>
          </ac:picMkLst>
        </pc:picChg>
        <pc:picChg chg="add del mod">
          <ac:chgData name="Fahad Ahmed" userId="30532fec-343d-4033-bd14-2c86c5889cfc" providerId="ADAL" clId="{F82D8DBE-6DF2-4987-AA90-7A637940577B}" dt="2026-08-05T20:42:42.254" v="3760" actId="22"/>
          <ac:picMkLst>
            <pc:docMk/>
            <pc:sldMk cId="0" sldId="258"/>
            <ac:picMk id="51" creationId="{BDBF37E4-5754-D7A4-9EA4-A68749E2E95A}"/>
          </ac:picMkLst>
        </pc:picChg>
        <pc:picChg chg="add mod">
          <ac:chgData name="Fahad Ahmed" userId="30532fec-343d-4033-bd14-2c86c5889cfc" providerId="ADAL" clId="{F82D8DBE-6DF2-4987-AA90-7A637940577B}" dt="2026-08-05T20:43:53.719" v="3834" actId="1038"/>
          <ac:picMkLst>
            <pc:docMk/>
            <pc:sldMk cId="0" sldId="258"/>
            <ac:picMk id="52" creationId="{0D011F83-5863-B389-7E99-617579EED279}"/>
          </ac:picMkLst>
        </pc:picChg>
      </pc:sldChg>
      <pc:sldChg chg="modSp add del mod setBg modAnim">
        <pc:chgData name="Fahad Ahmed" userId="30532fec-343d-4033-bd14-2c86c5889cfc" providerId="ADAL" clId="{F82D8DBE-6DF2-4987-AA90-7A637940577B}" dt="2026-08-05T19:35:45.817" v="3440" actId="47"/>
        <pc:sldMkLst>
          <pc:docMk/>
          <pc:sldMk cId="0" sldId="259"/>
        </pc:sldMkLst>
      </pc:sldChg>
      <pc:sldChg chg="addSp add mod setBg">
        <pc:chgData name="Fahad Ahmed" userId="30532fec-343d-4033-bd14-2c86c5889cfc" providerId="ADAL" clId="{F82D8DBE-6DF2-4987-AA90-7A637940577B}" dt="2026-08-05T20:39:39.578" v="3505" actId="22"/>
        <pc:sldMkLst>
          <pc:docMk/>
          <pc:sldMk cId="0" sldId="260"/>
        </pc:sldMkLst>
        <pc:picChg chg="add">
          <ac:chgData name="Fahad Ahmed" userId="30532fec-343d-4033-bd14-2c86c5889cfc" providerId="ADAL" clId="{F82D8DBE-6DF2-4987-AA90-7A637940577B}" dt="2026-08-05T20:39:39.578" v="3505" actId="22"/>
          <ac:picMkLst>
            <pc:docMk/>
            <pc:sldMk cId="0" sldId="260"/>
            <ac:picMk id="15" creationId="{E8FE6F4B-F98D-3979-AFAE-1D851A90BB5B}"/>
          </ac:picMkLst>
        </pc:picChg>
      </pc:sldChg>
      <pc:sldChg chg="addSp add del mod setBg">
        <pc:chgData name="Fahad Ahmed" userId="30532fec-343d-4033-bd14-2c86c5889cfc" providerId="ADAL" clId="{F82D8DBE-6DF2-4987-AA90-7A637940577B}" dt="2026-08-05T19:35:45.817" v="3440" actId="47"/>
        <pc:sldMkLst>
          <pc:docMk/>
          <pc:sldMk cId="0" sldId="261"/>
        </pc:sldMkLst>
      </pc:sldChg>
      <pc:sldChg chg="addSp add mod setBg">
        <pc:chgData name="Fahad Ahmed" userId="30532fec-343d-4033-bd14-2c86c5889cfc" providerId="ADAL" clId="{F82D8DBE-6DF2-4987-AA90-7A637940577B}" dt="2026-08-05T20:39:45.286" v="3508" actId="22"/>
        <pc:sldMkLst>
          <pc:docMk/>
          <pc:sldMk cId="0" sldId="262"/>
        </pc:sldMkLst>
        <pc:picChg chg="add">
          <ac:chgData name="Fahad Ahmed" userId="30532fec-343d-4033-bd14-2c86c5889cfc" providerId="ADAL" clId="{F82D8DBE-6DF2-4987-AA90-7A637940577B}" dt="2026-08-05T20:39:45.286" v="3508" actId="22"/>
          <ac:picMkLst>
            <pc:docMk/>
            <pc:sldMk cId="0" sldId="262"/>
            <ac:picMk id="54" creationId="{63D98A1B-C7D3-742B-5DF2-C44215690E04}"/>
          </ac:picMkLst>
        </pc:picChg>
      </pc:sldChg>
      <pc:sldChg chg="addSp modSp add del mod setBg modAnim">
        <pc:chgData name="Fahad Ahmed" userId="30532fec-343d-4033-bd14-2c86c5889cfc" providerId="ADAL" clId="{F82D8DBE-6DF2-4987-AA90-7A637940577B}" dt="2026-08-05T20:45:05.565" v="3870" actId="1076"/>
        <pc:sldMkLst>
          <pc:docMk/>
          <pc:sldMk cId="0" sldId="263"/>
        </pc:sldMkLst>
        <pc:picChg chg="add">
          <ac:chgData name="Fahad Ahmed" userId="30532fec-343d-4033-bd14-2c86c5889cfc" providerId="ADAL" clId="{F82D8DBE-6DF2-4987-AA90-7A637940577B}" dt="2026-08-05T20:39:48.705" v="3509" actId="22"/>
          <ac:picMkLst>
            <pc:docMk/>
            <pc:sldMk cId="0" sldId="263"/>
            <ac:picMk id="41" creationId="{722EDD8E-9335-224A-CF14-5BFE6422C5EE}"/>
          </ac:picMkLst>
        </pc:picChg>
        <pc:picChg chg="add mod">
          <ac:chgData name="Fahad Ahmed" userId="30532fec-343d-4033-bd14-2c86c5889cfc" providerId="ADAL" clId="{F82D8DBE-6DF2-4987-AA90-7A637940577B}" dt="2026-08-05T20:45:05.565" v="3870" actId="1076"/>
          <ac:picMkLst>
            <pc:docMk/>
            <pc:sldMk cId="0" sldId="263"/>
            <ac:picMk id="46" creationId="{4F3AFA11-4215-85F3-2806-F9F00F2347F1}"/>
          </ac:picMkLst>
        </pc:picChg>
      </pc:sldChg>
      <pc:sldChg chg="addSp modSp add del mod setBg modAnim">
        <pc:chgData name="Fahad Ahmed" userId="30532fec-343d-4033-bd14-2c86c5889cfc" providerId="ADAL" clId="{F82D8DBE-6DF2-4987-AA90-7A637940577B}" dt="2026-08-05T20:45:46.233" v="3879" actId="14100"/>
        <pc:sldMkLst>
          <pc:docMk/>
          <pc:sldMk cId="0" sldId="264"/>
        </pc:sldMkLst>
        <pc:spChg chg="mod">
          <ac:chgData name="Fahad Ahmed" userId="30532fec-343d-4033-bd14-2c86c5889cfc" providerId="ADAL" clId="{F82D8DBE-6DF2-4987-AA90-7A637940577B}" dt="2026-08-05T19:43:23.590" v="3474" actId="33524"/>
          <ac:spMkLst>
            <pc:docMk/>
            <pc:sldMk cId="0" sldId="264"/>
            <ac:spMk id="3" creationId="{00000000-0000-0000-0000-000000000000}"/>
          </ac:spMkLst>
        </pc:spChg>
        <pc:spChg chg="mod">
          <ac:chgData name="Fahad Ahmed" userId="30532fec-343d-4033-bd14-2c86c5889cfc" providerId="ADAL" clId="{F82D8DBE-6DF2-4987-AA90-7A637940577B}" dt="2026-08-05T19:43:36.626" v="3479" actId="1036"/>
          <ac:spMkLst>
            <pc:docMk/>
            <pc:sldMk cId="0" sldId="264"/>
            <ac:spMk id="5" creationId="{00000000-0000-0000-0000-000000000000}"/>
          </ac:spMkLst>
        </pc:spChg>
        <pc:spChg chg="mod">
          <ac:chgData name="Fahad Ahmed" userId="30532fec-343d-4033-bd14-2c86c5889cfc" providerId="ADAL" clId="{F82D8DBE-6DF2-4987-AA90-7A637940577B}" dt="2026-08-05T20:45:32.522" v="3872" actId="14100"/>
          <ac:spMkLst>
            <pc:docMk/>
            <pc:sldMk cId="0" sldId="264"/>
            <ac:spMk id="20" creationId="{00000000-0000-0000-0000-000000000000}"/>
          </ac:spMkLst>
        </pc:spChg>
        <pc:spChg chg="mod">
          <ac:chgData name="Fahad Ahmed" userId="30532fec-343d-4033-bd14-2c86c5889cfc" providerId="ADAL" clId="{F82D8DBE-6DF2-4987-AA90-7A637940577B}" dt="2026-08-05T20:45:32.522" v="3872" actId="14100"/>
          <ac:spMkLst>
            <pc:docMk/>
            <pc:sldMk cId="0" sldId="264"/>
            <ac:spMk id="24" creationId="{00000000-0000-0000-0000-000000000000}"/>
          </ac:spMkLst>
        </pc:spChg>
        <pc:spChg chg="mod">
          <ac:chgData name="Fahad Ahmed" userId="30532fec-343d-4033-bd14-2c86c5889cfc" providerId="ADAL" clId="{F82D8DBE-6DF2-4987-AA90-7A637940577B}" dt="2026-08-05T20:45:32.522" v="3872" actId="14100"/>
          <ac:spMkLst>
            <pc:docMk/>
            <pc:sldMk cId="0" sldId="264"/>
            <ac:spMk id="28" creationId="{00000000-0000-0000-0000-000000000000}"/>
          </ac:spMkLst>
        </pc:spChg>
        <pc:spChg chg="mod">
          <ac:chgData name="Fahad Ahmed" userId="30532fec-343d-4033-bd14-2c86c5889cfc" providerId="ADAL" clId="{F82D8DBE-6DF2-4987-AA90-7A637940577B}" dt="2026-08-05T20:45:39.005" v="3877" actId="1037"/>
          <ac:spMkLst>
            <pc:docMk/>
            <pc:sldMk cId="0" sldId="264"/>
            <ac:spMk id="31" creationId="{00000000-0000-0000-0000-000000000000}"/>
          </ac:spMkLst>
        </pc:spChg>
        <pc:spChg chg="mod">
          <ac:chgData name="Fahad Ahmed" userId="30532fec-343d-4033-bd14-2c86c5889cfc" providerId="ADAL" clId="{F82D8DBE-6DF2-4987-AA90-7A637940577B}" dt="2026-08-05T20:45:22.507" v="3871" actId="14100"/>
          <ac:spMkLst>
            <pc:docMk/>
            <pc:sldMk cId="0" sldId="264"/>
            <ac:spMk id="32" creationId="{00000000-0000-0000-0000-000000000000}"/>
          </ac:spMkLst>
        </pc:spChg>
        <pc:picChg chg="add">
          <ac:chgData name="Fahad Ahmed" userId="30532fec-343d-4033-bd14-2c86c5889cfc" providerId="ADAL" clId="{F82D8DBE-6DF2-4987-AA90-7A637940577B}" dt="2026-08-05T20:39:51.131" v="3510" actId="22"/>
          <ac:picMkLst>
            <pc:docMk/>
            <pc:sldMk cId="0" sldId="264"/>
            <ac:picMk id="37" creationId="{A6406160-E7A1-9039-4C7F-153E8ED66E45}"/>
          </ac:picMkLst>
        </pc:picChg>
        <pc:picChg chg="add mod">
          <ac:chgData name="Fahad Ahmed" userId="30532fec-343d-4033-bd14-2c86c5889cfc" providerId="ADAL" clId="{F82D8DBE-6DF2-4987-AA90-7A637940577B}" dt="2026-08-05T20:45:46.233" v="3879" actId="14100"/>
          <ac:picMkLst>
            <pc:docMk/>
            <pc:sldMk cId="0" sldId="264"/>
            <ac:picMk id="38" creationId="{577EE46B-EB61-66D9-BB43-3C37C7B13ED3}"/>
          </ac:picMkLst>
        </pc:picChg>
      </pc:sldChg>
      <pc:sldChg chg="addSp modSp add mod setBg modAnim">
        <pc:chgData name="Fahad Ahmed" userId="30532fec-343d-4033-bd14-2c86c5889cfc" providerId="ADAL" clId="{F82D8DBE-6DF2-4987-AA90-7A637940577B}" dt="2026-08-05T20:41:33.116" v="3703"/>
        <pc:sldMkLst>
          <pc:docMk/>
          <pc:sldMk cId="0" sldId="266"/>
        </pc:sldMkLst>
        <pc:spChg chg="mod">
          <ac:chgData name="Fahad Ahmed" userId="30532fec-343d-4033-bd14-2c86c5889cfc" providerId="ADAL" clId="{F82D8DBE-6DF2-4987-AA90-7A637940577B}" dt="2026-08-05T19:36:25.469" v="3452" actId="20577"/>
          <ac:spMkLst>
            <pc:docMk/>
            <pc:sldMk cId="0" sldId="266"/>
            <ac:spMk id="2" creationId="{00000000-0000-0000-0000-000000000000}"/>
          </ac:spMkLst>
        </pc:spChg>
        <pc:spChg chg="mod">
          <ac:chgData name="Fahad Ahmed" userId="30532fec-343d-4033-bd14-2c86c5889cfc" providerId="ADAL" clId="{F82D8DBE-6DF2-4987-AA90-7A637940577B}" dt="2026-08-05T20:40:59.649" v="3695" actId="14100"/>
          <ac:spMkLst>
            <pc:docMk/>
            <pc:sldMk cId="0" sldId="266"/>
            <ac:spMk id="30" creationId="{2B5AAFAF-36EF-CCB7-F71C-C09D9137FC43}"/>
          </ac:spMkLst>
        </pc:spChg>
        <pc:spChg chg="mod">
          <ac:chgData name="Fahad Ahmed" userId="30532fec-343d-4033-bd14-2c86c5889cfc" providerId="ADAL" clId="{F82D8DBE-6DF2-4987-AA90-7A637940577B}" dt="2026-08-05T20:40:37.495" v="3596" actId="14100"/>
          <ac:spMkLst>
            <pc:docMk/>
            <pc:sldMk cId="0" sldId="266"/>
            <ac:spMk id="33" creationId="{968EE08E-4C60-69EE-B4D5-2EDA4E4F5F2A}"/>
          </ac:spMkLst>
        </pc:spChg>
        <pc:picChg chg="add">
          <ac:chgData name="Fahad Ahmed" userId="30532fec-343d-4033-bd14-2c86c5889cfc" providerId="ADAL" clId="{F82D8DBE-6DF2-4987-AA90-7A637940577B}" dt="2026-08-05T20:39:36.699" v="3504" actId="22"/>
          <ac:picMkLst>
            <pc:docMk/>
            <pc:sldMk cId="0" sldId="266"/>
            <ac:picMk id="17" creationId="{0018592C-6A20-7773-8AA4-BD64E424B383}"/>
          </ac:picMkLst>
        </pc:picChg>
        <pc:picChg chg="add mod">
          <ac:chgData name="Fahad Ahmed" userId="30532fec-343d-4033-bd14-2c86c5889cfc" providerId="ADAL" clId="{F82D8DBE-6DF2-4987-AA90-7A637940577B}" dt="2026-08-05T20:41:28.276" v="3702" actId="1076"/>
          <ac:picMkLst>
            <pc:docMk/>
            <pc:sldMk cId="0" sldId="266"/>
            <ac:picMk id="19" creationId="{95C8946A-2CE1-9A2E-BA85-1AF0B148CC5F}"/>
          </ac:picMkLst>
        </pc:picChg>
        <pc:picChg chg="mod">
          <ac:chgData name="Fahad Ahmed" userId="30532fec-343d-4033-bd14-2c86c5889cfc" providerId="ADAL" clId="{F82D8DBE-6DF2-4987-AA90-7A637940577B}" dt="2026-08-05T20:40:40.807" v="3601" actId="1035"/>
          <ac:picMkLst>
            <pc:docMk/>
            <pc:sldMk cId="0" sldId="266"/>
            <ac:picMk id="31" creationId="{3416F875-FABE-234E-0342-1835CB765E88}"/>
          </ac:picMkLst>
        </pc:picChg>
        <pc:picChg chg="mod">
          <ac:chgData name="Fahad Ahmed" userId="30532fec-343d-4033-bd14-2c86c5889cfc" providerId="ADAL" clId="{F82D8DBE-6DF2-4987-AA90-7A637940577B}" dt="2026-08-05T20:40:24.408" v="3524" actId="1035"/>
          <ac:picMkLst>
            <pc:docMk/>
            <pc:sldMk cId="0" sldId="266"/>
            <ac:picMk id="34" creationId="{FEEB4905-22E6-BB2F-86E9-8F9044FFBBEB}"/>
          </ac:picMkLst>
        </pc:picChg>
      </pc:sldChg>
      <pc:sldChg chg="modSp add del mod setBg">
        <pc:chgData name="Fahad Ahmed" userId="30532fec-343d-4033-bd14-2c86c5889cfc" providerId="ADAL" clId="{F82D8DBE-6DF2-4987-AA90-7A637940577B}" dt="2026-08-05T19:35:45.817" v="3440" actId="47"/>
        <pc:sldMkLst>
          <pc:docMk/>
          <pc:sldMk cId="0" sldId="267"/>
        </pc:sldMkLst>
      </pc:sldChg>
      <pc:sldChg chg="modSp add del mod setBg modAnim">
        <pc:chgData name="Fahad Ahmed" userId="30532fec-343d-4033-bd14-2c86c5889cfc" providerId="ADAL" clId="{F82D8DBE-6DF2-4987-AA90-7A637940577B}" dt="2026-08-05T19:35:45.817" v="3440" actId="47"/>
        <pc:sldMkLst>
          <pc:docMk/>
          <pc:sldMk cId="0" sldId="268"/>
        </pc:sldMkLst>
      </pc:sldChg>
      <pc:sldChg chg="addSp modSp add del mod setBg modAnim">
        <pc:chgData name="Fahad Ahmed" userId="30532fec-343d-4033-bd14-2c86c5889cfc" providerId="ADAL" clId="{F82D8DBE-6DF2-4987-AA90-7A637940577B}" dt="2026-08-05T20:48:48.654" v="3976" actId="1076"/>
        <pc:sldMkLst>
          <pc:docMk/>
          <pc:sldMk cId="0" sldId="269"/>
        </pc:sldMkLst>
        <pc:spChg chg="mod">
          <ac:chgData name="Fahad Ahmed" userId="30532fec-343d-4033-bd14-2c86c5889cfc" providerId="ADAL" clId="{F82D8DBE-6DF2-4987-AA90-7A637940577B}" dt="2026-08-05T20:48:01.552" v="3967" actId="1035"/>
          <ac:spMkLst>
            <pc:docMk/>
            <pc:sldMk cId="0" sldId="269"/>
            <ac:spMk id="3" creationId="{00000000-0000-0000-0000-000000000000}"/>
          </ac:spMkLst>
        </pc:spChg>
        <pc:spChg chg="mod">
          <ac:chgData name="Fahad Ahmed" userId="30532fec-343d-4033-bd14-2c86c5889cfc" providerId="ADAL" clId="{F82D8DBE-6DF2-4987-AA90-7A637940577B}" dt="2026-08-05T20:47:54.311" v="3962" actId="1036"/>
          <ac:spMkLst>
            <pc:docMk/>
            <pc:sldMk cId="0" sldId="269"/>
            <ac:spMk id="4" creationId="{00000000-0000-0000-0000-000000000000}"/>
          </ac:spMkLst>
        </pc:spChg>
        <pc:spChg chg="mod">
          <ac:chgData name="Fahad Ahmed" userId="30532fec-343d-4033-bd14-2c86c5889cfc" providerId="ADAL" clId="{F82D8DBE-6DF2-4987-AA90-7A637940577B}" dt="2026-08-05T20:48:18.426" v="3973" actId="1038"/>
          <ac:spMkLst>
            <pc:docMk/>
            <pc:sldMk cId="0" sldId="269"/>
            <ac:spMk id="5" creationId="{00000000-0000-0000-0000-000000000000}"/>
          </ac:spMkLst>
        </pc:spChg>
        <pc:spChg chg="mod">
          <ac:chgData name="Fahad Ahmed" userId="30532fec-343d-4033-bd14-2c86c5889cfc" providerId="ADAL" clId="{F82D8DBE-6DF2-4987-AA90-7A637940577B}" dt="2026-08-05T20:47:27.064" v="3926" actId="1035"/>
          <ac:spMkLst>
            <pc:docMk/>
            <pc:sldMk cId="0" sldId="269"/>
            <ac:spMk id="7" creationId="{00000000-0000-0000-0000-000000000000}"/>
          </ac:spMkLst>
        </pc:spChg>
        <pc:spChg chg="mod">
          <ac:chgData name="Fahad Ahmed" userId="30532fec-343d-4033-bd14-2c86c5889cfc" providerId="ADAL" clId="{F82D8DBE-6DF2-4987-AA90-7A637940577B}" dt="2026-08-05T20:47:28.340" v="3927" actId="1035"/>
          <ac:spMkLst>
            <pc:docMk/>
            <pc:sldMk cId="0" sldId="269"/>
            <ac:spMk id="8" creationId="{00000000-0000-0000-0000-000000000000}"/>
          </ac:spMkLst>
        </pc:spChg>
        <pc:spChg chg="mod">
          <ac:chgData name="Fahad Ahmed" userId="30532fec-343d-4033-bd14-2c86c5889cfc" providerId="ADAL" clId="{F82D8DBE-6DF2-4987-AA90-7A637940577B}" dt="2026-08-05T20:47:54.311" v="3962" actId="1036"/>
          <ac:spMkLst>
            <pc:docMk/>
            <pc:sldMk cId="0" sldId="269"/>
            <ac:spMk id="9" creationId="{00000000-0000-0000-0000-000000000000}"/>
          </ac:spMkLst>
        </pc:spChg>
        <pc:spChg chg="mod">
          <ac:chgData name="Fahad Ahmed" userId="30532fec-343d-4033-bd14-2c86c5889cfc" providerId="ADAL" clId="{F82D8DBE-6DF2-4987-AA90-7A637940577B}" dt="2026-08-05T20:47:28.340" v="3927" actId="1035"/>
          <ac:spMkLst>
            <pc:docMk/>
            <pc:sldMk cId="0" sldId="269"/>
            <ac:spMk id="10" creationId="{00000000-0000-0000-0000-000000000000}"/>
          </ac:spMkLst>
        </pc:spChg>
        <pc:spChg chg="mod">
          <ac:chgData name="Fahad Ahmed" userId="30532fec-343d-4033-bd14-2c86c5889cfc" providerId="ADAL" clId="{F82D8DBE-6DF2-4987-AA90-7A637940577B}" dt="2026-08-05T20:47:28.340" v="3927" actId="1035"/>
          <ac:spMkLst>
            <pc:docMk/>
            <pc:sldMk cId="0" sldId="269"/>
            <ac:spMk id="11" creationId="{00000000-0000-0000-0000-000000000000}"/>
          </ac:spMkLst>
        </pc:spChg>
        <pc:spChg chg="mod">
          <ac:chgData name="Fahad Ahmed" userId="30532fec-343d-4033-bd14-2c86c5889cfc" providerId="ADAL" clId="{F82D8DBE-6DF2-4987-AA90-7A637940577B}" dt="2026-08-05T20:47:09.049" v="3918" actId="14100"/>
          <ac:spMkLst>
            <pc:docMk/>
            <pc:sldMk cId="0" sldId="269"/>
            <ac:spMk id="12" creationId="{00000000-0000-0000-0000-000000000000}"/>
          </ac:spMkLst>
        </pc:spChg>
        <pc:spChg chg="mod">
          <ac:chgData name="Fahad Ahmed" userId="30532fec-343d-4033-bd14-2c86c5889cfc" providerId="ADAL" clId="{F82D8DBE-6DF2-4987-AA90-7A637940577B}" dt="2026-08-05T20:48:18.426" v="3973" actId="1038"/>
          <ac:spMkLst>
            <pc:docMk/>
            <pc:sldMk cId="0" sldId="269"/>
            <ac:spMk id="13" creationId="{00000000-0000-0000-0000-000000000000}"/>
          </ac:spMkLst>
        </pc:spChg>
        <pc:spChg chg="mod">
          <ac:chgData name="Fahad Ahmed" userId="30532fec-343d-4033-bd14-2c86c5889cfc" providerId="ADAL" clId="{F82D8DBE-6DF2-4987-AA90-7A637940577B}" dt="2026-08-05T20:47:28.340" v="3927" actId="1035"/>
          <ac:spMkLst>
            <pc:docMk/>
            <pc:sldMk cId="0" sldId="269"/>
            <ac:spMk id="15"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6" creationId="{00000000-0000-0000-0000-000000000000}"/>
          </ac:spMkLst>
        </pc:spChg>
        <pc:spChg chg="mod">
          <ac:chgData name="Fahad Ahmed" userId="30532fec-343d-4033-bd14-2c86c5889cfc" providerId="ADAL" clId="{F82D8DBE-6DF2-4987-AA90-7A637940577B}" dt="2026-08-05T20:47:54.311" v="3962" actId="1036"/>
          <ac:spMkLst>
            <pc:docMk/>
            <pc:sldMk cId="0" sldId="269"/>
            <ac:spMk id="17"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8" creationId="{00000000-0000-0000-0000-000000000000}"/>
          </ac:spMkLst>
        </pc:spChg>
        <pc:spChg chg="mod">
          <ac:chgData name="Fahad Ahmed" userId="30532fec-343d-4033-bd14-2c86c5889cfc" providerId="ADAL" clId="{F82D8DBE-6DF2-4987-AA90-7A637940577B}" dt="2026-07-29T18:31:50.290" v="3332" actId="1035"/>
          <ac:spMkLst>
            <pc:docMk/>
            <pc:sldMk cId="0" sldId="269"/>
            <ac:spMk id="19" creationId="{00000000-0000-0000-0000-000000000000}"/>
          </ac:spMkLst>
        </pc:spChg>
        <pc:spChg chg="mod">
          <ac:chgData name="Fahad Ahmed" userId="30532fec-343d-4033-bd14-2c86c5889cfc" providerId="ADAL" clId="{F82D8DBE-6DF2-4987-AA90-7A637940577B}" dt="2026-08-05T20:47:54.311" v="3962" actId="1036"/>
          <ac:spMkLst>
            <pc:docMk/>
            <pc:sldMk cId="0" sldId="269"/>
            <ac:spMk id="20" creationId="{00000000-0000-0000-0000-000000000000}"/>
          </ac:spMkLst>
        </pc:spChg>
        <pc:spChg chg="mod">
          <ac:chgData name="Fahad Ahmed" userId="30532fec-343d-4033-bd14-2c86c5889cfc" providerId="ADAL" clId="{F82D8DBE-6DF2-4987-AA90-7A637940577B}" dt="2026-08-05T20:48:18.426" v="3973" actId="1038"/>
          <ac:spMkLst>
            <pc:docMk/>
            <pc:sldMk cId="0" sldId="269"/>
            <ac:spMk id="21" creationId="{00000000-0000-0000-0000-000000000000}"/>
          </ac:spMkLst>
        </pc:spChg>
        <pc:spChg chg="mod">
          <ac:chgData name="Fahad Ahmed" userId="30532fec-343d-4033-bd14-2c86c5889cfc" providerId="ADAL" clId="{F82D8DBE-6DF2-4987-AA90-7A637940577B}" dt="2026-08-05T20:47:28.340" v="3927" actId="1035"/>
          <ac:spMkLst>
            <pc:docMk/>
            <pc:sldMk cId="0" sldId="269"/>
            <ac:spMk id="23" creationId="{00000000-0000-0000-0000-000000000000}"/>
          </ac:spMkLst>
        </pc:spChg>
        <pc:spChg chg="mod">
          <ac:chgData name="Fahad Ahmed" userId="30532fec-343d-4033-bd14-2c86c5889cfc" providerId="ADAL" clId="{F82D8DBE-6DF2-4987-AA90-7A637940577B}" dt="2026-08-05T20:47:28.340" v="3927" actId="1035"/>
          <ac:spMkLst>
            <pc:docMk/>
            <pc:sldMk cId="0" sldId="269"/>
            <ac:spMk id="24"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5" creationId="{00000000-0000-0000-0000-000000000000}"/>
          </ac:spMkLst>
        </pc:spChg>
        <pc:spChg chg="mod">
          <ac:chgData name="Fahad Ahmed" userId="30532fec-343d-4033-bd14-2c86c5889cfc" providerId="ADAL" clId="{F82D8DBE-6DF2-4987-AA90-7A637940577B}" dt="2026-07-29T18:33:55.895" v="3360" actId="1036"/>
          <ac:spMkLst>
            <pc:docMk/>
            <pc:sldMk cId="0" sldId="269"/>
            <ac:spMk id="26" creationId="{00000000-0000-0000-0000-000000000000}"/>
          </ac:spMkLst>
        </pc:spChg>
        <pc:spChg chg="mod">
          <ac:chgData name="Fahad Ahmed" userId="30532fec-343d-4033-bd14-2c86c5889cfc" providerId="ADAL" clId="{F82D8DBE-6DF2-4987-AA90-7A637940577B}" dt="2026-08-05T20:47:54.311" v="3962" actId="1036"/>
          <ac:spMkLst>
            <pc:docMk/>
            <pc:sldMk cId="0" sldId="269"/>
            <ac:spMk id="27" creationId="{00000000-0000-0000-0000-000000000000}"/>
          </ac:spMkLst>
        </pc:spChg>
        <pc:spChg chg="mod">
          <ac:chgData name="Fahad Ahmed" userId="30532fec-343d-4033-bd14-2c86c5889cfc" providerId="ADAL" clId="{F82D8DBE-6DF2-4987-AA90-7A637940577B}" dt="2026-08-05T20:47:09.049" v="3918" actId="14100"/>
          <ac:spMkLst>
            <pc:docMk/>
            <pc:sldMk cId="0" sldId="269"/>
            <ac:spMk id="28" creationId="{00000000-0000-0000-0000-000000000000}"/>
          </ac:spMkLst>
        </pc:spChg>
        <pc:spChg chg="mod">
          <ac:chgData name="Fahad Ahmed" userId="30532fec-343d-4033-bd14-2c86c5889cfc" providerId="ADAL" clId="{F82D8DBE-6DF2-4987-AA90-7A637940577B}" dt="2026-08-05T20:48:18.426" v="3973" actId="1038"/>
          <ac:spMkLst>
            <pc:docMk/>
            <pc:sldMk cId="0" sldId="269"/>
            <ac:spMk id="29" creationId="{00000000-0000-0000-0000-000000000000}"/>
          </ac:spMkLst>
        </pc:spChg>
        <pc:spChg chg="mod">
          <ac:chgData name="Fahad Ahmed" userId="30532fec-343d-4033-bd14-2c86c5889cfc" providerId="ADAL" clId="{F82D8DBE-6DF2-4987-AA90-7A637940577B}" dt="2026-08-05T20:47:54.311" v="3962" actId="1036"/>
          <ac:spMkLst>
            <pc:docMk/>
            <pc:sldMk cId="0" sldId="269"/>
            <ac:spMk id="31" creationId="{00000000-0000-0000-0000-000000000000}"/>
          </ac:spMkLst>
        </pc:spChg>
        <pc:spChg chg="mod">
          <ac:chgData name="Fahad Ahmed" userId="30532fec-343d-4033-bd14-2c86c5889cfc" providerId="ADAL" clId="{F82D8DBE-6DF2-4987-AA90-7A637940577B}" dt="2026-07-29T18:32:21.178" v="3342" actId="1036"/>
          <ac:spMkLst>
            <pc:docMk/>
            <pc:sldMk cId="0" sldId="269"/>
            <ac:spMk id="32" creationId="{00000000-0000-0000-0000-000000000000}"/>
          </ac:spMkLst>
        </pc:spChg>
        <pc:spChg chg="mod">
          <ac:chgData name="Fahad Ahmed" userId="30532fec-343d-4033-bd14-2c86c5889cfc" providerId="ADAL" clId="{F82D8DBE-6DF2-4987-AA90-7A637940577B}" dt="2026-08-05T20:47:54.311" v="3962" actId="1036"/>
          <ac:spMkLst>
            <pc:docMk/>
            <pc:sldMk cId="0" sldId="269"/>
            <ac:spMk id="33" creationId="{00000000-0000-0000-0000-000000000000}"/>
          </ac:spMkLst>
        </pc:spChg>
        <pc:spChg chg="mod">
          <ac:chgData name="Fahad Ahmed" userId="30532fec-343d-4033-bd14-2c86c5889cfc" providerId="ADAL" clId="{F82D8DBE-6DF2-4987-AA90-7A637940577B}" dt="2026-07-29T18:31:09.314" v="3322" actId="1035"/>
          <ac:spMkLst>
            <pc:docMk/>
            <pc:sldMk cId="0" sldId="269"/>
            <ac:spMk id="34" creationId="{00000000-0000-0000-0000-000000000000}"/>
          </ac:spMkLst>
        </pc:spChg>
        <pc:spChg chg="mod">
          <ac:chgData name="Fahad Ahmed" userId="30532fec-343d-4033-bd14-2c86c5889cfc" providerId="ADAL" clId="{F82D8DBE-6DF2-4987-AA90-7A637940577B}" dt="2026-08-05T20:47:54.311" v="3962" actId="1036"/>
          <ac:spMkLst>
            <pc:docMk/>
            <pc:sldMk cId="0" sldId="269"/>
            <ac:spMk id="35" creationId="{00000000-0000-0000-0000-000000000000}"/>
          </ac:spMkLst>
        </pc:spChg>
        <pc:spChg chg="mod">
          <ac:chgData name="Fahad Ahmed" userId="30532fec-343d-4033-bd14-2c86c5889cfc" providerId="ADAL" clId="{F82D8DBE-6DF2-4987-AA90-7A637940577B}" dt="2026-08-05T20:48:34.119" v="3974" actId="14100"/>
          <ac:spMkLst>
            <pc:docMk/>
            <pc:sldMk cId="0" sldId="269"/>
            <ac:spMk id="36" creationId="{00000000-0000-0000-0000-000000000000}"/>
          </ac:spMkLst>
        </pc:spChg>
        <pc:spChg chg="mod">
          <ac:chgData name="Fahad Ahmed" userId="30532fec-343d-4033-bd14-2c86c5889cfc" providerId="ADAL" clId="{F82D8DBE-6DF2-4987-AA90-7A637940577B}" dt="2026-08-05T20:46:34.723" v="3893" actId="1037"/>
          <ac:spMkLst>
            <pc:docMk/>
            <pc:sldMk cId="0" sldId="269"/>
            <ac:spMk id="37" creationId="{651940BE-EF2C-9433-34F8-C6C9821DCAF3}"/>
          </ac:spMkLst>
        </pc:spChg>
        <pc:picChg chg="mod">
          <ac:chgData name="Fahad Ahmed" userId="30532fec-343d-4033-bd14-2c86c5889cfc" providerId="ADAL" clId="{F82D8DBE-6DF2-4987-AA90-7A637940577B}" dt="2026-08-05T20:48:18.426" v="3973" actId="1038"/>
          <ac:picMkLst>
            <pc:docMk/>
            <pc:sldMk cId="0" sldId="269"/>
            <ac:picMk id="6" creationId="{00000000-0000-0000-0000-000000000000}"/>
          </ac:picMkLst>
        </pc:picChg>
        <pc:picChg chg="mod">
          <ac:chgData name="Fahad Ahmed" userId="30532fec-343d-4033-bd14-2c86c5889cfc" providerId="ADAL" clId="{F82D8DBE-6DF2-4987-AA90-7A637940577B}" dt="2026-08-05T20:48:18.426" v="3973" actId="1038"/>
          <ac:picMkLst>
            <pc:docMk/>
            <pc:sldMk cId="0" sldId="269"/>
            <ac:picMk id="14" creationId="{00000000-0000-0000-0000-000000000000}"/>
          </ac:picMkLst>
        </pc:picChg>
        <pc:picChg chg="mod">
          <ac:chgData name="Fahad Ahmed" userId="30532fec-343d-4033-bd14-2c86c5889cfc" providerId="ADAL" clId="{F82D8DBE-6DF2-4987-AA90-7A637940577B}" dt="2026-08-05T20:48:18.426" v="3973" actId="1038"/>
          <ac:picMkLst>
            <pc:docMk/>
            <pc:sldMk cId="0" sldId="269"/>
            <ac:picMk id="22" creationId="{00000000-0000-0000-0000-000000000000}"/>
          </ac:picMkLst>
        </pc:picChg>
        <pc:picChg chg="mod">
          <ac:chgData name="Fahad Ahmed" userId="30532fec-343d-4033-bd14-2c86c5889cfc" providerId="ADAL" clId="{F82D8DBE-6DF2-4987-AA90-7A637940577B}" dt="2026-08-05T20:48:18.426" v="3973" actId="1038"/>
          <ac:picMkLst>
            <pc:docMk/>
            <pc:sldMk cId="0" sldId="269"/>
            <ac:picMk id="30" creationId="{00000000-0000-0000-0000-000000000000}"/>
          </ac:picMkLst>
        </pc:picChg>
        <pc:picChg chg="add">
          <ac:chgData name="Fahad Ahmed" userId="30532fec-343d-4033-bd14-2c86c5889cfc" providerId="ADAL" clId="{F82D8DBE-6DF2-4987-AA90-7A637940577B}" dt="2026-08-05T20:39:53.207" v="3511" actId="22"/>
          <ac:picMkLst>
            <pc:docMk/>
            <pc:sldMk cId="0" sldId="269"/>
            <ac:picMk id="41" creationId="{BCA690A2-D0F5-6B7B-4EA7-1D20657143E6}"/>
          </ac:picMkLst>
        </pc:picChg>
        <pc:picChg chg="add mod">
          <ac:chgData name="Fahad Ahmed" userId="30532fec-343d-4033-bd14-2c86c5889cfc" providerId="ADAL" clId="{F82D8DBE-6DF2-4987-AA90-7A637940577B}" dt="2026-08-05T20:48:48.654" v="3976" actId="1076"/>
          <ac:picMkLst>
            <pc:docMk/>
            <pc:sldMk cId="0" sldId="269"/>
            <ac:picMk id="42" creationId="{7D0E981F-532B-5B63-D9A4-99CC63EBFED8}"/>
          </ac:picMkLst>
        </pc:picChg>
      </pc:sldChg>
      <pc:sldChg chg="addSp modSp add mod setBg modAnim">
        <pc:chgData name="Fahad Ahmed" userId="30532fec-343d-4033-bd14-2c86c5889cfc" providerId="ADAL" clId="{F82D8DBE-6DF2-4987-AA90-7A637940577B}" dt="2026-08-05T20:49:58.985" v="4033" actId="1076"/>
        <pc:sldMkLst>
          <pc:docMk/>
          <pc:sldMk cId="0" sldId="271"/>
        </pc:sldMkLst>
        <pc:spChg chg="mod">
          <ac:chgData name="Fahad Ahmed" userId="30532fec-343d-4033-bd14-2c86c5889cfc" providerId="ADAL" clId="{F82D8DBE-6DF2-4987-AA90-7A637940577B}" dt="2026-08-05T20:49:41.047" v="4029" actId="1038"/>
          <ac:spMkLst>
            <pc:docMk/>
            <pc:sldMk cId="0" sldId="271"/>
            <ac:spMk id="4"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7"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8"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11"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16"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21"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35"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39"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47" creationId="{00000000-0000-0000-0000-000000000000}"/>
          </ac:spMkLst>
        </pc:spChg>
        <pc:spChg chg="mod">
          <ac:chgData name="Fahad Ahmed" userId="30532fec-343d-4033-bd14-2c86c5889cfc" providerId="ADAL" clId="{F82D8DBE-6DF2-4987-AA90-7A637940577B}" dt="2026-08-05T20:49:41.047" v="4029" actId="1038"/>
          <ac:spMkLst>
            <pc:docMk/>
            <pc:sldMk cId="0" sldId="271"/>
            <ac:spMk id="49" creationId="{00000000-0000-0000-0000-000000000000}"/>
          </ac:spMkLst>
        </pc:spChg>
        <pc:spChg chg="mod">
          <ac:chgData name="Fahad Ahmed" userId="30532fec-343d-4033-bd14-2c86c5889cfc" providerId="ADAL" clId="{F82D8DBE-6DF2-4987-AA90-7A637940577B}" dt="2026-08-05T20:49:18.500" v="4007" actId="1038"/>
          <ac:spMkLst>
            <pc:docMk/>
            <pc:sldMk cId="0" sldId="271"/>
            <ac:spMk id="53" creationId="{DCCED6BD-391D-2840-CA50-072882DD1049}"/>
          </ac:spMkLst>
        </pc:spChg>
        <pc:picChg chg="add">
          <ac:chgData name="Fahad Ahmed" userId="30532fec-343d-4033-bd14-2c86c5889cfc" providerId="ADAL" clId="{F82D8DBE-6DF2-4987-AA90-7A637940577B}" dt="2026-08-05T20:39:55.205" v="3512" actId="22"/>
          <ac:picMkLst>
            <pc:docMk/>
            <pc:sldMk cId="0" sldId="271"/>
            <ac:picMk id="57" creationId="{C323893D-B1AC-BA43-3251-959E42000484}"/>
          </ac:picMkLst>
        </pc:picChg>
        <pc:picChg chg="add mod">
          <ac:chgData name="Fahad Ahmed" userId="30532fec-343d-4033-bd14-2c86c5889cfc" providerId="ADAL" clId="{F82D8DBE-6DF2-4987-AA90-7A637940577B}" dt="2026-08-05T20:49:58.985" v="4033" actId="1076"/>
          <ac:picMkLst>
            <pc:docMk/>
            <pc:sldMk cId="0" sldId="271"/>
            <ac:picMk id="58" creationId="{F68C8C10-0CDB-5255-E3A8-4128DDB28BCA}"/>
          </ac:picMkLst>
        </pc:picChg>
      </pc:sldChg>
      <pc:sldChg chg="addSp modSp add mod modAnim">
        <pc:chgData name="Fahad Ahmed" userId="30532fec-343d-4033-bd14-2c86c5889cfc" providerId="ADAL" clId="{F82D8DBE-6DF2-4987-AA90-7A637940577B}" dt="2026-08-05T20:44:42.055" v="3866"/>
        <pc:sldMkLst>
          <pc:docMk/>
          <pc:sldMk cId="2380246021" sldId="276"/>
        </pc:sldMkLst>
        <pc:spChg chg="mod">
          <ac:chgData name="Fahad Ahmed" userId="30532fec-343d-4033-bd14-2c86c5889cfc" providerId="ADAL" clId="{F82D8DBE-6DF2-4987-AA90-7A637940577B}" dt="2026-08-05T20:44:32.602" v="3865" actId="1038"/>
          <ac:spMkLst>
            <pc:docMk/>
            <pc:sldMk cId="2380246021" sldId="276"/>
            <ac:spMk id="32" creationId="{F5621904-9DAD-FA94-061E-A6D3B7B8ABAF}"/>
          </ac:spMkLst>
        </pc:spChg>
        <pc:picChg chg="add">
          <ac:chgData name="Fahad Ahmed" userId="30532fec-343d-4033-bd14-2c86c5889cfc" providerId="ADAL" clId="{F82D8DBE-6DF2-4987-AA90-7A637940577B}" dt="2026-08-05T20:39:43.382" v="3507" actId="22"/>
          <ac:picMkLst>
            <pc:docMk/>
            <pc:sldMk cId="2380246021" sldId="276"/>
            <ac:picMk id="7" creationId="{6F5E2129-7D40-DD91-0B50-07268F728E58}"/>
          </ac:picMkLst>
        </pc:picChg>
        <pc:picChg chg="add mod">
          <ac:chgData name="Fahad Ahmed" userId="30532fec-343d-4033-bd14-2c86c5889cfc" providerId="ADAL" clId="{F82D8DBE-6DF2-4987-AA90-7A637940577B}" dt="2026-08-05T20:44:42.055" v="3866"/>
          <ac:picMkLst>
            <pc:docMk/>
            <pc:sldMk cId="2380246021" sldId="276"/>
            <ac:picMk id="9" creationId="{523BF370-7B41-36E2-59C9-3D1FE2C7C608}"/>
          </ac:picMkLst>
        </pc:picChg>
        <pc:picChg chg="mod">
          <ac:chgData name="Fahad Ahmed" userId="30532fec-343d-4033-bd14-2c86c5889cfc" providerId="ADAL" clId="{F82D8DBE-6DF2-4987-AA90-7A637940577B}" dt="2026-08-05T20:44:32.602" v="3865" actId="1038"/>
          <ac:picMkLst>
            <pc:docMk/>
            <pc:sldMk cId="2380246021" sldId="276"/>
            <ac:picMk id="36" creationId="{A62B889C-62D6-496D-23DB-14CA010B74FD}"/>
          </ac:picMkLst>
        </pc:picChg>
      </pc:sldChg>
      <pc:sldChg chg="modSp add del mod">
        <pc:chgData name="Fahad Ahmed" userId="30532fec-343d-4033-bd14-2c86c5889cfc" providerId="ADAL" clId="{F82D8DBE-6DF2-4987-AA90-7A637940577B}" dt="2026-08-05T19:36:31.689" v="3457" actId="20577"/>
        <pc:sldMkLst>
          <pc:docMk/>
          <pc:sldMk cId="4223636781" sldId="332"/>
        </pc:sldMkLst>
        <pc:spChg chg="mod">
          <ac:chgData name="Fahad Ahmed" userId="30532fec-343d-4033-bd14-2c86c5889cfc" providerId="ADAL" clId="{F82D8DBE-6DF2-4987-AA90-7A637940577B}" dt="2026-08-05T19:36:31.689" v="3457" actId="20577"/>
          <ac:spMkLst>
            <pc:docMk/>
            <pc:sldMk cId="4223636781" sldId="332"/>
            <ac:spMk id="4" creationId="{3D766514-D4CC-7625-E575-98B58366D428}"/>
          </ac:spMkLst>
        </pc:spChg>
      </pc:sldChg>
      <pc:sldChg chg="addSp modSp add mod">
        <pc:chgData name="Fahad Ahmed" userId="30532fec-343d-4033-bd14-2c86c5889cfc" providerId="ADAL" clId="{F82D8DBE-6DF2-4987-AA90-7A637940577B}" dt="2026-08-05T20:39:34.909" v="3503" actId="22"/>
        <pc:sldMkLst>
          <pc:docMk/>
          <pc:sldMk cId="694093789" sldId="333"/>
        </pc:sldMkLst>
        <pc:spChg chg="mod">
          <ac:chgData name="Fahad Ahmed" userId="30532fec-343d-4033-bd14-2c86c5889cfc" providerId="ADAL" clId="{F82D8DBE-6DF2-4987-AA90-7A637940577B}" dt="2026-08-05T19:36:19.727" v="3447" actId="20577"/>
          <ac:spMkLst>
            <pc:docMk/>
            <pc:sldMk cId="694093789" sldId="333"/>
            <ac:spMk id="2" creationId="{2042E151-0F79-8C77-3FA8-434DBF7B9C9B}"/>
          </ac:spMkLst>
        </pc:spChg>
        <pc:picChg chg="add">
          <ac:chgData name="Fahad Ahmed" userId="30532fec-343d-4033-bd14-2c86c5889cfc" providerId="ADAL" clId="{F82D8DBE-6DF2-4987-AA90-7A637940577B}" dt="2026-08-05T20:39:34.909" v="3503" actId="22"/>
          <ac:picMkLst>
            <pc:docMk/>
            <pc:sldMk cId="694093789" sldId="333"/>
            <ac:picMk id="5" creationId="{F502C857-9716-6F58-4D40-B45FE88CFBBE}"/>
          </ac:picMkLst>
        </pc:picChg>
      </pc:sldChg>
      <pc:sldChg chg="addSp delSp modSp add mod ord modAnim">
        <pc:chgData name="Fahad Ahmed" userId="30532fec-343d-4033-bd14-2c86c5889cfc" providerId="ADAL" clId="{F82D8DBE-6DF2-4987-AA90-7A637940577B}" dt="2026-08-05T20:38:52.050" v="3489" actId="14100"/>
        <pc:sldMkLst>
          <pc:docMk/>
          <pc:sldMk cId="275013023" sldId="358"/>
        </pc:sldMkLst>
        <pc:spChg chg="mod">
          <ac:chgData name="Fahad Ahmed" userId="30532fec-343d-4033-bd14-2c86c5889cfc" providerId="ADAL" clId="{F82D8DBE-6DF2-4987-AA90-7A637940577B}" dt="2026-08-05T20:38:28.996" v="3483"/>
          <ac:spMkLst>
            <pc:docMk/>
            <pc:sldMk cId="275013023" sldId="358"/>
            <ac:spMk id="12" creationId="{F3E9BE4A-C3A4-81B2-D837-7A011CB00847}"/>
          </ac:spMkLst>
        </pc:spChg>
        <pc:picChg chg="add mod">
          <ac:chgData name="Fahad Ahmed" userId="30532fec-343d-4033-bd14-2c86c5889cfc" providerId="ADAL" clId="{F82D8DBE-6DF2-4987-AA90-7A637940577B}" dt="2026-08-05T20:38:52.050" v="3489" actId="14100"/>
          <ac:picMkLst>
            <pc:docMk/>
            <pc:sldMk cId="275013023" sldId="358"/>
            <ac:picMk id="4" creationId="{F34DA125-5D3D-A79F-E702-F0AABF2AD4EB}"/>
          </ac:picMkLst>
        </pc:picChg>
        <pc:picChg chg="add del mod">
          <ac:chgData name="Fahad Ahmed" userId="30532fec-343d-4033-bd14-2c86c5889cfc" providerId="ADAL" clId="{F82D8DBE-6DF2-4987-AA90-7A637940577B}" dt="2026-08-05T20:38:32.476" v="3484" actId="478"/>
          <ac:picMkLst>
            <pc:docMk/>
            <pc:sldMk cId="275013023" sldId="358"/>
            <ac:picMk id="1026" creationId="{AECA03CE-B20A-6E37-5B43-734D059DA838}"/>
          </ac:picMkLst>
        </pc:picChg>
      </pc:sldChg>
      <pc:sldChg chg="addSp add mod setBg">
        <pc:chgData name="Fahad Ahmed" userId="30532fec-343d-4033-bd14-2c86c5889cfc" providerId="ADAL" clId="{F82D8DBE-6DF2-4987-AA90-7A637940577B}" dt="2026-08-05T20:39:31.020" v="3501" actId="22"/>
        <pc:sldMkLst>
          <pc:docMk/>
          <pc:sldMk cId="0" sldId="359"/>
        </pc:sldMkLst>
        <pc:picChg chg="add">
          <ac:chgData name="Fahad Ahmed" userId="30532fec-343d-4033-bd14-2c86c5889cfc" providerId="ADAL" clId="{F82D8DBE-6DF2-4987-AA90-7A637940577B}" dt="2026-08-05T20:39:31.020" v="3501" actId="22"/>
          <ac:picMkLst>
            <pc:docMk/>
            <pc:sldMk cId="0" sldId="359"/>
            <ac:picMk id="52" creationId="{3544CF03-B8DB-4642-23E9-C5D7B980A8A4}"/>
          </ac:picMkLst>
        </pc:picChg>
      </pc:sldChg>
      <pc:sldChg chg="addSp add mod">
        <pc:chgData name="Fahad Ahmed" userId="30532fec-343d-4033-bd14-2c86c5889cfc" providerId="ADAL" clId="{F82D8DBE-6DF2-4987-AA90-7A637940577B}" dt="2026-08-05T20:39:41.127" v="3506" actId="22"/>
        <pc:sldMkLst>
          <pc:docMk/>
          <pc:sldMk cId="1199186427" sldId="360"/>
        </pc:sldMkLst>
        <pc:picChg chg="add">
          <ac:chgData name="Fahad Ahmed" userId="30532fec-343d-4033-bd14-2c86c5889cfc" providerId="ADAL" clId="{F82D8DBE-6DF2-4987-AA90-7A637940577B}" dt="2026-08-05T20:39:41.127" v="3506" actId="22"/>
          <ac:picMkLst>
            <pc:docMk/>
            <pc:sldMk cId="1199186427" sldId="360"/>
            <ac:picMk id="7" creationId="{633E1D91-CD99-0590-5EDE-49B2B31FDA45}"/>
          </ac:picMkLst>
        </pc:picChg>
      </pc:sldChg>
      <pc:sldChg chg="modSp add mod">
        <pc:chgData name="Fahad Ahmed" userId="30532fec-343d-4033-bd14-2c86c5889cfc" providerId="ADAL" clId="{F82D8DBE-6DF2-4987-AA90-7A637940577B}" dt="2026-08-05T20:39:08.983" v="3500" actId="20577"/>
        <pc:sldMkLst>
          <pc:docMk/>
          <pc:sldMk cId="1873792524" sldId="361"/>
        </pc:sldMkLst>
        <pc:spChg chg="mod">
          <ac:chgData name="Fahad Ahmed" userId="30532fec-343d-4033-bd14-2c86c5889cfc" providerId="ADAL" clId="{F82D8DBE-6DF2-4987-AA90-7A637940577B}" dt="2026-08-05T20:39:08.983" v="3500" actId="20577"/>
          <ac:spMkLst>
            <pc:docMk/>
            <pc:sldMk cId="1873792524" sldId="361"/>
            <ac:spMk id="2" creationId="{3CC6573A-CEE7-ADC7-412D-C0CAA1224AF5}"/>
          </ac:spMkLst>
        </pc:spChg>
      </pc:sldChg>
      <pc:sldChg chg="addSp modSp add del mod setBg">
        <pc:chgData name="Fahad Ahmed" userId="30532fec-343d-4033-bd14-2c86c5889cfc" providerId="ADAL" clId="{F82D8DBE-6DF2-4987-AA90-7A637940577B}" dt="2026-08-05T19:35:45.817" v="3440" actId="47"/>
        <pc:sldMkLst>
          <pc:docMk/>
          <pc:sldMk cId="0" sldId="367"/>
        </pc:sldMkLst>
      </pc:sldChg>
      <pc:sldChg chg="addSp add del mod setBg">
        <pc:chgData name="Fahad Ahmed" userId="30532fec-343d-4033-bd14-2c86c5889cfc" providerId="ADAL" clId="{F82D8DBE-6DF2-4987-AA90-7A637940577B}" dt="2026-08-05T19:35:45.817" v="3440" actId="47"/>
        <pc:sldMkLst>
          <pc:docMk/>
          <pc:sldMk cId="0" sldId="368"/>
        </pc:sldMkLst>
      </pc:sldChg>
      <pc:sldChg chg="addSp add del mod setBg">
        <pc:chgData name="Fahad Ahmed" userId="30532fec-343d-4033-bd14-2c86c5889cfc" providerId="ADAL" clId="{F82D8DBE-6DF2-4987-AA90-7A637940577B}" dt="2026-08-05T19:35:45.817" v="3440" actId="47"/>
        <pc:sldMkLst>
          <pc:docMk/>
          <pc:sldMk cId="0" sldId="369"/>
        </pc:sldMkLst>
      </pc:sldChg>
      <pc:sldChg chg="addSp modSp add del mod setBg modAnim">
        <pc:chgData name="Fahad Ahmed" userId="30532fec-343d-4033-bd14-2c86c5889cfc" providerId="ADAL" clId="{F82D8DBE-6DF2-4987-AA90-7A637940577B}" dt="2026-08-05T19:35:45.817" v="3440" actId="47"/>
        <pc:sldMkLst>
          <pc:docMk/>
          <pc:sldMk cId="0" sldId="370"/>
        </pc:sldMkLst>
      </pc:sldChg>
      <pc:sldChg chg="delSp modSp add del mod setBg">
        <pc:chgData name="Fahad Ahmed" userId="30532fec-343d-4033-bd14-2c86c5889cfc" providerId="ADAL" clId="{F82D8DBE-6DF2-4987-AA90-7A637940577B}" dt="2026-08-05T19:35:45.817" v="3440" actId="47"/>
        <pc:sldMkLst>
          <pc:docMk/>
          <pc:sldMk cId="0" sldId="371"/>
        </pc:sldMkLst>
      </pc:sldChg>
      <pc:sldChg chg="modSp add del mod setBg modAnim">
        <pc:chgData name="Fahad Ahmed" userId="30532fec-343d-4033-bd14-2c86c5889cfc" providerId="ADAL" clId="{F82D8DBE-6DF2-4987-AA90-7A637940577B}" dt="2026-08-05T19:35:45.817" v="3440" actId="47"/>
        <pc:sldMkLst>
          <pc:docMk/>
          <pc:sldMk cId="0" sldId="372"/>
        </pc:sldMkLst>
      </pc:sldChg>
      <pc:sldMasterChg chg="delSldLayout">
        <pc:chgData name="Fahad Ahmed" userId="30532fec-343d-4033-bd14-2c86c5889cfc" providerId="ADAL" clId="{F82D8DBE-6DF2-4987-AA90-7A637940577B}" dt="2026-08-05T19:35:45.817" v="3440" actId="47"/>
        <pc:sldMasterMkLst>
          <pc:docMk/>
          <pc:sldMasterMk cId="2693939068" sldId="2147483648"/>
        </pc:sldMasterMkLst>
        <pc:sldLayoutChg chg="del">
          <pc:chgData name="Fahad Ahmed" userId="30532fec-343d-4033-bd14-2c86c5889cfc" providerId="ADAL" clId="{F82D8DBE-6DF2-4987-AA90-7A637940577B}" dt="2026-08-05T19:35:45.817" v="3440" actId="47"/>
          <pc:sldLayoutMkLst>
            <pc:docMk/>
            <pc:sldMasterMk cId="2693939068" sldId="2147483648"/>
            <pc:sldLayoutMk cId="610750138"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3F0D87-42DE-416A-8C0A-E76A25C895BD}" type="datetimeFigureOut">
              <a:rPr lang="en-GB" smtClean="0"/>
              <a:t>05/08/2026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9A82E4-6033-446A-9F51-C697B1AC1D35}" type="slidenum">
              <a:rPr lang="en-GB" smtClean="0"/>
              <a:t>‹#›</a:t>
            </a:fld>
            <a:endParaRPr lang="en-GB"/>
          </a:p>
        </p:txBody>
      </p:sp>
    </p:spTree>
    <p:extLst>
      <p:ext uri="{BB962C8B-B14F-4D97-AF65-F5344CB8AC3E}">
        <p14:creationId xmlns:p14="http://schemas.microsoft.com/office/powerpoint/2010/main" val="3006087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9A82E4-6033-446A-9F51-C697B1AC1D35}" type="slidenum">
              <a:rPr lang="en-GB" smtClean="0"/>
              <a:t>1</a:t>
            </a:fld>
            <a:endParaRPr lang="en-GB"/>
          </a:p>
        </p:txBody>
      </p:sp>
    </p:spTree>
    <p:extLst>
      <p:ext uri="{BB962C8B-B14F-4D97-AF65-F5344CB8AC3E}">
        <p14:creationId xmlns:p14="http://schemas.microsoft.com/office/powerpoint/2010/main" val="1340420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5535D-1543-819B-335D-E92E4119EE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17BC77-2D10-BF49-A04B-D4B599A662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FA26FE-6A21-EA19-168F-699A82B1B8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953142A-0262-1F1C-DD79-0719C25740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9A82E4-6033-446A-9F51-C697B1AC1D3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994687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3A715-8526-3624-F433-4362741986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6D4283-2CD1-B206-143D-D36F54BB82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5F5662-2F2E-241D-8D2F-81C401EAEFD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B01BBA-FEC2-9A16-4F1E-26E6FD80FAD9}"/>
              </a:ext>
            </a:extLst>
          </p:cNvPr>
          <p:cNvSpPr>
            <a:spLocks noGrp="1"/>
          </p:cNvSpPr>
          <p:nvPr>
            <p:ph type="sldNum" sz="quarter" idx="5"/>
          </p:nvPr>
        </p:nvSpPr>
        <p:spPr/>
        <p:txBody>
          <a:bodyPr/>
          <a:lstStyle/>
          <a:p>
            <a:fld id="{A09A82E4-6033-446A-9F51-C697B1AC1D35}" type="slidenum">
              <a:rPr lang="en-GB" smtClean="0"/>
              <a:t>3</a:t>
            </a:fld>
            <a:endParaRPr lang="en-GB"/>
          </a:p>
        </p:txBody>
      </p:sp>
    </p:spTree>
    <p:extLst>
      <p:ext uri="{BB962C8B-B14F-4D97-AF65-F5344CB8AC3E}">
        <p14:creationId xmlns:p14="http://schemas.microsoft.com/office/powerpoint/2010/main" val="1507866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WIMP is so dominant that we stop seeing it as a choice. The goal of this slide is to make students see WIMP as a design decision made in 1973, not an inevitable truth. Those assumptions at the bottom are the exact conditions that fail in the WardWatch ward environment: Brenda is often standing, gloved, in a noisy environment, while simultaneously managing a patient.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Van Dam coined 'post-WIMP' in 1997. The key insight for students: 'post-WIMP' doesn't mean 'better than WIMP' in every context — it means 'appropriate for contexts where WIMP fails'. The WardWatch healthcare example is the direct bridge from everything we have studied.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C7C7A-F012-F019-6D76-0E00DDB180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D19142-5AB9-063C-0D49-78B4F89957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6B8436-B081-D94D-0546-EBBD01DBF8BF}"/>
              </a:ext>
            </a:extLst>
          </p:cNvPr>
          <p:cNvSpPr>
            <a:spLocks noGrp="1"/>
          </p:cNvSpPr>
          <p:nvPr>
            <p:ph type="body" idx="1"/>
          </p:nvPr>
        </p:nvSpPr>
        <p:spPr/>
        <p:txBody>
          <a:bodyPr/>
          <a:lstStyle/>
          <a:p>
            <a:r>
              <a:rPr lang="en-US" dirty="0"/>
              <a:t>The key distinction for usability: AR evaluation requires measuring how well the digital integrates with the physical. VR evaluation requires measuring presence (Witmer &amp; Singer, 1998) alongside standard usability metrics. The shared challenge: both require physical testing — you cannot fully evaluate AR/VR from a flat screenshot.</a:t>
            </a:r>
          </a:p>
        </p:txBody>
      </p:sp>
      <p:sp>
        <p:nvSpPr>
          <p:cNvPr id="4" name="Slide Number Placeholder 3">
            <a:extLst>
              <a:ext uri="{FF2B5EF4-FFF2-40B4-BE49-F238E27FC236}">
                <a16:creationId xmlns:a16="http://schemas.microsoft.com/office/drawing/2014/main" id="{A0FAEA36-5EAA-8296-AC9D-B215F2DE0823}"/>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295460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distinction for usability: AR evaluation requires measuring how well the digital integrates with the physical. VR evaluation requires measuring presence (Witmer &amp; Singer, 1998) alongside standard usability metrics. The shared challenge: both require physical testing — you cannot fully evaluate AR/VR from a flat screenshot.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Ishii's key insight: GUIs gave us 'painted bits' — pixels on a screen that you push around with a cursor. TUIs give us 'tangible bits' — physical form that you pick up, hold, and rearrange. For a ward nurse with gloved hands, the TUI principle is immediately relevant: what if patient flags were physical objects on a ward board?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F0E97-4016-DB1F-1218-698990EC60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2B3C98-DE31-DF0A-F49A-02AD675B6A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42F888-4092-66B7-2D1E-8EE2A0B84E9E}"/>
              </a:ext>
            </a:extLst>
          </p:cNvPr>
          <p:cNvSpPr>
            <a:spLocks noGrp="1"/>
          </p:cNvSpPr>
          <p:nvPr>
            <p:ph type="body" idx="1"/>
          </p:nvPr>
        </p:nvSpPr>
        <p:spPr/>
        <p:txBody>
          <a:bodyPr/>
          <a:lstStyle/>
          <a:p>
            <a:r>
              <a:rPr lang="en-US" dirty="0"/>
              <a:t>Ishii's key insight: GUIs gave us 'painted bits' — pixels on a screen that you push around with a cursor. TUIs give us 'tangible bits' — physical form that you pick up, hold, and rearrange. For a ward nurse with gloved hands, the TUI principle is immediately relevant: what if patient flags were physical objects on a ward board?</a:t>
            </a:r>
          </a:p>
        </p:txBody>
      </p:sp>
      <p:sp>
        <p:nvSpPr>
          <p:cNvPr id="4" name="Slide Number Placeholder 3">
            <a:extLst>
              <a:ext uri="{FF2B5EF4-FFF2-40B4-BE49-F238E27FC236}">
                <a16:creationId xmlns:a16="http://schemas.microsoft.com/office/drawing/2014/main" id="{1FE0514A-42BD-2E82-E6CD-3DBCEB1608FC}"/>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4216057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31490-D09E-399D-7E89-4F41489289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0982DF-9FAC-63AC-B83E-5F5066399A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AC52C4-D0C2-A0A2-7E98-6057241D4A0F}"/>
              </a:ext>
            </a:extLst>
          </p:cNvPr>
          <p:cNvSpPr>
            <a:spLocks noGrp="1"/>
          </p:cNvSpPr>
          <p:nvPr>
            <p:ph type="body" idx="1"/>
          </p:nvPr>
        </p:nvSpPr>
        <p:spPr/>
        <p:txBody>
          <a:bodyPr/>
          <a:lstStyle/>
          <a:p>
            <a:r>
              <a:rPr lang="en-US" dirty="0"/>
              <a:t>Ishii's key insight: GUIs gave us 'painted bits' — pixels on a screen that you push around with a cursor. TUIs give us 'tangible bits' — physical form that you pick up, hold, and rearrange. For a ward nurse with gloved hands, the TUI principle is immediately relevant: what if patient flags were physical objects on a ward board?</a:t>
            </a:r>
          </a:p>
        </p:txBody>
      </p:sp>
      <p:sp>
        <p:nvSpPr>
          <p:cNvPr id="4" name="Slide Number Placeholder 3">
            <a:extLst>
              <a:ext uri="{FF2B5EF4-FFF2-40B4-BE49-F238E27FC236}">
                <a16:creationId xmlns:a16="http://schemas.microsoft.com/office/drawing/2014/main" id="{9D1B6B71-6902-87BD-D77F-F4C539C3EB00}"/>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55575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Pearl (2016) is the practitioner bible for VUI design. Google's Conversation Design guide is free and excellent. The critical insight for students: you cannot design a VUI by taking a screen flow and replacing clicks with voice commands. The entire information architecture must be rebuilt around the conversational turn structure.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bridge to the lab activity. The conversation shown here solves the exact problem that caused 4/5 nurses to fail at flagging patient Edwards in our Think-Aloud evaluation. The voice interface makes the action discoverable because the system announces its capabilities in every turn. Compare this to the invisible flag icon.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links Collecting Data II (where WoZ was introduced as an observation method) to today's new context (WoZ as the primary prototyping method for voice, AR, and gesture interfaces). Students who were in that lecture should make the connection. The key upgrade: in Collecting Data II, WoZ was a research method. Here it is a design tool.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bridges directly to the lab activity (WoZ + voice script writing). The core message: novel interface research was built on the insight that you can get valid data before the technology exists. Kelley's 1984 Wizard of Oz paper is the foundation of most voice interface research that followed, including Siri and Alexa prototyping pipelines.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bottom row (H6: Recognition over recall) is particularly interesting — it simply doesn't apply to voice interfaces in the same way. Voice is fundamentally recall-based (you must remember what to say). This is not a failure of the heuristic; it is a signal that voice requires a completely different design strategy for discoverability. The lab activity's adapted heuristic set (V1–V8) is directly derived from this analysis.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B7C14-1109-5B4A-0D10-84CAF69AFB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1DF603-FF3D-1F91-CFB2-96ACBE9923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70E27A-6356-CB2F-E284-C92478BBCF3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89E415-6897-2C80-0A74-2269FB451DAB}"/>
              </a:ext>
            </a:extLst>
          </p:cNvPr>
          <p:cNvSpPr>
            <a:spLocks noGrp="1"/>
          </p:cNvSpPr>
          <p:nvPr>
            <p:ph type="sldNum" sz="quarter" idx="5"/>
          </p:nvPr>
        </p:nvSpPr>
        <p:spPr/>
        <p:txBody>
          <a:bodyPr/>
          <a:lstStyle/>
          <a:p>
            <a:fld id="{A09A82E4-6033-446A-9F51-C697B1AC1D35}" type="slidenum">
              <a:rPr lang="en-GB" smtClean="0"/>
              <a:t>17</a:t>
            </a:fld>
            <a:endParaRPr lang="en-GB"/>
          </a:p>
        </p:txBody>
      </p:sp>
    </p:spTree>
    <p:extLst>
      <p:ext uri="{BB962C8B-B14F-4D97-AF65-F5344CB8AC3E}">
        <p14:creationId xmlns:p14="http://schemas.microsoft.com/office/powerpoint/2010/main" val="4181808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F4EF-18FA-2275-5C7C-A96865789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C551EA-A077-C109-EE18-BFD01138D3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CCD12D-8183-A2A6-6A79-FD50284704C4}"/>
              </a:ext>
            </a:extLst>
          </p:cNvPr>
          <p:cNvSpPr>
            <a:spLocks noGrp="1"/>
          </p:cNvSpPr>
          <p:nvPr>
            <p:ph type="dt" sz="half" idx="10"/>
          </p:nvPr>
        </p:nvSpPr>
        <p:spPr/>
        <p:txBody>
          <a:bodyPr/>
          <a:lstStyle/>
          <a:p>
            <a:fld id="{F623E778-8767-48A1-BA50-EE9D242B7DD6}" type="datetime1">
              <a:rPr lang="en-US" smtClean="0"/>
              <a:t>8/5/2026</a:t>
            </a:fld>
            <a:endParaRPr lang="en-GB"/>
          </a:p>
        </p:txBody>
      </p:sp>
      <p:sp>
        <p:nvSpPr>
          <p:cNvPr id="5" name="Footer Placeholder 4">
            <a:extLst>
              <a:ext uri="{FF2B5EF4-FFF2-40B4-BE49-F238E27FC236}">
                <a16:creationId xmlns:a16="http://schemas.microsoft.com/office/drawing/2014/main" id="{5054C39A-C345-F5B6-8947-EA4F6DECBC6D}"/>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B319967F-93C9-76F6-441D-FDCA1444E1C1}"/>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1535683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2D157-74EF-5DC4-C9CF-68BE0A7E43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E61469-9135-9FB5-01FC-0EAB2F4F15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7A313E-F9AA-ADDF-53E4-C3CCB5D64A45}"/>
              </a:ext>
            </a:extLst>
          </p:cNvPr>
          <p:cNvSpPr>
            <a:spLocks noGrp="1"/>
          </p:cNvSpPr>
          <p:nvPr>
            <p:ph type="dt" sz="half" idx="10"/>
          </p:nvPr>
        </p:nvSpPr>
        <p:spPr/>
        <p:txBody>
          <a:bodyPr/>
          <a:lstStyle/>
          <a:p>
            <a:fld id="{F48C87BF-14C0-4643-95EE-241C4802505A}" type="datetime1">
              <a:rPr lang="en-US" smtClean="0"/>
              <a:t>8/5/2026</a:t>
            </a:fld>
            <a:endParaRPr lang="en-GB"/>
          </a:p>
        </p:txBody>
      </p:sp>
      <p:sp>
        <p:nvSpPr>
          <p:cNvPr id="5" name="Footer Placeholder 4">
            <a:extLst>
              <a:ext uri="{FF2B5EF4-FFF2-40B4-BE49-F238E27FC236}">
                <a16:creationId xmlns:a16="http://schemas.microsoft.com/office/drawing/2014/main" id="{12AF4B37-18A0-B174-89AC-28FCFAB72D19}"/>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23937876-8076-C1E6-71A2-4E2131EE5522}"/>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990020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AAC2A-9630-7182-2FCC-AB3F926C19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11130B-07E7-0DCD-8D70-107814847D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78E10E-371E-9ED9-7AF7-C704C084F513}"/>
              </a:ext>
            </a:extLst>
          </p:cNvPr>
          <p:cNvSpPr>
            <a:spLocks noGrp="1"/>
          </p:cNvSpPr>
          <p:nvPr>
            <p:ph type="dt" sz="half" idx="10"/>
          </p:nvPr>
        </p:nvSpPr>
        <p:spPr/>
        <p:txBody>
          <a:bodyPr/>
          <a:lstStyle/>
          <a:p>
            <a:fld id="{8AAED7DF-0EBC-48E3-8271-8E4E4DFE20F0}" type="datetime1">
              <a:rPr lang="en-US" smtClean="0"/>
              <a:t>8/5/2026</a:t>
            </a:fld>
            <a:endParaRPr lang="en-GB"/>
          </a:p>
        </p:txBody>
      </p:sp>
      <p:sp>
        <p:nvSpPr>
          <p:cNvPr id="5" name="Footer Placeholder 4">
            <a:extLst>
              <a:ext uri="{FF2B5EF4-FFF2-40B4-BE49-F238E27FC236}">
                <a16:creationId xmlns:a16="http://schemas.microsoft.com/office/drawing/2014/main" id="{F5BA5E5A-3835-C5DF-FCD7-89273B36B5B6}"/>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13A8B22D-E9A2-A9E6-77AF-4013C418462F}"/>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1735944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02CE-B977-D60A-672E-278217C7E9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FF8DEA-B3A8-57E2-A245-D675258C0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BCED96-5BAC-0C62-D331-3AA85E4142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32B434-7C5F-7A7D-9179-8A21DC72EA69}"/>
              </a:ext>
            </a:extLst>
          </p:cNvPr>
          <p:cNvSpPr>
            <a:spLocks noGrp="1"/>
          </p:cNvSpPr>
          <p:nvPr>
            <p:ph type="dt" sz="half" idx="10"/>
          </p:nvPr>
        </p:nvSpPr>
        <p:spPr/>
        <p:txBody>
          <a:bodyPr/>
          <a:lstStyle/>
          <a:p>
            <a:fld id="{4BFFBD3A-FA7D-43B1-9465-02AE6BBE268A}" type="datetime1">
              <a:rPr lang="en-US" smtClean="0"/>
              <a:t>8/5/2026</a:t>
            </a:fld>
            <a:endParaRPr lang="en-GB"/>
          </a:p>
        </p:txBody>
      </p:sp>
      <p:sp>
        <p:nvSpPr>
          <p:cNvPr id="6" name="Footer Placeholder 5">
            <a:extLst>
              <a:ext uri="{FF2B5EF4-FFF2-40B4-BE49-F238E27FC236}">
                <a16:creationId xmlns:a16="http://schemas.microsoft.com/office/drawing/2014/main" id="{A8ECF6CF-C706-4DDC-961C-75150141BBDA}"/>
              </a:ext>
            </a:extLst>
          </p:cNvPr>
          <p:cNvSpPr>
            <a:spLocks noGrp="1"/>
          </p:cNvSpPr>
          <p:nvPr>
            <p:ph type="ftr" sz="quarter" idx="11"/>
          </p:nvPr>
        </p:nvSpPr>
        <p:spPr/>
        <p:txBody>
          <a:bodyPr/>
          <a:lstStyle/>
          <a:p>
            <a:r>
              <a:rPr lang="en-US"/>
              <a:t>ACCB6017 Usability Engineering</a:t>
            </a:r>
            <a:endParaRPr lang="en-GB"/>
          </a:p>
        </p:txBody>
      </p:sp>
      <p:sp>
        <p:nvSpPr>
          <p:cNvPr id="7" name="Slide Number Placeholder 6">
            <a:extLst>
              <a:ext uri="{FF2B5EF4-FFF2-40B4-BE49-F238E27FC236}">
                <a16:creationId xmlns:a16="http://schemas.microsoft.com/office/drawing/2014/main" id="{14C1D359-0F80-4799-AE5E-999F7614938D}"/>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1958730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33A2-2279-6695-D5A7-B0D2D1A0B5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06AE26-F62B-FDAF-407A-9FB8D6AE8C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9921DA-060D-6C92-AD30-6AEEA6850B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AECE007-6FC2-E044-FA38-5735F6C0FC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6B17C0-25D3-3343-B8C9-253AFBF6A2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E87375-528E-C19F-FCE5-47A4C116878B}"/>
              </a:ext>
            </a:extLst>
          </p:cNvPr>
          <p:cNvSpPr>
            <a:spLocks noGrp="1"/>
          </p:cNvSpPr>
          <p:nvPr>
            <p:ph type="dt" sz="half" idx="10"/>
          </p:nvPr>
        </p:nvSpPr>
        <p:spPr/>
        <p:txBody>
          <a:bodyPr/>
          <a:lstStyle/>
          <a:p>
            <a:fld id="{03470D8B-6010-42D6-8580-AFBAF2348A9B}" type="datetime1">
              <a:rPr lang="en-US" smtClean="0"/>
              <a:t>8/5/2026</a:t>
            </a:fld>
            <a:endParaRPr lang="en-GB"/>
          </a:p>
        </p:txBody>
      </p:sp>
      <p:sp>
        <p:nvSpPr>
          <p:cNvPr id="8" name="Footer Placeholder 7">
            <a:extLst>
              <a:ext uri="{FF2B5EF4-FFF2-40B4-BE49-F238E27FC236}">
                <a16:creationId xmlns:a16="http://schemas.microsoft.com/office/drawing/2014/main" id="{E2577939-B5F0-A7F1-1307-72810FF42A81}"/>
              </a:ext>
            </a:extLst>
          </p:cNvPr>
          <p:cNvSpPr>
            <a:spLocks noGrp="1"/>
          </p:cNvSpPr>
          <p:nvPr>
            <p:ph type="ftr" sz="quarter" idx="11"/>
          </p:nvPr>
        </p:nvSpPr>
        <p:spPr/>
        <p:txBody>
          <a:bodyPr/>
          <a:lstStyle/>
          <a:p>
            <a:r>
              <a:rPr lang="en-US"/>
              <a:t>ACCB6017 Usability Engineering</a:t>
            </a:r>
            <a:endParaRPr lang="en-GB"/>
          </a:p>
        </p:txBody>
      </p:sp>
      <p:sp>
        <p:nvSpPr>
          <p:cNvPr id="9" name="Slide Number Placeholder 8">
            <a:extLst>
              <a:ext uri="{FF2B5EF4-FFF2-40B4-BE49-F238E27FC236}">
                <a16:creationId xmlns:a16="http://schemas.microsoft.com/office/drawing/2014/main" id="{0644AD21-36D9-7A18-8D96-08F41E23BD5C}"/>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138521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7F94-C52A-1301-2FFC-0E44F4A19B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FEBF0-5DF1-BB94-B5CE-E13F55C1C4F8}"/>
              </a:ext>
            </a:extLst>
          </p:cNvPr>
          <p:cNvSpPr>
            <a:spLocks noGrp="1"/>
          </p:cNvSpPr>
          <p:nvPr>
            <p:ph type="dt" sz="half" idx="10"/>
          </p:nvPr>
        </p:nvSpPr>
        <p:spPr/>
        <p:txBody>
          <a:bodyPr/>
          <a:lstStyle/>
          <a:p>
            <a:fld id="{A28AE4BE-325B-4AB9-BB23-8DE2EF5910DA}" type="datetime1">
              <a:rPr lang="en-US" smtClean="0"/>
              <a:t>8/5/2026</a:t>
            </a:fld>
            <a:endParaRPr lang="en-GB"/>
          </a:p>
        </p:txBody>
      </p:sp>
      <p:sp>
        <p:nvSpPr>
          <p:cNvPr id="4" name="Footer Placeholder 3">
            <a:extLst>
              <a:ext uri="{FF2B5EF4-FFF2-40B4-BE49-F238E27FC236}">
                <a16:creationId xmlns:a16="http://schemas.microsoft.com/office/drawing/2014/main" id="{1F0394C0-0AAD-A2F5-0CA3-657C642B9951}"/>
              </a:ext>
            </a:extLst>
          </p:cNvPr>
          <p:cNvSpPr>
            <a:spLocks noGrp="1"/>
          </p:cNvSpPr>
          <p:nvPr>
            <p:ph type="ftr" sz="quarter" idx="11"/>
          </p:nvPr>
        </p:nvSpPr>
        <p:spPr/>
        <p:txBody>
          <a:bodyPr/>
          <a:lstStyle/>
          <a:p>
            <a:r>
              <a:rPr lang="en-US"/>
              <a:t>ACCB6017 Usability Engineering</a:t>
            </a:r>
            <a:endParaRPr lang="en-GB"/>
          </a:p>
        </p:txBody>
      </p:sp>
      <p:sp>
        <p:nvSpPr>
          <p:cNvPr id="5" name="Slide Number Placeholder 4">
            <a:extLst>
              <a:ext uri="{FF2B5EF4-FFF2-40B4-BE49-F238E27FC236}">
                <a16:creationId xmlns:a16="http://schemas.microsoft.com/office/drawing/2014/main" id="{4D2A07D6-F428-EED4-5410-08DEBD8AB670}"/>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3051012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87AAE2-115A-FF1C-58B4-1A2E9432A5F0}"/>
              </a:ext>
            </a:extLst>
          </p:cNvPr>
          <p:cNvSpPr>
            <a:spLocks noGrp="1"/>
          </p:cNvSpPr>
          <p:nvPr>
            <p:ph type="dt" sz="half" idx="10"/>
          </p:nvPr>
        </p:nvSpPr>
        <p:spPr/>
        <p:txBody>
          <a:bodyPr/>
          <a:lstStyle/>
          <a:p>
            <a:fld id="{582682A2-36CA-4E66-8B27-FAC2C0211C2C}" type="datetime1">
              <a:rPr lang="en-US" smtClean="0"/>
              <a:t>8/5/2026</a:t>
            </a:fld>
            <a:endParaRPr lang="en-GB"/>
          </a:p>
        </p:txBody>
      </p:sp>
      <p:sp>
        <p:nvSpPr>
          <p:cNvPr id="3" name="Footer Placeholder 2">
            <a:extLst>
              <a:ext uri="{FF2B5EF4-FFF2-40B4-BE49-F238E27FC236}">
                <a16:creationId xmlns:a16="http://schemas.microsoft.com/office/drawing/2014/main" id="{FB55EC93-BB54-86DE-9F11-499FA1B31739}"/>
              </a:ext>
            </a:extLst>
          </p:cNvPr>
          <p:cNvSpPr>
            <a:spLocks noGrp="1"/>
          </p:cNvSpPr>
          <p:nvPr>
            <p:ph type="ftr" sz="quarter" idx="11"/>
          </p:nvPr>
        </p:nvSpPr>
        <p:spPr/>
        <p:txBody>
          <a:bodyPr/>
          <a:lstStyle/>
          <a:p>
            <a:r>
              <a:rPr lang="en-US"/>
              <a:t>ACCB6017 Usability Engineering</a:t>
            </a:r>
            <a:endParaRPr lang="en-GB"/>
          </a:p>
        </p:txBody>
      </p:sp>
      <p:sp>
        <p:nvSpPr>
          <p:cNvPr id="4" name="Slide Number Placeholder 3">
            <a:extLst>
              <a:ext uri="{FF2B5EF4-FFF2-40B4-BE49-F238E27FC236}">
                <a16:creationId xmlns:a16="http://schemas.microsoft.com/office/drawing/2014/main" id="{2AFD36FD-04C6-6399-FED9-AFB25908C2E9}"/>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587161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C2513-0921-0F00-A4AE-C3CF15C9F3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491C54-2E6C-75BF-2331-A26F07199D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F74922-0D85-5C24-3011-2BEDE37E35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5B8C9A-8492-71EA-82A1-2E8EBEA532B4}"/>
              </a:ext>
            </a:extLst>
          </p:cNvPr>
          <p:cNvSpPr>
            <a:spLocks noGrp="1"/>
          </p:cNvSpPr>
          <p:nvPr>
            <p:ph type="dt" sz="half" idx="10"/>
          </p:nvPr>
        </p:nvSpPr>
        <p:spPr/>
        <p:txBody>
          <a:bodyPr/>
          <a:lstStyle/>
          <a:p>
            <a:fld id="{61B17BF4-4558-48CF-B396-E26269CD8C36}" type="datetime1">
              <a:rPr lang="en-US" smtClean="0"/>
              <a:t>8/5/2026</a:t>
            </a:fld>
            <a:endParaRPr lang="en-GB"/>
          </a:p>
        </p:txBody>
      </p:sp>
      <p:sp>
        <p:nvSpPr>
          <p:cNvPr id="6" name="Footer Placeholder 5">
            <a:extLst>
              <a:ext uri="{FF2B5EF4-FFF2-40B4-BE49-F238E27FC236}">
                <a16:creationId xmlns:a16="http://schemas.microsoft.com/office/drawing/2014/main" id="{6EF77C3F-C8FC-C034-AB69-70130FEB31EE}"/>
              </a:ext>
            </a:extLst>
          </p:cNvPr>
          <p:cNvSpPr>
            <a:spLocks noGrp="1"/>
          </p:cNvSpPr>
          <p:nvPr>
            <p:ph type="ftr" sz="quarter" idx="11"/>
          </p:nvPr>
        </p:nvSpPr>
        <p:spPr/>
        <p:txBody>
          <a:bodyPr/>
          <a:lstStyle/>
          <a:p>
            <a:r>
              <a:rPr lang="en-US"/>
              <a:t>ACCB6017 Usability Engineering</a:t>
            </a:r>
            <a:endParaRPr lang="en-GB"/>
          </a:p>
        </p:txBody>
      </p:sp>
      <p:sp>
        <p:nvSpPr>
          <p:cNvPr id="7" name="Slide Number Placeholder 6">
            <a:extLst>
              <a:ext uri="{FF2B5EF4-FFF2-40B4-BE49-F238E27FC236}">
                <a16:creationId xmlns:a16="http://schemas.microsoft.com/office/drawing/2014/main" id="{24C29C4F-E596-6F3E-049A-1E7B22D3937D}"/>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3528674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8E1C-2B0E-1DA9-AB02-38A2F31237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E39184-E4A5-3FEB-4E6E-A1FA328908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6C2C02-013F-6A10-4928-78EA23DA86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ED6CEC-DE7A-D3A6-0D99-8D38B44B238B}"/>
              </a:ext>
            </a:extLst>
          </p:cNvPr>
          <p:cNvSpPr>
            <a:spLocks noGrp="1"/>
          </p:cNvSpPr>
          <p:nvPr>
            <p:ph type="dt" sz="half" idx="10"/>
          </p:nvPr>
        </p:nvSpPr>
        <p:spPr/>
        <p:txBody>
          <a:bodyPr/>
          <a:lstStyle/>
          <a:p>
            <a:fld id="{6031EBD4-59EF-4D1B-8965-8520958B22F9}" type="datetime1">
              <a:rPr lang="en-US" smtClean="0"/>
              <a:t>8/5/2026</a:t>
            </a:fld>
            <a:endParaRPr lang="en-GB"/>
          </a:p>
        </p:txBody>
      </p:sp>
      <p:sp>
        <p:nvSpPr>
          <p:cNvPr id="6" name="Footer Placeholder 5">
            <a:extLst>
              <a:ext uri="{FF2B5EF4-FFF2-40B4-BE49-F238E27FC236}">
                <a16:creationId xmlns:a16="http://schemas.microsoft.com/office/drawing/2014/main" id="{DC4FB112-EA6B-5706-2AA1-7F7D34F77722}"/>
              </a:ext>
            </a:extLst>
          </p:cNvPr>
          <p:cNvSpPr>
            <a:spLocks noGrp="1"/>
          </p:cNvSpPr>
          <p:nvPr>
            <p:ph type="ftr" sz="quarter" idx="11"/>
          </p:nvPr>
        </p:nvSpPr>
        <p:spPr/>
        <p:txBody>
          <a:bodyPr/>
          <a:lstStyle/>
          <a:p>
            <a:r>
              <a:rPr lang="en-US"/>
              <a:t>ACCB6017 Usability Engineering</a:t>
            </a:r>
            <a:endParaRPr lang="en-GB"/>
          </a:p>
        </p:txBody>
      </p:sp>
      <p:sp>
        <p:nvSpPr>
          <p:cNvPr id="7" name="Slide Number Placeholder 6">
            <a:extLst>
              <a:ext uri="{FF2B5EF4-FFF2-40B4-BE49-F238E27FC236}">
                <a16:creationId xmlns:a16="http://schemas.microsoft.com/office/drawing/2014/main" id="{E3193D37-D008-478E-90FD-D68D143795C5}"/>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449626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09E1C-1BCA-4FED-6820-A2116CB6DC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1E60B4-F465-C605-AE84-1118C8F03A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2AF8B-B003-A3C3-21AA-F2670E286414}"/>
              </a:ext>
            </a:extLst>
          </p:cNvPr>
          <p:cNvSpPr>
            <a:spLocks noGrp="1"/>
          </p:cNvSpPr>
          <p:nvPr>
            <p:ph type="dt" sz="half" idx="10"/>
          </p:nvPr>
        </p:nvSpPr>
        <p:spPr/>
        <p:txBody>
          <a:bodyPr/>
          <a:lstStyle/>
          <a:p>
            <a:fld id="{24ACCF62-61C4-4E29-9A18-1643AF58D776}" type="datetime1">
              <a:rPr lang="en-US" smtClean="0"/>
              <a:t>8/5/2026</a:t>
            </a:fld>
            <a:endParaRPr lang="en-GB"/>
          </a:p>
        </p:txBody>
      </p:sp>
      <p:sp>
        <p:nvSpPr>
          <p:cNvPr id="5" name="Footer Placeholder 4">
            <a:extLst>
              <a:ext uri="{FF2B5EF4-FFF2-40B4-BE49-F238E27FC236}">
                <a16:creationId xmlns:a16="http://schemas.microsoft.com/office/drawing/2014/main" id="{A6580C85-CEF8-6367-8359-055057C209B3}"/>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4F7F4A83-A34F-CD46-06F7-B290B8347258}"/>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2801287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B5A968-02CE-83F9-725E-D69F693C3E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C7432C-83A3-32BA-CB6A-0309A7AA0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21750C-EF88-38F1-7DD9-A7983CA6726A}"/>
              </a:ext>
            </a:extLst>
          </p:cNvPr>
          <p:cNvSpPr>
            <a:spLocks noGrp="1"/>
          </p:cNvSpPr>
          <p:nvPr>
            <p:ph type="dt" sz="half" idx="10"/>
          </p:nvPr>
        </p:nvSpPr>
        <p:spPr/>
        <p:txBody>
          <a:bodyPr/>
          <a:lstStyle/>
          <a:p>
            <a:fld id="{9286645F-9500-445C-A56E-F76B38F24138}" type="datetime1">
              <a:rPr lang="en-US" smtClean="0"/>
              <a:t>8/5/2026</a:t>
            </a:fld>
            <a:endParaRPr lang="en-GB"/>
          </a:p>
        </p:txBody>
      </p:sp>
      <p:sp>
        <p:nvSpPr>
          <p:cNvPr id="5" name="Footer Placeholder 4">
            <a:extLst>
              <a:ext uri="{FF2B5EF4-FFF2-40B4-BE49-F238E27FC236}">
                <a16:creationId xmlns:a16="http://schemas.microsoft.com/office/drawing/2014/main" id="{1B6B39B1-7086-D877-CFD9-AE3AF4C587C7}"/>
              </a:ext>
            </a:extLst>
          </p:cNvPr>
          <p:cNvSpPr>
            <a:spLocks noGrp="1"/>
          </p:cNvSpPr>
          <p:nvPr>
            <p:ph type="ftr" sz="quarter" idx="11"/>
          </p:nvPr>
        </p:nvSpPr>
        <p:spPr/>
        <p:txBody>
          <a:bodyPr/>
          <a:lstStyle/>
          <a:p>
            <a:r>
              <a:rPr lang="en-US"/>
              <a:t>ACCB6017 Usability Engineering</a:t>
            </a:r>
            <a:endParaRPr lang="en-GB"/>
          </a:p>
        </p:txBody>
      </p:sp>
      <p:sp>
        <p:nvSpPr>
          <p:cNvPr id="6" name="Slide Number Placeholder 5">
            <a:extLst>
              <a:ext uri="{FF2B5EF4-FFF2-40B4-BE49-F238E27FC236}">
                <a16:creationId xmlns:a16="http://schemas.microsoft.com/office/drawing/2014/main" id="{018323DA-FEC4-AECF-7356-37D885E36226}"/>
              </a:ext>
            </a:extLst>
          </p:cNvPr>
          <p:cNvSpPr>
            <a:spLocks noGrp="1"/>
          </p:cNvSpPr>
          <p:nvPr>
            <p:ph type="sldNum" sz="quarter" idx="12"/>
          </p:nvPr>
        </p:nvSpPr>
        <p:spPr/>
        <p:txBody>
          <a:bodyPr/>
          <a:lstStyle/>
          <a:p>
            <a:fld id="{80D0CFC9-8F59-41E7-B4BD-C3A2A0002919}" type="slidenum">
              <a:rPr lang="en-GB" smtClean="0"/>
              <a:t>‹#›</a:t>
            </a:fld>
            <a:endParaRPr lang="en-GB"/>
          </a:p>
        </p:txBody>
      </p:sp>
    </p:spTree>
    <p:extLst>
      <p:ext uri="{BB962C8B-B14F-4D97-AF65-F5344CB8AC3E}">
        <p14:creationId xmlns:p14="http://schemas.microsoft.com/office/powerpoint/2010/main" val="3020076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8101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AFFA8D-8244-0306-4353-8EDB99EC50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D887F6-A009-FA2B-8D9F-1D639908F6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99A73-8BBD-73D8-41B9-70EB8EB77E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03B47A-F9AF-4A69-9D92-D6109C8CE352}" type="datetime1">
              <a:rPr lang="en-US" smtClean="0"/>
              <a:t>8/5/2026</a:t>
            </a:fld>
            <a:endParaRPr lang="en-GB"/>
          </a:p>
        </p:txBody>
      </p:sp>
      <p:sp>
        <p:nvSpPr>
          <p:cNvPr id="5" name="Footer Placeholder 4">
            <a:extLst>
              <a:ext uri="{FF2B5EF4-FFF2-40B4-BE49-F238E27FC236}">
                <a16:creationId xmlns:a16="http://schemas.microsoft.com/office/drawing/2014/main" id="{4D4565AC-2DB0-02AA-18FF-F027DC9069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ACCB6017 Usability Engineering</a:t>
            </a:r>
            <a:endParaRPr lang="en-GB"/>
          </a:p>
        </p:txBody>
      </p:sp>
      <p:sp>
        <p:nvSpPr>
          <p:cNvPr id="6" name="Slide Number Placeholder 5">
            <a:extLst>
              <a:ext uri="{FF2B5EF4-FFF2-40B4-BE49-F238E27FC236}">
                <a16:creationId xmlns:a16="http://schemas.microsoft.com/office/drawing/2014/main" id="{5373BAC7-8A8C-F5B7-5610-FB50FD0388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D0CFC9-8F59-41E7-B4BD-C3A2A0002919}" type="slidenum">
              <a:rPr lang="en-GB" smtClean="0"/>
              <a:t>‹#›</a:t>
            </a:fld>
            <a:endParaRPr lang="en-GB"/>
          </a:p>
        </p:txBody>
      </p:sp>
    </p:spTree>
    <p:extLst>
      <p:ext uri="{BB962C8B-B14F-4D97-AF65-F5344CB8AC3E}">
        <p14:creationId xmlns:p14="http://schemas.microsoft.com/office/powerpoint/2010/main" val="2693939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menti.com/al6pxm8gcsag" TargetMode="External"/><Relationship Id="rId4" Type="http://schemas.openxmlformats.org/officeDocument/2006/relationships/hyperlink" Target="https://www.menti.com/alof8odinvjh"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5.png"/><Relationship Id="rId7"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dkYGUMGUu4U"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www.youtube.com/watch?v=DWxiiguFlF8" TargetMode="External"/><Relationship Id="rId7"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1.png"/><Relationship Id="rId5" Type="http://schemas.openxmlformats.org/officeDocument/2006/relationships/hyperlink" Target="https://www.youtube.com/watch?v=9faG8dUHJuk" TargetMode="Externa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hyperlink" Target="https://www.youtube.com/watch?v=hNeCHI4NAzw"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ouP9xNujkNo&amp;t=211s"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_P3nNl0XQo"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audio" Target="../media/media4.mp3"/><Relationship Id="rId13" Type="http://schemas.openxmlformats.org/officeDocument/2006/relationships/image" Target="../media/image16.png"/><Relationship Id="rId3" Type="http://schemas.microsoft.com/office/2007/relationships/media" Target="../media/media2.mp3"/><Relationship Id="rId7" Type="http://schemas.microsoft.com/office/2007/relationships/media" Target="../media/media4.mp3"/><Relationship Id="rId12" Type="http://schemas.openxmlformats.org/officeDocument/2006/relationships/notesSlide" Target="../notesSlides/notesSlide12.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audio" Target="../media/media3.mp3"/><Relationship Id="rId11" Type="http://schemas.openxmlformats.org/officeDocument/2006/relationships/slideLayout" Target="../slideLayouts/slideLayout12.xml"/><Relationship Id="rId5" Type="http://schemas.microsoft.com/office/2007/relationships/media" Target="../media/media3.mp3"/><Relationship Id="rId15" Type="http://schemas.openxmlformats.org/officeDocument/2006/relationships/image" Target="../media/image3.png"/><Relationship Id="rId10" Type="http://schemas.openxmlformats.org/officeDocument/2006/relationships/audio" Target="../media/media5.mp3"/><Relationship Id="rId4" Type="http://schemas.openxmlformats.org/officeDocument/2006/relationships/audio" Target="../media/media2.mp3"/><Relationship Id="rId9" Type="http://schemas.microsoft.com/office/2007/relationships/media" Target="../media/media5.mp3"/><Relationship Id="rId1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9.png"/><Relationship Id="rId7"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20.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www.menti.com/al6pxm8gcsag" TargetMode="External"/><Relationship Id="rId4" Type="http://schemas.openxmlformats.org/officeDocument/2006/relationships/hyperlink" Target="https://www.menti.com/alof8odinvj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3" name="Rectangle 106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0729539-B0AC-EA8B-203C-6CB6C0299346}"/>
              </a:ext>
            </a:extLst>
          </p:cNvPr>
          <p:cNvSpPr>
            <a:spLocks noGrp="1"/>
          </p:cNvSpPr>
          <p:nvPr>
            <p:ph type="title"/>
          </p:nvPr>
        </p:nvSpPr>
        <p:spPr>
          <a:xfrm>
            <a:off x="922635" y="1250575"/>
            <a:ext cx="4604274" cy="4163210"/>
          </a:xfrm>
          <a:prstGeom prst="ellipse">
            <a:avLst/>
          </a:prstGeom>
        </p:spPr>
        <p:txBody>
          <a:bodyPr vert="horz" lIns="91440" tIns="45720" rIns="91440" bIns="45720" rtlCol="0" anchor="ctr">
            <a:normAutofit fontScale="90000"/>
          </a:bodyPr>
          <a:lstStyle/>
          <a:p>
            <a:pPr algn="ctr"/>
            <a:r>
              <a:rPr lang="en-US" b="1" kern="1200" dirty="0">
                <a:solidFill>
                  <a:schemeClr val="bg1"/>
                </a:solidFill>
                <a:latin typeface="+mj-lt"/>
                <a:ea typeface="+mj-ea"/>
                <a:cs typeface="+mj-cs"/>
              </a:rPr>
              <a:t>Designing Novel Interactions</a:t>
            </a:r>
            <a:br>
              <a:rPr lang="en-US" b="1" kern="1200" dirty="0">
                <a:solidFill>
                  <a:schemeClr val="bg1"/>
                </a:solidFill>
                <a:latin typeface="+mj-lt"/>
                <a:ea typeface="+mj-ea"/>
                <a:cs typeface="+mj-cs"/>
              </a:rPr>
            </a:br>
            <a:br>
              <a:rPr lang="en-US" b="1" kern="1200" dirty="0">
                <a:solidFill>
                  <a:schemeClr val="bg1"/>
                </a:solidFill>
                <a:latin typeface="+mj-lt"/>
                <a:ea typeface="+mj-ea"/>
                <a:cs typeface="+mj-cs"/>
              </a:rPr>
            </a:br>
            <a:endParaRPr lang="en-US" b="1" kern="1200" dirty="0">
              <a:solidFill>
                <a:schemeClr val="bg1"/>
              </a:solidFill>
              <a:latin typeface="+mj-lt"/>
              <a:ea typeface="+mj-ea"/>
              <a:cs typeface="+mj-cs"/>
            </a:endParaRPr>
          </a:p>
        </p:txBody>
      </p:sp>
      <p:sp>
        <p:nvSpPr>
          <p:cNvPr id="1064" name="Rectangle 1063">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F7F9DE1-BD5C-A4E2-FD22-BAA8F89C1A4F}"/>
              </a:ext>
            </a:extLst>
          </p:cNvPr>
          <p:cNvSpPr txBox="1"/>
          <p:nvPr/>
        </p:nvSpPr>
        <p:spPr>
          <a:xfrm>
            <a:off x="6293224" y="2220686"/>
            <a:ext cx="4797909" cy="36637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b="1" i="1" dirty="0">
              <a:solidFill>
                <a:schemeClr val="bg1"/>
              </a:solidFill>
            </a:endParaRPr>
          </a:p>
          <a:p>
            <a:pPr indent="-228600">
              <a:lnSpc>
                <a:spcPct val="90000"/>
              </a:lnSpc>
              <a:spcAft>
                <a:spcPts val="600"/>
              </a:spcAft>
              <a:buFont typeface="Arial" panose="020B0604020202020204" pitchFamily="34" charset="0"/>
              <a:buChar char="•"/>
            </a:pPr>
            <a:endParaRPr lang="en-US" sz="2000" b="1" i="1" dirty="0">
              <a:solidFill>
                <a:schemeClr val="bg1"/>
              </a:solidFill>
            </a:endParaRPr>
          </a:p>
          <a:p>
            <a:pPr indent="-228600">
              <a:lnSpc>
                <a:spcPct val="90000"/>
              </a:lnSpc>
              <a:spcAft>
                <a:spcPts val="600"/>
              </a:spcAft>
              <a:buFont typeface="Arial" panose="020B0604020202020204" pitchFamily="34" charset="0"/>
              <a:buChar char="•"/>
            </a:pPr>
            <a:endParaRPr lang="en-US" sz="2000" b="1" i="1" dirty="0">
              <a:solidFill>
                <a:schemeClr val="bg1"/>
              </a:solidFill>
            </a:endParaRPr>
          </a:p>
          <a:p>
            <a:pPr indent="-228600">
              <a:lnSpc>
                <a:spcPct val="90000"/>
              </a:lnSpc>
              <a:spcAft>
                <a:spcPts val="600"/>
              </a:spcAft>
              <a:buFont typeface="Arial" panose="020B0604020202020204" pitchFamily="34" charset="0"/>
              <a:buChar char="•"/>
            </a:pPr>
            <a:endParaRPr lang="en-US" sz="2000" b="1" i="1" dirty="0">
              <a:solidFill>
                <a:schemeClr val="bg1"/>
              </a:solidFill>
            </a:endParaRPr>
          </a:p>
          <a:p>
            <a:pPr>
              <a:lnSpc>
                <a:spcPct val="90000"/>
              </a:lnSpc>
              <a:spcAft>
                <a:spcPts val="600"/>
              </a:spcAft>
            </a:pPr>
            <a:endParaRPr lang="en-US" sz="2400" b="1" i="1" dirty="0">
              <a:solidFill>
                <a:schemeClr val="bg1"/>
              </a:solidFill>
            </a:endParaRPr>
          </a:p>
          <a:p>
            <a:pPr>
              <a:lnSpc>
                <a:spcPct val="90000"/>
              </a:lnSpc>
              <a:spcAft>
                <a:spcPts val="600"/>
              </a:spcAft>
            </a:pPr>
            <a:r>
              <a:rPr lang="en-US" sz="2400" b="1" i="1" dirty="0">
                <a:solidFill>
                  <a:schemeClr val="bg1"/>
                </a:solidFill>
              </a:rPr>
              <a:t>Prepared by: </a:t>
            </a:r>
          </a:p>
          <a:p>
            <a:pPr>
              <a:lnSpc>
                <a:spcPct val="90000"/>
              </a:lnSpc>
              <a:spcAft>
                <a:spcPts val="600"/>
              </a:spcAft>
            </a:pPr>
            <a:r>
              <a:rPr lang="en-US" sz="2000" b="1" dirty="0">
                <a:solidFill>
                  <a:schemeClr val="bg1"/>
                </a:solidFill>
              </a:rPr>
              <a:t>	Dr. Fahad Ahmed</a:t>
            </a:r>
          </a:p>
        </p:txBody>
      </p:sp>
      <p:sp>
        <p:nvSpPr>
          <p:cNvPr id="5" name="Date Placeholder 4">
            <a:extLst>
              <a:ext uri="{FF2B5EF4-FFF2-40B4-BE49-F238E27FC236}">
                <a16:creationId xmlns:a16="http://schemas.microsoft.com/office/drawing/2014/main" id="{C7AE84E6-5B8E-B52F-FDE2-6C67A754E7E1}"/>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D2805E75-5315-404A-8722-92961FC4B902}" type="datetime1">
              <a:rPr lang="en-US" smtClean="0">
                <a:solidFill>
                  <a:schemeClr val="bg1">
                    <a:lumMod val="50000"/>
                  </a:schemeClr>
                </a:solidFill>
              </a:rPr>
              <a:t>8/5/2026</a:t>
            </a:fld>
            <a:endParaRPr lang="en-US">
              <a:solidFill>
                <a:schemeClr val="bg1">
                  <a:lumMod val="50000"/>
                </a:schemeClr>
              </a:solidFill>
            </a:endParaRPr>
          </a:p>
        </p:txBody>
      </p:sp>
      <p:sp>
        <p:nvSpPr>
          <p:cNvPr id="6" name="Footer Placeholder 5">
            <a:extLst>
              <a:ext uri="{FF2B5EF4-FFF2-40B4-BE49-F238E27FC236}">
                <a16:creationId xmlns:a16="http://schemas.microsoft.com/office/drawing/2014/main" id="{ADD7B379-2E97-8554-556C-8E0E4FB2515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b="1" kern="1200" dirty="0">
                <a:solidFill>
                  <a:schemeClr val="bg1">
                    <a:lumMod val="50000"/>
                  </a:schemeClr>
                </a:solidFill>
                <a:latin typeface="+mn-lt"/>
                <a:ea typeface="+mn-ea"/>
                <a:cs typeface="+mn-cs"/>
              </a:rPr>
              <a:t>ACCB6017 Usability Engineering</a:t>
            </a:r>
            <a:endParaRPr lang="en-US" kern="1200" dirty="0">
              <a:solidFill>
                <a:schemeClr val="bg1">
                  <a:lumMod val="50000"/>
                </a:schemeClr>
              </a:solidFill>
              <a:latin typeface="+mn-lt"/>
              <a:ea typeface="+mn-ea"/>
              <a:cs typeface="+mn-cs"/>
            </a:endParaRPr>
          </a:p>
        </p:txBody>
      </p:sp>
      <p:sp>
        <p:nvSpPr>
          <p:cNvPr id="7" name="Slide Number Placeholder 6">
            <a:extLst>
              <a:ext uri="{FF2B5EF4-FFF2-40B4-BE49-F238E27FC236}">
                <a16:creationId xmlns:a16="http://schemas.microsoft.com/office/drawing/2014/main" id="{20FEADC0-F3EA-EEA2-7826-F7180CDA32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18EA1D3-1786-D44B-B63C-54D9AE4520B9}" type="slidenum">
              <a:rPr lang="en-US" smtClean="0">
                <a:solidFill>
                  <a:schemeClr val="bg1">
                    <a:lumMod val="50000"/>
                  </a:schemeClr>
                </a:solidFill>
              </a:rPr>
              <a:pPr>
                <a:spcAft>
                  <a:spcPts val="600"/>
                </a:spcAft>
              </a:pPr>
              <a:t>1</a:t>
            </a:fld>
            <a:endParaRPr lang="en-US">
              <a:solidFill>
                <a:schemeClr val="bg1">
                  <a:lumMod val="50000"/>
                </a:schemeClr>
              </a:solidFill>
            </a:endParaRPr>
          </a:p>
        </p:txBody>
      </p:sp>
      <p:sp>
        <p:nvSpPr>
          <p:cNvPr id="9" name="AutoShape 2" descr="Image of ">
            <a:extLst>
              <a:ext uri="{FF2B5EF4-FFF2-40B4-BE49-F238E27FC236}">
                <a16:creationId xmlns:a16="http://schemas.microsoft.com/office/drawing/2014/main" id="{2EA98139-CDC1-BDE3-1722-8D016D12722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Image of ">
            <a:extLst>
              <a:ext uri="{FF2B5EF4-FFF2-40B4-BE49-F238E27FC236}">
                <a16:creationId xmlns:a16="http://schemas.microsoft.com/office/drawing/2014/main" id="{A038DCD1-6D95-E491-E173-1A1B15705A7F}"/>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2">
            <a:extLst>
              <a:ext uri="{FF2B5EF4-FFF2-40B4-BE49-F238E27FC236}">
                <a16:creationId xmlns:a16="http://schemas.microsoft.com/office/drawing/2014/main" id="{11513E20-5E07-36CA-C844-BC2DB568CE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047187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84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14F12-2932-57ED-C740-3B0688002B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1E531E-80BC-CE32-A8CC-2C407126BC1B}"/>
              </a:ext>
            </a:extLst>
          </p:cNvPr>
          <p:cNvSpPr>
            <a:spLocks noGrp="1"/>
          </p:cNvSpPr>
          <p:nvPr>
            <p:ph type="title"/>
          </p:nvPr>
        </p:nvSpPr>
        <p:spPr>
          <a:xfrm>
            <a:off x="489999" y="232984"/>
            <a:ext cx="4895851" cy="885976"/>
          </a:xfrm>
        </p:spPr>
        <p:txBody>
          <a:bodyPr anchor="b">
            <a:noAutofit/>
          </a:bodyPr>
          <a:lstStyle/>
          <a:p>
            <a:r>
              <a:rPr lang="en-GB" sz="3200" b="1" dirty="0"/>
              <a:t>Topics of Discussion</a:t>
            </a:r>
            <a:endParaRPr lang="en-GB" sz="3200" dirty="0"/>
          </a:p>
        </p:txBody>
      </p:sp>
      <p:sp>
        <p:nvSpPr>
          <p:cNvPr id="6" name="Footer Placeholder 5">
            <a:extLst>
              <a:ext uri="{FF2B5EF4-FFF2-40B4-BE49-F238E27FC236}">
                <a16:creationId xmlns:a16="http://schemas.microsoft.com/office/drawing/2014/main" id="{484DBD5D-A066-897E-0887-6B9CA6128527}"/>
              </a:ext>
            </a:extLst>
          </p:cNvPr>
          <p:cNvSpPr>
            <a:spLocks noGrp="1"/>
          </p:cNvSpPr>
          <p:nvPr>
            <p:ph type="ftr" sz="quarter" idx="11"/>
          </p:nvPr>
        </p:nvSpPr>
        <p:spPr>
          <a:xfrm rot="5400000">
            <a:off x="-1827727" y="1983972"/>
            <a:ext cx="4114800" cy="365125"/>
          </a:xfrm>
        </p:spPr>
        <p:txBody>
          <a:bodyPr>
            <a:normAutofit/>
          </a:bodyPr>
          <a:lstStyle/>
          <a:p>
            <a:pPr algn="l" defTabSz="914377">
              <a:spcAft>
                <a:spcPts val="600"/>
              </a:spcAft>
            </a:pPr>
            <a:r>
              <a:rPr lang="en-US" sz="1100" b="1" dirty="0">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5" name="Date Placeholder 4">
            <a:extLst>
              <a:ext uri="{FF2B5EF4-FFF2-40B4-BE49-F238E27FC236}">
                <a16:creationId xmlns:a16="http://schemas.microsoft.com/office/drawing/2014/main" id="{4B95ADCA-7685-A003-AC73-538F4E141CB5}"/>
              </a:ext>
            </a:extLst>
          </p:cNvPr>
          <p:cNvSpPr>
            <a:spLocks noGrp="1"/>
          </p:cNvSpPr>
          <p:nvPr>
            <p:ph type="dt" sz="half" idx="10"/>
          </p:nvPr>
        </p:nvSpPr>
        <p:spPr>
          <a:xfrm>
            <a:off x="8970264" y="6455664"/>
            <a:ext cx="2743200" cy="365125"/>
          </a:xfrm>
        </p:spPr>
        <p:txBody>
          <a:bodyPr>
            <a:normAutofit/>
          </a:body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7" name="Slide Number Placeholder 6">
            <a:extLst>
              <a:ext uri="{FF2B5EF4-FFF2-40B4-BE49-F238E27FC236}">
                <a16:creationId xmlns:a16="http://schemas.microsoft.com/office/drawing/2014/main" id="{FB115BF6-16C8-3248-4138-532B55D01235}"/>
              </a:ext>
            </a:extLst>
          </p:cNvPr>
          <p:cNvSpPr>
            <a:spLocks noGrp="1"/>
          </p:cNvSpPr>
          <p:nvPr>
            <p:ph type="sldNum" sz="quarter" idx="12"/>
          </p:nvPr>
        </p:nvSpPr>
        <p:spPr>
          <a:xfrm>
            <a:off x="11704320" y="6455664"/>
            <a:ext cx="448056" cy="365125"/>
          </a:xfrm>
        </p:spPr>
        <p:txBody>
          <a:bodyPr>
            <a:normAutofit/>
          </a:body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2</a:t>
            </a:fld>
            <a:endParaRPr lang="en-GB" sz="1100" dirty="0">
              <a:solidFill>
                <a:prstClr val="black"/>
              </a:solidFill>
              <a:latin typeface="Aptos" panose="02110004020202020204"/>
            </a:endParaRPr>
          </a:p>
        </p:txBody>
      </p:sp>
      <p:sp>
        <p:nvSpPr>
          <p:cNvPr id="4" name="Content Placeholder 3">
            <a:extLst>
              <a:ext uri="{FF2B5EF4-FFF2-40B4-BE49-F238E27FC236}">
                <a16:creationId xmlns:a16="http://schemas.microsoft.com/office/drawing/2014/main" id="{3D766514-D4CC-7625-E575-98B58366D428}"/>
              </a:ext>
            </a:extLst>
          </p:cNvPr>
          <p:cNvSpPr>
            <a:spLocks noGrp="1"/>
          </p:cNvSpPr>
          <p:nvPr>
            <p:ph idx="1"/>
          </p:nvPr>
        </p:nvSpPr>
        <p:spPr>
          <a:xfrm>
            <a:off x="489999" y="1118962"/>
            <a:ext cx="10492327" cy="5701829"/>
          </a:xfrm>
        </p:spPr>
        <p:txBody>
          <a:bodyPr>
            <a:normAutofit fontScale="77500" lnSpcReduction="20000"/>
          </a:bodyPr>
          <a:lstStyle/>
          <a:p>
            <a:pPr lvl="1"/>
            <a:r>
              <a:rPr lang="en-US" sz="2800" dirty="0"/>
              <a:t>WIMP</a:t>
            </a:r>
          </a:p>
          <a:p>
            <a:pPr lvl="2"/>
            <a:r>
              <a:rPr lang="en-US" dirty="0"/>
              <a:t>What is WIMP?</a:t>
            </a:r>
          </a:p>
          <a:p>
            <a:pPr lvl="2"/>
            <a:r>
              <a:rPr lang="en-US" dirty="0"/>
              <a:t>When does it fail?</a:t>
            </a:r>
          </a:p>
          <a:p>
            <a:pPr lvl="2"/>
            <a:endParaRPr lang="en-US" dirty="0"/>
          </a:p>
          <a:p>
            <a:pPr lvl="1"/>
            <a:r>
              <a:rPr lang="en-US" sz="2800" dirty="0"/>
              <a:t>Spatially Immersive Interfaces</a:t>
            </a:r>
          </a:p>
          <a:p>
            <a:pPr lvl="2"/>
            <a:r>
              <a:rPr lang="en-US" dirty="0"/>
              <a:t>VR</a:t>
            </a:r>
          </a:p>
          <a:p>
            <a:pPr lvl="2"/>
            <a:r>
              <a:rPr lang="en-US" dirty="0"/>
              <a:t>AR</a:t>
            </a:r>
          </a:p>
          <a:p>
            <a:pPr lvl="2"/>
            <a:endParaRPr lang="en-US" dirty="0"/>
          </a:p>
          <a:p>
            <a:pPr lvl="1"/>
            <a:r>
              <a:rPr lang="en-US" sz="2800" dirty="0"/>
              <a:t>Tangible User Interfaces</a:t>
            </a:r>
          </a:p>
          <a:p>
            <a:pPr lvl="2"/>
            <a:r>
              <a:rPr lang="en-US" dirty="0" err="1"/>
              <a:t>Reactable</a:t>
            </a:r>
            <a:endParaRPr lang="en-US" dirty="0"/>
          </a:p>
          <a:p>
            <a:pPr lvl="2"/>
            <a:r>
              <a:rPr lang="en-US" dirty="0"/>
              <a:t>inform &amp; Radical Atoms</a:t>
            </a:r>
          </a:p>
          <a:p>
            <a:pPr lvl="2"/>
            <a:r>
              <a:rPr lang="en-US" dirty="0"/>
              <a:t>Lego Tangible Interfaces</a:t>
            </a:r>
          </a:p>
          <a:p>
            <a:pPr lvl="2"/>
            <a:endParaRPr lang="en-US" sz="2800" dirty="0"/>
          </a:p>
          <a:p>
            <a:pPr lvl="1"/>
            <a:r>
              <a:rPr lang="en-US" sz="2800" dirty="0"/>
              <a:t>Voice-User Interfaces (VUI)</a:t>
            </a:r>
          </a:p>
          <a:p>
            <a:pPr lvl="2"/>
            <a:r>
              <a:rPr lang="en-US" dirty="0"/>
              <a:t>What is it?</a:t>
            </a:r>
          </a:p>
          <a:p>
            <a:pPr lvl="2"/>
            <a:r>
              <a:rPr lang="en-US" dirty="0"/>
              <a:t>Differences with WIMP</a:t>
            </a:r>
          </a:p>
          <a:p>
            <a:pPr lvl="2"/>
            <a:r>
              <a:rPr lang="en-US" dirty="0"/>
              <a:t>Ward Watch as VUI</a:t>
            </a:r>
          </a:p>
          <a:p>
            <a:pPr lvl="2"/>
            <a:r>
              <a:rPr lang="en-US" dirty="0"/>
              <a:t>Evaluation: </a:t>
            </a:r>
            <a:r>
              <a:rPr lang="en-US" dirty="0" err="1"/>
              <a:t>WoZ</a:t>
            </a:r>
            <a:endParaRPr lang="en-US" dirty="0"/>
          </a:p>
          <a:p>
            <a:pPr lvl="2"/>
            <a:endParaRPr lang="en-US" dirty="0"/>
          </a:p>
          <a:p>
            <a:pPr lvl="1"/>
            <a:r>
              <a:rPr lang="en-US" sz="2800" dirty="0"/>
              <a:t>Prototyping Novel Interfaces</a:t>
            </a:r>
          </a:p>
          <a:p>
            <a:pPr lvl="1"/>
            <a:endParaRPr lang="en-US" sz="2800" dirty="0"/>
          </a:p>
          <a:p>
            <a:pPr lvl="1"/>
            <a:r>
              <a:rPr lang="en-US" sz="2800" dirty="0"/>
              <a:t>Adapting Heuristics for Novel Interfaces</a:t>
            </a:r>
          </a:p>
          <a:p>
            <a:pPr marL="914377" lvl="2" indent="0">
              <a:buNone/>
            </a:pPr>
            <a:endParaRPr lang="en-US" dirty="0"/>
          </a:p>
          <a:p>
            <a:pPr marL="457189" lvl="1" indent="0">
              <a:buNone/>
            </a:pPr>
            <a:endParaRPr lang="en-US" sz="2800" dirty="0"/>
          </a:p>
          <a:p>
            <a:pPr marL="457189" lvl="1" indent="0">
              <a:buNone/>
            </a:pPr>
            <a:endParaRPr lang="en-US" sz="2800" dirty="0"/>
          </a:p>
          <a:p>
            <a:pPr lvl="1"/>
            <a:endParaRPr lang="en-GB" sz="2000" dirty="0"/>
          </a:p>
          <a:p>
            <a:pPr lvl="1"/>
            <a:endParaRPr lang="en-GB" sz="2000" dirty="0"/>
          </a:p>
        </p:txBody>
      </p:sp>
      <p:sp>
        <p:nvSpPr>
          <p:cNvPr id="13" name="Rectangle 3">
            <a:extLst>
              <a:ext uri="{FF2B5EF4-FFF2-40B4-BE49-F238E27FC236}">
                <a16:creationId xmlns:a16="http://schemas.microsoft.com/office/drawing/2014/main" id="{31350581-9B67-DB11-2782-38E7A77DC155}"/>
              </a:ext>
            </a:extLst>
          </p:cNvPr>
          <p:cNvSpPr>
            <a:spLocks noChangeArrowheads="1"/>
          </p:cNvSpPr>
          <p:nvPr/>
        </p:nvSpPr>
        <p:spPr bwMode="auto">
          <a:xfrm>
            <a:off x="0" y="-3002270"/>
            <a:ext cx="264816"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a:p>
            <a:pPr defTabSz="914377" eaLnBrk="0" fontAlgn="base" hangingPunct="0">
              <a:spcBef>
                <a:spcPct val="0"/>
              </a:spcBef>
              <a:spcAft>
                <a:spcPct val="0"/>
              </a:spcAft>
              <a:buFontTx/>
              <a:buChar char="•"/>
            </a:pPr>
            <a:endParaRPr lang="en-US" altLang="en-US" b="1" dirty="0">
              <a:solidFill>
                <a:prstClr val="black"/>
              </a:solidFill>
              <a:latin typeface="Arial" panose="020B0604020202020204" pitchFamily="34" charset="0"/>
            </a:endParaRPr>
          </a:p>
        </p:txBody>
      </p:sp>
      <p:pic>
        <p:nvPicPr>
          <p:cNvPr id="3" name="Picture 2">
            <a:extLst>
              <a:ext uri="{FF2B5EF4-FFF2-40B4-BE49-F238E27FC236}">
                <a16:creationId xmlns:a16="http://schemas.microsoft.com/office/drawing/2014/main" id="{0C08094A-A569-00D4-6C7D-08409AFA8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0417444" y="4648"/>
            <a:ext cx="1734933" cy="724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636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8967B-AAE2-F6AA-DE78-5BB206FFBB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C6573A-CEE7-ADC7-412D-C0CAA1224AF5}"/>
              </a:ext>
            </a:extLst>
          </p:cNvPr>
          <p:cNvSpPr>
            <a:spLocks noGrp="1"/>
          </p:cNvSpPr>
          <p:nvPr>
            <p:ph type="title"/>
          </p:nvPr>
        </p:nvSpPr>
        <p:spPr>
          <a:xfrm>
            <a:off x="489998" y="232984"/>
            <a:ext cx="6709088" cy="885976"/>
          </a:xfrm>
        </p:spPr>
        <p:txBody>
          <a:bodyPr anchor="b">
            <a:noAutofit/>
          </a:bodyPr>
          <a:lstStyle/>
          <a:p>
            <a:r>
              <a:rPr lang="en-GB" sz="3200" b="1" dirty="0"/>
              <a:t>Menti Link</a:t>
            </a:r>
            <a:endParaRPr lang="en-GB" sz="3200" dirty="0"/>
          </a:p>
        </p:txBody>
      </p:sp>
      <p:sp>
        <p:nvSpPr>
          <p:cNvPr id="6" name="Footer Placeholder 5">
            <a:extLst>
              <a:ext uri="{FF2B5EF4-FFF2-40B4-BE49-F238E27FC236}">
                <a16:creationId xmlns:a16="http://schemas.microsoft.com/office/drawing/2014/main" id="{7696DB42-80CF-796D-AD0D-BAC2B380DE5D}"/>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US" sz="1100" b="1">
                <a:solidFill>
                  <a:schemeClr val="tx1">
                    <a:lumMod val="50000"/>
                    <a:lumOff val="50000"/>
                  </a:schemeClr>
                </a:solidFill>
              </a:rPr>
              <a:t>ACCB6017 Usability Engineering</a:t>
            </a:r>
            <a:endParaRPr lang="en-GB" sz="1100" dirty="0">
              <a:solidFill>
                <a:schemeClr val="tx1">
                  <a:lumMod val="50000"/>
                  <a:lumOff val="50000"/>
                </a:schemeClr>
              </a:solidFill>
            </a:endParaRPr>
          </a:p>
        </p:txBody>
      </p:sp>
      <p:sp>
        <p:nvSpPr>
          <p:cNvPr id="5" name="Date Placeholder 4">
            <a:extLst>
              <a:ext uri="{FF2B5EF4-FFF2-40B4-BE49-F238E27FC236}">
                <a16:creationId xmlns:a16="http://schemas.microsoft.com/office/drawing/2014/main" id="{90D06E46-1111-B489-5C67-DE5BB2CFB494}"/>
              </a:ext>
            </a:extLst>
          </p:cNvPr>
          <p:cNvSpPr>
            <a:spLocks noGrp="1"/>
          </p:cNvSpPr>
          <p:nvPr>
            <p:ph type="dt" sz="half" idx="10"/>
          </p:nvPr>
        </p:nvSpPr>
        <p:spPr>
          <a:xfrm>
            <a:off x="8970264" y="6455664"/>
            <a:ext cx="2743200" cy="365125"/>
          </a:xfrm>
        </p:spPr>
        <p:txBody>
          <a:bodyPr>
            <a:normAutofit/>
          </a:bodyPr>
          <a:lstStyle/>
          <a:p>
            <a:pPr algn="r">
              <a:spcAft>
                <a:spcPts val="600"/>
              </a:spcAft>
            </a:pPr>
            <a:fld id="{D2F04F5E-5EEA-480B-AADF-F2A845DCB2E7}" type="datetime1">
              <a:rPr lang="en-US" sz="1100" smtClean="0">
                <a:solidFill>
                  <a:schemeClr val="tx1"/>
                </a:solidFill>
              </a:rPr>
              <a:t>8/5/2026</a:t>
            </a:fld>
            <a:endParaRPr lang="en-GB" sz="1100" dirty="0">
              <a:solidFill>
                <a:schemeClr val="tx1"/>
              </a:solidFill>
            </a:endParaRPr>
          </a:p>
        </p:txBody>
      </p:sp>
      <p:sp>
        <p:nvSpPr>
          <p:cNvPr id="7" name="Slide Number Placeholder 6">
            <a:extLst>
              <a:ext uri="{FF2B5EF4-FFF2-40B4-BE49-F238E27FC236}">
                <a16:creationId xmlns:a16="http://schemas.microsoft.com/office/drawing/2014/main" id="{D66EACCD-81E4-099E-5CD4-2A17BA8F4F1F}"/>
              </a:ext>
            </a:extLst>
          </p:cNvPr>
          <p:cNvSpPr>
            <a:spLocks noGrp="1"/>
          </p:cNvSpPr>
          <p:nvPr>
            <p:ph type="sldNum" sz="quarter" idx="12"/>
          </p:nvPr>
        </p:nvSpPr>
        <p:spPr>
          <a:xfrm>
            <a:off x="11704320" y="6455664"/>
            <a:ext cx="448056" cy="365125"/>
          </a:xfrm>
        </p:spPr>
        <p:txBody>
          <a:bodyPr>
            <a:normAutofit/>
          </a:bodyPr>
          <a:lstStyle/>
          <a:p>
            <a:pPr>
              <a:spcAft>
                <a:spcPts val="600"/>
              </a:spcAft>
            </a:pPr>
            <a:fld id="{818EA1D3-1786-D44B-B63C-54D9AE4520B9}" type="slidenum">
              <a:rPr lang="en-GB" sz="1100">
                <a:solidFill>
                  <a:schemeClr val="tx1"/>
                </a:solidFill>
              </a:rPr>
              <a:pPr>
                <a:spcAft>
                  <a:spcPts val="600"/>
                </a:spcAft>
              </a:pPr>
              <a:t>3</a:t>
            </a:fld>
            <a:endParaRPr lang="en-GB" sz="1100" dirty="0">
              <a:solidFill>
                <a:schemeClr val="tx1"/>
              </a:solidFill>
            </a:endParaRPr>
          </a:p>
        </p:txBody>
      </p:sp>
      <p:sp>
        <p:nvSpPr>
          <p:cNvPr id="13" name="Rectangle 3">
            <a:extLst>
              <a:ext uri="{FF2B5EF4-FFF2-40B4-BE49-F238E27FC236}">
                <a16:creationId xmlns:a16="http://schemas.microsoft.com/office/drawing/2014/main" id="{CF9B834C-9DF9-9647-3E5A-5A8C3F123BD5}"/>
              </a:ext>
            </a:extLst>
          </p:cNvPr>
          <p:cNvSpPr>
            <a:spLocks noChangeArrowheads="1"/>
          </p:cNvSpPr>
          <p:nvPr/>
        </p:nvSpPr>
        <p:spPr bwMode="auto">
          <a:xfrm>
            <a:off x="0" y="-3002271"/>
            <a:ext cx="264816"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4337584D-1235-C487-2013-63DA72B43D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8A7490B-D86A-AC8C-F7C9-8162854BE2E4}"/>
              </a:ext>
            </a:extLst>
          </p:cNvPr>
          <p:cNvSpPr txBox="1"/>
          <p:nvPr/>
        </p:nvSpPr>
        <p:spPr>
          <a:xfrm>
            <a:off x="4011291" y="5555766"/>
            <a:ext cx="4619142" cy="1015663"/>
          </a:xfrm>
          <a:prstGeom prst="rect">
            <a:avLst/>
          </a:prstGeom>
          <a:noFill/>
        </p:spPr>
        <p:txBody>
          <a:bodyPr wrap="square">
            <a:spAutoFit/>
          </a:bodyPr>
          <a:lstStyle/>
          <a:p>
            <a:r>
              <a:rPr lang="en-GB" sz="2000" dirty="0">
                <a:hlinkClick r:id="rId4"/>
              </a:rPr>
              <a:t>Menti Link: </a:t>
            </a:r>
            <a:r>
              <a:rPr lang="en-GB" sz="2000" dirty="0">
                <a:hlinkClick r:id="rId5"/>
              </a:rPr>
              <a:t>https://www.menti.com/al6pxm8gcsag</a:t>
            </a:r>
            <a:endParaRPr lang="en-GB" sz="2000" dirty="0"/>
          </a:p>
          <a:p>
            <a:r>
              <a:rPr lang="en-GB" sz="2000" dirty="0"/>
              <a:t>Menti Code: </a:t>
            </a:r>
            <a:r>
              <a:rPr lang="en-GB" b="1" dirty="0"/>
              <a:t>8634 9715</a:t>
            </a:r>
            <a:endParaRPr lang="en-GB" sz="2000" dirty="0"/>
          </a:p>
        </p:txBody>
      </p:sp>
      <p:pic>
        <p:nvPicPr>
          <p:cNvPr id="4" name="Picture 3">
            <a:extLst>
              <a:ext uri="{FF2B5EF4-FFF2-40B4-BE49-F238E27FC236}">
                <a16:creationId xmlns:a16="http://schemas.microsoft.com/office/drawing/2014/main" id="{4454A940-47DC-6182-4C11-BF417A88D3C8}"/>
              </a:ext>
            </a:extLst>
          </p:cNvPr>
          <p:cNvPicPr>
            <a:picLocks noChangeAspect="1"/>
          </p:cNvPicPr>
          <p:nvPr/>
        </p:nvPicPr>
        <p:blipFill>
          <a:blip r:embed="rId6"/>
          <a:stretch>
            <a:fillRect/>
          </a:stretch>
        </p:blipFill>
        <p:spPr>
          <a:xfrm>
            <a:off x="4011290" y="1083457"/>
            <a:ext cx="4472309" cy="4472309"/>
          </a:xfrm>
          <a:prstGeom prst="rect">
            <a:avLst/>
          </a:prstGeom>
        </p:spPr>
      </p:pic>
    </p:spTree>
    <p:extLst>
      <p:ext uri="{BB962C8B-B14F-4D97-AF65-F5344CB8AC3E}">
        <p14:creationId xmlns:p14="http://schemas.microsoft.com/office/powerpoint/2010/main" val="1873792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What is WIMP — and why does it dominate?</a:t>
            </a:r>
            <a:endParaRPr lang="en-US" sz="3467"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Windows · Icons · Menus · Pointer — the paradigm behind almost every interface you have evaluated in this module [1, 2].</a:t>
            </a:r>
            <a:endParaRPr lang="en-US" sz="1733" dirty="0"/>
          </a:p>
        </p:txBody>
      </p:sp>
      <p:sp>
        <p:nvSpPr>
          <p:cNvPr id="4" name="Shape 2"/>
          <p:cNvSpPr/>
          <p:nvPr/>
        </p:nvSpPr>
        <p:spPr>
          <a:xfrm>
            <a:off x="463296" y="1438656"/>
            <a:ext cx="2097024" cy="512064"/>
          </a:xfrm>
          <a:prstGeom prst="roundRect">
            <a:avLst>
              <a:gd name="adj" fmla="val 19048"/>
            </a:avLst>
          </a:prstGeom>
          <a:solidFill>
            <a:srgbClr val="1C7293"/>
          </a:solidFill>
          <a:ln w="12700">
            <a:solidFill>
              <a:srgbClr val="1C7293"/>
            </a:solidFill>
            <a:prstDash val="solid"/>
          </a:ln>
        </p:spPr>
        <p:txBody>
          <a:bodyPr/>
          <a:lstStyle/>
          <a:p>
            <a:endParaRPr lang="en-GB" sz="2400"/>
          </a:p>
        </p:txBody>
      </p:sp>
      <p:sp>
        <p:nvSpPr>
          <p:cNvPr id="5" name="Text 3"/>
          <p:cNvSpPr/>
          <p:nvPr/>
        </p:nvSpPr>
        <p:spPr>
          <a:xfrm>
            <a:off x="463296" y="1438656"/>
            <a:ext cx="2097024" cy="512064"/>
          </a:xfrm>
          <a:prstGeom prst="rect">
            <a:avLst/>
          </a:prstGeom>
          <a:noFill/>
          <a:ln/>
        </p:spPr>
        <p:txBody>
          <a:bodyPr wrap="square" lIns="0" tIns="0" rIns="0" bIns="0" rtlCol="0" anchor="ctr"/>
          <a:lstStyle/>
          <a:p>
            <a:pPr algn="ctr"/>
            <a:r>
              <a:rPr lang="en-US" sz="1733" b="1" dirty="0">
                <a:solidFill>
                  <a:srgbClr val="FFFFFF"/>
                </a:solidFill>
                <a:latin typeface="Cambria" pitchFamily="34" charset="0"/>
                <a:ea typeface="Cambria" pitchFamily="34" charset="-122"/>
                <a:cs typeface="Cambria" pitchFamily="34" charset="-120"/>
              </a:rPr>
              <a:t>1973</a:t>
            </a:r>
            <a:endParaRPr lang="en-US" sz="1733" dirty="0"/>
          </a:p>
        </p:txBody>
      </p:sp>
      <p:sp>
        <p:nvSpPr>
          <p:cNvPr id="6" name="Shape 4"/>
          <p:cNvSpPr/>
          <p:nvPr/>
        </p:nvSpPr>
        <p:spPr>
          <a:xfrm>
            <a:off x="2560320" y="1694688"/>
            <a:ext cx="170688" cy="0"/>
          </a:xfrm>
          <a:prstGeom prst="line">
            <a:avLst/>
          </a:prstGeom>
          <a:noFill/>
          <a:ln w="25400">
            <a:solidFill>
              <a:srgbClr val="CBD5E1"/>
            </a:solidFill>
            <a:prstDash val="solid"/>
          </a:ln>
        </p:spPr>
        <p:txBody>
          <a:bodyPr/>
          <a:lstStyle/>
          <a:p>
            <a:endParaRPr lang="en-GB" sz="2400"/>
          </a:p>
        </p:txBody>
      </p:sp>
      <p:sp>
        <p:nvSpPr>
          <p:cNvPr id="7" name="Shape 5"/>
          <p:cNvSpPr/>
          <p:nvPr/>
        </p:nvSpPr>
        <p:spPr>
          <a:xfrm>
            <a:off x="463296" y="2023872"/>
            <a:ext cx="2097024" cy="2682240"/>
          </a:xfrm>
          <a:prstGeom prst="roundRect">
            <a:avLst>
              <a:gd name="adj" fmla="val 4651"/>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8" name="Text 6"/>
          <p:cNvSpPr/>
          <p:nvPr/>
        </p:nvSpPr>
        <p:spPr>
          <a:xfrm>
            <a:off x="585216" y="2121408"/>
            <a:ext cx="1853184" cy="365760"/>
          </a:xfrm>
          <a:prstGeom prst="rect">
            <a:avLst/>
          </a:prstGeom>
          <a:noFill/>
          <a:ln/>
        </p:spPr>
        <p:txBody>
          <a:bodyPr wrap="square" lIns="0" tIns="0" rIns="0" bIns="0" rtlCol="0" anchor="ctr"/>
          <a:lstStyle/>
          <a:p>
            <a:r>
              <a:rPr lang="en-US" sz="1600" b="1" dirty="0">
                <a:solidFill>
                  <a:srgbClr val="1C7293"/>
                </a:solidFill>
                <a:latin typeface="Calibri" pitchFamily="34" charset="0"/>
                <a:ea typeface="Calibri" pitchFamily="34" charset="-122"/>
                <a:cs typeface="Calibri" pitchFamily="34" charset="-120"/>
              </a:rPr>
              <a:t>Xerox Alto</a:t>
            </a:r>
            <a:endParaRPr lang="en-US" sz="1600" dirty="0"/>
          </a:p>
        </p:txBody>
      </p:sp>
      <p:sp>
        <p:nvSpPr>
          <p:cNvPr id="9" name="Text 7"/>
          <p:cNvSpPr/>
          <p:nvPr/>
        </p:nvSpPr>
        <p:spPr>
          <a:xfrm>
            <a:off x="585216" y="2535936"/>
            <a:ext cx="1853184" cy="2048256"/>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First WIMP computer — mouse, windows, bitmapped display. Built at PARC. Never sold commercially.</a:t>
            </a:r>
            <a:endParaRPr lang="en-US" sz="1333" dirty="0"/>
          </a:p>
        </p:txBody>
      </p:sp>
      <p:sp>
        <p:nvSpPr>
          <p:cNvPr id="10" name="Shape 8"/>
          <p:cNvSpPr/>
          <p:nvPr/>
        </p:nvSpPr>
        <p:spPr>
          <a:xfrm>
            <a:off x="2731008" y="1438656"/>
            <a:ext cx="2097024" cy="512064"/>
          </a:xfrm>
          <a:prstGeom prst="roundRect">
            <a:avLst>
              <a:gd name="adj" fmla="val 19048"/>
            </a:avLst>
          </a:prstGeom>
          <a:solidFill>
            <a:srgbClr val="028090"/>
          </a:solidFill>
          <a:ln w="12700">
            <a:solidFill>
              <a:srgbClr val="028090"/>
            </a:solidFill>
            <a:prstDash val="solid"/>
          </a:ln>
        </p:spPr>
        <p:txBody>
          <a:bodyPr/>
          <a:lstStyle/>
          <a:p>
            <a:endParaRPr lang="en-GB" sz="2400"/>
          </a:p>
        </p:txBody>
      </p:sp>
      <p:sp>
        <p:nvSpPr>
          <p:cNvPr id="11" name="Text 9"/>
          <p:cNvSpPr/>
          <p:nvPr/>
        </p:nvSpPr>
        <p:spPr>
          <a:xfrm>
            <a:off x="2731008" y="1438656"/>
            <a:ext cx="2097024" cy="512064"/>
          </a:xfrm>
          <a:prstGeom prst="rect">
            <a:avLst/>
          </a:prstGeom>
          <a:noFill/>
          <a:ln/>
        </p:spPr>
        <p:txBody>
          <a:bodyPr wrap="square" lIns="0" tIns="0" rIns="0" bIns="0" rtlCol="0" anchor="ctr"/>
          <a:lstStyle/>
          <a:p>
            <a:pPr algn="ctr"/>
            <a:r>
              <a:rPr lang="en-US" sz="1733" b="1" dirty="0">
                <a:solidFill>
                  <a:srgbClr val="FFFFFF"/>
                </a:solidFill>
                <a:latin typeface="Cambria" pitchFamily="34" charset="0"/>
                <a:ea typeface="Cambria" pitchFamily="34" charset="-122"/>
                <a:cs typeface="Cambria" pitchFamily="34" charset="-120"/>
              </a:rPr>
              <a:t>1984</a:t>
            </a:r>
            <a:endParaRPr lang="en-US" sz="1733" dirty="0"/>
          </a:p>
        </p:txBody>
      </p:sp>
      <p:sp>
        <p:nvSpPr>
          <p:cNvPr id="12" name="Shape 10"/>
          <p:cNvSpPr/>
          <p:nvPr/>
        </p:nvSpPr>
        <p:spPr>
          <a:xfrm>
            <a:off x="4828032" y="1694688"/>
            <a:ext cx="170688" cy="0"/>
          </a:xfrm>
          <a:prstGeom prst="line">
            <a:avLst/>
          </a:prstGeom>
          <a:noFill/>
          <a:ln w="25400">
            <a:solidFill>
              <a:srgbClr val="CBD5E1"/>
            </a:solidFill>
            <a:prstDash val="solid"/>
          </a:ln>
        </p:spPr>
        <p:txBody>
          <a:bodyPr/>
          <a:lstStyle/>
          <a:p>
            <a:endParaRPr lang="en-GB" sz="2400"/>
          </a:p>
        </p:txBody>
      </p:sp>
      <p:sp>
        <p:nvSpPr>
          <p:cNvPr id="13" name="Shape 11"/>
          <p:cNvSpPr/>
          <p:nvPr/>
        </p:nvSpPr>
        <p:spPr>
          <a:xfrm>
            <a:off x="2731008" y="2023872"/>
            <a:ext cx="2097024" cy="2682240"/>
          </a:xfrm>
          <a:prstGeom prst="roundRect">
            <a:avLst>
              <a:gd name="adj" fmla="val 4651"/>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4" name="Text 12"/>
          <p:cNvSpPr/>
          <p:nvPr/>
        </p:nvSpPr>
        <p:spPr>
          <a:xfrm>
            <a:off x="2852928" y="2121408"/>
            <a:ext cx="1853184" cy="365760"/>
          </a:xfrm>
          <a:prstGeom prst="rect">
            <a:avLst/>
          </a:prstGeom>
          <a:noFill/>
          <a:ln/>
        </p:spPr>
        <p:txBody>
          <a:bodyPr wrap="square" lIns="0" tIns="0" rIns="0" bIns="0" rtlCol="0" anchor="ctr"/>
          <a:lstStyle/>
          <a:p>
            <a:r>
              <a:rPr lang="en-US" sz="1600" b="1" dirty="0">
                <a:solidFill>
                  <a:srgbClr val="028090"/>
                </a:solidFill>
                <a:latin typeface="Calibri" pitchFamily="34" charset="0"/>
                <a:ea typeface="Calibri" pitchFamily="34" charset="-122"/>
                <a:cs typeface="Calibri" pitchFamily="34" charset="-120"/>
              </a:rPr>
              <a:t>Apple Macintosh</a:t>
            </a:r>
            <a:endParaRPr lang="en-US" sz="1600" dirty="0"/>
          </a:p>
        </p:txBody>
      </p:sp>
      <p:sp>
        <p:nvSpPr>
          <p:cNvPr id="15" name="Text 13"/>
          <p:cNvSpPr/>
          <p:nvPr/>
        </p:nvSpPr>
        <p:spPr>
          <a:xfrm>
            <a:off x="2852928" y="2535936"/>
            <a:ext cx="1853184" cy="2048256"/>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First mass-market WIMP desktop. Popularised the mouse and desktop metaphor.</a:t>
            </a:r>
            <a:endParaRPr lang="en-US" sz="1333" dirty="0"/>
          </a:p>
        </p:txBody>
      </p:sp>
      <p:sp>
        <p:nvSpPr>
          <p:cNvPr id="16" name="Shape 14"/>
          <p:cNvSpPr/>
          <p:nvPr/>
        </p:nvSpPr>
        <p:spPr>
          <a:xfrm>
            <a:off x="4998720" y="1438656"/>
            <a:ext cx="2097024" cy="512064"/>
          </a:xfrm>
          <a:prstGeom prst="roundRect">
            <a:avLst>
              <a:gd name="adj" fmla="val 19048"/>
            </a:avLst>
          </a:prstGeom>
          <a:solidFill>
            <a:srgbClr val="00A896"/>
          </a:solidFill>
          <a:ln w="12700">
            <a:solidFill>
              <a:srgbClr val="00A896"/>
            </a:solidFill>
            <a:prstDash val="solid"/>
          </a:ln>
        </p:spPr>
        <p:txBody>
          <a:bodyPr/>
          <a:lstStyle/>
          <a:p>
            <a:endParaRPr lang="en-GB" sz="2400"/>
          </a:p>
        </p:txBody>
      </p:sp>
      <p:sp>
        <p:nvSpPr>
          <p:cNvPr id="17" name="Text 15"/>
          <p:cNvSpPr/>
          <p:nvPr/>
        </p:nvSpPr>
        <p:spPr>
          <a:xfrm>
            <a:off x="4998720" y="1438656"/>
            <a:ext cx="2097024" cy="512064"/>
          </a:xfrm>
          <a:prstGeom prst="rect">
            <a:avLst/>
          </a:prstGeom>
          <a:noFill/>
          <a:ln/>
        </p:spPr>
        <p:txBody>
          <a:bodyPr wrap="square" lIns="0" tIns="0" rIns="0" bIns="0" rtlCol="0" anchor="ctr"/>
          <a:lstStyle/>
          <a:p>
            <a:pPr algn="ctr"/>
            <a:r>
              <a:rPr lang="en-US" sz="1733" b="1" dirty="0">
                <a:solidFill>
                  <a:srgbClr val="FFFFFF"/>
                </a:solidFill>
                <a:latin typeface="Cambria" pitchFamily="34" charset="0"/>
                <a:ea typeface="Cambria" pitchFamily="34" charset="-122"/>
                <a:cs typeface="Cambria" pitchFamily="34" charset="-120"/>
              </a:rPr>
              <a:t>1995</a:t>
            </a:r>
            <a:endParaRPr lang="en-US" sz="1733" dirty="0"/>
          </a:p>
        </p:txBody>
      </p:sp>
      <p:sp>
        <p:nvSpPr>
          <p:cNvPr id="18" name="Shape 16"/>
          <p:cNvSpPr/>
          <p:nvPr/>
        </p:nvSpPr>
        <p:spPr>
          <a:xfrm>
            <a:off x="7095744" y="1694688"/>
            <a:ext cx="170688" cy="0"/>
          </a:xfrm>
          <a:prstGeom prst="line">
            <a:avLst/>
          </a:prstGeom>
          <a:noFill/>
          <a:ln w="25400">
            <a:solidFill>
              <a:srgbClr val="CBD5E1"/>
            </a:solidFill>
            <a:prstDash val="solid"/>
          </a:ln>
        </p:spPr>
        <p:txBody>
          <a:bodyPr/>
          <a:lstStyle/>
          <a:p>
            <a:endParaRPr lang="en-GB" sz="2400"/>
          </a:p>
        </p:txBody>
      </p:sp>
      <p:sp>
        <p:nvSpPr>
          <p:cNvPr id="19" name="Shape 17"/>
          <p:cNvSpPr/>
          <p:nvPr/>
        </p:nvSpPr>
        <p:spPr>
          <a:xfrm>
            <a:off x="4998720" y="2023872"/>
            <a:ext cx="2097024" cy="2682240"/>
          </a:xfrm>
          <a:prstGeom prst="roundRect">
            <a:avLst>
              <a:gd name="adj" fmla="val 4651"/>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0" name="Text 18"/>
          <p:cNvSpPr/>
          <p:nvPr/>
        </p:nvSpPr>
        <p:spPr>
          <a:xfrm>
            <a:off x="5120640" y="2121408"/>
            <a:ext cx="1853184" cy="365760"/>
          </a:xfrm>
          <a:prstGeom prst="rect">
            <a:avLst/>
          </a:prstGeom>
          <a:noFill/>
          <a:ln/>
        </p:spPr>
        <p:txBody>
          <a:bodyPr wrap="square" lIns="0" tIns="0" rIns="0" bIns="0" rtlCol="0" anchor="ctr"/>
          <a:lstStyle/>
          <a:p>
            <a:r>
              <a:rPr lang="en-US" sz="1600" b="1" dirty="0">
                <a:solidFill>
                  <a:srgbClr val="00A896"/>
                </a:solidFill>
                <a:latin typeface="Calibri" pitchFamily="34" charset="0"/>
                <a:ea typeface="Calibri" pitchFamily="34" charset="-122"/>
                <a:cs typeface="Calibri" pitchFamily="34" charset="-120"/>
              </a:rPr>
              <a:t>Windows 95</a:t>
            </a:r>
            <a:endParaRPr lang="en-US" sz="1600" dirty="0"/>
          </a:p>
        </p:txBody>
      </p:sp>
      <p:sp>
        <p:nvSpPr>
          <p:cNvPr id="21" name="Text 19"/>
          <p:cNvSpPr/>
          <p:nvPr/>
        </p:nvSpPr>
        <p:spPr>
          <a:xfrm>
            <a:off x="5120640" y="2535936"/>
            <a:ext cx="1853184" cy="2048256"/>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WIMP reaches 90%+ of the world's computers. The paradigm becomes invisible.</a:t>
            </a:r>
            <a:endParaRPr lang="en-US" sz="1333" dirty="0"/>
          </a:p>
        </p:txBody>
      </p:sp>
      <p:sp>
        <p:nvSpPr>
          <p:cNvPr id="22" name="Shape 20"/>
          <p:cNvSpPr/>
          <p:nvPr/>
        </p:nvSpPr>
        <p:spPr>
          <a:xfrm>
            <a:off x="7266432" y="1438656"/>
            <a:ext cx="2097024" cy="512064"/>
          </a:xfrm>
          <a:prstGeom prst="roundRect">
            <a:avLst>
              <a:gd name="adj" fmla="val 19048"/>
            </a:avLst>
          </a:prstGeom>
          <a:solidFill>
            <a:srgbClr val="F59E0B"/>
          </a:solidFill>
          <a:ln w="12700">
            <a:solidFill>
              <a:srgbClr val="F59E0B"/>
            </a:solidFill>
            <a:prstDash val="solid"/>
          </a:ln>
        </p:spPr>
        <p:txBody>
          <a:bodyPr/>
          <a:lstStyle/>
          <a:p>
            <a:endParaRPr lang="en-GB" sz="2400"/>
          </a:p>
        </p:txBody>
      </p:sp>
      <p:sp>
        <p:nvSpPr>
          <p:cNvPr id="23" name="Text 21"/>
          <p:cNvSpPr/>
          <p:nvPr/>
        </p:nvSpPr>
        <p:spPr>
          <a:xfrm>
            <a:off x="7266432" y="1438656"/>
            <a:ext cx="2097024" cy="512064"/>
          </a:xfrm>
          <a:prstGeom prst="rect">
            <a:avLst/>
          </a:prstGeom>
          <a:noFill/>
          <a:ln/>
        </p:spPr>
        <p:txBody>
          <a:bodyPr wrap="square" lIns="0" tIns="0" rIns="0" bIns="0" rtlCol="0" anchor="ctr"/>
          <a:lstStyle/>
          <a:p>
            <a:pPr algn="ctr"/>
            <a:r>
              <a:rPr lang="en-US" sz="1733" b="1" dirty="0">
                <a:solidFill>
                  <a:srgbClr val="FFFFFF"/>
                </a:solidFill>
                <a:latin typeface="Cambria" pitchFamily="34" charset="0"/>
                <a:ea typeface="Cambria" pitchFamily="34" charset="-122"/>
                <a:cs typeface="Cambria" pitchFamily="34" charset="-120"/>
              </a:rPr>
              <a:t>2007</a:t>
            </a:r>
            <a:endParaRPr lang="en-US" sz="1733" dirty="0"/>
          </a:p>
        </p:txBody>
      </p:sp>
      <p:sp>
        <p:nvSpPr>
          <p:cNvPr id="24" name="Shape 22"/>
          <p:cNvSpPr/>
          <p:nvPr/>
        </p:nvSpPr>
        <p:spPr>
          <a:xfrm>
            <a:off x="9363456" y="1694688"/>
            <a:ext cx="170688" cy="0"/>
          </a:xfrm>
          <a:prstGeom prst="line">
            <a:avLst/>
          </a:prstGeom>
          <a:noFill/>
          <a:ln w="25400">
            <a:solidFill>
              <a:srgbClr val="CBD5E1"/>
            </a:solidFill>
            <a:prstDash val="solid"/>
          </a:ln>
        </p:spPr>
        <p:txBody>
          <a:bodyPr/>
          <a:lstStyle/>
          <a:p>
            <a:endParaRPr lang="en-GB" sz="2400"/>
          </a:p>
        </p:txBody>
      </p:sp>
      <p:sp>
        <p:nvSpPr>
          <p:cNvPr id="25" name="Shape 23"/>
          <p:cNvSpPr/>
          <p:nvPr/>
        </p:nvSpPr>
        <p:spPr>
          <a:xfrm>
            <a:off x="7266432" y="2023872"/>
            <a:ext cx="2097024" cy="2682240"/>
          </a:xfrm>
          <a:prstGeom prst="roundRect">
            <a:avLst>
              <a:gd name="adj" fmla="val 4651"/>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6" name="Text 24"/>
          <p:cNvSpPr/>
          <p:nvPr/>
        </p:nvSpPr>
        <p:spPr>
          <a:xfrm>
            <a:off x="7388352" y="2121408"/>
            <a:ext cx="1853184" cy="365760"/>
          </a:xfrm>
          <a:prstGeom prst="rect">
            <a:avLst/>
          </a:prstGeom>
          <a:noFill/>
          <a:ln/>
        </p:spPr>
        <p:txBody>
          <a:bodyPr wrap="square" lIns="0" tIns="0" rIns="0" bIns="0" rtlCol="0" anchor="ctr"/>
          <a:lstStyle/>
          <a:p>
            <a:r>
              <a:rPr lang="en-US" sz="1600" b="1" dirty="0">
                <a:solidFill>
                  <a:srgbClr val="F59E0B"/>
                </a:solidFill>
                <a:latin typeface="Calibri" pitchFamily="34" charset="0"/>
                <a:ea typeface="Calibri" pitchFamily="34" charset="-122"/>
                <a:cs typeface="Calibri" pitchFamily="34" charset="-120"/>
              </a:rPr>
              <a:t>iPhone</a:t>
            </a:r>
            <a:endParaRPr lang="en-US" sz="1600" dirty="0"/>
          </a:p>
        </p:txBody>
      </p:sp>
      <p:sp>
        <p:nvSpPr>
          <p:cNvPr id="27" name="Text 25"/>
          <p:cNvSpPr/>
          <p:nvPr/>
        </p:nvSpPr>
        <p:spPr>
          <a:xfrm>
            <a:off x="7388352" y="2535936"/>
            <a:ext cx="1853184" cy="2048256"/>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Touch replaces pointer  but the underlying WIMP logic (windows, icons, menus) remains.</a:t>
            </a:r>
            <a:endParaRPr lang="en-US" sz="1333" dirty="0"/>
          </a:p>
        </p:txBody>
      </p:sp>
      <p:sp>
        <p:nvSpPr>
          <p:cNvPr id="28" name="Shape 26"/>
          <p:cNvSpPr/>
          <p:nvPr/>
        </p:nvSpPr>
        <p:spPr>
          <a:xfrm>
            <a:off x="9534144" y="1438656"/>
            <a:ext cx="2097024" cy="512064"/>
          </a:xfrm>
          <a:prstGeom prst="roundRect">
            <a:avLst>
              <a:gd name="adj" fmla="val 19048"/>
            </a:avLst>
          </a:prstGeom>
          <a:solidFill>
            <a:srgbClr val="F96167"/>
          </a:solidFill>
          <a:ln w="12700">
            <a:solidFill>
              <a:srgbClr val="F96167"/>
            </a:solidFill>
            <a:prstDash val="solid"/>
          </a:ln>
        </p:spPr>
        <p:txBody>
          <a:bodyPr/>
          <a:lstStyle/>
          <a:p>
            <a:endParaRPr lang="en-GB" sz="2400"/>
          </a:p>
        </p:txBody>
      </p:sp>
      <p:sp>
        <p:nvSpPr>
          <p:cNvPr id="29" name="Text 27"/>
          <p:cNvSpPr/>
          <p:nvPr/>
        </p:nvSpPr>
        <p:spPr>
          <a:xfrm>
            <a:off x="9534144" y="1438656"/>
            <a:ext cx="2097024" cy="512064"/>
          </a:xfrm>
          <a:prstGeom prst="rect">
            <a:avLst/>
          </a:prstGeom>
          <a:noFill/>
          <a:ln/>
        </p:spPr>
        <p:txBody>
          <a:bodyPr wrap="square" lIns="0" tIns="0" rIns="0" bIns="0" rtlCol="0" anchor="ctr"/>
          <a:lstStyle/>
          <a:p>
            <a:pPr algn="ctr"/>
            <a:r>
              <a:rPr lang="en-US" sz="1733" b="1" dirty="0">
                <a:solidFill>
                  <a:srgbClr val="FFFFFF"/>
                </a:solidFill>
                <a:latin typeface="Cambria" pitchFamily="34" charset="0"/>
                <a:ea typeface="Cambria" pitchFamily="34" charset="-122"/>
                <a:cs typeface="Cambria" pitchFamily="34" charset="-120"/>
              </a:rPr>
              <a:t>Now</a:t>
            </a:r>
            <a:endParaRPr lang="en-US" sz="1733" dirty="0"/>
          </a:p>
        </p:txBody>
      </p:sp>
      <p:sp>
        <p:nvSpPr>
          <p:cNvPr id="30" name="Shape 28"/>
          <p:cNvSpPr/>
          <p:nvPr/>
        </p:nvSpPr>
        <p:spPr>
          <a:xfrm>
            <a:off x="9534144" y="2023872"/>
            <a:ext cx="2097024" cy="2682240"/>
          </a:xfrm>
          <a:prstGeom prst="roundRect">
            <a:avLst>
              <a:gd name="adj" fmla="val 4651"/>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31" name="Text 29"/>
          <p:cNvSpPr/>
          <p:nvPr/>
        </p:nvSpPr>
        <p:spPr>
          <a:xfrm>
            <a:off x="9656064" y="2121408"/>
            <a:ext cx="1853184" cy="365760"/>
          </a:xfrm>
          <a:prstGeom prst="rect">
            <a:avLst/>
          </a:prstGeom>
          <a:noFill/>
          <a:ln/>
        </p:spPr>
        <p:txBody>
          <a:bodyPr wrap="square" lIns="0" tIns="0" rIns="0" bIns="0" rtlCol="0" anchor="ctr"/>
          <a:lstStyle/>
          <a:p>
            <a:r>
              <a:rPr lang="en-US" sz="1600" b="1" dirty="0">
                <a:solidFill>
                  <a:srgbClr val="F96167"/>
                </a:solidFill>
                <a:latin typeface="Calibri" pitchFamily="34" charset="0"/>
                <a:ea typeface="Calibri" pitchFamily="34" charset="-122"/>
                <a:cs typeface="Calibri" pitchFamily="34" charset="-120"/>
              </a:rPr>
              <a:t>WardWatch / ShiftSmart</a:t>
            </a:r>
            <a:endParaRPr lang="en-US" sz="1600" dirty="0"/>
          </a:p>
        </p:txBody>
      </p:sp>
      <p:sp>
        <p:nvSpPr>
          <p:cNvPr id="32" name="Text 30"/>
          <p:cNvSpPr/>
          <p:nvPr/>
        </p:nvSpPr>
        <p:spPr>
          <a:xfrm>
            <a:off x="9656064" y="2535936"/>
            <a:ext cx="1853184" cy="2048256"/>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Every interface we have evaluated this module is a WIMP interface, even on a tablet.</a:t>
            </a:r>
            <a:endParaRPr lang="en-US" sz="1333" dirty="0"/>
          </a:p>
        </p:txBody>
      </p:sp>
      <p:sp>
        <p:nvSpPr>
          <p:cNvPr id="33" name="Shape 31"/>
          <p:cNvSpPr/>
          <p:nvPr/>
        </p:nvSpPr>
        <p:spPr>
          <a:xfrm>
            <a:off x="463296" y="4901184"/>
            <a:ext cx="11265408" cy="1511808"/>
          </a:xfrm>
          <a:prstGeom prst="roundRect">
            <a:avLst>
              <a:gd name="adj" fmla="val 6452"/>
            </a:avLst>
          </a:prstGeom>
          <a:solidFill>
            <a:srgbClr val="EBF8FF"/>
          </a:solidFill>
          <a:ln w="19050">
            <a:solidFill>
              <a:srgbClr val="028090"/>
            </a:solidFill>
            <a:prstDash val="solid"/>
          </a:ln>
        </p:spPr>
        <p:txBody>
          <a:bodyPr/>
          <a:lstStyle/>
          <a:p>
            <a:endParaRPr lang="en-GB" sz="2400"/>
          </a:p>
        </p:txBody>
      </p:sp>
      <p:sp>
        <p:nvSpPr>
          <p:cNvPr id="34" name="Text 32"/>
          <p:cNvSpPr/>
          <p:nvPr/>
        </p:nvSpPr>
        <p:spPr>
          <a:xfrm>
            <a:off x="707136" y="4998720"/>
            <a:ext cx="10972800" cy="341376"/>
          </a:xfrm>
          <a:prstGeom prst="rect">
            <a:avLst/>
          </a:prstGeom>
          <a:noFill/>
          <a:ln/>
        </p:spPr>
        <p:txBody>
          <a:bodyPr wrap="square" lIns="0" tIns="0" rIns="0" bIns="0" rtlCol="0" anchor="ctr"/>
          <a:lstStyle/>
          <a:p>
            <a:r>
              <a:rPr lang="en-US" sz="1600" b="1" dirty="0">
                <a:solidFill>
                  <a:srgbClr val="028090"/>
                </a:solidFill>
                <a:latin typeface="Calibri" pitchFamily="34" charset="0"/>
                <a:ea typeface="Calibri" pitchFamily="34" charset="-122"/>
                <a:cs typeface="Calibri" pitchFamily="34" charset="-120"/>
              </a:rPr>
              <a:t>What WIMP assumes about every user:</a:t>
            </a:r>
            <a:endParaRPr lang="en-US" sz="1600" dirty="0"/>
          </a:p>
        </p:txBody>
      </p:sp>
      <p:pic>
        <p:nvPicPr>
          <p:cNvPr id="35" name="Image 0" descr="preencoded.png"/>
          <p:cNvPicPr>
            <a:picLocks noChangeAspect="1"/>
          </p:cNvPicPr>
          <p:nvPr/>
        </p:nvPicPr>
        <p:blipFill>
          <a:blip r:embed="rId3"/>
          <a:stretch>
            <a:fillRect/>
          </a:stretch>
        </p:blipFill>
        <p:spPr>
          <a:xfrm>
            <a:off x="609600" y="5413248"/>
            <a:ext cx="219456" cy="219456"/>
          </a:xfrm>
          <a:prstGeom prst="rect">
            <a:avLst/>
          </a:prstGeom>
        </p:spPr>
      </p:pic>
      <p:sp>
        <p:nvSpPr>
          <p:cNvPr id="36" name="Text 33"/>
          <p:cNvSpPr/>
          <p:nvPr/>
        </p:nvSpPr>
        <p:spPr>
          <a:xfrm>
            <a:off x="902208" y="5388864"/>
            <a:ext cx="5120640" cy="292608"/>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Has two free hands</a:t>
            </a:r>
            <a:endParaRPr lang="en-US" sz="1467" dirty="0"/>
          </a:p>
        </p:txBody>
      </p:sp>
      <p:pic>
        <p:nvPicPr>
          <p:cNvPr id="37" name="Image 1" descr="preencoded.png"/>
          <p:cNvPicPr>
            <a:picLocks noChangeAspect="1"/>
          </p:cNvPicPr>
          <p:nvPr/>
        </p:nvPicPr>
        <p:blipFill>
          <a:blip r:embed="rId3"/>
          <a:stretch>
            <a:fillRect/>
          </a:stretch>
        </p:blipFill>
        <p:spPr>
          <a:xfrm>
            <a:off x="609600" y="5754624"/>
            <a:ext cx="219456" cy="219456"/>
          </a:xfrm>
          <a:prstGeom prst="rect">
            <a:avLst/>
          </a:prstGeom>
        </p:spPr>
      </p:pic>
      <p:sp>
        <p:nvSpPr>
          <p:cNvPr id="38" name="Text 34"/>
          <p:cNvSpPr/>
          <p:nvPr/>
        </p:nvSpPr>
        <p:spPr>
          <a:xfrm>
            <a:off x="902208" y="5730240"/>
            <a:ext cx="5120640" cy="292608"/>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Is seated at a stable surface</a:t>
            </a:r>
            <a:endParaRPr lang="en-US" sz="1467" dirty="0"/>
          </a:p>
        </p:txBody>
      </p:sp>
      <p:pic>
        <p:nvPicPr>
          <p:cNvPr id="39" name="Image 2" descr="preencoded.png"/>
          <p:cNvPicPr>
            <a:picLocks noChangeAspect="1"/>
          </p:cNvPicPr>
          <p:nvPr/>
        </p:nvPicPr>
        <p:blipFill>
          <a:blip r:embed="rId3"/>
          <a:stretch>
            <a:fillRect/>
          </a:stretch>
        </p:blipFill>
        <p:spPr>
          <a:xfrm>
            <a:off x="609600" y="6096000"/>
            <a:ext cx="219456" cy="219456"/>
          </a:xfrm>
          <a:prstGeom prst="rect">
            <a:avLst/>
          </a:prstGeom>
        </p:spPr>
      </p:pic>
      <p:sp>
        <p:nvSpPr>
          <p:cNvPr id="40" name="Text 35"/>
          <p:cNvSpPr/>
          <p:nvPr/>
        </p:nvSpPr>
        <p:spPr>
          <a:xfrm>
            <a:off x="902208" y="6071616"/>
            <a:ext cx="5120640" cy="292608"/>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Can look at a screen for extended periods</a:t>
            </a:r>
            <a:endParaRPr lang="en-US" sz="1467" dirty="0"/>
          </a:p>
        </p:txBody>
      </p:sp>
      <p:pic>
        <p:nvPicPr>
          <p:cNvPr id="41" name="Image 3" descr="preencoded.png"/>
          <p:cNvPicPr>
            <a:picLocks noChangeAspect="1"/>
          </p:cNvPicPr>
          <p:nvPr/>
        </p:nvPicPr>
        <p:blipFill>
          <a:blip r:embed="rId3"/>
          <a:stretch>
            <a:fillRect/>
          </a:stretch>
        </p:blipFill>
        <p:spPr>
          <a:xfrm>
            <a:off x="6339840" y="5413248"/>
            <a:ext cx="219456" cy="219456"/>
          </a:xfrm>
          <a:prstGeom prst="rect">
            <a:avLst/>
          </a:prstGeom>
        </p:spPr>
      </p:pic>
      <p:sp>
        <p:nvSpPr>
          <p:cNvPr id="42" name="Text 36"/>
          <p:cNvSpPr/>
          <p:nvPr/>
        </p:nvSpPr>
        <p:spPr>
          <a:xfrm>
            <a:off x="6632448" y="5388864"/>
            <a:ext cx="5120640" cy="292608"/>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Is not wearing gloves, a helmet, or a surgical mask</a:t>
            </a:r>
            <a:endParaRPr lang="en-US" sz="1467" dirty="0"/>
          </a:p>
        </p:txBody>
      </p:sp>
      <p:pic>
        <p:nvPicPr>
          <p:cNvPr id="43" name="Image 4" descr="preencoded.png"/>
          <p:cNvPicPr>
            <a:picLocks noChangeAspect="1"/>
          </p:cNvPicPr>
          <p:nvPr/>
        </p:nvPicPr>
        <p:blipFill>
          <a:blip r:embed="rId3"/>
          <a:stretch>
            <a:fillRect/>
          </a:stretch>
        </p:blipFill>
        <p:spPr>
          <a:xfrm>
            <a:off x="6339840" y="5754624"/>
            <a:ext cx="219456" cy="219456"/>
          </a:xfrm>
          <a:prstGeom prst="rect">
            <a:avLst/>
          </a:prstGeom>
        </p:spPr>
      </p:pic>
      <p:sp>
        <p:nvSpPr>
          <p:cNvPr id="44" name="Text 37"/>
          <p:cNvSpPr/>
          <p:nvPr/>
        </p:nvSpPr>
        <p:spPr>
          <a:xfrm>
            <a:off x="6632448" y="5730240"/>
            <a:ext cx="5120640" cy="292608"/>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Has a background noise level low enough to read</a:t>
            </a:r>
            <a:endParaRPr lang="en-US" sz="1467" dirty="0"/>
          </a:p>
        </p:txBody>
      </p:sp>
      <p:pic>
        <p:nvPicPr>
          <p:cNvPr id="45" name="Image 5" descr="preencoded.png"/>
          <p:cNvPicPr>
            <a:picLocks noChangeAspect="1"/>
          </p:cNvPicPr>
          <p:nvPr/>
        </p:nvPicPr>
        <p:blipFill>
          <a:blip r:embed="rId3"/>
          <a:stretch>
            <a:fillRect/>
          </a:stretch>
        </p:blipFill>
        <p:spPr>
          <a:xfrm>
            <a:off x="6339840" y="6096000"/>
            <a:ext cx="219456" cy="219456"/>
          </a:xfrm>
          <a:prstGeom prst="rect">
            <a:avLst/>
          </a:prstGeom>
        </p:spPr>
      </p:pic>
      <p:sp>
        <p:nvSpPr>
          <p:cNvPr id="46" name="Text 38"/>
          <p:cNvSpPr/>
          <p:nvPr/>
        </p:nvSpPr>
        <p:spPr>
          <a:xfrm>
            <a:off x="6632448" y="6071616"/>
            <a:ext cx="5120640" cy="292608"/>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Is not simultaneously performing another physical task</a:t>
            </a:r>
            <a:endParaRPr lang="en-US" sz="1467" dirty="0"/>
          </a:p>
        </p:txBody>
      </p:sp>
      <p:sp>
        <p:nvSpPr>
          <p:cNvPr id="47" name="Text 39"/>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 Hutchins, E., Hollan, J. and Norman, D. (1985). Direct manipulation interfaces. Human-Computer Interaction, 1(4), pp.311–338.  </a:t>
            </a:r>
          </a:p>
          <a:p>
            <a:r>
              <a:rPr lang="en-US" sz="1200" i="1" dirty="0">
                <a:solidFill>
                  <a:srgbClr val="64748B"/>
                </a:solidFill>
                <a:latin typeface="Calibri" pitchFamily="34" charset="0"/>
                <a:ea typeface="Calibri" pitchFamily="34" charset="-122"/>
                <a:cs typeface="Calibri" pitchFamily="34" charset="-120"/>
              </a:rPr>
              <a:t>[2] Myers, B.A. (1998). A brief history of human-computer interaction technology. Interactions, 5(2), pp.44–54.</a:t>
            </a:r>
            <a:endParaRPr lang="en-US" sz="1200" dirty="0"/>
          </a:p>
        </p:txBody>
      </p:sp>
      <p:sp>
        <p:nvSpPr>
          <p:cNvPr id="48" name="Footer Placeholder 5">
            <a:extLst>
              <a:ext uri="{FF2B5EF4-FFF2-40B4-BE49-F238E27FC236}">
                <a16:creationId xmlns:a16="http://schemas.microsoft.com/office/drawing/2014/main" id="{F6E76AC9-C0D5-F63D-2C09-ACC1AFBEC3BC}"/>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49" name="Date Placeholder 4">
            <a:extLst>
              <a:ext uri="{FF2B5EF4-FFF2-40B4-BE49-F238E27FC236}">
                <a16:creationId xmlns:a16="http://schemas.microsoft.com/office/drawing/2014/main" id="{ACE44CAB-866E-94E2-80B5-FD777AE7885D}"/>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50" name="Slide Number Placeholder 6">
            <a:extLst>
              <a:ext uri="{FF2B5EF4-FFF2-40B4-BE49-F238E27FC236}">
                <a16:creationId xmlns:a16="http://schemas.microsoft.com/office/drawing/2014/main" id="{C2CDA544-A533-AA8D-A774-03276139820F}"/>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4</a:t>
            </a:fld>
            <a:endParaRPr lang="en-GB" sz="1100" dirty="0">
              <a:solidFill>
                <a:prstClr val="black"/>
              </a:solidFill>
              <a:latin typeface="Aptos" panose="02110004020202020204"/>
            </a:endParaRPr>
          </a:p>
        </p:txBody>
      </p:sp>
      <p:pic>
        <p:nvPicPr>
          <p:cNvPr id="52" name="Picture 51">
            <a:extLst>
              <a:ext uri="{FF2B5EF4-FFF2-40B4-BE49-F238E27FC236}">
                <a16:creationId xmlns:a16="http://schemas.microsoft.com/office/drawing/2014/main" id="{3544CF03-B8DB-4642-23E9-C5D7B980A8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
                                        </p:tgtEl>
                                        <p:attrNameLst>
                                          <p:attrName>style.visibility</p:attrName>
                                        </p:attrNameLst>
                                      </p:cBhvr>
                                      <p:to>
                                        <p:strVal val="visible"/>
                                      </p:to>
                                    </p:set>
                                    <p:animEffect transition="in" filter="fade">
                                      <p:cBhvr>
                                        <p:cTn id="10" dur="500"/>
                                        <p:tgtEl>
                                          <p:spTgt spid="3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fade">
                                      <p:cBhvr>
                                        <p:cTn id="15" dur="500"/>
                                        <p:tgtEl>
                                          <p:spTgt spid="3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6"/>
                                        </p:tgtEl>
                                        <p:attrNameLst>
                                          <p:attrName>style.visibility</p:attrName>
                                        </p:attrNameLst>
                                      </p:cBhvr>
                                      <p:to>
                                        <p:strVal val="visible"/>
                                      </p:to>
                                    </p:set>
                                    <p:animEffect transition="in" filter="fade">
                                      <p:cBhvr>
                                        <p:cTn id="18" dur="500"/>
                                        <p:tgtEl>
                                          <p:spTgt spid="3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7"/>
                                        </p:tgtEl>
                                        <p:attrNameLst>
                                          <p:attrName>style.visibility</p:attrName>
                                        </p:attrNameLst>
                                      </p:cBhvr>
                                      <p:to>
                                        <p:strVal val="visible"/>
                                      </p:to>
                                    </p:set>
                                    <p:animEffect transition="in" filter="fade">
                                      <p:cBhvr>
                                        <p:cTn id="23" dur="500"/>
                                        <p:tgtEl>
                                          <p:spTgt spid="3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500"/>
                                        <p:tgtEl>
                                          <p:spTgt spid="38"/>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fade">
                                      <p:cBhvr>
                                        <p:cTn id="31" dur="500"/>
                                        <p:tgtEl>
                                          <p:spTgt spid="3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0"/>
                                        </p:tgtEl>
                                        <p:attrNameLst>
                                          <p:attrName>style.visibility</p:attrName>
                                        </p:attrNameLst>
                                      </p:cBhvr>
                                      <p:to>
                                        <p:strVal val="visible"/>
                                      </p:to>
                                    </p:set>
                                    <p:animEffect transition="in" filter="fade">
                                      <p:cBhvr>
                                        <p:cTn id="34" dur="500"/>
                                        <p:tgtEl>
                                          <p:spTgt spid="4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1"/>
                                        </p:tgtEl>
                                        <p:attrNameLst>
                                          <p:attrName>style.visibility</p:attrName>
                                        </p:attrNameLst>
                                      </p:cBhvr>
                                      <p:to>
                                        <p:strVal val="visible"/>
                                      </p:to>
                                    </p:set>
                                    <p:animEffect transition="in" filter="fade">
                                      <p:cBhvr>
                                        <p:cTn id="39" dur="500"/>
                                        <p:tgtEl>
                                          <p:spTgt spid="4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2"/>
                                        </p:tgtEl>
                                        <p:attrNameLst>
                                          <p:attrName>style.visibility</p:attrName>
                                        </p:attrNameLst>
                                      </p:cBhvr>
                                      <p:to>
                                        <p:strVal val="visible"/>
                                      </p:to>
                                    </p:set>
                                    <p:animEffect transition="in" filter="fade">
                                      <p:cBhvr>
                                        <p:cTn id="42" dur="500"/>
                                        <p:tgtEl>
                                          <p:spTgt spid="4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3"/>
                                        </p:tgtEl>
                                        <p:attrNameLst>
                                          <p:attrName>style.visibility</p:attrName>
                                        </p:attrNameLst>
                                      </p:cBhvr>
                                      <p:to>
                                        <p:strVal val="visible"/>
                                      </p:to>
                                    </p:set>
                                    <p:animEffect transition="in" filter="fade">
                                      <p:cBhvr>
                                        <p:cTn id="47" dur="500"/>
                                        <p:tgtEl>
                                          <p:spTgt spid="43"/>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4"/>
                                        </p:tgtEl>
                                        <p:attrNameLst>
                                          <p:attrName>style.visibility</p:attrName>
                                        </p:attrNameLst>
                                      </p:cBhvr>
                                      <p:to>
                                        <p:strVal val="visible"/>
                                      </p:to>
                                    </p:set>
                                    <p:animEffect transition="in" filter="fade">
                                      <p:cBhvr>
                                        <p:cTn id="50" dur="500"/>
                                        <p:tgtEl>
                                          <p:spTgt spid="44"/>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45"/>
                                        </p:tgtEl>
                                        <p:attrNameLst>
                                          <p:attrName>style.visibility</p:attrName>
                                        </p:attrNameLst>
                                      </p:cBhvr>
                                      <p:to>
                                        <p:strVal val="visible"/>
                                      </p:to>
                                    </p:set>
                                    <p:animEffect transition="in" filter="fade">
                                      <p:cBhvr>
                                        <p:cTn id="55" dur="500"/>
                                        <p:tgtEl>
                                          <p:spTgt spid="45"/>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46"/>
                                        </p:tgtEl>
                                        <p:attrNameLst>
                                          <p:attrName>style.visibility</p:attrName>
                                        </p:attrNameLst>
                                      </p:cBhvr>
                                      <p:to>
                                        <p:strVal val="visible"/>
                                      </p:to>
                                    </p:set>
                                    <p:animEffect transition="in" filter="fade">
                                      <p:cBhvr>
                                        <p:cTn id="58"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36" grpId="0" animBg="1"/>
      <p:bldP spid="38" grpId="0" animBg="1"/>
      <p:bldP spid="40" grpId="0" animBg="1"/>
      <p:bldP spid="42" grpId="0" animBg="1"/>
      <p:bldP spid="44" grpId="0" animBg="1"/>
      <p:bldP spid="4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733" b="1" dirty="0">
                <a:solidFill>
                  <a:srgbClr val="0A3D55"/>
                </a:solidFill>
                <a:latin typeface="Cambria" pitchFamily="34" charset="0"/>
                <a:ea typeface="Cambria" pitchFamily="34" charset="-122"/>
                <a:cs typeface="Cambria" pitchFamily="34" charset="-120"/>
              </a:rPr>
              <a:t>When does WIMP fail?</a:t>
            </a:r>
            <a:endParaRPr lang="en-US" sz="3733"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WIMP breaks down when its assumptions about the user and environment stop being true [3].</a:t>
            </a:r>
            <a:endParaRPr lang="en-US" sz="1733" dirty="0"/>
          </a:p>
        </p:txBody>
      </p:sp>
      <p:sp>
        <p:nvSpPr>
          <p:cNvPr id="4" name="Shape 2"/>
          <p:cNvSpPr/>
          <p:nvPr/>
        </p:nvSpPr>
        <p:spPr>
          <a:xfrm>
            <a:off x="171899" y="1880776"/>
            <a:ext cx="2682240" cy="4632735"/>
          </a:xfrm>
          <a:prstGeom prst="roundRect">
            <a:avLst>
              <a:gd name="adj" fmla="val 4545"/>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5" name="Shape 3"/>
          <p:cNvSpPr/>
          <p:nvPr/>
        </p:nvSpPr>
        <p:spPr>
          <a:xfrm>
            <a:off x="1098491" y="2027080"/>
            <a:ext cx="829056" cy="829056"/>
          </a:xfrm>
          <a:prstGeom prst="ellipse">
            <a:avLst/>
          </a:prstGeom>
          <a:solidFill>
            <a:srgbClr val="F96167"/>
          </a:solidFill>
          <a:ln w="12700">
            <a:solidFill>
              <a:srgbClr val="F96167"/>
            </a:solidFill>
            <a:prstDash val="solid"/>
          </a:ln>
        </p:spPr>
        <p:txBody>
          <a:bodyPr/>
          <a:lstStyle/>
          <a:p>
            <a:endParaRPr lang="en-GB" sz="2400"/>
          </a:p>
        </p:txBody>
      </p:sp>
      <p:pic>
        <p:nvPicPr>
          <p:cNvPr id="6" name="Image 0" descr="preencoded.png"/>
          <p:cNvPicPr>
            <a:picLocks noChangeAspect="1"/>
          </p:cNvPicPr>
          <p:nvPr/>
        </p:nvPicPr>
        <p:blipFill>
          <a:blip r:embed="rId3"/>
          <a:stretch>
            <a:fillRect/>
          </a:stretch>
        </p:blipFill>
        <p:spPr>
          <a:xfrm>
            <a:off x="1196027" y="2112424"/>
            <a:ext cx="633984" cy="633984"/>
          </a:xfrm>
          <a:prstGeom prst="rect">
            <a:avLst/>
          </a:prstGeom>
        </p:spPr>
      </p:pic>
      <p:sp>
        <p:nvSpPr>
          <p:cNvPr id="7" name="Text 4"/>
          <p:cNvSpPr/>
          <p:nvPr/>
        </p:nvSpPr>
        <p:spPr>
          <a:xfrm>
            <a:off x="171899" y="2586176"/>
            <a:ext cx="2682240" cy="414528"/>
          </a:xfrm>
          <a:prstGeom prst="rect">
            <a:avLst/>
          </a:prstGeom>
          <a:noFill/>
          <a:ln/>
        </p:spPr>
        <p:txBody>
          <a:bodyPr wrap="square" lIns="0" tIns="0" rIns="0" bIns="0" rtlCol="0" anchor="ctr"/>
          <a:lstStyle/>
          <a:p>
            <a:pPr algn="ctr"/>
            <a:r>
              <a:rPr lang="en-US" sz="1733" b="1" dirty="0">
                <a:solidFill>
                  <a:srgbClr val="F96167"/>
                </a:solidFill>
                <a:latin typeface="Cambria" pitchFamily="34" charset="0"/>
                <a:ea typeface="Cambria" pitchFamily="34" charset="-122"/>
                <a:cs typeface="Cambria" pitchFamily="34" charset="-120"/>
              </a:rPr>
              <a:t>Healthcare</a:t>
            </a:r>
            <a:endParaRPr lang="en-US" sz="1733" dirty="0"/>
          </a:p>
        </p:txBody>
      </p:sp>
      <p:sp>
        <p:nvSpPr>
          <p:cNvPr id="8" name="Shape 5"/>
          <p:cNvSpPr/>
          <p:nvPr/>
        </p:nvSpPr>
        <p:spPr>
          <a:xfrm>
            <a:off x="537659" y="3465736"/>
            <a:ext cx="1950720" cy="24384"/>
          </a:xfrm>
          <a:prstGeom prst="rect">
            <a:avLst/>
          </a:prstGeom>
          <a:solidFill>
            <a:srgbClr val="E2E8F0"/>
          </a:solidFill>
          <a:ln w="12700">
            <a:solidFill>
              <a:srgbClr val="E2E8F0"/>
            </a:solidFill>
            <a:prstDash val="solid"/>
          </a:ln>
        </p:spPr>
        <p:txBody>
          <a:bodyPr/>
          <a:lstStyle/>
          <a:p>
            <a:endParaRPr lang="en-GB" sz="2400"/>
          </a:p>
        </p:txBody>
      </p:sp>
      <p:sp>
        <p:nvSpPr>
          <p:cNvPr id="9" name="Text 6"/>
          <p:cNvSpPr/>
          <p:nvPr/>
        </p:nvSpPr>
        <p:spPr>
          <a:xfrm>
            <a:off x="318203" y="3587656"/>
            <a:ext cx="2389632" cy="268224"/>
          </a:xfrm>
          <a:prstGeom prst="rect">
            <a:avLst/>
          </a:prstGeom>
          <a:noFill/>
          <a:ln/>
        </p:spPr>
        <p:txBody>
          <a:bodyPr wrap="square" lIns="0" tIns="0" rIns="0" bIns="0" rtlCol="0" anchor="ctr"/>
          <a:lstStyle/>
          <a:p>
            <a:r>
              <a:rPr lang="en-US" sz="1333" b="1" dirty="0">
                <a:solidFill>
                  <a:srgbClr val="64748B"/>
                </a:solidFill>
                <a:latin typeface="Calibri" pitchFamily="34" charset="0"/>
                <a:ea typeface="Calibri" pitchFamily="34" charset="-122"/>
                <a:cs typeface="Calibri" pitchFamily="34" charset="-120"/>
              </a:rPr>
              <a:t>Problem:</a:t>
            </a:r>
            <a:endParaRPr lang="en-US" sz="1333" dirty="0"/>
          </a:p>
        </p:txBody>
      </p:sp>
      <p:sp>
        <p:nvSpPr>
          <p:cNvPr id="10" name="Text 7"/>
          <p:cNvSpPr/>
          <p:nvPr/>
        </p:nvSpPr>
        <p:spPr>
          <a:xfrm>
            <a:off x="318203" y="3855880"/>
            <a:ext cx="2389632" cy="148742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Surgeons cannot touch a screen mid-operation. Nurses are gloved and cannot use a mouse. Patients may have motor impairments.</a:t>
            </a:r>
            <a:endParaRPr lang="en-US" sz="1333" dirty="0"/>
          </a:p>
        </p:txBody>
      </p:sp>
      <p:sp>
        <p:nvSpPr>
          <p:cNvPr id="11" name="Shape 8"/>
          <p:cNvSpPr/>
          <p:nvPr/>
        </p:nvSpPr>
        <p:spPr>
          <a:xfrm>
            <a:off x="293819" y="5440840"/>
            <a:ext cx="2438400" cy="975360"/>
          </a:xfrm>
          <a:prstGeom prst="roundRect">
            <a:avLst>
              <a:gd name="adj" fmla="val 7500"/>
            </a:avLst>
          </a:prstGeom>
          <a:solidFill>
            <a:srgbClr val="F96167">
              <a:alpha val="10000"/>
            </a:srgbClr>
          </a:solidFill>
          <a:ln w="12700">
            <a:solidFill>
              <a:srgbClr val="F96167">
                <a:alpha val="40000"/>
              </a:srgbClr>
            </a:solidFill>
            <a:prstDash val="solid"/>
          </a:ln>
        </p:spPr>
        <p:txBody>
          <a:bodyPr/>
          <a:lstStyle/>
          <a:p>
            <a:endParaRPr lang="en-GB" sz="2400"/>
          </a:p>
        </p:txBody>
      </p:sp>
      <p:sp>
        <p:nvSpPr>
          <p:cNvPr id="12" name="Text 9"/>
          <p:cNvSpPr/>
          <p:nvPr/>
        </p:nvSpPr>
        <p:spPr>
          <a:xfrm>
            <a:off x="366971" y="5489608"/>
            <a:ext cx="2292096" cy="268224"/>
          </a:xfrm>
          <a:prstGeom prst="rect">
            <a:avLst/>
          </a:prstGeom>
          <a:noFill/>
          <a:ln/>
        </p:spPr>
        <p:txBody>
          <a:bodyPr wrap="square" lIns="0" tIns="0" rIns="0" bIns="0" rtlCol="0" anchor="ctr"/>
          <a:lstStyle/>
          <a:p>
            <a:r>
              <a:rPr lang="en-US" sz="1200" b="1" dirty="0">
                <a:solidFill>
                  <a:srgbClr val="F96167"/>
                </a:solidFill>
                <a:latin typeface="Calibri" pitchFamily="34" charset="0"/>
                <a:ea typeface="Calibri" pitchFamily="34" charset="-122"/>
                <a:cs typeface="Calibri" pitchFamily="34" charset="-120"/>
              </a:rPr>
              <a:t>Alternative:</a:t>
            </a:r>
            <a:endParaRPr lang="en-US" sz="1200" dirty="0"/>
          </a:p>
        </p:txBody>
      </p:sp>
      <p:sp>
        <p:nvSpPr>
          <p:cNvPr id="13" name="Text 10"/>
          <p:cNvSpPr/>
          <p:nvPr/>
        </p:nvSpPr>
        <p:spPr>
          <a:xfrm>
            <a:off x="366971" y="5733448"/>
            <a:ext cx="2292096" cy="609600"/>
          </a:xfrm>
          <a:prstGeom prst="rect">
            <a:avLst/>
          </a:prstGeom>
          <a:noFill/>
          <a:ln/>
        </p:spPr>
        <p:txBody>
          <a:bodyPr wrap="square" lIns="0" tIns="0" rIns="0" bIns="0" rtlCol="0" anchor="ctr"/>
          <a:lstStyle/>
          <a:p>
            <a:r>
              <a:rPr lang="en-US" sz="1267" i="1" dirty="0">
                <a:solidFill>
                  <a:srgbClr val="0A3D55"/>
                </a:solidFill>
                <a:latin typeface="Calibri" pitchFamily="34" charset="0"/>
                <a:ea typeface="Calibri" pitchFamily="34" charset="-122"/>
                <a:cs typeface="Calibri" pitchFamily="34" charset="-120"/>
              </a:rPr>
              <a:t>Voice commands, gesture, foot pedals, ambient displays</a:t>
            </a:r>
            <a:endParaRPr lang="en-US" sz="1267" dirty="0"/>
          </a:p>
        </p:txBody>
      </p:sp>
      <p:sp>
        <p:nvSpPr>
          <p:cNvPr id="14" name="Shape 11"/>
          <p:cNvSpPr/>
          <p:nvPr/>
        </p:nvSpPr>
        <p:spPr>
          <a:xfrm>
            <a:off x="3037019" y="1880776"/>
            <a:ext cx="2682240" cy="4632735"/>
          </a:xfrm>
          <a:prstGeom prst="roundRect">
            <a:avLst>
              <a:gd name="adj" fmla="val 4545"/>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5" name="Shape 12"/>
          <p:cNvSpPr/>
          <p:nvPr/>
        </p:nvSpPr>
        <p:spPr>
          <a:xfrm>
            <a:off x="3963611" y="2027080"/>
            <a:ext cx="829056" cy="829056"/>
          </a:xfrm>
          <a:prstGeom prst="ellipse">
            <a:avLst/>
          </a:prstGeom>
          <a:solidFill>
            <a:srgbClr val="F59E0B"/>
          </a:solidFill>
          <a:ln w="12700">
            <a:solidFill>
              <a:srgbClr val="F59E0B"/>
            </a:solidFill>
            <a:prstDash val="solid"/>
          </a:ln>
        </p:spPr>
        <p:txBody>
          <a:bodyPr/>
          <a:lstStyle/>
          <a:p>
            <a:endParaRPr lang="en-GB" sz="2400"/>
          </a:p>
        </p:txBody>
      </p:sp>
      <p:pic>
        <p:nvPicPr>
          <p:cNvPr id="16" name="Image 1" descr="preencoded.png"/>
          <p:cNvPicPr>
            <a:picLocks noChangeAspect="1"/>
          </p:cNvPicPr>
          <p:nvPr/>
        </p:nvPicPr>
        <p:blipFill>
          <a:blip r:embed="rId4"/>
          <a:stretch>
            <a:fillRect/>
          </a:stretch>
        </p:blipFill>
        <p:spPr>
          <a:xfrm>
            <a:off x="4061147" y="2112424"/>
            <a:ext cx="633984" cy="633984"/>
          </a:xfrm>
          <a:prstGeom prst="rect">
            <a:avLst/>
          </a:prstGeom>
        </p:spPr>
      </p:pic>
      <p:sp>
        <p:nvSpPr>
          <p:cNvPr id="17" name="Text 13"/>
          <p:cNvSpPr/>
          <p:nvPr/>
        </p:nvSpPr>
        <p:spPr>
          <a:xfrm>
            <a:off x="3037019" y="2978056"/>
            <a:ext cx="2682240" cy="414528"/>
          </a:xfrm>
          <a:prstGeom prst="rect">
            <a:avLst/>
          </a:prstGeom>
          <a:noFill/>
          <a:ln/>
        </p:spPr>
        <p:txBody>
          <a:bodyPr wrap="square" lIns="0" tIns="0" rIns="0" bIns="0" rtlCol="0" anchor="ctr"/>
          <a:lstStyle/>
          <a:p>
            <a:pPr algn="ctr"/>
            <a:r>
              <a:rPr lang="en-US" sz="1733" b="1" dirty="0">
                <a:solidFill>
                  <a:srgbClr val="F59E0B"/>
                </a:solidFill>
                <a:latin typeface="Cambria" pitchFamily="34" charset="0"/>
                <a:ea typeface="Cambria" pitchFamily="34" charset="-122"/>
                <a:cs typeface="Cambria" pitchFamily="34" charset="-120"/>
              </a:rPr>
              <a:t>Mobile / On-the-move</a:t>
            </a:r>
            <a:endParaRPr lang="en-US" sz="1733" dirty="0"/>
          </a:p>
        </p:txBody>
      </p:sp>
      <p:sp>
        <p:nvSpPr>
          <p:cNvPr id="18" name="Shape 14"/>
          <p:cNvSpPr/>
          <p:nvPr/>
        </p:nvSpPr>
        <p:spPr>
          <a:xfrm>
            <a:off x="3402779" y="3465736"/>
            <a:ext cx="1950720" cy="24384"/>
          </a:xfrm>
          <a:prstGeom prst="rect">
            <a:avLst/>
          </a:prstGeom>
          <a:solidFill>
            <a:srgbClr val="E2E8F0"/>
          </a:solidFill>
          <a:ln w="12700">
            <a:solidFill>
              <a:srgbClr val="E2E8F0"/>
            </a:solidFill>
            <a:prstDash val="solid"/>
          </a:ln>
        </p:spPr>
        <p:txBody>
          <a:bodyPr/>
          <a:lstStyle/>
          <a:p>
            <a:endParaRPr lang="en-GB" sz="2400"/>
          </a:p>
        </p:txBody>
      </p:sp>
      <p:sp>
        <p:nvSpPr>
          <p:cNvPr id="19" name="Text 15"/>
          <p:cNvSpPr/>
          <p:nvPr/>
        </p:nvSpPr>
        <p:spPr>
          <a:xfrm>
            <a:off x="3183323" y="3587656"/>
            <a:ext cx="2389632" cy="268224"/>
          </a:xfrm>
          <a:prstGeom prst="rect">
            <a:avLst/>
          </a:prstGeom>
          <a:noFill/>
          <a:ln/>
        </p:spPr>
        <p:txBody>
          <a:bodyPr wrap="square" lIns="0" tIns="0" rIns="0" bIns="0" rtlCol="0" anchor="ctr"/>
          <a:lstStyle/>
          <a:p>
            <a:r>
              <a:rPr lang="en-US" sz="1333" b="1" dirty="0">
                <a:solidFill>
                  <a:srgbClr val="64748B"/>
                </a:solidFill>
                <a:latin typeface="Calibri" pitchFamily="34" charset="0"/>
                <a:ea typeface="Calibri" pitchFamily="34" charset="-122"/>
                <a:cs typeface="Calibri" pitchFamily="34" charset="-120"/>
              </a:rPr>
              <a:t>Problem:</a:t>
            </a:r>
            <a:endParaRPr lang="en-US" sz="1333" dirty="0"/>
          </a:p>
        </p:txBody>
      </p:sp>
      <p:sp>
        <p:nvSpPr>
          <p:cNvPr id="20" name="Text 16"/>
          <p:cNvSpPr/>
          <p:nvPr/>
        </p:nvSpPr>
        <p:spPr>
          <a:xfrm>
            <a:off x="3183323" y="3855880"/>
            <a:ext cx="2389632" cy="148742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Users are walking, driving, carrying things. Attention is split. Glancing at a screen is dangerous or impossible.</a:t>
            </a:r>
            <a:endParaRPr lang="en-US" sz="1333" dirty="0"/>
          </a:p>
        </p:txBody>
      </p:sp>
      <p:sp>
        <p:nvSpPr>
          <p:cNvPr id="21" name="Shape 17"/>
          <p:cNvSpPr/>
          <p:nvPr/>
        </p:nvSpPr>
        <p:spPr>
          <a:xfrm>
            <a:off x="3158939" y="5440840"/>
            <a:ext cx="2438400" cy="975360"/>
          </a:xfrm>
          <a:prstGeom prst="roundRect">
            <a:avLst>
              <a:gd name="adj" fmla="val 7500"/>
            </a:avLst>
          </a:prstGeom>
          <a:solidFill>
            <a:srgbClr val="F59E0B">
              <a:alpha val="10000"/>
            </a:srgbClr>
          </a:solidFill>
          <a:ln w="12700">
            <a:solidFill>
              <a:srgbClr val="F59E0B">
                <a:alpha val="40000"/>
              </a:srgbClr>
            </a:solidFill>
            <a:prstDash val="solid"/>
          </a:ln>
        </p:spPr>
        <p:txBody>
          <a:bodyPr/>
          <a:lstStyle/>
          <a:p>
            <a:endParaRPr lang="en-GB" sz="2400"/>
          </a:p>
        </p:txBody>
      </p:sp>
      <p:sp>
        <p:nvSpPr>
          <p:cNvPr id="22" name="Text 18"/>
          <p:cNvSpPr/>
          <p:nvPr/>
        </p:nvSpPr>
        <p:spPr>
          <a:xfrm>
            <a:off x="3232091" y="5489608"/>
            <a:ext cx="2292096" cy="268224"/>
          </a:xfrm>
          <a:prstGeom prst="rect">
            <a:avLst/>
          </a:prstGeom>
          <a:noFill/>
          <a:ln/>
        </p:spPr>
        <p:txBody>
          <a:bodyPr wrap="square" lIns="0" tIns="0" rIns="0" bIns="0" rtlCol="0" anchor="ctr"/>
          <a:lstStyle/>
          <a:p>
            <a:r>
              <a:rPr lang="en-US" sz="1200" b="1" dirty="0">
                <a:solidFill>
                  <a:srgbClr val="F59E0B"/>
                </a:solidFill>
                <a:latin typeface="Calibri" pitchFamily="34" charset="0"/>
                <a:ea typeface="Calibri" pitchFamily="34" charset="-122"/>
                <a:cs typeface="Calibri" pitchFamily="34" charset="-120"/>
              </a:rPr>
              <a:t>Alternative:</a:t>
            </a:r>
            <a:endParaRPr lang="en-US" sz="1200" dirty="0"/>
          </a:p>
        </p:txBody>
      </p:sp>
      <p:sp>
        <p:nvSpPr>
          <p:cNvPr id="23" name="Text 19"/>
          <p:cNvSpPr/>
          <p:nvPr/>
        </p:nvSpPr>
        <p:spPr>
          <a:xfrm>
            <a:off x="3232091" y="5733448"/>
            <a:ext cx="2292096" cy="609600"/>
          </a:xfrm>
          <a:prstGeom prst="rect">
            <a:avLst/>
          </a:prstGeom>
          <a:noFill/>
          <a:ln/>
        </p:spPr>
        <p:txBody>
          <a:bodyPr wrap="square" lIns="0" tIns="0" rIns="0" bIns="0" rtlCol="0" anchor="ctr"/>
          <a:lstStyle/>
          <a:p>
            <a:r>
              <a:rPr lang="en-US" sz="1267" i="1" dirty="0">
                <a:solidFill>
                  <a:srgbClr val="0A3D55"/>
                </a:solidFill>
                <a:latin typeface="Calibri" pitchFamily="34" charset="0"/>
                <a:ea typeface="Calibri" pitchFamily="34" charset="-122"/>
                <a:cs typeface="Calibri" pitchFamily="34" charset="-120"/>
              </a:rPr>
              <a:t>Voice interface, wearables, haptic feedback, heads-up display</a:t>
            </a:r>
            <a:endParaRPr lang="en-US" sz="1267" dirty="0"/>
          </a:p>
        </p:txBody>
      </p:sp>
      <p:sp>
        <p:nvSpPr>
          <p:cNvPr id="24" name="Shape 20"/>
          <p:cNvSpPr/>
          <p:nvPr/>
        </p:nvSpPr>
        <p:spPr>
          <a:xfrm>
            <a:off x="5902139" y="1880776"/>
            <a:ext cx="2682240" cy="4632735"/>
          </a:xfrm>
          <a:prstGeom prst="roundRect">
            <a:avLst>
              <a:gd name="adj" fmla="val 4545"/>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5" name="Shape 21"/>
          <p:cNvSpPr/>
          <p:nvPr/>
        </p:nvSpPr>
        <p:spPr>
          <a:xfrm>
            <a:off x="6828731" y="2027080"/>
            <a:ext cx="829056" cy="829056"/>
          </a:xfrm>
          <a:prstGeom prst="ellipse">
            <a:avLst/>
          </a:prstGeom>
          <a:solidFill>
            <a:srgbClr val="7C3AED"/>
          </a:solidFill>
          <a:ln w="12700">
            <a:solidFill>
              <a:srgbClr val="7C3AED"/>
            </a:solidFill>
            <a:prstDash val="solid"/>
          </a:ln>
        </p:spPr>
        <p:txBody>
          <a:bodyPr/>
          <a:lstStyle/>
          <a:p>
            <a:endParaRPr lang="en-GB" sz="2400"/>
          </a:p>
        </p:txBody>
      </p:sp>
      <p:pic>
        <p:nvPicPr>
          <p:cNvPr id="26" name="Image 2" descr="preencoded.png"/>
          <p:cNvPicPr>
            <a:picLocks noChangeAspect="1"/>
          </p:cNvPicPr>
          <p:nvPr/>
        </p:nvPicPr>
        <p:blipFill>
          <a:blip r:embed="rId5"/>
          <a:stretch>
            <a:fillRect/>
          </a:stretch>
        </p:blipFill>
        <p:spPr>
          <a:xfrm>
            <a:off x="6926267" y="2112424"/>
            <a:ext cx="633984" cy="633984"/>
          </a:xfrm>
          <a:prstGeom prst="rect">
            <a:avLst/>
          </a:prstGeom>
        </p:spPr>
      </p:pic>
      <p:sp>
        <p:nvSpPr>
          <p:cNvPr id="27" name="Text 22"/>
          <p:cNvSpPr/>
          <p:nvPr/>
        </p:nvSpPr>
        <p:spPr>
          <a:xfrm>
            <a:off x="5902139" y="2978056"/>
            <a:ext cx="2682240" cy="414528"/>
          </a:xfrm>
          <a:prstGeom prst="rect">
            <a:avLst/>
          </a:prstGeom>
          <a:noFill/>
          <a:ln/>
        </p:spPr>
        <p:txBody>
          <a:bodyPr wrap="square" lIns="0" tIns="0" rIns="0" bIns="0" rtlCol="0" anchor="ctr"/>
          <a:lstStyle/>
          <a:p>
            <a:pPr algn="ctr"/>
            <a:r>
              <a:rPr lang="en-US" sz="1733" b="1" dirty="0">
                <a:solidFill>
                  <a:srgbClr val="7C3AED"/>
                </a:solidFill>
                <a:latin typeface="Cambria" pitchFamily="34" charset="0"/>
                <a:ea typeface="Cambria" pitchFamily="34" charset="-122"/>
                <a:cs typeface="Cambria" pitchFamily="34" charset="-120"/>
              </a:rPr>
              <a:t>Immersive / Spatial</a:t>
            </a:r>
            <a:endParaRPr lang="en-US" sz="1733" dirty="0"/>
          </a:p>
        </p:txBody>
      </p:sp>
      <p:sp>
        <p:nvSpPr>
          <p:cNvPr id="28" name="Shape 23"/>
          <p:cNvSpPr/>
          <p:nvPr/>
        </p:nvSpPr>
        <p:spPr>
          <a:xfrm>
            <a:off x="6267899" y="3465736"/>
            <a:ext cx="1950720" cy="24384"/>
          </a:xfrm>
          <a:prstGeom prst="rect">
            <a:avLst/>
          </a:prstGeom>
          <a:solidFill>
            <a:srgbClr val="E2E8F0"/>
          </a:solidFill>
          <a:ln w="12700">
            <a:solidFill>
              <a:srgbClr val="E2E8F0"/>
            </a:solidFill>
            <a:prstDash val="solid"/>
          </a:ln>
        </p:spPr>
        <p:txBody>
          <a:bodyPr/>
          <a:lstStyle/>
          <a:p>
            <a:endParaRPr lang="en-GB" sz="2400"/>
          </a:p>
        </p:txBody>
      </p:sp>
      <p:sp>
        <p:nvSpPr>
          <p:cNvPr id="29" name="Text 24"/>
          <p:cNvSpPr/>
          <p:nvPr/>
        </p:nvSpPr>
        <p:spPr>
          <a:xfrm>
            <a:off x="6048443" y="3587656"/>
            <a:ext cx="2389632" cy="268224"/>
          </a:xfrm>
          <a:prstGeom prst="rect">
            <a:avLst/>
          </a:prstGeom>
          <a:noFill/>
          <a:ln/>
        </p:spPr>
        <p:txBody>
          <a:bodyPr wrap="square" lIns="0" tIns="0" rIns="0" bIns="0" rtlCol="0" anchor="ctr"/>
          <a:lstStyle/>
          <a:p>
            <a:r>
              <a:rPr lang="en-US" sz="1333" b="1" dirty="0">
                <a:solidFill>
                  <a:srgbClr val="64748B"/>
                </a:solidFill>
                <a:latin typeface="Calibri" pitchFamily="34" charset="0"/>
                <a:ea typeface="Calibri" pitchFamily="34" charset="-122"/>
                <a:cs typeface="Calibri" pitchFamily="34" charset="-120"/>
              </a:rPr>
              <a:t>Problem:</a:t>
            </a:r>
            <a:endParaRPr lang="en-US" sz="1333" dirty="0"/>
          </a:p>
        </p:txBody>
      </p:sp>
      <p:sp>
        <p:nvSpPr>
          <p:cNvPr id="30" name="Text 25"/>
          <p:cNvSpPr/>
          <p:nvPr/>
        </p:nvSpPr>
        <p:spPr>
          <a:xfrm>
            <a:off x="6048443" y="3855880"/>
            <a:ext cx="2389632" cy="148742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Inside VR/AR there is no physical keyboard or mouse. The user's body is the controller. WIMP has no concept of 3D space.</a:t>
            </a:r>
            <a:endParaRPr lang="en-US" sz="1333" dirty="0"/>
          </a:p>
        </p:txBody>
      </p:sp>
      <p:sp>
        <p:nvSpPr>
          <p:cNvPr id="31" name="Shape 26"/>
          <p:cNvSpPr/>
          <p:nvPr/>
        </p:nvSpPr>
        <p:spPr>
          <a:xfrm>
            <a:off x="6024059" y="5440840"/>
            <a:ext cx="2438400" cy="975360"/>
          </a:xfrm>
          <a:prstGeom prst="roundRect">
            <a:avLst>
              <a:gd name="adj" fmla="val 7500"/>
            </a:avLst>
          </a:prstGeom>
          <a:solidFill>
            <a:srgbClr val="7C3AED">
              <a:alpha val="10000"/>
            </a:srgbClr>
          </a:solidFill>
          <a:ln w="12700">
            <a:solidFill>
              <a:srgbClr val="7C3AED">
                <a:alpha val="40000"/>
              </a:srgbClr>
            </a:solidFill>
            <a:prstDash val="solid"/>
          </a:ln>
        </p:spPr>
        <p:txBody>
          <a:bodyPr/>
          <a:lstStyle/>
          <a:p>
            <a:endParaRPr lang="en-GB" sz="2400"/>
          </a:p>
        </p:txBody>
      </p:sp>
      <p:sp>
        <p:nvSpPr>
          <p:cNvPr id="32" name="Text 27"/>
          <p:cNvSpPr/>
          <p:nvPr/>
        </p:nvSpPr>
        <p:spPr>
          <a:xfrm>
            <a:off x="6097211" y="5489608"/>
            <a:ext cx="2292096" cy="268224"/>
          </a:xfrm>
          <a:prstGeom prst="rect">
            <a:avLst/>
          </a:prstGeom>
          <a:noFill/>
          <a:ln/>
        </p:spPr>
        <p:txBody>
          <a:bodyPr wrap="square" lIns="0" tIns="0" rIns="0" bIns="0" rtlCol="0" anchor="ctr"/>
          <a:lstStyle/>
          <a:p>
            <a:r>
              <a:rPr lang="en-US" sz="1200" b="1" dirty="0">
                <a:solidFill>
                  <a:srgbClr val="7C3AED"/>
                </a:solidFill>
                <a:latin typeface="Calibri" pitchFamily="34" charset="0"/>
                <a:ea typeface="Calibri" pitchFamily="34" charset="-122"/>
                <a:cs typeface="Calibri" pitchFamily="34" charset="-120"/>
              </a:rPr>
              <a:t>Alternative:</a:t>
            </a:r>
            <a:endParaRPr lang="en-US" sz="1200" dirty="0"/>
          </a:p>
        </p:txBody>
      </p:sp>
      <p:sp>
        <p:nvSpPr>
          <p:cNvPr id="33" name="Text 28"/>
          <p:cNvSpPr/>
          <p:nvPr/>
        </p:nvSpPr>
        <p:spPr>
          <a:xfrm>
            <a:off x="6097211" y="5733448"/>
            <a:ext cx="2292096" cy="609600"/>
          </a:xfrm>
          <a:prstGeom prst="rect">
            <a:avLst/>
          </a:prstGeom>
          <a:noFill/>
          <a:ln/>
        </p:spPr>
        <p:txBody>
          <a:bodyPr wrap="square" lIns="0" tIns="0" rIns="0" bIns="0" rtlCol="0" anchor="ctr"/>
          <a:lstStyle/>
          <a:p>
            <a:r>
              <a:rPr lang="en-US" sz="1267" i="1" dirty="0">
                <a:solidFill>
                  <a:srgbClr val="0A3D55"/>
                </a:solidFill>
                <a:latin typeface="Calibri" pitchFamily="34" charset="0"/>
                <a:ea typeface="Calibri" pitchFamily="34" charset="-122"/>
                <a:cs typeface="Calibri" pitchFamily="34" charset="-120"/>
              </a:rPr>
              <a:t>Hand tracking, gaze, controller input, spatial UI</a:t>
            </a:r>
            <a:endParaRPr lang="en-US" sz="1267" dirty="0"/>
          </a:p>
        </p:txBody>
      </p:sp>
      <p:sp>
        <p:nvSpPr>
          <p:cNvPr id="34" name="Shape 29"/>
          <p:cNvSpPr/>
          <p:nvPr/>
        </p:nvSpPr>
        <p:spPr>
          <a:xfrm>
            <a:off x="8767259" y="1880776"/>
            <a:ext cx="2682240" cy="4632735"/>
          </a:xfrm>
          <a:prstGeom prst="roundRect">
            <a:avLst>
              <a:gd name="adj" fmla="val 4545"/>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35" name="Shape 30"/>
          <p:cNvSpPr/>
          <p:nvPr/>
        </p:nvSpPr>
        <p:spPr>
          <a:xfrm>
            <a:off x="9693851" y="2027080"/>
            <a:ext cx="829056" cy="829056"/>
          </a:xfrm>
          <a:prstGeom prst="ellipse">
            <a:avLst/>
          </a:prstGeom>
          <a:solidFill>
            <a:srgbClr val="028090"/>
          </a:solidFill>
          <a:ln w="12700">
            <a:solidFill>
              <a:srgbClr val="028090"/>
            </a:solidFill>
            <a:prstDash val="solid"/>
          </a:ln>
        </p:spPr>
        <p:txBody>
          <a:bodyPr/>
          <a:lstStyle/>
          <a:p>
            <a:endParaRPr lang="en-GB" sz="2400"/>
          </a:p>
        </p:txBody>
      </p:sp>
      <p:pic>
        <p:nvPicPr>
          <p:cNvPr id="36" name="Image 3" descr="preencoded.png"/>
          <p:cNvPicPr>
            <a:picLocks noChangeAspect="1"/>
          </p:cNvPicPr>
          <p:nvPr/>
        </p:nvPicPr>
        <p:blipFill>
          <a:blip r:embed="rId6"/>
          <a:stretch>
            <a:fillRect/>
          </a:stretch>
        </p:blipFill>
        <p:spPr>
          <a:xfrm>
            <a:off x="9791387" y="2112424"/>
            <a:ext cx="633984" cy="633984"/>
          </a:xfrm>
          <a:prstGeom prst="rect">
            <a:avLst/>
          </a:prstGeom>
        </p:spPr>
      </p:pic>
      <p:sp>
        <p:nvSpPr>
          <p:cNvPr id="37" name="Text 31"/>
          <p:cNvSpPr/>
          <p:nvPr/>
        </p:nvSpPr>
        <p:spPr>
          <a:xfrm>
            <a:off x="8767259" y="2978056"/>
            <a:ext cx="2682240" cy="414528"/>
          </a:xfrm>
          <a:prstGeom prst="rect">
            <a:avLst/>
          </a:prstGeom>
          <a:noFill/>
          <a:ln/>
        </p:spPr>
        <p:txBody>
          <a:bodyPr wrap="square" lIns="0" tIns="0" rIns="0" bIns="0" rtlCol="0" anchor="ctr"/>
          <a:lstStyle/>
          <a:p>
            <a:pPr algn="ctr"/>
            <a:r>
              <a:rPr lang="en-US" sz="1733" b="1" dirty="0">
                <a:solidFill>
                  <a:srgbClr val="028090"/>
                </a:solidFill>
                <a:latin typeface="Cambria" pitchFamily="34" charset="0"/>
                <a:ea typeface="Cambria" pitchFamily="34" charset="-122"/>
                <a:cs typeface="Cambria" pitchFamily="34" charset="-120"/>
              </a:rPr>
              <a:t>Physical environments</a:t>
            </a:r>
            <a:endParaRPr lang="en-US" sz="1733" dirty="0"/>
          </a:p>
        </p:txBody>
      </p:sp>
      <p:sp>
        <p:nvSpPr>
          <p:cNvPr id="38" name="Shape 32"/>
          <p:cNvSpPr/>
          <p:nvPr/>
        </p:nvSpPr>
        <p:spPr>
          <a:xfrm>
            <a:off x="9133019" y="3465736"/>
            <a:ext cx="1950720" cy="24384"/>
          </a:xfrm>
          <a:prstGeom prst="rect">
            <a:avLst/>
          </a:prstGeom>
          <a:solidFill>
            <a:srgbClr val="E2E8F0"/>
          </a:solidFill>
          <a:ln w="12700">
            <a:solidFill>
              <a:srgbClr val="E2E8F0"/>
            </a:solidFill>
            <a:prstDash val="solid"/>
          </a:ln>
        </p:spPr>
        <p:txBody>
          <a:bodyPr/>
          <a:lstStyle/>
          <a:p>
            <a:endParaRPr lang="en-GB" sz="2400"/>
          </a:p>
        </p:txBody>
      </p:sp>
      <p:sp>
        <p:nvSpPr>
          <p:cNvPr id="39" name="Text 33"/>
          <p:cNvSpPr/>
          <p:nvPr/>
        </p:nvSpPr>
        <p:spPr>
          <a:xfrm>
            <a:off x="8913563" y="3587656"/>
            <a:ext cx="2389632" cy="268224"/>
          </a:xfrm>
          <a:prstGeom prst="rect">
            <a:avLst/>
          </a:prstGeom>
          <a:noFill/>
          <a:ln/>
        </p:spPr>
        <p:txBody>
          <a:bodyPr wrap="square" lIns="0" tIns="0" rIns="0" bIns="0" rtlCol="0" anchor="ctr"/>
          <a:lstStyle/>
          <a:p>
            <a:r>
              <a:rPr lang="en-US" sz="1333" b="1" dirty="0">
                <a:solidFill>
                  <a:srgbClr val="64748B"/>
                </a:solidFill>
                <a:latin typeface="Calibri" pitchFamily="34" charset="0"/>
                <a:ea typeface="Calibri" pitchFamily="34" charset="-122"/>
                <a:cs typeface="Calibri" pitchFamily="34" charset="-120"/>
              </a:rPr>
              <a:t>Problem:</a:t>
            </a:r>
            <a:endParaRPr lang="en-US" sz="1333" dirty="0"/>
          </a:p>
        </p:txBody>
      </p:sp>
      <p:sp>
        <p:nvSpPr>
          <p:cNvPr id="40" name="Text 34"/>
          <p:cNvSpPr/>
          <p:nvPr/>
        </p:nvSpPr>
        <p:spPr>
          <a:xfrm>
            <a:off x="8913563" y="3855880"/>
            <a:ext cx="2389632" cy="1487424"/>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Factory floors, construction sites, kitchens i.e., dirty hands, loud noise, awkward postures make screen interaction impractical.</a:t>
            </a:r>
            <a:endParaRPr lang="en-US" sz="1333" dirty="0"/>
          </a:p>
        </p:txBody>
      </p:sp>
      <p:sp>
        <p:nvSpPr>
          <p:cNvPr id="41" name="Shape 35"/>
          <p:cNvSpPr/>
          <p:nvPr/>
        </p:nvSpPr>
        <p:spPr>
          <a:xfrm>
            <a:off x="8889179" y="5440840"/>
            <a:ext cx="2438400" cy="975360"/>
          </a:xfrm>
          <a:prstGeom prst="roundRect">
            <a:avLst>
              <a:gd name="adj" fmla="val 7500"/>
            </a:avLst>
          </a:prstGeom>
          <a:solidFill>
            <a:srgbClr val="028090">
              <a:alpha val="10000"/>
            </a:srgbClr>
          </a:solidFill>
          <a:ln w="12700">
            <a:solidFill>
              <a:srgbClr val="028090">
                <a:alpha val="40000"/>
              </a:srgbClr>
            </a:solidFill>
            <a:prstDash val="solid"/>
          </a:ln>
        </p:spPr>
        <p:txBody>
          <a:bodyPr/>
          <a:lstStyle/>
          <a:p>
            <a:endParaRPr lang="en-GB" sz="2400"/>
          </a:p>
        </p:txBody>
      </p:sp>
      <p:sp>
        <p:nvSpPr>
          <p:cNvPr id="42" name="Text 36"/>
          <p:cNvSpPr/>
          <p:nvPr/>
        </p:nvSpPr>
        <p:spPr>
          <a:xfrm>
            <a:off x="8962331" y="5489608"/>
            <a:ext cx="2292096" cy="268224"/>
          </a:xfrm>
          <a:prstGeom prst="rect">
            <a:avLst/>
          </a:prstGeom>
          <a:noFill/>
          <a:ln/>
        </p:spPr>
        <p:txBody>
          <a:bodyPr wrap="square" lIns="0" tIns="0" rIns="0" bIns="0" rtlCol="0" anchor="ctr"/>
          <a:lstStyle/>
          <a:p>
            <a:r>
              <a:rPr lang="en-US" sz="1200" b="1" dirty="0">
                <a:solidFill>
                  <a:srgbClr val="028090"/>
                </a:solidFill>
                <a:latin typeface="Calibri" pitchFamily="34" charset="0"/>
                <a:ea typeface="Calibri" pitchFamily="34" charset="-122"/>
                <a:cs typeface="Calibri" pitchFamily="34" charset="-120"/>
              </a:rPr>
              <a:t>Alternative:</a:t>
            </a:r>
            <a:endParaRPr lang="en-US" sz="1200" dirty="0"/>
          </a:p>
        </p:txBody>
      </p:sp>
      <p:sp>
        <p:nvSpPr>
          <p:cNvPr id="43" name="Text 37"/>
          <p:cNvSpPr/>
          <p:nvPr/>
        </p:nvSpPr>
        <p:spPr>
          <a:xfrm>
            <a:off x="8962331" y="5733448"/>
            <a:ext cx="2292096" cy="609600"/>
          </a:xfrm>
          <a:prstGeom prst="rect">
            <a:avLst/>
          </a:prstGeom>
          <a:noFill/>
          <a:ln/>
        </p:spPr>
        <p:txBody>
          <a:bodyPr wrap="square" lIns="0" tIns="0" rIns="0" bIns="0" rtlCol="0" anchor="ctr"/>
          <a:lstStyle/>
          <a:p>
            <a:r>
              <a:rPr lang="en-US" sz="1267" i="1" dirty="0">
                <a:solidFill>
                  <a:srgbClr val="0A3D55"/>
                </a:solidFill>
                <a:latin typeface="Calibri" pitchFamily="34" charset="0"/>
                <a:ea typeface="Calibri" pitchFamily="34" charset="-122"/>
                <a:cs typeface="Calibri" pitchFamily="34" charset="-120"/>
              </a:rPr>
              <a:t>Tangible interfaces, projected UI, voice, foot pedals</a:t>
            </a:r>
            <a:endParaRPr lang="en-US" sz="1267" dirty="0"/>
          </a:p>
        </p:txBody>
      </p:sp>
      <p:sp>
        <p:nvSpPr>
          <p:cNvPr id="44" name="Text 38"/>
          <p:cNvSpPr/>
          <p:nvPr/>
        </p:nvSpPr>
        <p:spPr>
          <a:xfrm>
            <a:off x="463297" y="6499583"/>
            <a:ext cx="9837700" cy="341376"/>
          </a:xfrm>
          <a:prstGeom prst="rect">
            <a:avLst/>
          </a:prstGeom>
          <a:noFill/>
          <a:ln/>
        </p:spPr>
        <p:txBody>
          <a:bodyPr wrap="square" lIns="0" tIns="0" rIns="0" bIns="0" rtlCol="0" anchor="ctr"/>
          <a:lstStyle/>
          <a:p>
            <a:r>
              <a:rPr lang="en-US" sz="1067" i="1" dirty="0">
                <a:solidFill>
                  <a:srgbClr val="64748B"/>
                </a:solidFill>
                <a:latin typeface="Calibri" pitchFamily="34" charset="0"/>
                <a:ea typeface="Calibri" pitchFamily="34" charset="-122"/>
                <a:cs typeface="Calibri" pitchFamily="34" charset="-120"/>
              </a:rPr>
              <a:t>[3] van Dam, A. (1997). Post-WIMP user interfaces. Communications of the ACM, 40(2), pp.63–67.  </a:t>
            </a:r>
          </a:p>
          <a:p>
            <a:r>
              <a:rPr lang="en-US" sz="1067" i="1" dirty="0">
                <a:solidFill>
                  <a:srgbClr val="64748B"/>
                </a:solidFill>
                <a:latin typeface="Calibri" pitchFamily="34" charset="0"/>
                <a:ea typeface="Calibri" pitchFamily="34" charset="-122"/>
                <a:cs typeface="Calibri" pitchFamily="34" charset="-120"/>
              </a:rPr>
              <a:t>[4] Weiser, M. (1991). The computer for the 21st century. Scientific American, 265(3), pp.94–104.</a:t>
            </a:r>
            <a:endParaRPr lang="en-US" sz="1067" dirty="0"/>
          </a:p>
        </p:txBody>
      </p:sp>
      <p:sp>
        <p:nvSpPr>
          <p:cNvPr id="45" name="Footer Placeholder 5">
            <a:extLst>
              <a:ext uri="{FF2B5EF4-FFF2-40B4-BE49-F238E27FC236}">
                <a16:creationId xmlns:a16="http://schemas.microsoft.com/office/drawing/2014/main" id="{C915B1F8-B7E7-8360-4C66-DD3F0BFFFE5A}"/>
              </a:ext>
            </a:extLst>
          </p:cNvPr>
          <p:cNvSpPr txBox="1">
            <a:spLocks/>
          </p:cNvSpPr>
          <p:nvPr/>
        </p:nvSpPr>
        <p:spPr>
          <a:xfrm rot="5400000">
            <a:off x="-2018642" y="1943780"/>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46" name="Date Placeholder 4">
            <a:extLst>
              <a:ext uri="{FF2B5EF4-FFF2-40B4-BE49-F238E27FC236}">
                <a16:creationId xmlns:a16="http://schemas.microsoft.com/office/drawing/2014/main" id="{696AC1F9-342A-3AD2-7421-E207F9700121}"/>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47" name="Slide Number Placeholder 6">
            <a:extLst>
              <a:ext uri="{FF2B5EF4-FFF2-40B4-BE49-F238E27FC236}">
                <a16:creationId xmlns:a16="http://schemas.microsoft.com/office/drawing/2014/main" id="{ED0B8BDC-9113-3EF4-2744-751F7C16BEB6}"/>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5</a:t>
            </a:fld>
            <a:endParaRPr lang="en-GB" sz="1100" dirty="0">
              <a:solidFill>
                <a:prstClr val="black"/>
              </a:solidFill>
              <a:latin typeface="Aptos" panose="02110004020202020204"/>
            </a:endParaRPr>
          </a:p>
        </p:txBody>
      </p:sp>
      <p:pic>
        <p:nvPicPr>
          <p:cNvPr id="49" name="Picture 48">
            <a:extLst>
              <a:ext uri="{FF2B5EF4-FFF2-40B4-BE49-F238E27FC236}">
                <a16:creationId xmlns:a16="http://schemas.microsoft.com/office/drawing/2014/main" id="{0A9772E0-A138-4EF0-D7B1-F5B3085D4FC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a:extLst>
              <a:ext uri="{FF2B5EF4-FFF2-40B4-BE49-F238E27FC236}">
                <a16:creationId xmlns:a16="http://schemas.microsoft.com/office/drawing/2014/main" id="{0D011F83-5863-B389-7E99-617579EED279}"/>
              </a:ext>
            </a:extLst>
          </p:cNvPr>
          <p:cNvPicPr>
            <a:picLocks noChangeAspect="1"/>
          </p:cNvPicPr>
          <p:nvPr/>
        </p:nvPicPr>
        <p:blipFill>
          <a:blip r:embed="rId8"/>
          <a:stretch>
            <a:fillRect/>
          </a:stretch>
        </p:blipFill>
        <p:spPr>
          <a:xfrm>
            <a:off x="10785986" y="674363"/>
            <a:ext cx="1150869" cy="115086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par>
                                <p:cTn id="43" presetID="10" presetClass="entr" presetSubtype="0" fill="hold"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500"/>
                                        <p:tgtEl>
                                          <p:spTgt spid="1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Effect transition="in" filter="fade">
                                      <p:cBhvr>
                                        <p:cTn id="48" dur="500"/>
                                        <p:tgtEl>
                                          <p:spTgt spid="17"/>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fade">
                                      <p:cBhvr>
                                        <p:cTn id="54" dur="500"/>
                                        <p:tgtEl>
                                          <p:spTgt spid="19"/>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0"/>
                                        </p:tgtEl>
                                        <p:attrNameLst>
                                          <p:attrName>style.visibility</p:attrName>
                                        </p:attrNameLst>
                                      </p:cBhvr>
                                      <p:to>
                                        <p:strVal val="visible"/>
                                      </p:to>
                                    </p:set>
                                    <p:animEffect transition="in" filter="fade">
                                      <p:cBhvr>
                                        <p:cTn id="57" dur="500"/>
                                        <p:tgtEl>
                                          <p:spTgt spid="20"/>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2"/>
                                        </p:tgtEl>
                                        <p:attrNameLst>
                                          <p:attrName>style.visibility</p:attrName>
                                        </p:attrNameLst>
                                      </p:cBhvr>
                                      <p:to>
                                        <p:strVal val="visible"/>
                                      </p:to>
                                    </p:set>
                                    <p:animEffect transition="in" filter="fade">
                                      <p:cBhvr>
                                        <p:cTn id="63" dur="500"/>
                                        <p:tgtEl>
                                          <p:spTgt spid="22"/>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3"/>
                                        </p:tgtEl>
                                        <p:attrNameLst>
                                          <p:attrName>style.visibility</p:attrName>
                                        </p:attrNameLst>
                                      </p:cBhvr>
                                      <p:to>
                                        <p:strVal val="visible"/>
                                      </p:to>
                                    </p:set>
                                    <p:animEffect transition="in" filter="fade">
                                      <p:cBhvr>
                                        <p:cTn id="66" dur="500"/>
                                        <p:tgtEl>
                                          <p:spTgt spid="23"/>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25"/>
                                        </p:tgtEl>
                                        <p:attrNameLst>
                                          <p:attrName>style.visibility</p:attrName>
                                        </p:attrNameLst>
                                      </p:cBhvr>
                                      <p:to>
                                        <p:strVal val="visible"/>
                                      </p:to>
                                    </p:set>
                                    <p:animEffect transition="in" filter="fade">
                                      <p:cBhvr>
                                        <p:cTn id="71" dur="500"/>
                                        <p:tgtEl>
                                          <p:spTgt spid="25"/>
                                        </p:tgtEl>
                                      </p:cBhvr>
                                    </p:animEffect>
                                  </p:childTnLst>
                                </p:cTn>
                              </p:par>
                              <p:par>
                                <p:cTn id="72" presetID="10" presetClass="entr" presetSubtype="0" fill="hold" nodeType="withEffect">
                                  <p:stCondLst>
                                    <p:cond delay="0"/>
                                  </p:stCondLst>
                                  <p:childTnLst>
                                    <p:set>
                                      <p:cBhvr>
                                        <p:cTn id="73" dur="1" fill="hold">
                                          <p:stCondLst>
                                            <p:cond delay="0"/>
                                          </p:stCondLst>
                                        </p:cTn>
                                        <p:tgtEl>
                                          <p:spTgt spid="26"/>
                                        </p:tgtEl>
                                        <p:attrNameLst>
                                          <p:attrName>style.visibility</p:attrName>
                                        </p:attrNameLst>
                                      </p:cBhvr>
                                      <p:to>
                                        <p:strVal val="visible"/>
                                      </p:to>
                                    </p:set>
                                    <p:animEffect transition="in" filter="fade">
                                      <p:cBhvr>
                                        <p:cTn id="74" dur="500"/>
                                        <p:tgtEl>
                                          <p:spTgt spid="26"/>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28"/>
                                        </p:tgtEl>
                                        <p:attrNameLst>
                                          <p:attrName>style.visibility</p:attrName>
                                        </p:attrNameLst>
                                      </p:cBhvr>
                                      <p:to>
                                        <p:strVal val="visible"/>
                                      </p:to>
                                    </p:set>
                                    <p:animEffect transition="in" filter="fade">
                                      <p:cBhvr>
                                        <p:cTn id="80" dur="500"/>
                                        <p:tgtEl>
                                          <p:spTgt spid="28"/>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29"/>
                                        </p:tgtEl>
                                        <p:attrNameLst>
                                          <p:attrName>style.visibility</p:attrName>
                                        </p:attrNameLst>
                                      </p:cBhvr>
                                      <p:to>
                                        <p:strVal val="visible"/>
                                      </p:to>
                                    </p:set>
                                    <p:animEffect transition="in" filter="fade">
                                      <p:cBhvr>
                                        <p:cTn id="83" dur="500"/>
                                        <p:tgtEl>
                                          <p:spTgt spid="29"/>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24"/>
                                        </p:tgtEl>
                                        <p:attrNameLst>
                                          <p:attrName>style.visibility</p:attrName>
                                        </p:attrNameLst>
                                      </p:cBhvr>
                                      <p:to>
                                        <p:strVal val="visible"/>
                                      </p:to>
                                    </p:set>
                                    <p:animEffect transition="in" filter="fade">
                                      <p:cBhvr>
                                        <p:cTn id="86" dur="500"/>
                                        <p:tgtEl>
                                          <p:spTgt spid="24"/>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0"/>
                                        </p:tgtEl>
                                        <p:attrNameLst>
                                          <p:attrName>style.visibility</p:attrName>
                                        </p:attrNameLst>
                                      </p:cBhvr>
                                      <p:to>
                                        <p:strVal val="visible"/>
                                      </p:to>
                                    </p:set>
                                    <p:animEffect transition="in" filter="fade">
                                      <p:cBhvr>
                                        <p:cTn id="89" dur="500"/>
                                        <p:tgtEl>
                                          <p:spTgt spid="30"/>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1"/>
                                        </p:tgtEl>
                                        <p:attrNameLst>
                                          <p:attrName>style.visibility</p:attrName>
                                        </p:attrNameLst>
                                      </p:cBhvr>
                                      <p:to>
                                        <p:strVal val="visible"/>
                                      </p:to>
                                    </p:set>
                                    <p:animEffect transition="in" filter="fade">
                                      <p:cBhvr>
                                        <p:cTn id="92" dur="500"/>
                                        <p:tgtEl>
                                          <p:spTgt spid="31"/>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2"/>
                                        </p:tgtEl>
                                        <p:attrNameLst>
                                          <p:attrName>style.visibility</p:attrName>
                                        </p:attrNameLst>
                                      </p:cBhvr>
                                      <p:to>
                                        <p:strVal val="visible"/>
                                      </p:to>
                                    </p:set>
                                    <p:animEffect transition="in" filter="fade">
                                      <p:cBhvr>
                                        <p:cTn id="95" dur="500"/>
                                        <p:tgtEl>
                                          <p:spTgt spid="32"/>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33"/>
                                        </p:tgtEl>
                                        <p:attrNameLst>
                                          <p:attrName>style.visibility</p:attrName>
                                        </p:attrNameLst>
                                      </p:cBhvr>
                                      <p:to>
                                        <p:strVal val="visible"/>
                                      </p:to>
                                    </p:set>
                                    <p:animEffect transition="in" filter="fade">
                                      <p:cBhvr>
                                        <p:cTn id="98" dur="500"/>
                                        <p:tgtEl>
                                          <p:spTgt spid="33"/>
                                        </p:tgtEl>
                                      </p:cBhvr>
                                    </p:animEffect>
                                  </p:childTnLst>
                                </p:cTn>
                              </p:par>
                            </p:childTnLst>
                          </p:cTn>
                        </p:par>
                      </p:childTnLst>
                    </p:cTn>
                  </p:par>
                  <p:par>
                    <p:cTn id="99" fill="hold">
                      <p:stCondLst>
                        <p:cond delay="indefinite"/>
                      </p:stCondLst>
                      <p:childTnLst>
                        <p:par>
                          <p:cTn id="100" fill="hold">
                            <p:stCondLst>
                              <p:cond delay="0"/>
                            </p:stCondLst>
                            <p:childTnLst>
                              <p:par>
                                <p:cTn id="101" presetID="10" presetClass="entr" presetSubtype="0" fill="hold" grpId="0" nodeType="clickEffect">
                                  <p:stCondLst>
                                    <p:cond delay="0"/>
                                  </p:stCondLst>
                                  <p:childTnLst>
                                    <p:set>
                                      <p:cBhvr>
                                        <p:cTn id="102" dur="1" fill="hold">
                                          <p:stCondLst>
                                            <p:cond delay="0"/>
                                          </p:stCondLst>
                                        </p:cTn>
                                        <p:tgtEl>
                                          <p:spTgt spid="34"/>
                                        </p:tgtEl>
                                        <p:attrNameLst>
                                          <p:attrName>style.visibility</p:attrName>
                                        </p:attrNameLst>
                                      </p:cBhvr>
                                      <p:to>
                                        <p:strVal val="visible"/>
                                      </p:to>
                                    </p:set>
                                    <p:animEffect transition="in" filter="fade">
                                      <p:cBhvr>
                                        <p:cTn id="103" dur="500"/>
                                        <p:tgtEl>
                                          <p:spTgt spid="34"/>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35"/>
                                        </p:tgtEl>
                                        <p:attrNameLst>
                                          <p:attrName>style.visibility</p:attrName>
                                        </p:attrNameLst>
                                      </p:cBhvr>
                                      <p:to>
                                        <p:strVal val="visible"/>
                                      </p:to>
                                    </p:set>
                                    <p:animEffect transition="in" filter="fade">
                                      <p:cBhvr>
                                        <p:cTn id="106" dur="500"/>
                                        <p:tgtEl>
                                          <p:spTgt spid="35"/>
                                        </p:tgtEl>
                                      </p:cBhvr>
                                    </p:animEffect>
                                  </p:childTnLst>
                                </p:cTn>
                              </p:par>
                              <p:par>
                                <p:cTn id="107" presetID="10" presetClass="entr" presetSubtype="0" fill="hold" nodeType="withEffect">
                                  <p:stCondLst>
                                    <p:cond delay="0"/>
                                  </p:stCondLst>
                                  <p:childTnLst>
                                    <p:set>
                                      <p:cBhvr>
                                        <p:cTn id="108" dur="1" fill="hold">
                                          <p:stCondLst>
                                            <p:cond delay="0"/>
                                          </p:stCondLst>
                                        </p:cTn>
                                        <p:tgtEl>
                                          <p:spTgt spid="36"/>
                                        </p:tgtEl>
                                        <p:attrNameLst>
                                          <p:attrName>style.visibility</p:attrName>
                                        </p:attrNameLst>
                                      </p:cBhvr>
                                      <p:to>
                                        <p:strVal val="visible"/>
                                      </p:to>
                                    </p:set>
                                    <p:animEffect transition="in" filter="fade">
                                      <p:cBhvr>
                                        <p:cTn id="109" dur="500"/>
                                        <p:tgtEl>
                                          <p:spTgt spid="36"/>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37"/>
                                        </p:tgtEl>
                                        <p:attrNameLst>
                                          <p:attrName>style.visibility</p:attrName>
                                        </p:attrNameLst>
                                      </p:cBhvr>
                                      <p:to>
                                        <p:strVal val="visible"/>
                                      </p:to>
                                    </p:set>
                                    <p:animEffect transition="in" filter="fade">
                                      <p:cBhvr>
                                        <p:cTn id="112" dur="500"/>
                                        <p:tgtEl>
                                          <p:spTgt spid="37"/>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38"/>
                                        </p:tgtEl>
                                        <p:attrNameLst>
                                          <p:attrName>style.visibility</p:attrName>
                                        </p:attrNameLst>
                                      </p:cBhvr>
                                      <p:to>
                                        <p:strVal val="visible"/>
                                      </p:to>
                                    </p:set>
                                    <p:animEffect transition="in" filter="fade">
                                      <p:cBhvr>
                                        <p:cTn id="115" dur="500"/>
                                        <p:tgtEl>
                                          <p:spTgt spid="38"/>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39"/>
                                        </p:tgtEl>
                                        <p:attrNameLst>
                                          <p:attrName>style.visibility</p:attrName>
                                        </p:attrNameLst>
                                      </p:cBhvr>
                                      <p:to>
                                        <p:strVal val="visible"/>
                                      </p:to>
                                    </p:set>
                                    <p:animEffect transition="in" filter="fade">
                                      <p:cBhvr>
                                        <p:cTn id="118" dur="500"/>
                                        <p:tgtEl>
                                          <p:spTgt spid="39"/>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40"/>
                                        </p:tgtEl>
                                        <p:attrNameLst>
                                          <p:attrName>style.visibility</p:attrName>
                                        </p:attrNameLst>
                                      </p:cBhvr>
                                      <p:to>
                                        <p:strVal val="visible"/>
                                      </p:to>
                                    </p:set>
                                    <p:animEffect transition="in" filter="fade">
                                      <p:cBhvr>
                                        <p:cTn id="121" dur="500"/>
                                        <p:tgtEl>
                                          <p:spTgt spid="40"/>
                                        </p:tgtEl>
                                      </p:cBhvr>
                                    </p:animEffect>
                                  </p:childTnLst>
                                </p:cTn>
                              </p:par>
                              <p:par>
                                <p:cTn id="122" presetID="10" presetClass="entr" presetSubtype="0" fill="hold" grpId="0" nodeType="withEffect">
                                  <p:stCondLst>
                                    <p:cond delay="0"/>
                                  </p:stCondLst>
                                  <p:childTnLst>
                                    <p:set>
                                      <p:cBhvr>
                                        <p:cTn id="123" dur="1" fill="hold">
                                          <p:stCondLst>
                                            <p:cond delay="0"/>
                                          </p:stCondLst>
                                        </p:cTn>
                                        <p:tgtEl>
                                          <p:spTgt spid="41"/>
                                        </p:tgtEl>
                                        <p:attrNameLst>
                                          <p:attrName>style.visibility</p:attrName>
                                        </p:attrNameLst>
                                      </p:cBhvr>
                                      <p:to>
                                        <p:strVal val="visible"/>
                                      </p:to>
                                    </p:set>
                                    <p:animEffect transition="in" filter="fade">
                                      <p:cBhvr>
                                        <p:cTn id="124" dur="500"/>
                                        <p:tgtEl>
                                          <p:spTgt spid="41"/>
                                        </p:tgtEl>
                                      </p:cBhvr>
                                    </p:animEffect>
                                  </p:childTnLst>
                                </p:cTn>
                              </p:par>
                              <p:par>
                                <p:cTn id="125" presetID="10" presetClass="entr" presetSubtype="0" fill="hold" grpId="0" nodeType="withEffect">
                                  <p:stCondLst>
                                    <p:cond delay="0"/>
                                  </p:stCondLst>
                                  <p:childTnLst>
                                    <p:set>
                                      <p:cBhvr>
                                        <p:cTn id="126" dur="1" fill="hold">
                                          <p:stCondLst>
                                            <p:cond delay="0"/>
                                          </p:stCondLst>
                                        </p:cTn>
                                        <p:tgtEl>
                                          <p:spTgt spid="42"/>
                                        </p:tgtEl>
                                        <p:attrNameLst>
                                          <p:attrName>style.visibility</p:attrName>
                                        </p:attrNameLst>
                                      </p:cBhvr>
                                      <p:to>
                                        <p:strVal val="visible"/>
                                      </p:to>
                                    </p:set>
                                    <p:animEffect transition="in" filter="fade">
                                      <p:cBhvr>
                                        <p:cTn id="127" dur="500"/>
                                        <p:tgtEl>
                                          <p:spTgt spid="42"/>
                                        </p:tgtEl>
                                      </p:cBhvr>
                                    </p:animEffect>
                                  </p:childTnLst>
                                </p:cTn>
                              </p:par>
                              <p:par>
                                <p:cTn id="128" presetID="10" presetClass="entr" presetSubtype="0" fill="hold" grpId="0" nodeType="withEffect">
                                  <p:stCondLst>
                                    <p:cond delay="0"/>
                                  </p:stCondLst>
                                  <p:childTnLst>
                                    <p:set>
                                      <p:cBhvr>
                                        <p:cTn id="129" dur="1" fill="hold">
                                          <p:stCondLst>
                                            <p:cond delay="0"/>
                                          </p:stCondLst>
                                        </p:cTn>
                                        <p:tgtEl>
                                          <p:spTgt spid="43"/>
                                        </p:tgtEl>
                                        <p:attrNameLst>
                                          <p:attrName>style.visibility</p:attrName>
                                        </p:attrNameLst>
                                      </p:cBhvr>
                                      <p:to>
                                        <p:strVal val="visible"/>
                                      </p:to>
                                    </p:set>
                                    <p:animEffect transition="in" filter="fade">
                                      <p:cBhvr>
                                        <p:cTn id="130" dur="500"/>
                                        <p:tgtEl>
                                          <p:spTgt spid="43"/>
                                        </p:tgtEl>
                                      </p:cBhvr>
                                    </p:animEffect>
                                  </p:childTnLst>
                                </p:cTn>
                              </p:par>
                            </p:childTnLst>
                          </p:cTn>
                        </p:par>
                      </p:childTnLst>
                    </p:cTn>
                  </p:par>
                  <p:par>
                    <p:cTn id="131" fill="hold">
                      <p:stCondLst>
                        <p:cond delay="indefinite"/>
                      </p:stCondLst>
                      <p:childTnLst>
                        <p:par>
                          <p:cTn id="132" fill="hold">
                            <p:stCondLst>
                              <p:cond delay="0"/>
                            </p:stCondLst>
                            <p:childTnLst>
                              <p:par>
                                <p:cTn id="133" presetID="10" presetClass="entr" presetSubtype="0" fill="hold" nodeType="clickEffect">
                                  <p:stCondLst>
                                    <p:cond delay="0"/>
                                  </p:stCondLst>
                                  <p:childTnLst>
                                    <p:set>
                                      <p:cBhvr>
                                        <p:cTn id="134" dur="1" fill="hold">
                                          <p:stCondLst>
                                            <p:cond delay="0"/>
                                          </p:stCondLst>
                                        </p:cTn>
                                        <p:tgtEl>
                                          <p:spTgt spid="52"/>
                                        </p:tgtEl>
                                        <p:attrNameLst>
                                          <p:attrName>style.visibility</p:attrName>
                                        </p:attrNameLst>
                                      </p:cBhvr>
                                      <p:to>
                                        <p:strVal val="visible"/>
                                      </p:to>
                                    </p:set>
                                    <p:animEffect transition="in" filter="fade">
                                      <p:cBhvr>
                                        <p:cTn id="135" dur="5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P spid="10" grpId="0" animBg="1"/>
      <p:bldP spid="11" grpId="0" animBg="1"/>
      <p:bldP spid="12" grpId="0" animBg="1"/>
      <p:bldP spid="13" grpId="0" animBg="1"/>
      <p:bldP spid="14" grpId="0" animBg="1"/>
      <p:bldP spid="15" grpId="0" animBg="1"/>
      <p:bldP spid="17" grpId="0" animBg="1"/>
      <p:bldP spid="18" grpId="0" animBg="1"/>
      <p:bldP spid="19" grpId="0" animBg="1"/>
      <p:bldP spid="20" grpId="0" animBg="1"/>
      <p:bldP spid="21" grpId="0" animBg="1"/>
      <p:bldP spid="22" grpId="0" animBg="1"/>
      <p:bldP spid="23" grpId="0" animBg="1"/>
      <p:bldP spid="24" grpId="0" animBg="1"/>
      <p:bldP spid="25" grpId="0" animBg="1"/>
      <p:bldP spid="27" grpId="0" animBg="1"/>
      <p:bldP spid="28" grpId="0" animBg="1"/>
      <p:bldP spid="29" grpId="0" animBg="1"/>
      <p:bldP spid="30" grpId="0" animBg="1"/>
      <p:bldP spid="31" grpId="0" animBg="1"/>
      <p:bldP spid="32" grpId="0" animBg="1"/>
      <p:bldP spid="33" grpId="0" animBg="1"/>
      <p:bldP spid="34" grpId="0" animBg="1"/>
      <p:bldP spid="35" grpId="0" animBg="1"/>
      <p:bldP spid="37" grpId="0" animBg="1"/>
      <p:bldP spid="38" grpId="0" animBg="1"/>
      <p:bldP spid="39" grpId="0" animBg="1"/>
      <p:bldP spid="40" grpId="0" animBg="1"/>
      <p:bldP spid="41" grpId="0" animBg="1"/>
      <p:bldP spid="42" grpId="0" animBg="1"/>
      <p:bldP spid="4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E3BB3-C042-BE5B-BA4B-2FA76511646D}"/>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2042E151-0F79-8C77-3FA8-434DBF7B9C9B}"/>
              </a:ext>
            </a:extLst>
          </p:cNvPr>
          <p:cNvSpPr/>
          <p:nvPr/>
        </p:nvSpPr>
        <p:spPr>
          <a:xfrm>
            <a:off x="609600" y="304800"/>
            <a:ext cx="11216640" cy="609600"/>
          </a:xfrm>
          <a:prstGeom prst="rect">
            <a:avLst/>
          </a:prstGeom>
          <a:noFill/>
          <a:ln/>
        </p:spPr>
        <p:txBody>
          <a:bodyPr wrap="square" lIns="0" tIns="0" rIns="0" bIns="0" rtlCol="0" anchor="ctr"/>
          <a:lstStyle/>
          <a:p>
            <a:r>
              <a:rPr lang="en-US" sz="3333" b="1" dirty="0">
                <a:solidFill>
                  <a:srgbClr val="0A3D55"/>
                </a:solidFill>
                <a:latin typeface="Cambria" pitchFamily="34" charset="0"/>
                <a:ea typeface="Cambria" pitchFamily="34" charset="-122"/>
                <a:cs typeface="Cambria" pitchFamily="34" charset="-120"/>
              </a:rPr>
              <a:t>Spatially Immersive Interfaces</a:t>
            </a:r>
            <a:endParaRPr lang="en-US" sz="3333" dirty="0"/>
          </a:p>
        </p:txBody>
      </p:sp>
      <p:sp>
        <p:nvSpPr>
          <p:cNvPr id="3" name="Text 1">
            <a:extLst>
              <a:ext uri="{FF2B5EF4-FFF2-40B4-BE49-F238E27FC236}">
                <a16:creationId xmlns:a16="http://schemas.microsoft.com/office/drawing/2014/main" id="{9AE04850-7CFF-E738-B903-0870BF57269D}"/>
              </a:ext>
            </a:extLst>
          </p:cNvPr>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Two spatial paradigms — AR adds to reality, VR replaces it. Both require fundamentally new design thinking [5, 6].</a:t>
            </a:r>
            <a:endParaRPr lang="en-US" sz="1733" dirty="0"/>
          </a:p>
        </p:txBody>
      </p:sp>
      <p:sp>
        <p:nvSpPr>
          <p:cNvPr id="16" name="Shape 14">
            <a:extLst>
              <a:ext uri="{FF2B5EF4-FFF2-40B4-BE49-F238E27FC236}">
                <a16:creationId xmlns:a16="http://schemas.microsoft.com/office/drawing/2014/main" id="{828AD3F8-CE29-33C6-4FFE-1F13A1672A24}"/>
              </a:ext>
            </a:extLst>
          </p:cNvPr>
          <p:cNvSpPr/>
          <p:nvPr/>
        </p:nvSpPr>
        <p:spPr>
          <a:xfrm>
            <a:off x="528735" y="1389888"/>
            <a:ext cx="5608320" cy="5047488"/>
          </a:xfrm>
          <a:prstGeom prst="roundRect">
            <a:avLst>
              <a:gd name="adj" fmla="val 2415"/>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7" name="Shape 15">
            <a:extLst>
              <a:ext uri="{FF2B5EF4-FFF2-40B4-BE49-F238E27FC236}">
                <a16:creationId xmlns:a16="http://schemas.microsoft.com/office/drawing/2014/main" id="{D7040F71-0969-2DD9-FD02-266F8DDA49DC}"/>
              </a:ext>
            </a:extLst>
          </p:cNvPr>
          <p:cNvSpPr/>
          <p:nvPr/>
        </p:nvSpPr>
        <p:spPr>
          <a:xfrm>
            <a:off x="528735" y="1389888"/>
            <a:ext cx="5608320" cy="707136"/>
          </a:xfrm>
          <a:prstGeom prst="roundRect">
            <a:avLst>
              <a:gd name="adj" fmla="val 17241"/>
            </a:avLst>
          </a:prstGeom>
          <a:solidFill>
            <a:srgbClr val="F96167"/>
          </a:solidFill>
          <a:ln w="12700">
            <a:solidFill>
              <a:srgbClr val="F96167"/>
            </a:solidFill>
            <a:prstDash val="solid"/>
          </a:ln>
        </p:spPr>
        <p:txBody>
          <a:bodyPr/>
          <a:lstStyle/>
          <a:p>
            <a:endParaRPr lang="en-GB" sz="2400"/>
          </a:p>
        </p:txBody>
      </p:sp>
      <p:sp>
        <p:nvSpPr>
          <p:cNvPr id="18" name="Shape 16">
            <a:extLst>
              <a:ext uri="{FF2B5EF4-FFF2-40B4-BE49-F238E27FC236}">
                <a16:creationId xmlns:a16="http://schemas.microsoft.com/office/drawing/2014/main" id="{755B397E-C650-83B1-C6DD-B5E39F2AFA19}"/>
              </a:ext>
            </a:extLst>
          </p:cNvPr>
          <p:cNvSpPr/>
          <p:nvPr/>
        </p:nvSpPr>
        <p:spPr>
          <a:xfrm>
            <a:off x="528735" y="1828800"/>
            <a:ext cx="5608320" cy="268224"/>
          </a:xfrm>
          <a:prstGeom prst="rect">
            <a:avLst/>
          </a:prstGeom>
          <a:solidFill>
            <a:srgbClr val="F96167"/>
          </a:solidFill>
          <a:ln w="12700">
            <a:solidFill>
              <a:srgbClr val="F96167"/>
            </a:solidFill>
            <a:prstDash val="solid"/>
          </a:ln>
        </p:spPr>
        <p:txBody>
          <a:bodyPr/>
          <a:lstStyle/>
          <a:p>
            <a:endParaRPr lang="en-GB" sz="2400"/>
          </a:p>
        </p:txBody>
      </p:sp>
      <p:sp>
        <p:nvSpPr>
          <p:cNvPr id="19" name="Text 17">
            <a:extLst>
              <a:ext uri="{FF2B5EF4-FFF2-40B4-BE49-F238E27FC236}">
                <a16:creationId xmlns:a16="http://schemas.microsoft.com/office/drawing/2014/main" id="{BECB375B-0C77-033D-A99E-FB5D3FF26DBB}"/>
              </a:ext>
            </a:extLst>
          </p:cNvPr>
          <p:cNvSpPr/>
          <p:nvPr/>
        </p:nvSpPr>
        <p:spPr>
          <a:xfrm>
            <a:off x="711615" y="1438656"/>
            <a:ext cx="5218176" cy="609600"/>
          </a:xfrm>
          <a:prstGeom prst="rect">
            <a:avLst/>
          </a:prstGeom>
          <a:noFill/>
          <a:ln/>
        </p:spPr>
        <p:txBody>
          <a:bodyPr wrap="square" lIns="0" tIns="0" rIns="0" bIns="0" rtlCol="0" anchor="ctr"/>
          <a:lstStyle/>
          <a:p>
            <a:r>
              <a:rPr lang="en-US" sz="1867" b="1" dirty="0">
                <a:solidFill>
                  <a:srgbClr val="FFFFFF"/>
                </a:solidFill>
                <a:latin typeface="Cambria" pitchFamily="34" charset="0"/>
                <a:ea typeface="Cambria" pitchFamily="34" charset="-122"/>
                <a:cs typeface="Cambria" pitchFamily="34" charset="-120"/>
              </a:rPr>
              <a:t>Virtual Reality (VR)</a:t>
            </a:r>
            <a:endParaRPr lang="en-US" sz="1867" dirty="0"/>
          </a:p>
        </p:txBody>
      </p:sp>
      <p:sp>
        <p:nvSpPr>
          <p:cNvPr id="20" name="Text 18">
            <a:extLst>
              <a:ext uri="{FF2B5EF4-FFF2-40B4-BE49-F238E27FC236}">
                <a16:creationId xmlns:a16="http://schemas.microsoft.com/office/drawing/2014/main" id="{E9FD8E74-4090-8974-2609-410DA3514A04}"/>
              </a:ext>
            </a:extLst>
          </p:cNvPr>
          <p:cNvSpPr/>
          <p:nvPr/>
        </p:nvSpPr>
        <p:spPr>
          <a:xfrm>
            <a:off x="699423" y="2218944"/>
            <a:ext cx="5242560" cy="731520"/>
          </a:xfrm>
          <a:prstGeom prst="rect">
            <a:avLst/>
          </a:prstGeom>
          <a:noFill/>
          <a:ln/>
        </p:spPr>
        <p:txBody>
          <a:bodyPr wrap="square" lIns="0" tIns="0" rIns="0" bIns="0" rtlCol="0" anchor="ctr"/>
          <a:lstStyle/>
          <a:p>
            <a:r>
              <a:rPr lang="en-US" sz="1400" i="1" dirty="0">
                <a:solidFill>
                  <a:srgbClr val="64748B"/>
                </a:solidFill>
                <a:latin typeface="Calibri" pitchFamily="34" charset="0"/>
                <a:ea typeface="Calibri" pitchFamily="34" charset="-122"/>
                <a:cs typeface="Calibri" pitchFamily="34" charset="-120"/>
              </a:rPr>
              <a:t>The user is fully immersed in a digital environment. No physical world visible. Meta Quest, PlayStation VR, Valve Index. Used for training, therapy, and entertainment.</a:t>
            </a:r>
            <a:endParaRPr lang="en-US" sz="1400" dirty="0"/>
          </a:p>
        </p:txBody>
      </p:sp>
      <p:sp>
        <p:nvSpPr>
          <p:cNvPr id="21" name="Text 19">
            <a:extLst>
              <a:ext uri="{FF2B5EF4-FFF2-40B4-BE49-F238E27FC236}">
                <a16:creationId xmlns:a16="http://schemas.microsoft.com/office/drawing/2014/main" id="{D942CC54-F74D-FA26-9D14-7F53152A7C32}"/>
              </a:ext>
            </a:extLst>
          </p:cNvPr>
          <p:cNvSpPr/>
          <p:nvPr/>
        </p:nvSpPr>
        <p:spPr>
          <a:xfrm>
            <a:off x="699423" y="3048997"/>
            <a:ext cx="5242560" cy="268224"/>
          </a:xfrm>
          <a:prstGeom prst="rect">
            <a:avLst/>
          </a:prstGeom>
          <a:noFill/>
          <a:ln/>
        </p:spPr>
        <p:txBody>
          <a:bodyPr wrap="square" lIns="0" tIns="0" rIns="0" bIns="0" rtlCol="0" anchor="ctr"/>
          <a:lstStyle/>
          <a:p>
            <a:r>
              <a:rPr lang="en-US" sz="1400" b="1" dirty="0">
                <a:solidFill>
                  <a:srgbClr val="F96167"/>
                </a:solidFill>
                <a:latin typeface="Calibri" pitchFamily="34" charset="0"/>
                <a:ea typeface="Calibri" pitchFamily="34" charset="-122"/>
                <a:cs typeface="Calibri" pitchFamily="34" charset="-120"/>
              </a:rPr>
              <a:t>Design principles:</a:t>
            </a:r>
            <a:endParaRPr lang="en-US" sz="1400" dirty="0"/>
          </a:p>
        </p:txBody>
      </p:sp>
      <p:sp>
        <p:nvSpPr>
          <p:cNvPr id="22" name="Text 20">
            <a:extLst>
              <a:ext uri="{FF2B5EF4-FFF2-40B4-BE49-F238E27FC236}">
                <a16:creationId xmlns:a16="http://schemas.microsoft.com/office/drawing/2014/main" id="{15E497D8-D6A6-81B0-25E3-842CB991434A}"/>
              </a:ext>
            </a:extLst>
          </p:cNvPr>
          <p:cNvSpPr/>
          <p:nvPr/>
        </p:nvSpPr>
        <p:spPr>
          <a:xfrm>
            <a:off x="699423" y="3466509"/>
            <a:ext cx="5242560" cy="316992"/>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  Locomotion design — how users move without physically moving (teleportation vs smooth movement). Smooth = motion sickness</a:t>
            </a:r>
            <a:endParaRPr lang="en-US" sz="1333" dirty="0"/>
          </a:p>
        </p:txBody>
      </p:sp>
      <p:sp>
        <p:nvSpPr>
          <p:cNvPr id="23" name="Text 21">
            <a:extLst>
              <a:ext uri="{FF2B5EF4-FFF2-40B4-BE49-F238E27FC236}">
                <a16:creationId xmlns:a16="http://schemas.microsoft.com/office/drawing/2014/main" id="{CE41522A-C220-15FC-398A-F293A5884C10}"/>
              </a:ext>
            </a:extLst>
          </p:cNvPr>
          <p:cNvSpPr/>
          <p:nvPr/>
        </p:nvSpPr>
        <p:spPr>
          <a:xfrm>
            <a:off x="699423" y="3956683"/>
            <a:ext cx="5242560" cy="316992"/>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  Diegetic vs non-diegetic UI — does the interface exist inside the world or float in front of the user?</a:t>
            </a:r>
            <a:endParaRPr lang="en-US" sz="1333" dirty="0"/>
          </a:p>
        </p:txBody>
      </p:sp>
      <p:sp>
        <p:nvSpPr>
          <p:cNvPr id="24" name="Text 22">
            <a:extLst>
              <a:ext uri="{FF2B5EF4-FFF2-40B4-BE49-F238E27FC236}">
                <a16:creationId xmlns:a16="http://schemas.microsoft.com/office/drawing/2014/main" id="{39BE0EBF-50CB-E7C7-8A1C-9B7DAD6001FE}"/>
              </a:ext>
            </a:extLst>
          </p:cNvPr>
          <p:cNvSpPr/>
          <p:nvPr/>
        </p:nvSpPr>
        <p:spPr>
          <a:xfrm>
            <a:off x="699423" y="4459284"/>
            <a:ext cx="5242560" cy="316992"/>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  Frame rate — below 90fps causes simulator sickness in most users. Non-negotiable.</a:t>
            </a:r>
            <a:endParaRPr lang="en-US" sz="1333" dirty="0"/>
          </a:p>
        </p:txBody>
      </p:sp>
      <p:sp>
        <p:nvSpPr>
          <p:cNvPr id="25" name="Text 23">
            <a:extLst>
              <a:ext uri="{FF2B5EF4-FFF2-40B4-BE49-F238E27FC236}">
                <a16:creationId xmlns:a16="http://schemas.microsoft.com/office/drawing/2014/main" id="{C00B5E8A-0470-B63C-9552-F92F878B72BD}"/>
              </a:ext>
            </a:extLst>
          </p:cNvPr>
          <p:cNvSpPr/>
          <p:nvPr/>
        </p:nvSpPr>
        <p:spPr>
          <a:xfrm>
            <a:off x="699423" y="4961893"/>
            <a:ext cx="5242560" cy="316992"/>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  Presence — the feeling of 'being there'. Broken by inconsistencies in the virtual environment.</a:t>
            </a:r>
            <a:endParaRPr lang="en-US" sz="1333" dirty="0"/>
          </a:p>
        </p:txBody>
      </p:sp>
      <p:sp>
        <p:nvSpPr>
          <p:cNvPr id="26" name="Shape 24">
            <a:extLst>
              <a:ext uri="{FF2B5EF4-FFF2-40B4-BE49-F238E27FC236}">
                <a16:creationId xmlns:a16="http://schemas.microsoft.com/office/drawing/2014/main" id="{A13CCF3B-6FE8-37A8-CDC4-BFDF23F187FD}"/>
              </a:ext>
            </a:extLst>
          </p:cNvPr>
          <p:cNvSpPr/>
          <p:nvPr/>
        </p:nvSpPr>
        <p:spPr>
          <a:xfrm>
            <a:off x="675039" y="5486400"/>
            <a:ext cx="5291328" cy="438912"/>
          </a:xfrm>
          <a:prstGeom prst="roundRect">
            <a:avLst>
              <a:gd name="adj" fmla="val 16667"/>
            </a:avLst>
          </a:prstGeom>
          <a:solidFill>
            <a:srgbClr val="F96167">
              <a:alpha val="12000"/>
            </a:srgbClr>
          </a:solidFill>
          <a:ln w="12700">
            <a:solidFill>
              <a:srgbClr val="F96167">
                <a:alpha val="45000"/>
              </a:srgbClr>
            </a:solidFill>
            <a:prstDash val="solid"/>
          </a:ln>
        </p:spPr>
        <p:txBody>
          <a:bodyPr/>
          <a:lstStyle/>
          <a:p>
            <a:endParaRPr lang="en-GB" sz="2400"/>
          </a:p>
        </p:txBody>
      </p:sp>
      <p:sp>
        <p:nvSpPr>
          <p:cNvPr id="27" name="Text 25">
            <a:extLst>
              <a:ext uri="{FF2B5EF4-FFF2-40B4-BE49-F238E27FC236}">
                <a16:creationId xmlns:a16="http://schemas.microsoft.com/office/drawing/2014/main" id="{6EA60D21-8A08-3B43-3561-3DCEBF8A20EE}"/>
              </a:ext>
            </a:extLst>
          </p:cNvPr>
          <p:cNvSpPr/>
          <p:nvPr/>
        </p:nvSpPr>
        <p:spPr>
          <a:xfrm>
            <a:off x="748191" y="5510784"/>
            <a:ext cx="5145024" cy="365760"/>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Healthcare: Surgical simulation training (Osso VR), phobia treatment (VR exposure therapy), pain management, rehabilitation</a:t>
            </a:r>
            <a:endParaRPr lang="en-US" sz="1200" dirty="0"/>
          </a:p>
        </p:txBody>
      </p:sp>
      <p:sp>
        <p:nvSpPr>
          <p:cNvPr id="28" name="Text 26">
            <a:extLst>
              <a:ext uri="{FF2B5EF4-FFF2-40B4-BE49-F238E27FC236}">
                <a16:creationId xmlns:a16="http://schemas.microsoft.com/office/drawing/2014/main" id="{677DA2DF-05E7-B4B7-860C-158AB3979CD6}"/>
              </a:ext>
            </a:extLst>
          </p:cNvPr>
          <p:cNvSpPr/>
          <p:nvPr/>
        </p:nvSpPr>
        <p:spPr>
          <a:xfrm>
            <a:off x="463296" y="6487141"/>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[5] Azuma, R.T. (1997). A survey of augmented reality. Presence: Teleoperators and Virtual Environments, 6(4), pp.355–385.  </a:t>
            </a:r>
          </a:p>
          <a:p>
            <a:r>
              <a:rPr lang="en-US" sz="1200" i="1" dirty="0">
                <a:solidFill>
                  <a:srgbClr val="64748B"/>
                </a:solidFill>
                <a:latin typeface="Calibri" pitchFamily="34" charset="0"/>
                <a:ea typeface="Calibri" pitchFamily="34" charset="-122"/>
                <a:cs typeface="Calibri" pitchFamily="34" charset="-120"/>
              </a:rPr>
              <a:t>[6] Sherman, W.R. and Craig, A.B. (2018). Understanding Virtual Reality. 2nd edn. Cambridge, MA: Morgan Kaufmann.</a:t>
            </a:r>
            <a:endParaRPr lang="en-US" sz="1200" dirty="0"/>
          </a:p>
        </p:txBody>
      </p:sp>
      <p:sp>
        <p:nvSpPr>
          <p:cNvPr id="30" name="TextBox 29">
            <a:extLst>
              <a:ext uri="{FF2B5EF4-FFF2-40B4-BE49-F238E27FC236}">
                <a16:creationId xmlns:a16="http://schemas.microsoft.com/office/drawing/2014/main" id="{F246D537-51D3-9DBF-D9F3-0D909EE0F38C}"/>
              </a:ext>
            </a:extLst>
          </p:cNvPr>
          <p:cNvSpPr txBox="1"/>
          <p:nvPr/>
        </p:nvSpPr>
        <p:spPr>
          <a:xfrm>
            <a:off x="6832247" y="4944104"/>
            <a:ext cx="6096000" cy="482312"/>
          </a:xfrm>
          <a:prstGeom prst="rect">
            <a:avLst/>
          </a:prstGeom>
          <a:noFill/>
        </p:spPr>
        <p:txBody>
          <a:bodyPr wrap="square">
            <a:spAutoFit/>
          </a:bodyPr>
          <a:lstStyle/>
          <a:p>
            <a:r>
              <a:rPr lang="en-GB" sz="1467" dirty="0">
                <a:hlinkClick r:id="rId3"/>
              </a:rPr>
              <a:t>https://www.youtube.com/watch?v=dkYGUMGUu4U</a:t>
            </a:r>
            <a:endParaRPr lang="en-GB" sz="1467" dirty="0"/>
          </a:p>
          <a:p>
            <a:endParaRPr lang="en-GB" sz="1067" dirty="0"/>
          </a:p>
        </p:txBody>
      </p:sp>
      <p:pic>
        <p:nvPicPr>
          <p:cNvPr id="31" name="Picture 30" descr="What is VR Exposure Therapy? - Emotions Market">
            <a:extLst>
              <a:ext uri="{FF2B5EF4-FFF2-40B4-BE49-F238E27FC236}">
                <a16:creationId xmlns:a16="http://schemas.microsoft.com/office/drawing/2014/main" id="{9247470B-45CF-15F1-1601-C77D4514F93F}"/>
              </a:ext>
            </a:extLst>
          </p:cNvPr>
          <p:cNvPicPr>
            <a:picLocks noChangeAspect="1"/>
          </p:cNvPicPr>
          <p:nvPr/>
        </p:nvPicPr>
        <p:blipFill>
          <a:blip r:embed="rId4"/>
          <a:stretch>
            <a:fillRect/>
          </a:stretch>
        </p:blipFill>
        <p:spPr>
          <a:xfrm>
            <a:off x="6307743" y="2097023"/>
            <a:ext cx="5358503" cy="2679252"/>
          </a:xfrm>
          <a:prstGeom prst="rect">
            <a:avLst/>
          </a:prstGeom>
        </p:spPr>
      </p:pic>
      <p:sp>
        <p:nvSpPr>
          <p:cNvPr id="32" name="Footer Placeholder 5">
            <a:extLst>
              <a:ext uri="{FF2B5EF4-FFF2-40B4-BE49-F238E27FC236}">
                <a16:creationId xmlns:a16="http://schemas.microsoft.com/office/drawing/2014/main" id="{33B3AE7F-4350-7F22-A22E-A9982C5EA67F}"/>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33" name="Date Placeholder 4">
            <a:extLst>
              <a:ext uri="{FF2B5EF4-FFF2-40B4-BE49-F238E27FC236}">
                <a16:creationId xmlns:a16="http://schemas.microsoft.com/office/drawing/2014/main" id="{CBF12CF7-A7CC-E6AD-D354-F8EF7D239665}"/>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34" name="Slide Number Placeholder 6">
            <a:extLst>
              <a:ext uri="{FF2B5EF4-FFF2-40B4-BE49-F238E27FC236}">
                <a16:creationId xmlns:a16="http://schemas.microsoft.com/office/drawing/2014/main" id="{67C05A0E-0B1A-CD90-B2FE-49ACCD36D6A8}"/>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6</a:t>
            </a:fld>
            <a:endParaRPr lang="en-GB" sz="1100" dirty="0">
              <a:solidFill>
                <a:prstClr val="black"/>
              </a:solidFill>
              <a:latin typeface="Aptos" panose="02110004020202020204"/>
            </a:endParaRPr>
          </a:p>
        </p:txBody>
      </p:sp>
      <p:pic>
        <p:nvPicPr>
          <p:cNvPr id="5" name="Picture 4">
            <a:extLst>
              <a:ext uri="{FF2B5EF4-FFF2-40B4-BE49-F238E27FC236}">
                <a16:creationId xmlns:a16="http://schemas.microsoft.com/office/drawing/2014/main" id="{F502C857-9716-6F58-4D40-B45FE88CFB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093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333" b="1" dirty="0">
                <a:solidFill>
                  <a:srgbClr val="0A3D55"/>
                </a:solidFill>
                <a:latin typeface="Cambria" pitchFamily="34" charset="0"/>
                <a:ea typeface="Cambria" pitchFamily="34" charset="-122"/>
                <a:cs typeface="Cambria" pitchFamily="34" charset="-120"/>
              </a:rPr>
              <a:t>Spatially Immersive Interfaces</a:t>
            </a:r>
            <a:endParaRPr lang="en-US" sz="3333"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Two spatial paradigms — AR adds to reality, VR replaces it. Both require fundamentally new design thinking [5, 6].</a:t>
            </a:r>
            <a:endParaRPr lang="en-US" sz="1733" dirty="0"/>
          </a:p>
        </p:txBody>
      </p:sp>
      <p:sp>
        <p:nvSpPr>
          <p:cNvPr id="4" name="Shape 2"/>
          <p:cNvSpPr/>
          <p:nvPr/>
        </p:nvSpPr>
        <p:spPr>
          <a:xfrm>
            <a:off x="463296" y="1389888"/>
            <a:ext cx="5608320" cy="5047488"/>
          </a:xfrm>
          <a:prstGeom prst="roundRect">
            <a:avLst>
              <a:gd name="adj" fmla="val 2415"/>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5" name="Shape 3"/>
          <p:cNvSpPr/>
          <p:nvPr/>
        </p:nvSpPr>
        <p:spPr>
          <a:xfrm>
            <a:off x="463296" y="1389888"/>
            <a:ext cx="5608320" cy="707136"/>
          </a:xfrm>
          <a:prstGeom prst="roundRect">
            <a:avLst>
              <a:gd name="adj" fmla="val 17241"/>
            </a:avLst>
          </a:prstGeom>
          <a:solidFill>
            <a:srgbClr val="1C7293"/>
          </a:solidFill>
          <a:ln w="12700">
            <a:solidFill>
              <a:srgbClr val="1C7293"/>
            </a:solidFill>
            <a:prstDash val="solid"/>
          </a:ln>
        </p:spPr>
        <p:txBody>
          <a:bodyPr/>
          <a:lstStyle/>
          <a:p>
            <a:endParaRPr lang="en-GB" sz="2400"/>
          </a:p>
        </p:txBody>
      </p:sp>
      <p:sp>
        <p:nvSpPr>
          <p:cNvPr id="6" name="Shape 4"/>
          <p:cNvSpPr/>
          <p:nvPr/>
        </p:nvSpPr>
        <p:spPr>
          <a:xfrm>
            <a:off x="463296" y="1828800"/>
            <a:ext cx="5608320" cy="268224"/>
          </a:xfrm>
          <a:prstGeom prst="rect">
            <a:avLst/>
          </a:prstGeom>
          <a:solidFill>
            <a:srgbClr val="1C7293"/>
          </a:solidFill>
          <a:ln w="12700">
            <a:solidFill>
              <a:srgbClr val="1C7293"/>
            </a:solidFill>
            <a:prstDash val="solid"/>
          </a:ln>
        </p:spPr>
        <p:txBody>
          <a:bodyPr/>
          <a:lstStyle/>
          <a:p>
            <a:endParaRPr lang="en-GB" sz="2400"/>
          </a:p>
        </p:txBody>
      </p:sp>
      <p:sp>
        <p:nvSpPr>
          <p:cNvPr id="7" name="Text 5"/>
          <p:cNvSpPr/>
          <p:nvPr/>
        </p:nvSpPr>
        <p:spPr>
          <a:xfrm>
            <a:off x="646176" y="1438656"/>
            <a:ext cx="5218176" cy="609600"/>
          </a:xfrm>
          <a:prstGeom prst="rect">
            <a:avLst/>
          </a:prstGeom>
          <a:noFill/>
          <a:ln/>
        </p:spPr>
        <p:txBody>
          <a:bodyPr wrap="square" lIns="0" tIns="0" rIns="0" bIns="0" rtlCol="0" anchor="ctr"/>
          <a:lstStyle/>
          <a:p>
            <a:r>
              <a:rPr lang="en-US" sz="1867" b="1" dirty="0">
                <a:solidFill>
                  <a:srgbClr val="FFFFFF"/>
                </a:solidFill>
                <a:latin typeface="Cambria" pitchFamily="34" charset="0"/>
                <a:ea typeface="Cambria" pitchFamily="34" charset="-122"/>
                <a:cs typeface="Cambria" pitchFamily="34" charset="-120"/>
              </a:rPr>
              <a:t>Augmented Reality (AR)</a:t>
            </a:r>
            <a:endParaRPr lang="en-US" sz="1867" dirty="0"/>
          </a:p>
        </p:txBody>
      </p:sp>
      <p:sp>
        <p:nvSpPr>
          <p:cNvPr id="8" name="Text 6"/>
          <p:cNvSpPr/>
          <p:nvPr/>
        </p:nvSpPr>
        <p:spPr>
          <a:xfrm>
            <a:off x="633984" y="2218944"/>
            <a:ext cx="5242560" cy="731520"/>
          </a:xfrm>
          <a:prstGeom prst="rect">
            <a:avLst/>
          </a:prstGeom>
          <a:noFill/>
          <a:ln/>
        </p:spPr>
        <p:txBody>
          <a:bodyPr wrap="square" lIns="0" tIns="0" rIns="0" bIns="0" rtlCol="0" anchor="ctr"/>
          <a:lstStyle/>
          <a:p>
            <a:r>
              <a:rPr lang="en-US" sz="1400" i="1" dirty="0">
                <a:solidFill>
                  <a:srgbClr val="64748B"/>
                </a:solidFill>
                <a:latin typeface="Calibri" pitchFamily="34" charset="0"/>
                <a:ea typeface="Calibri" pitchFamily="34" charset="-122"/>
                <a:cs typeface="Calibri" pitchFamily="34" charset="-120"/>
              </a:rPr>
              <a:t>Digital content is overlaid on the physical world. The user sees both simultaneously. Apple Vision Pro, Microsoft HoloLens, Google Maps Live View, IKEA Place.</a:t>
            </a:r>
            <a:endParaRPr lang="en-US" sz="1400" dirty="0"/>
          </a:p>
        </p:txBody>
      </p:sp>
      <p:sp>
        <p:nvSpPr>
          <p:cNvPr id="9" name="Text 7"/>
          <p:cNvSpPr/>
          <p:nvPr/>
        </p:nvSpPr>
        <p:spPr>
          <a:xfrm>
            <a:off x="633984" y="2999232"/>
            <a:ext cx="5242560" cy="268224"/>
          </a:xfrm>
          <a:prstGeom prst="rect">
            <a:avLst/>
          </a:prstGeom>
          <a:noFill/>
          <a:ln/>
        </p:spPr>
        <p:txBody>
          <a:bodyPr wrap="square" lIns="0" tIns="0" rIns="0" bIns="0" rtlCol="0" anchor="ctr"/>
          <a:lstStyle/>
          <a:p>
            <a:r>
              <a:rPr lang="en-US" sz="1400" b="1" dirty="0">
                <a:solidFill>
                  <a:srgbClr val="1C7293"/>
                </a:solidFill>
                <a:latin typeface="Calibri" pitchFamily="34" charset="0"/>
                <a:ea typeface="Calibri" pitchFamily="34" charset="-122"/>
                <a:cs typeface="Calibri" pitchFamily="34" charset="-120"/>
              </a:rPr>
              <a:t>Design principles:</a:t>
            </a:r>
            <a:endParaRPr lang="en-US" sz="1400" dirty="0"/>
          </a:p>
        </p:txBody>
      </p:sp>
      <p:sp>
        <p:nvSpPr>
          <p:cNvPr id="10" name="Text 8"/>
          <p:cNvSpPr/>
          <p:nvPr/>
        </p:nvSpPr>
        <p:spPr>
          <a:xfrm>
            <a:off x="633984" y="3366987"/>
            <a:ext cx="5242560" cy="316992"/>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  Anchor points — digital content must track to physical surfaces accurately or it feels broken</a:t>
            </a:r>
            <a:endParaRPr lang="en-US" sz="1333" dirty="0"/>
          </a:p>
        </p:txBody>
      </p:sp>
      <p:sp>
        <p:nvSpPr>
          <p:cNvPr id="11" name="Text 9"/>
          <p:cNvSpPr/>
          <p:nvPr/>
        </p:nvSpPr>
        <p:spPr>
          <a:xfrm>
            <a:off x="633984" y="3906917"/>
            <a:ext cx="5242560" cy="316992"/>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  Occlusion — digital objects should be occluded by physical objects (otherwise the illusion fails)</a:t>
            </a:r>
            <a:endParaRPr lang="en-US" sz="1333" dirty="0"/>
          </a:p>
        </p:txBody>
      </p:sp>
      <p:sp>
        <p:nvSpPr>
          <p:cNvPr id="12" name="Text 10"/>
          <p:cNvSpPr/>
          <p:nvPr/>
        </p:nvSpPr>
        <p:spPr>
          <a:xfrm>
            <a:off x="633984" y="4397085"/>
            <a:ext cx="5242560" cy="316992"/>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  Information density — physical world is already complex; adding too much digital content causes overload</a:t>
            </a:r>
            <a:endParaRPr lang="en-US" sz="1333" dirty="0"/>
          </a:p>
        </p:txBody>
      </p:sp>
      <p:sp>
        <p:nvSpPr>
          <p:cNvPr id="13" name="Text 11"/>
          <p:cNvSpPr/>
          <p:nvPr/>
        </p:nvSpPr>
        <p:spPr>
          <a:xfrm>
            <a:off x="633984" y="4949459"/>
            <a:ext cx="5242560" cy="316992"/>
          </a:xfrm>
          <a:prstGeom prst="rect">
            <a:avLst/>
          </a:prstGeom>
          <a:noFill/>
          <a:ln/>
        </p:spPr>
        <p:txBody>
          <a:bodyPr wrap="square" lIns="0" tIns="0" rIns="0" bIns="0" rtlCol="0" anchor="ctr"/>
          <a:lstStyle/>
          <a:p>
            <a:r>
              <a:rPr lang="en-US" sz="1333" dirty="0">
                <a:solidFill>
                  <a:srgbClr val="1E293B"/>
                </a:solidFill>
                <a:latin typeface="Calibri" pitchFamily="34" charset="0"/>
                <a:ea typeface="Calibri" pitchFamily="34" charset="-122"/>
                <a:cs typeface="Calibri" pitchFamily="34" charset="-120"/>
              </a:rPr>
              <a:t>·  Lighting and contrast — overlays must be legible in variable real-world lighting conditions</a:t>
            </a:r>
            <a:endParaRPr lang="en-US" sz="1333" dirty="0"/>
          </a:p>
        </p:txBody>
      </p:sp>
      <p:sp>
        <p:nvSpPr>
          <p:cNvPr id="14" name="Shape 12"/>
          <p:cNvSpPr/>
          <p:nvPr/>
        </p:nvSpPr>
        <p:spPr>
          <a:xfrm>
            <a:off x="609600" y="5486400"/>
            <a:ext cx="5291328" cy="438912"/>
          </a:xfrm>
          <a:prstGeom prst="roundRect">
            <a:avLst>
              <a:gd name="adj" fmla="val 16667"/>
            </a:avLst>
          </a:prstGeom>
          <a:solidFill>
            <a:srgbClr val="1C7293">
              <a:alpha val="12000"/>
            </a:srgbClr>
          </a:solidFill>
          <a:ln w="12700">
            <a:solidFill>
              <a:srgbClr val="1C7293">
                <a:alpha val="45000"/>
              </a:srgbClr>
            </a:solidFill>
            <a:prstDash val="solid"/>
          </a:ln>
        </p:spPr>
        <p:txBody>
          <a:bodyPr/>
          <a:lstStyle/>
          <a:p>
            <a:endParaRPr lang="en-GB" sz="2400"/>
          </a:p>
        </p:txBody>
      </p:sp>
      <p:sp>
        <p:nvSpPr>
          <p:cNvPr id="15" name="Text 13"/>
          <p:cNvSpPr/>
          <p:nvPr/>
        </p:nvSpPr>
        <p:spPr>
          <a:xfrm>
            <a:off x="682752" y="5510784"/>
            <a:ext cx="5145024" cy="365760"/>
          </a:xfrm>
          <a:prstGeom prst="rect">
            <a:avLst/>
          </a:prstGeom>
          <a:noFill/>
          <a:ln/>
        </p:spPr>
        <p:txBody>
          <a:bodyPr wrap="square" lIns="0" tIns="0" rIns="0" bIns="0" rtlCol="0" anchor="ctr"/>
          <a:lstStyle/>
          <a:p>
            <a:r>
              <a:rPr lang="en-US" sz="1200" i="1" dirty="0">
                <a:solidFill>
                  <a:srgbClr val="0A3D55"/>
                </a:solidFill>
                <a:latin typeface="Calibri" pitchFamily="34" charset="0"/>
                <a:ea typeface="Calibri" pitchFamily="34" charset="-122"/>
                <a:cs typeface="Calibri" pitchFamily="34" charset="-120"/>
              </a:rPr>
              <a:t>Healthcare: Vein-finding AR (AccuVein), surgical overlay guidance, hospital wayfinding, drug interaction overlays on patient records</a:t>
            </a:r>
            <a:endParaRPr lang="en-US" sz="1200" dirty="0"/>
          </a:p>
        </p:txBody>
      </p:sp>
      <p:sp>
        <p:nvSpPr>
          <p:cNvPr id="28" name="Text 26"/>
          <p:cNvSpPr/>
          <p:nvPr/>
        </p:nvSpPr>
        <p:spPr>
          <a:xfrm>
            <a:off x="463296" y="6487141"/>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[5] Azuma, R.T. (1997). A survey of augmented reality. Presence: Teleoperators and Virtual Environments, 6(4), pp.355–385.  </a:t>
            </a:r>
          </a:p>
          <a:p>
            <a:r>
              <a:rPr lang="en-US" sz="1200" i="1" dirty="0">
                <a:solidFill>
                  <a:srgbClr val="64748B"/>
                </a:solidFill>
                <a:latin typeface="Calibri" pitchFamily="34" charset="0"/>
                <a:ea typeface="Calibri" pitchFamily="34" charset="-122"/>
                <a:cs typeface="Calibri" pitchFamily="34" charset="-120"/>
              </a:rPr>
              <a:t>[6] Sherman, W.R. and Craig, A.B. (2018). Understanding Virtual Reality. 2nd edn. Cambridge, MA: Morgan Kaufmann.</a:t>
            </a:r>
            <a:endParaRPr lang="en-US" sz="1200" dirty="0"/>
          </a:p>
        </p:txBody>
      </p:sp>
      <p:sp>
        <p:nvSpPr>
          <p:cNvPr id="30" name="TextBox 29">
            <a:extLst>
              <a:ext uri="{FF2B5EF4-FFF2-40B4-BE49-F238E27FC236}">
                <a16:creationId xmlns:a16="http://schemas.microsoft.com/office/drawing/2014/main" id="{2B5AAFAF-36EF-CCB7-F71C-C09D9137FC43}"/>
              </a:ext>
            </a:extLst>
          </p:cNvPr>
          <p:cNvSpPr txBox="1"/>
          <p:nvPr/>
        </p:nvSpPr>
        <p:spPr>
          <a:xfrm>
            <a:off x="6174898" y="3263774"/>
            <a:ext cx="4378802" cy="543867"/>
          </a:xfrm>
          <a:prstGeom prst="rect">
            <a:avLst/>
          </a:prstGeom>
          <a:noFill/>
        </p:spPr>
        <p:txBody>
          <a:bodyPr wrap="square">
            <a:spAutoFit/>
          </a:bodyPr>
          <a:lstStyle/>
          <a:p>
            <a:r>
              <a:rPr lang="en-GB" sz="1467" dirty="0">
                <a:hlinkClick r:id="rId3"/>
              </a:rPr>
              <a:t>https://www.youtube.com/watch?v=DWxiiguFlF8</a:t>
            </a:r>
            <a:endParaRPr lang="en-GB" sz="1467" dirty="0"/>
          </a:p>
          <a:p>
            <a:endParaRPr lang="en-GB" sz="1467" dirty="0"/>
          </a:p>
        </p:txBody>
      </p:sp>
      <p:pic>
        <p:nvPicPr>
          <p:cNvPr id="31" name="Picture 30">
            <a:extLst>
              <a:ext uri="{FF2B5EF4-FFF2-40B4-BE49-F238E27FC236}">
                <a16:creationId xmlns:a16="http://schemas.microsoft.com/office/drawing/2014/main" id="{3416F875-FABE-234E-0342-1835CB765E88}"/>
              </a:ext>
            </a:extLst>
          </p:cNvPr>
          <p:cNvPicPr>
            <a:picLocks noChangeAspect="1"/>
          </p:cNvPicPr>
          <p:nvPr/>
        </p:nvPicPr>
        <p:blipFill>
          <a:blip r:embed="rId4"/>
          <a:stretch>
            <a:fillRect/>
          </a:stretch>
        </p:blipFill>
        <p:spPr>
          <a:xfrm>
            <a:off x="6229562" y="1431394"/>
            <a:ext cx="3336237" cy="1872093"/>
          </a:xfrm>
          <a:prstGeom prst="rect">
            <a:avLst/>
          </a:prstGeom>
        </p:spPr>
      </p:pic>
      <p:sp>
        <p:nvSpPr>
          <p:cNvPr id="33" name="TextBox 32">
            <a:extLst>
              <a:ext uri="{FF2B5EF4-FFF2-40B4-BE49-F238E27FC236}">
                <a16:creationId xmlns:a16="http://schemas.microsoft.com/office/drawing/2014/main" id="{968EE08E-4C60-69EE-B4D5-2EDA4E4F5F2A}"/>
              </a:ext>
            </a:extLst>
          </p:cNvPr>
          <p:cNvSpPr txBox="1"/>
          <p:nvPr/>
        </p:nvSpPr>
        <p:spPr>
          <a:xfrm>
            <a:off x="6100488" y="6106652"/>
            <a:ext cx="4453212" cy="543867"/>
          </a:xfrm>
          <a:prstGeom prst="rect">
            <a:avLst/>
          </a:prstGeom>
          <a:noFill/>
        </p:spPr>
        <p:txBody>
          <a:bodyPr wrap="square">
            <a:spAutoFit/>
          </a:bodyPr>
          <a:lstStyle/>
          <a:p>
            <a:r>
              <a:rPr lang="en-GB" sz="1467" dirty="0">
                <a:hlinkClick r:id="rId5"/>
              </a:rPr>
              <a:t>https://www.youtube.com/watch?v=9faG8dUHJuk</a:t>
            </a:r>
            <a:endParaRPr lang="en-GB" sz="1467" dirty="0"/>
          </a:p>
          <a:p>
            <a:endParaRPr lang="en-GB" sz="1467" dirty="0"/>
          </a:p>
        </p:txBody>
      </p:sp>
      <p:pic>
        <p:nvPicPr>
          <p:cNvPr id="34" name="Picture 33">
            <a:extLst>
              <a:ext uri="{FF2B5EF4-FFF2-40B4-BE49-F238E27FC236}">
                <a16:creationId xmlns:a16="http://schemas.microsoft.com/office/drawing/2014/main" id="{FEEB4905-22E6-BB2F-86E9-8F9044FFBBEB}"/>
              </a:ext>
            </a:extLst>
          </p:cNvPr>
          <p:cNvPicPr>
            <a:picLocks noChangeAspect="1"/>
          </p:cNvPicPr>
          <p:nvPr/>
        </p:nvPicPr>
        <p:blipFill>
          <a:blip r:embed="rId6"/>
          <a:stretch>
            <a:fillRect/>
          </a:stretch>
        </p:blipFill>
        <p:spPr>
          <a:xfrm>
            <a:off x="6229561" y="3923872"/>
            <a:ext cx="3228712" cy="2154877"/>
          </a:xfrm>
          <a:prstGeom prst="rect">
            <a:avLst/>
          </a:prstGeom>
        </p:spPr>
      </p:pic>
      <p:sp>
        <p:nvSpPr>
          <p:cNvPr id="35" name="Footer Placeholder 5">
            <a:extLst>
              <a:ext uri="{FF2B5EF4-FFF2-40B4-BE49-F238E27FC236}">
                <a16:creationId xmlns:a16="http://schemas.microsoft.com/office/drawing/2014/main" id="{63D1D1F4-E0EA-5678-F54A-B5979FD68F9F}"/>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36" name="Date Placeholder 4">
            <a:extLst>
              <a:ext uri="{FF2B5EF4-FFF2-40B4-BE49-F238E27FC236}">
                <a16:creationId xmlns:a16="http://schemas.microsoft.com/office/drawing/2014/main" id="{D8C70846-F1D5-8F06-AE1D-3368B3C6590D}"/>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37" name="Slide Number Placeholder 6">
            <a:extLst>
              <a:ext uri="{FF2B5EF4-FFF2-40B4-BE49-F238E27FC236}">
                <a16:creationId xmlns:a16="http://schemas.microsoft.com/office/drawing/2014/main" id="{7E52AFA9-8696-0824-1510-ADACC4702A35}"/>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7</a:t>
            </a:fld>
            <a:endParaRPr lang="en-GB" sz="1100" dirty="0">
              <a:solidFill>
                <a:prstClr val="black"/>
              </a:solidFill>
              <a:latin typeface="Aptos" panose="02110004020202020204"/>
            </a:endParaRPr>
          </a:p>
        </p:txBody>
      </p:sp>
      <p:pic>
        <p:nvPicPr>
          <p:cNvPr id="17" name="Picture 16">
            <a:extLst>
              <a:ext uri="{FF2B5EF4-FFF2-40B4-BE49-F238E27FC236}">
                <a16:creationId xmlns:a16="http://schemas.microsoft.com/office/drawing/2014/main" id="{0018592C-6A20-7773-8AA4-BD64E424B38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95C8946A-2CE1-9A2E-BA85-1AF0B148CC5F}"/>
              </a:ext>
            </a:extLst>
          </p:cNvPr>
          <p:cNvPicPr>
            <a:picLocks noChangeAspect="1"/>
          </p:cNvPicPr>
          <p:nvPr/>
        </p:nvPicPr>
        <p:blipFill>
          <a:blip r:embed="rId8"/>
          <a:stretch>
            <a:fillRect/>
          </a:stretch>
        </p:blipFill>
        <p:spPr>
          <a:xfrm>
            <a:off x="10298015" y="4204472"/>
            <a:ext cx="1854361" cy="185436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733" b="1" dirty="0">
                <a:solidFill>
                  <a:srgbClr val="0A3D55"/>
                </a:solidFill>
                <a:latin typeface="Cambria" pitchFamily="34" charset="0"/>
                <a:ea typeface="Cambria" pitchFamily="34" charset="-122"/>
                <a:cs typeface="Cambria" pitchFamily="34" charset="-120"/>
              </a:rPr>
              <a:t>Tangible User Interfaces (TUIs)</a:t>
            </a:r>
            <a:endParaRPr lang="en-US" sz="3733"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Physical objects in the real world are coupled to digital representations; you manipulate the world to change the computation [7, 8].</a:t>
            </a:r>
            <a:endParaRPr lang="en-US" sz="1733" dirty="0"/>
          </a:p>
        </p:txBody>
      </p:sp>
      <p:sp>
        <p:nvSpPr>
          <p:cNvPr id="4" name="Shape 2"/>
          <p:cNvSpPr/>
          <p:nvPr/>
        </p:nvSpPr>
        <p:spPr>
          <a:xfrm>
            <a:off x="463296" y="1452095"/>
            <a:ext cx="11265408" cy="633984"/>
          </a:xfrm>
          <a:prstGeom prst="roundRect">
            <a:avLst>
              <a:gd name="adj" fmla="val 15385"/>
            </a:avLst>
          </a:prstGeom>
          <a:solidFill>
            <a:srgbClr val="EBF8FF"/>
          </a:solidFill>
          <a:ln w="19050">
            <a:solidFill>
              <a:srgbClr val="028090"/>
            </a:solidFill>
            <a:prstDash val="solid"/>
          </a:ln>
        </p:spPr>
        <p:txBody>
          <a:bodyPr/>
          <a:lstStyle/>
          <a:p>
            <a:endParaRPr lang="en-GB" sz="2400"/>
          </a:p>
        </p:txBody>
      </p:sp>
      <p:sp>
        <p:nvSpPr>
          <p:cNvPr id="5" name="Text 3"/>
          <p:cNvSpPr/>
          <p:nvPr/>
        </p:nvSpPr>
        <p:spPr>
          <a:xfrm>
            <a:off x="682752" y="1500863"/>
            <a:ext cx="10972800" cy="512064"/>
          </a:xfrm>
          <a:prstGeom prst="rect">
            <a:avLst/>
          </a:prstGeom>
          <a:noFill/>
          <a:ln/>
        </p:spPr>
        <p:txBody>
          <a:bodyPr wrap="square" lIns="0" tIns="0" rIns="0" bIns="0" rtlCol="0" anchor="ctr"/>
          <a:lstStyle/>
          <a:p>
            <a:r>
              <a:rPr lang="en-US" sz="1533" dirty="0">
                <a:solidFill>
                  <a:srgbClr val="0A3D55"/>
                </a:solidFill>
                <a:latin typeface="Calibri" pitchFamily="34" charset="0"/>
                <a:ea typeface="Calibri" pitchFamily="34" charset="-122"/>
                <a:cs typeface="Calibri" pitchFamily="34" charset="-120"/>
              </a:rPr>
              <a:t>Origin: Hiroshi Ishii &amp; Brygg Ullmer, MIT Media Lab (1997). 'Tangible Bits' — the physical world as the interface. Instead of clicking an icon, you pick up a block. The representation and the control are the same physical thing.</a:t>
            </a:r>
            <a:endParaRPr lang="en-US" sz="1533" dirty="0"/>
          </a:p>
        </p:txBody>
      </p:sp>
      <p:sp>
        <p:nvSpPr>
          <p:cNvPr id="6" name="Shape 4"/>
          <p:cNvSpPr/>
          <p:nvPr/>
        </p:nvSpPr>
        <p:spPr>
          <a:xfrm>
            <a:off x="463296" y="2170176"/>
            <a:ext cx="3633216" cy="4242816"/>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7" name="Shape 5"/>
          <p:cNvSpPr/>
          <p:nvPr/>
        </p:nvSpPr>
        <p:spPr>
          <a:xfrm>
            <a:off x="585216" y="2316480"/>
            <a:ext cx="3389376" cy="512064"/>
          </a:xfrm>
          <a:prstGeom prst="roundRect">
            <a:avLst>
              <a:gd name="adj" fmla="val 16667"/>
            </a:avLst>
          </a:prstGeom>
          <a:solidFill>
            <a:srgbClr val="028090"/>
          </a:solidFill>
          <a:ln w="12700">
            <a:solidFill>
              <a:srgbClr val="028090"/>
            </a:solidFill>
            <a:prstDash val="solid"/>
          </a:ln>
        </p:spPr>
        <p:txBody>
          <a:bodyPr/>
          <a:lstStyle/>
          <a:p>
            <a:endParaRPr lang="en-GB" sz="2400"/>
          </a:p>
        </p:txBody>
      </p:sp>
      <p:sp>
        <p:nvSpPr>
          <p:cNvPr id="8" name="Text 6"/>
          <p:cNvSpPr/>
          <p:nvPr/>
        </p:nvSpPr>
        <p:spPr>
          <a:xfrm>
            <a:off x="585216" y="2316480"/>
            <a:ext cx="3389376" cy="512064"/>
          </a:xfrm>
          <a:prstGeom prst="rect">
            <a:avLst/>
          </a:prstGeom>
          <a:noFill/>
          <a:ln/>
        </p:spPr>
        <p:txBody>
          <a:bodyPr wrap="square" lIns="0" tIns="0" rIns="0" bIns="0" rtlCol="0" anchor="ctr"/>
          <a:lstStyle/>
          <a:p>
            <a:pPr algn="ctr"/>
            <a:r>
              <a:rPr lang="en-US" sz="1733" b="1" dirty="0">
                <a:solidFill>
                  <a:srgbClr val="FFFFFF"/>
                </a:solidFill>
                <a:latin typeface="Cambria" pitchFamily="34" charset="0"/>
                <a:ea typeface="Cambria" pitchFamily="34" charset="-122"/>
                <a:cs typeface="Cambria" pitchFamily="34" charset="-120"/>
              </a:rPr>
              <a:t>Reactable</a:t>
            </a:r>
            <a:endParaRPr lang="en-US" sz="1733" dirty="0"/>
          </a:p>
        </p:txBody>
      </p:sp>
      <p:sp>
        <p:nvSpPr>
          <p:cNvPr id="9" name="Text 7"/>
          <p:cNvSpPr/>
          <p:nvPr/>
        </p:nvSpPr>
        <p:spPr>
          <a:xfrm>
            <a:off x="633984" y="2926080"/>
            <a:ext cx="3291840" cy="1194816"/>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A tabletop synthesiser where physical blocks represent instruments. Moving and rotating blocks changes the music in real time. Used by Björk on tour.</a:t>
            </a:r>
            <a:endParaRPr lang="en-US" sz="1400" dirty="0"/>
          </a:p>
        </p:txBody>
      </p:sp>
      <p:sp>
        <p:nvSpPr>
          <p:cNvPr id="10" name="Text 8"/>
          <p:cNvSpPr/>
          <p:nvPr/>
        </p:nvSpPr>
        <p:spPr>
          <a:xfrm>
            <a:off x="633984" y="4169664"/>
            <a:ext cx="3291840" cy="268224"/>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Design principle:</a:t>
            </a:r>
            <a:endParaRPr lang="en-US" sz="1333" dirty="0"/>
          </a:p>
        </p:txBody>
      </p:sp>
      <p:sp>
        <p:nvSpPr>
          <p:cNvPr id="11" name="Text 9"/>
          <p:cNvSpPr/>
          <p:nvPr/>
        </p:nvSpPr>
        <p:spPr>
          <a:xfrm>
            <a:off x="633984" y="4413504"/>
            <a:ext cx="3291840" cy="463296"/>
          </a:xfrm>
          <a:prstGeom prst="rect">
            <a:avLst/>
          </a:prstGeom>
          <a:noFill/>
          <a:ln/>
        </p:spPr>
        <p:txBody>
          <a:bodyPr wrap="square" lIns="0" tIns="0" rIns="0" bIns="0" rtlCol="0" anchor="ctr"/>
          <a:lstStyle/>
          <a:p>
            <a:r>
              <a:rPr lang="en-US" sz="1333" i="1" dirty="0">
                <a:solidFill>
                  <a:srgbClr val="1E293B"/>
                </a:solidFill>
                <a:latin typeface="Calibri" pitchFamily="34" charset="0"/>
                <a:ea typeface="Calibri" pitchFamily="34" charset="-122"/>
                <a:cs typeface="Calibri" pitchFamily="34" charset="-120"/>
              </a:rPr>
              <a:t>The interface IS the instrument — no screen, no menu, no pointer.</a:t>
            </a:r>
            <a:endParaRPr lang="en-US" sz="1333" dirty="0"/>
          </a:p>
        </p:txBody>
      </p:sp>
      <p:sp>
        <p:nvSpPr>
          <p:cNvPr id="12" name="Shape 10"/>
          <p:cNvSpPr/>
          <p:nvPr/>
        </p:nvSpPr>
        <p:spPr>
          <a:xfrm>
            <a:off x="585216" y="4949952"/>
            <a:ext cx="3389376" cy="1097280"/>
          </a:xfrm>
          <a:prstGeom prst="roundRect">
            <a:avLst>
              <a:gd name="adj" fmla="val 7778"/>
            </a:avLst>
          </a:prstGeom>
          <a:solidFill>
            <a:srgbClr val="028090">
              <a:alpha val="10000"/>
            </a:srgbClr>
          </a:solidFill>
          <a:ln w="12700">
            <a:solidFill>
              <a:srgbClr val="028090">
                <a:alpha val="40000"/>
              </a:srgbClr>
            </a:solidFill>
            <a:prstDash val="solid"/>
          </a:ln>
        </p:spPr>
        <p:txBody>
          <a:bodyPr/>
          <a:lstStyle/>
          <a:p>
            <a:endParaRPr lang="en-GB" sz="2400"/>
          </a:p>
        </p:txBody>
      </p:sp>
      <p:sp>
        <p:nvSpPr>
          <p:cNvPr id="13" name="Text 11"/>
          <p:cNvSpPr/>
          <p:nvPr/>
        </p:nvSpPr>
        <p:spPr>
          <a:xfrm>
            <a:off x="658368" y="4998720"/>
            <a:ext cx="3243072" cy="999744"/>
          </a:xfrm>
          <a:prstGeom prst="rect">
            <a:avLst/>
          </a:prstGeom>
          <a:noFill/>
          <a:ln/>
        </p:spPr>
        <p:txBody>
          <a:bodyPr wrap="square" lIns="0" tIns="0" rIns="0" bIns="0" rtlCol="0" anchor="ctr"/>
          <a:lstStyle/>
          <a:p>
            <a:r>
              <a:rPr lang="en-US" sz="1267" dirty="0">
                <a:solidFill>
                  <a:srgbClr val="0A3D55"/>
                </a:solidFill>
                <a:latin typeface="Calibri" pitchFamily="34" charset="0"/>
                <a:ea typeface="Calibri" pitchFamily="34" charset="-122"/>
                <a:cs typeface="Calibri" pitchFamily="34" charset="-120"/>
              </a:rPr>
              <a:t>HCI link: Embodies Dourish's Embodied Interaction — cognition is distributed across the performer's body, the objects, and the table surface.</a:t>
            </a:r>
            <a:endParaRPr lang="en-US" sz="1267" dirty="0"/>
          </a:p>
        </p:txBody>
      </p:sp>
      <p:sp>
        <p:nvSpPr>
          <p:cNvPr id="30" name="Text 28"/>
          <p:cNvSpPr/>
          <p:nvPr/>
        </p:nvSpPr>
        <p:spPr>
          <a:xfrm>
            <a:off x="463296" y="6437376"/>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[7] Ishii, H. and Ullmer, B. (1997). Tangible bits: towards seamless interfaces between people, bits and atoms. CHI '97. pp.234–241.  </a:t>
            </a:r>
          </a:p>
          <a:p>
            <a:r>
              <a:rPr lang="en-US" sz="1200" i="1" dirty="0">
                <a:solidFill>
                  <a:srgbClr val="64748B"/>
                </a:solidFill>
                <a:latin typeface="Calibri" pitchFamily="34" charset="0"/>
                <a:ea typeface="Calibri" pitchFamily="34" charset="-122"/>
                <a:cs typeface="Calibri" pitchFamily="34" charset="-120"/>
              </a:rPr>
              <a:t>[8] Resnick, M. et al. (1998). Digital manipulatives: new toys to think with. CHI '98. pp.281–287.</a:t>
            </a:r>
            <a:endParaRPr lang="en-US" sz="1200" dirty="0"/>
          </a:p>
        </p:txBody>
      </p:sp>
      <p:pic>
        <p:nvPicPr>
          <p:cNvPr id="31" name="Picture 30">
            <a:extLst>
              <a:ext uri="{FF2B5EF4-FFF2-40B4-BE49-F238E27FC236}">
                <a16:creationId xmlns:a16="http://schemas.microsoft.com/office/drawing/2014/main" id="{AF5DB57B-ACFA-5EA6-38BC-2219294747B5}"/>
              </a:ext>
            </a:extLst>
          </p:cNvPr>
          <p:cNvPicPr>
            <a:picLocks noChangeAspect="1"/>
          </p:cNvPicPr>
          <p:nvPr/>
        </p:nvPicPr>
        <p:blipFill>
          <a:blip r:embed="rId3"/>
          <a:srcRect l="3678" t="13713" r="3990"/>
          <a:stretch>
            <a:fillRect/>
          </a:stretch>
        </p:blipFill>
        <p:spPr>
          <a:xfrm>
            <a:off x="5576071" y="2330853"/>
            <a:ext cx="5243708" cy="3169920"/>
          </a:xfrm>
          <a:prstGeom prst="rect">
            <a:avLst/>
          </a:prstGeom>
        </p:spPr>
      </p:pic>
      <p:sp>
        <p:nvSpPr>
          <p:cNvPr id="35" name="TextBox 34">
            <a:extLst>
              <a:ext uri="{FF2B5EF4-FFF2-40B4-BE49-F238E27FC236}">
                <a16:creationId xmlns:a16="http://schemas.microsoft.com/office/drawing/2014/main" id="{ED10BD8D-D010-9FD0-F097-C55728770ADA}"/>
              </a:ext>
            </a:extLst>
          </p:cNvPr>
          <p:cNvSpPr txBox="1"/>
          <p:nvPr/>
        </p:nvSpPr>
        <p:spPr>
          <a:xfrm>
            <a:off x="6217920" y="5646576"/>
            <a:ext cx="4257248" cy="769634"/>
          </a:xfrm>
          <a:prstGeom prst="rect">
            <a:avLst/>
          </a:prstGeom>
          <a:noFill/>
        </p:spPr>
        <p:txBody>
          <a:bodyPr wrap="square">
            <a:spAutoFit/>
          </a:bodyPr>
          <a:lstStyle/>
          <a:p>
            <a:r>
              <a:rPr lang="en-GB" sz="1467" dirty="0">
                <a:hlinkClick r:id="rId4"/>
              </a:rPr>
              <a:t>https://www.youtube.com/watch?v=hNeCHI4NAzw</a:t>
            </a:r>
            <a:endParaRPr lang="en-GB" sz="1467" dirty="0"/>
          </a:p>
          <a:p>
            <a:endParaRPr lang="en-GB" sz="1467" dirty="0"/>
          </a:p>
        </p:txBody>
      </p:sp>
      <p:sp>
        <p:nvSpPr>
          <p:cNvPr id="36" name="Footer Placeholder 5">
            <a:extLst>
              <a:ext uri="{FF2B5EF4-FFF2-40B4-BE49-F238E27FC236}">
                <a16:creationId xmlns:a16="http://schemas.microsoft.com/office/drawing/2014/main" id="{58D4CA18-F882-F171-EB24-09F4AC4C1AE7}"/>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37" name="Date Placeholder 4">
            <a:extLst>
              <a:ext uri="{FF2B5EF4-FFF2-40B4-BE49-F238E27FC236}">
                <a16:creationId xmlns:a16="http://schemas.microsoft.com/office/drawing/2014/main" id="{79AAA855-E1BF-96E4-FFF4-4030E3630308}"/>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38" name="Slide Number Placeholder 6">
            <a:extLst>
              <a:ext uri="{FF2B5EF4-FFF2-40B4-BE49-F238E27FC236}">
                <a16:creationId xmlns:a16="http://schemas.microsoft.com/office/drawing/2014/main" id="{BA600087-8381-5994-7F17-90662D9A4A01}"/>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8</a:t>
            </a:fld>
            <a:endParaRPr lang="en-GB" sz="1100" dirty="0">
              <a:solidFill>
                <a:prstClr val="black"/>
              </a:solidFill>
              <a:latin typeface="Aptos" panose="02110004020202020204"/>
            </a:endParaRPr>
          </a:p>
        </p:txBody>
      </p:sp>
      <p:pic>
        <p:nvPicPr>
          <p:cNvPr id="15" name="Picture 14">
            <a:extLst>
              <a:ext uri="{FF2B5EF4-FFF2-40B4-BE49-F238E27FC236}">
                <a16:creationId xmlns:a16="http://schemas.microsoft.com/office/drawing/2014/main" id="{E8FE6F4B-F98D-3979-AFAE-1D851A90BB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48D49-A146-A85E-8044-4ECBAC12383A}"/>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16810E2D-ACDC-0640-992F-C7447FBC1B00}"/>
              </a:ext>
            </a:extLst>
          </p:cNvPr>
          <p:cNvSpPr/>
          <p:nvPr/>
        </p:nvSpPr>
        <p:spPr>
          <a:xfrm>
            <a:off x="609600" y="304800"/>
            <a:ext cx="11216640" cy="609600"/>
          </a:xfrm>
          <a:prstGeom prst="rect">
            <a:avLst/>
          </a:prstGeom>
          <a:noFill/>
          <a:ln/>
        </p:spPr>
        <p:txBody>
          <a:bodyPr wrap="square" lIns="0" tIns="0" rIns="0" bIns="0" rtlCol="0" anchor="ctr"/>
          <a:lstStyle/>
          <a:p>
            <a:r>
              <a:rPr lang="en-US" sz="3733" b="1" dirty="0">
                <a:solidFill>
                  <a:srgbClr val="0A3D55"/>
                </a:solidFill>
                <a:latin typeface="Cambria" pitchFamily="34" charset="0"/>
                <a:ea typeface="Cambria" pitchFamily="34" charset="-122"/>
                <a:cs typeface="Cambria" pitchFamily="34" charset="-120"/>
              </a:rPr>
              <a:t>Tangible User Interfaces (TUIs)</a:t>
            </a:r>
            <a:endParaRPr lang="en-US" sz="3733" dirty="0"/>
          </a:p>
        </p:txBody>
      </p:sp>
      <p:sp>
        <p:nvSpPr>
          <p:cNvPr id="3" name="Text 1">
            <a:extLst>
              <a:ext uri="{FF2B5EF4-FFF2-40B4-BE49-F238E27FC236}">
                <a16:creationId xmlns:a16="http://schemas.microsoft.com/office/drawing/2014/main" id="{32CFCCE6-DF43-3B3F-4746-C3382E6F9678}"/>
              </a:ext>
            </a:extLst>
          </p:cNvPr>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Physical objects in the real world are coupled to digital representations ; you manipulate the world to change the computation [7, 8].</a:t>
            </a:r>
            <a:endParaRPr lang="en-US" sz="1733" dirty="0"/>
          </a:p>
        </p:txBody>
      </p:sp>
      <p:sp>
        <p:nvSpPr>
          <p:cNvPr id="4" name="Shape 2">
            <a:extLst>
              <a:ext uri="{FF2B5EF4-FFF2-40B4-BE49-F238E27FC236}">
                <a16:creationId xmlns:a16="http://schemas.microsoft.com/office/drawing/2014/main" id="{6C405C13-7185-D4D0-53F8-E06939369B9B}"/>
              </a:ext>
            </a:extLst>
          </p:cNvPr>
          <p:cNvSpPr/>
          <p:nvPr/>
        </p:nvSpPr>
        <p:spPr>
          <a:xfrm>
            <a:off x="463296" y="1439653"/>
            <a:ext cx="11265408" cy="633984"/>
          </a:xfrm>
          <a:prstGeom prst="roundRect">
            <a:avLst>
              <a:gd name="adj" fmla="val 15385"/>
            </a:avLst>
          </a:prstGeom>
          <a:solidFill>
            <a:srgbClr val="EBF8FF"/>
          </a:solidFill>
          <a:ln w="19050">
            <a:solidFill>
              <a:srgbClr val="028090"/>
            </a:solidFill>
            <a:prstDash val="solid"/>
          </a:ln>
        </p:spPr>
        <p:txBody>
          <a:bodyPr/>
          <a:lstStyle/>
          <a:p>
            <a:endParaRPr lang="en-GB" sz="2400"/>
          </a:p>
        </p:txBody>
      </p:sp>
      <p:sp>
        <p:nvSpPr>
          <p:cNvPr id="5" name="Text 3">
            <a:extLst>
              <a:ext uri="{FF2B5EF4-FFF2-40B4-BE49-F238E27FC236}">
                <a16:creationId xmlns:a16="http://schemas.microsoft.com/office/drawing/2014/main" id="{AA0A3063-D3AA-179F-D3A1-B547E7DCC269}"/>
              </a:ext>
            </a:extLst>
          </p:cNvPr>
          <p:cNvSpPr/>
          <p:nvPr/>
        </p:nvSpPr>
        <p:spPr>
          <a:xfrm>
            <a:off x="682752" y="1488421"/>
            <a:ext cx="10972800" cy="512064"/>
          </a:xfrm>
          <a:prstGeom prst="rect">
            <a:avLst/>
          </a:prstGeom>
          <a:noFill/>
          <a:ln/>
        </p:spPr>
        <p:txBody>
          <a:bodyPr wrap="square" lIns="0" tIns="0" rIns="0" bIns="0" rtlCol="0" anchor="ctr"/>
          <a:lstStyle/>
          <a:p>
            <a:r>
              <a:rPr lang="en-US" sz="1533" dirty="0">
                <a:solidFill>
                  <a:srgbClr val="0A3D55"/>
                </a:solidFill>
                <a:latin typeface="Calibri" pitchFamily="34" charset="0"/>
                <a:ea typeface="Calibri" pitchFamily="34" charset="-122"/>
                <a:cs typeface="Calibri" pitchFamily="34" charset="-120"/>
              </a:rPr>
              <a:t>Origin: Hiroshi Ishii &amp; Brygg Ullmer, MIT Media Lab (1997). 'Tangible Bits' — the physical world as the interface. Instead of clicking an icon, you pick up a block. The representation and the control are the same physical thing.</a:t>
            </a:r>
            <a:endParaRPr lang="en-US" sz="1533" dirty="0"/>
          </a:p>
        </p:txBody>
      </p:sp>
      <p:sp>
        <p:nvSpPr>
          <p:cNvPr id="14" name="Shape 12">
            <a:extLst>
              <a:ext uri="{FF2B5EF4-FFF2-40B4-BE49-F238E27FC236}">
                <a16:creationId xmlns:a16="http://schemas.microsoft.com/office/drawing/2014/main" id="{85C7741B-B6E2-85D8-201B-32672064F078}"/>
              </a:ext>
            </a:extLst>
          </p:cNvPr>
          <p:cNvSpPr/>
          <p:nvPr/>
        </p:nvSpPr>
        <p:spPr>
          <a:xfrm>
            <a:off x="472004" y="2170176"/>
            <a:ext cx="3633216" cy="4242816"/>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5" name="Shape 13">
            <a:extLst>
              <a:ext uri="{FF2B5EF4-FFF2-40B4-BE49-F238E27FC236}">
                <a16:creationId xmlns:a16="http://schemas.microsoft.com/office/drawing/2014/main" id="{6E697934-0989-2249-31A9-4CE5016775FB}"/>
              </a:ext>
            </a:extLst>
          </p:cNvPr>
          <p:cNvSpPr/>
          <p:nvPr/>
        </p:nvSpPr>
        <p:spPr>
          <a:xfrm>
            <a:off x="593924" y="2316480"/>
            <a:ext cx="3389376" cy="512064"/>
          </a:xfrm>
          <a:prstGeom prst="roundRect">
            <a:avLst>
              <a:gd name="adj" fmla="val 16667"/>
            </a:avLst>
          </a:prstGeom>
          <a:solidFill>
            <a:srgbClr val="00A896"/>
          </a:solidFill>
          <a:ln w="12700">
            <a:solidFill>
              <a:srgbClr val="00A896"/>
            </a:solidFill>
            <a:prstDash val="solid"/>
          </a:ln>
        </p:spPr>
        <p:txBody>
          <a:bodyPr/>
          <a:lstStyle/>
          <a:p>
            <a:endParaRPr lang="en-GB" sz="2400"/>
          </a:p>
        </p:txBody>
      </p:sp>
      <p:sp>
        <p:nvSpPr>
          <p:cNvPr id="16" name="Text 14">
            <a:extLst>
              <a:ext uri="{FF2B5EF4-FFF2-40B4-BE49-F238E27FC236}">
                <a16:creationId xmlns:a16="http://schemas.microsoft.com/office/drawing/2014/main" id="{27E78B87-B498-ACEA-6C27-A818CD49DF83}"/>
              </a:ext>
            </a:extLst>
          </p:cNvPr>
          <p:cNvSpPr/>
          <p:nvPr/>
        </p:nvSpPr>
        <p:spPr>
          <a:xfrm>
            <a:off x="593924" y="2316480"/>
            <a:ext cx="3389376" cy="512064"/>
          </a:xfrm>
          <a:prstGeom prst="rect">
            <a:avLst/>
          </a:prstGeom>
          <a:noFill/>
          <a:ln/>
        </p:spPr>
        <p:txBody>
          <a:bodyPr wrap="square" lIns="0" tIns="0" rIns="0" bIns="0" rtlCol="0" anchor="ctr"/>
          <a:lstStyle/>
          <a:p>
            <a:pPr algn="ctr"/>
            <a:r>
              <a:rPr lang="en-US" sz="1733" b="1" dirty="0" err="1">
                <a:solidFill>
                  <a:srgbClr val="FFFFFF"/>
                </a:solidFill>
                <a:latin typeface="Cambria" pitchFamily="34" charset="0"/>
                <a:ea typeface="Cambria" pitchFamily="34" charset="-122"/>
                <a:cs typeface="Cambria" pitchFamily="34" charset="-120"/>
              </a:rPr>
              <a:t>InFORM</a:t>
            </a:r>
            <a:r>
              <a:rPr lang="en-US" sz="1733" b="1" dirty="0">
                <a:solidFill>
                  <a:srgbClr val="FFFFFF"/>
                </a:solidFill>
                <a:latin typeface="Cambria" pitchFamily="34" charset="0"/>
                <a:ea typeface="Cambria" pitchFamily="34" charset="-122"/>
                <a:cs typeface="Cambria" pitchFamily="34" charset="-120"/>
              </a:rPr>
              <a:t> Table</a:t>
            </a:r>
            <a:endParaRPr lang="en-US" sz="1733" dirty="0"/>
          </a:p>
        </p:txBody>
      </p:sp>
      <p:sp>
        <p:nvSpPr>
          <p:cNvPr id="17" name="Text 15">
            <a:extLst>
              <a:ext uri="{FF2B5EF4-FFF2-40B4-BE49-F238E27FC236}">
                <a16:creationId xmlns:a16="http://schemas.microsoft.com/office/drawing/2014/main" id="{A4BC59B7-19AE-5C0F-4866-5FF0BBB412D7}"/>
              </a:ext>
            </a:extLst>
          </p:cNvPr>
          <p:cNvSpPr/>
          <p:nvPr/>
        </p:nvSpPr>
        <p:spPr>
          <a:xfrm>
            <a:off x="642692" y="2926080"/>
            <a:ext cx="3291840" cy="1194816"/>
          </a:xfrm>
          <a:prstGeom prst="rect">
            <a:avLst/>
          </a:prstGeom>
          <a:noFill/>
          <a:ln/>
        </p:spPr>
        <p:txBody>
          <a:bodyPr wrap="square" lIns="0" tIns="0" rIns="0" bIns="0" rtlCol="0" anchor="ctr"/>
          <a:lstStyle/>
          <a:p>
            <a:r>
              <a:rPr lang="en-US" sz="1400" dirty="0" err="1">
                <a:solidFill>
                  <a:srgbClr val="1E293B"/>
                </a:solidFill>
                <a:latin typeface="Calibri" pitchFamily="34" charset="0"/>
                <a:ea typeface="Calibri" pitchFamily="34" charset="-122"/>
                <a:cs typeface="Calibri" pitchFamily="34" charset="-120"/>
              </a:rPr>
              <a:t>inFORM</a:t>
            </a:r>
            <a:r>
              <a:rPr lang="en-US" sz="1400" dirty="0">
                <a:solidFill>
                  <a:srgbClr val="1E293B"/>
                </a:solidFill>
                <a:latin typeface="Calibri" pitchFamily="34" charset="0"/>
                <a:ea typeface="Calibri" pitchFamily="34" charset="-122"/>
                <a:cs typeface="Calibri" pitchFamily="34" charset="-120"/>
              </a:rPr>
              <a:t> is a shape-shifting table that renders 3D data physically developed by MIT Media Lab.</a:t>
            </a:r>
            <a:endParaRPr lang="en-US" sz="1400" dirty="0"/>
          </a:p>
        </p:txBody>
      </p:sp>
      <p:sp>
        <p:nvSpPr>
          <p:cNvPr id="18" name="Text 16">
            <a:extLst>
              <a:ext uri="{FF2B5EF4-FFF2-40B4-BE49-F238E27FC236}">
                <a16:creationId xmlns:a16="http://schemas.microsoft.com/office/drawing/2014/main" id="{79758594-3214-FD9F-44B1-342976F7F163}"/>
              </a:ext>
            </a:extLst>
          </p:cNvPr>
          <p:cNvSpPr/>
          <p:nvPr/>
        </p:nvSpPr>
        <p:spPr>
          <a:xfrm>
            <a:off x="642692" y="4169664"/>
            <a:ext cx="3291840" cy="268224"/>
          </a:xfrm>
          <a:prstGeom prst="rect">
            <a:avLst/>
          </a:prstGeom>
          <a:noFill/>
          <a:ln/>
        </p:spPr>
        <p:txBody>
          <a:bodyPr wrap="square" lIns="0" tIns="0" rIns="0" bIns="0" rtlCol="0" anchor="ctr"/>
          <a:lstStyle/>
          <a:p>
            <a:r>
              <a:rPr lang="en-US" sz="1333" b="1" dirty="0">
                <a:solidFill>
                  <a:srgbClr val="00A896"/>
                </a:solidFill>
                <a:latin typeface="Calibri" pitchFamily="34" charset="0"/>
                <a:ea typeface="Calibri" pitchFamily="34" charset="-122"/>
                <a:cs typeface="Calibri" pitchFamily="34" charset="-120"/>
              </a:rPr>
              <a:t>Design principle:</a:t>
            </a:r>
            <a:endParaRPr lang="en-US" sz="1333" dirty="0"/>
          </a:p>
        </p:txBody>
      </p:sp>
      <p:sp>
        <p:nvSpPr>
          <p:cNvPr id="19" name="Text 17">
            <a:extLst>
              <a:ext uri="{FF2B5EF4-FFF2-40B4-BE49-F238E27FC236}">
                <a16:creationId xmlns:a16="http://schemas.microsoft.com/office/drawing/2014/main" id="{22EA805E-A71D-4768-FEAF-97A804F5B658}"/>
              </a:ext>
            </a:extLst>
          </p:cNvPr>
          <p:cNvSpPr/>
          <p:nvPr/>
        </p:nvSpPr>
        <p:spPr>
          <a:xfrm>
            <a:off x="642692" y="4413504"/>
            <a:ext cx="3291840" cy="463296"/>
          </a:xfrm>
          <a:prstGeom prst="rect">
            <a:avLst/>
          </a:prstGeom>
          <a:noFill/>
          <a:ln/>
        </p:spPr>
        <p:txBody>
          <a:bodyPr wrap="square" lIns="0" tIns="0" rIns="0" bIns="0" rtlCol="0" anchor="ctr"/>
          <a:lstStyle/>
          <a:p>
            <a:r>
              <a:rPr lang="en-US" sz="1333" i="1" dirty="0">
                <a:solidFill>
                  <a:srgbClr val="1E293B"/>
                </a:solidFill>
                <a:latin typeface="Calibri" pitchFamily="34" charset="0"/>
                <a:ea typeface="Calibri" pitchFamily="34" charset="-122"/>
                <a:cs typeface="Calibri" pitchFamily="34" charset="-120"/>
              </a:rPr>
              <a:t>'Atoms and bits' — the physical and digital are the same material.</a:t>
            </a:r>
            <a:endParaRPr lang="en-US" sz="1333" dirty="0"/>
          </a:p>
        </p:txBody>
      </p:sp>
      <p:sp>
        <p:nvSpPr>
          <p:cNvPr id="20" name="Shape 18">
            <a:extLst>
              <a:ext uri="{FF2B5EF4-FFF2-40B4-BE49-F238E27FC236}">
                <a16:creationId xmlns:a16="http://schemas.microsoft.com/office/drawing/2014/main" id="{AED03A0E-6448-3627-AFDF-CE76030E713F}"/>
              </a:ext>
            </a:extLst>
          </p:cNvPr>
          <p:cNvSpPr/>
          <p:nvPr/>
        </p:nvSpPr>
        <p:spPr>
          <a:xfrm>
            <a:off x="593924" y="4949952"/>
            <a:ext cx="3389376" cy="1097280"/>
          </a:xfrm>
          <a:prstGeom prst="roundRect">
            <a:avLst>
              <a:gd name="adj" fmla="val 7778"/>
            </a:avLst>
          </a:prstGeom>
          <a:solidFill>
            <a:srgbClr val="00A896">
              <a:alpha val="10000"/>
            </a:srgbClr>
          </a:solidFill>
          <a:ln w="12700">
            <a:solidFill>
              <a:srgbClr val="00A896">
                <a:alpha val="40000"/>
              </a:srgbClr>
            </a:solidFill>
            <a:prstDash val="solid"/>
          </a:ln>
        </p:spPr>
        <p:txBody>
          <a:bodyPr/>
          <a:lstStyle/>
          <a:p>
            <a:endParaRPr lang="en-GB" sz="2400"/>
          </a:p>
        </p:txBody>
      </p:sp>
      <p:sp>
        <p:nvSpPr>
          <p:cNvPr id="21" name="Text 19">
            <a:extLst>
              <a:ext uri="{FF2B5EF4-FFF2-40B4-BE49-F238E27FC236}">
                <a16:creationId xmlns:a16="http://schemas.microsoft.com/office/drawing/2014/main" id="{072E63AE-E950-AF50-937A-3D94575AB0AF}"/>
              </a:ext>
            </a:extLst>
          </p:cNvPr>
          <p:cNvSpPr/>
          <p:nvPr/>
        </p:nvSpPr>
        <p:spPr>
          <a:xfrm>
            <a:off x="667076" y="4998720"/>
            <a:ext cx="3243072" cy="999744"/>
          </a:xfrm>
          <a:prstGeom prst="rect">
            <a:avLst/>
          </a:prstGeom>
          <a:noFill/>
          <a:ln/>
        </p:spPr>
        <p:txBody>
          <a:bodyPr wrap="square" lIns="0" tIns="0" rIns="0" bIns="0" rtlCol="0" anchor="ctr"/>
          <a:lstStyle/>
          <a:p>
            <a:r>
              <a:rPr lang="en-US" sz="1267" dirty="0">
                <a:solidFill>
                  <a:srgbClr val="0A3D55"/>
                </a:solidFill>
                <a:latin typeface="Calibri" pitchFamily="34" charset="0"/>
                <a:ea typeface="Calibri" pitchFamily="34" charset="-122"/>
                <a:cs typeface="Calibri" pitchFamily="34" charset="-120"/>
              </a:rPr>
              <a:t>HCI link: Direct application of Activity Theory — the artefact mediates action so completely that the distinction between tool and output disappears.</a:t>
            </a:r>
            <a:endParaRPr lang="en-US" sz="1267" dirty="0"/>
          </a:p>
        </p:txBody>
      </p:sp>
      <p:sp>
        <p:nvSpPr>
          <p:cNvPr id="36" name="TextBox 35">
            <a:extLst>
              <a:ext uri="{FF2B5EF4-FFF2-40B4-BE49-F238E27FC236}">
                <a16:creationId xmlns:a16="http://schemas.microsoft.com/office/drawing/2014/main" id="{D7ECAAEE-9B7E-4302-5473-EE7D813FC659}"/>
              </a:ext>
            </a:extLst>
          </p:cNvPr>
          <p:cNvSpPr txBox="1"/>
          <p:nvPr/>
        </p:nvSpPr>
        <p:spPr>
          <a:xfrm>
            <a:off x="8400786" y="5408173"/>
            <a:ext cx="3057205" cy="769634"/>
          </a:xfrm>
          <a:prstGeom prst="rect">
            <a:avLst/>
          </a:prstGeom>
          <a:noFill/>
        </p:spPr>
        <p:txBody>
          <a:bodyPr wrap="square">
            <a:spAutoFit/>
          </a:bodyPr>
          <a:lstStyle/>
          <a:p>
            <a:r>
              <a:rPr lang="en-GB" sz="1467" dirty="0">
                <a:hlinkClick r:id="rId3"/>
              </a:rPr>
              <a:t>https://www.youtube.com/watch?v=ouP9xNujkNo&amp;t=211s</a:t>
            </a:r>
            <a:endParaRPr lang="en-GB" sz="1467" dirty="0"/>
          </a:p>
          <a:p>
            <a:endParaRPr lang="en-GB" sz="1467" dirty="0"/>
          </a:p>
        </p:txBody>
      </p:sp>
      <p:pic>
        <p:nvPicPr>
          <p:cNvPr id="37" name="Picture 36">
            <a:extLst>
              <a:ext uri="{FF2B5EF4-FFF2-40B4-BE49-F238E27FC236}">
                <a16:creationId xmlns:a16="http://schemas.microsoft.com/office/drawing/2014/main" id="{A1D66751-B357-0157-6BCE-E71E4E0EA145}"/>
              </a:ext>
            </a:extLst>
          </p:cNvPr>
          <p:cNvPicPr>
            <a:picLocks noChangeAspect="1"/>
          </p:cNvPicPr>
          <p:nvPr/>
        </p:nvPicPr>
        <p:blipFill>
          <a:blip r:embed="rId4"/>
          <a:stretch>
            <a:fillRect/>
          </a:stretch>
        </p:blipFill>
        <p:spPr>
          <a:xfrm rot="5400000">
            <a:off x="4712128" y="2765475"/>
            <a:ext cx="4076273" cy="3057204"/>
          </a:xfrm>
          <a:prstGeom prst="rect">
            <a:avLst/>
          </a:prstGeom>
        </p:spPr>
      </p:pic>
      <p:sp>
        <p:nvSpPr>
          <p:cNvPr id="39" name="Text 28">
            <a:extLst>
              <a:ext uri="{FF2B5EF4-FFF2-40B4-BE49-F238E27FC236}">
                <a16:creationId xmlns:a16="http://schemas.microsoft.com/office/drawing/2014/main" id="{C286D001-E41D-B927-8A25-891C69D9D92C}"/>
              </a:ext>
            </a:extLst>
          </p:cNvPr>
          <p:cNvSpPr/>
          <p:nvPr/>
        </p:nvSpPr>
        <p:spPr>
          <a:xfrm>
            <a:off x="463296" y="6487141"/>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[7] Ishii, H. and Ullmer, B. (1997). Tangible bits: towards seamless interfaces between people, bits and atoms. CHI '97. pp.234–241.  </a:t>
            </a:r>
          </a:p>
          <a:p>
            <a:r>
              <a:rPr lang="en-US" sz="1200" i="1" dirty="0">
                <a:solidFill>
                  <a:srgbClr val="64748B"/>
                </a:solidFill>
                <a:latin typeface="Calibri" pitchFamily="34" charset="0"/>
                <a:ea typeface="Calibri" pitchFamily="34" charset="-122"/>
                <a:cs typeface="Calibri" pitchFamily="34" charset="-120"/>
              </a:rPr>
              <a:t>[8] Resnick, M. et al. (1998). Digital manipulatives: new toys to think with. CHI '98. pp.281–287.</a:t>
            </a:r>
            <a:endParaRPr lang="en-US" sz="1200" dirty="0"/>
          </a:p>
        </p:txBody>
      </p:sp>
      <p:sp>
        <p:nvSpPr>
          <p:cNvPr id="40" name="Footer Placeholder 5">
            <a:extLst>
              <a:ext uri="{FF2B5EF4-FFF2-40B4-BE49-F238E27FC236}">
                <a16:creationId xmlns:a16="http://schemas.microsoft.com/office/drawing/2014/main" id="{E0999C81-CA3E-7704-85D5-3AD821C5F3F9}"/>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41" name="Date Placeholder 4">
            <a:extLst>
              <a:ext uri="{FF2B5EF4-FFF2-40B4-BE49-F238E27FC236}">
                <a16:creationId xmlns:a16="http://schemas.microsoft.com/office/drawing/2014/main" id="{48E1D8E3-F76E-4822-1289-5BCF0D911CE2}"/>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42" name="Slide Number Placeholder 6">
            <a:extLst>
              <a:ext uri="{FF2B5EF4-FFF2-40B4-BE49-F238E27FC236}">
                <a16:creationId xmlns:a16="http://schemas.microsoft.com/office/drawing/2014/main" id="{A3370843-5D85-6C49-9AE9-A76DF2A63140}"/>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9</a:t>
            </a:fld>
            <a:endParaRPr lang="en-GB" sz="1100" dirty="0">
              <a:solidFill>
                <a:prstClr val="black"/>
              </a:solidFill>
              <a:latin typeface="Aptos" panose="02110004020202020204"/>
            </a:endParaRPr>
          </a:p>
        </p:txBody>
      </p:sp>
      <p:pic>
        <p:nvPicPr>
          <p:cNvPr id="7" name="Picture 6">
            <a:extLst>
              <a:ext uri="{FF2B5EF4-FFF2-40B4-BE49-F238E27FC236}">
                <a16:creationId xmlns:a16="http://schemas.microsoft.com/office/drawing/2014/main" id="{633E1D91-CD99-0590-5EDE-49B2B31FDA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186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CD162-24B0-DBC5-E64D-349469C39D6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A376148F-EA90-67C8-8EAB-627F69FE8865}"/>
              </a:ext>
            </a:extLst>
          </p:cNvPr>
          <p:cNvSpPr/>
          <p:nvPr/>
        </p:nvSpPr>
        <p:spPr>
          <a:xfrm>
            <a:off x="609600" y="304800"/>
            <a:ext cx="11216640" cy="609600"/>
          </a:xfrm>
          <a:prstGeom prst="rect">
            <a:avLst/>
          </a:prstGeom>
          <a:noFill/>
          <a:ln/>
        </p:spPr>
        <p:txBody>
          <a:bodyPr wrap="square" lIns="0" tIns="0" rIns="0" bIns="0" rtlCol="0" anchor="ctr"/>
          <a:lstStyle/>
          <a:p>
            <a:r>
              <a:rPr lang="en-US" sz="3733" b="1" dirty="0">
                <a:solidFill>
                  <a:srgbClr val="0A3D55"/>
                </a:solidFill>
                <a:latin typeface="Cambria" pitchFamily="34" charset="0"/>
                <a:ea typeface="Cambria" pitchFamily="34" charset="-122"/>
                <a:cs typeface="Cambria" pitchFamily="34" charset="-120"/>
              </a:rPr>
              <a:t>Tangible User Interfaces (TUIs)</a:t>
            </a:r>
            <a:endParaRPr lang="en-US" sz="3733" dirty="0"/>
          </a:p>
        </p:txBody>
      </p:sp>
      <p:sp>
        <p:nvSpPr>
          <p:cNvPr id="3" name="Text 1">
            <a:extLst>
              <a:ext uri="{FF2B5EF4-FFF2-40B4-BE49-F238E27FC236}">
                <a16:creationId xmlns:a16="http://schemas.microsoft.com/office/drawing/2014/main" id="{BE8565FD-6B48-2B46-9F05-932EA7A26993}"/>
              </a:ext>
            </a:extLst>
          </p:cNvPr>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Physical objects in the real world are coupled to digital representations ; you manipulate the world to change the computation [7, 8].</a:t>
            </a:r>
            <a:endParaRPr lang="en-US" sz="1733" dirty="0"/>
          </a:p>
        </p:txBody>
      </p:sp>
      <p:sp>
        <p:nvSpPr>
          <p:cNvPr id="4" name="Shape 2">
            <a:extLst>
              <a:ext uri="{FF2B5EF4-FFF2-40B4-BE49-F238E27FC236}">
                <a16:creationId xmlns:a16="http://schemas.microsoft.com/office/drawing/2014/main" id="{3A4DA1B8-DA08-67C4-5ED0-B1F323D52714}"/>
              </a:ext>
            </a:extLst>
          </p:cNvPr>
          <p:cNvSpPr/>
          <p:nvPr/>
        </p:nvSpPr>
        <p:spPr>
          <a:xfrm>
            <a:off x="463296" y="1452093"/>
            <a:ext cx="11265408" cy="633984"/>
          </a:xfrm>
          <a:prstGeom prst="roundRect">
            <a:avLst>
              <a:gd name="adj" fmla="val 15385"/>
            </a:avLst>
          </a:prstGeom>
          <a:solidFill>
            <a:srgbClr val="EBF8FF"/>
          </a:solidFill>
          <a:ln w="19050">
            <a:solidFill>
              <a:srgbClr val="028090"/>
            </a:solidFill>
            <a:prstDash val="solid"/>
          </a:ln>
        </p:spPr>
        <p:txBody>
          <a:bodyPr/>
          <a:lstStyle/>
          <a:p>
            <a:endParaRPr lang="en-GB" sz="2400"/>
          </a:p>
        </p:txBody>
      </p:sp>
      <p:sp>
        <p:nvSpPr>
          <p:cNvPr id="5" name="Text 3">
            <a:extLst>
              <a:ext uri="{FF2B5EF4-FFF2-40B4-BE49-F238E27FC236}">
                <a16:creationId xmlns:a16="http://schemas.microsoft.com/office/drawing/2014/main" id="{539AD33B-F05F-1B79-DC68-E8EF9AA53793}"/>
              </a:ext>
            </a:extLst>
          </p:cNvPr>
          <p:cNvSpPr/>
          <p:nvPr/>
        </p:nvSpPr>
        <p:spPr>
          <a:xfrm>
            <a:off x="682752" y="1500861"/>
            <a:ext cx="10972800" cy="512064"/>
          </a:xfrm>
          <a:prstGeom prst="rect">
            <a:avLst/>
          </a:prstGeom>
          <a:noFill/>
          <a:ln/>
        </p:spPr>
        <p:txBody>
          <a:bodyPr wrap="square" lIns="0" tIns="0" rIns="0" bIns="0" rtlCol="0" anchor="ctr"/>
          <a:lstStyle/>
          <a:p>
            <a:r>
              <a:rPr lang="en-US" sz="1533" dirty="0">
                <a:solidFill>
                  <a:srgbClr val="0A3D55"/>
                </a:solidFill>
                <a:latin typeface="Calibri" pitchFamily="34" charset="0"/>
                <a:ea typeface="Calibri" pitchFamily="34" charset="-122"/>
                <a:cs typeface="Calibri" pitchFamily="34" charset="-120"/>
              </a:rPr>
              <a:t>Origin: Hiroshi Ishii &amp; Brygg Ullmer, MIT Media Lab (1997). 'Tangible Bits' — the physical world as the interface. Instead of clicking an icon, you pick up a block. The representation and the control are the same physical thing.</a:t>
            </a:r>
            <a:endParaRPr lang="en-US" sz="1533" dirty="0"/>
          </a:p>
        </p:txBody>
      </p:sp>
      <p:sp>
        <p:nvSpPr>
          <p:cNvPr id="8" name="Text 6">
            <a:extLst>
              <a:ext uri="{FF2B5EF4-FFF2-40B4-BE49-F238E27FC236}">
                <a16:creationId xmlns:a16="http://schemas.microsoft.com/office/drawing/2014/main" id="{292DB799-D459-173F-8691-268FD41A9423}"/>
              </a:ext>
            </a:extLst>
          </p:cNvPr>
          <p:cNvSpPr/>
          <p:nvPr/>
        </p:nvSpPr>
        <p:spPr>
          <a:xfrm>
            <a:off x="585216" y="2316480"/>
            <a:ext cx="3389376" cy="512064"/>
          </a:xfrm>
          <a:prstGeom prst="rect">
            <a:avLst/>
          </a:prstGeom>
          <a:noFill/>
          <a:ln/>
        </p:spPr>
        <p:txBody>
          <a:bodyPr wrap="square" lIns="0" tIns="0" rIns="0" bIns="0" rtlCol="0" anchor="ctr"/>
          <a:lstStyle/>
          <a:p>
            <a:pPr algn="ctr"/>
            <a:r>
              <a:rPr lang="en-US" sz="1733" b="1" dirty="0">
                <a:solidFill>
                  <a:srgbClr val="FFFFFF"/>
                </a:solidFill>
                <a:latin typeface="Cambria" pitchFamily="34" charset="0"/>
                <a:ea typeface="Cambria" pitchFamily="34" charset="-122"/>
                <a:cs typeface="Cambria" pitchFamily="34" charset="-120"/>
              </a:rPr>
              <a:t>Reactable</a:t>
            </a:r>
            <a:endParaRPr lang="en-US" sz="1733" dirty="0"/>
          </a:p>
        </p:txBody>
      </p:sp>
      <p:sp>
        <p:nvSpPr>
          <p:cNvPr id="22" name="Shape 20">
            <a:extLst>
              <a:ext uri="{FF2B5EF4-FFF2-40B4-BE49-F238E27FC236}">
                <a16:creationId xmlns:a16="http://schemas.microsoft.com/office/drawing/2014/main" id="{EC9B11EB-D58B-FF6E-889C-479F014F901D}"/>
              </a:ext>
            </a:extLst>
          </p:cNvPr>
          <p:cNvSpPr/>
          <p:nvPr/>
        </p:nvSpPr>
        <p:spPr>
          <a:xfrm>
            <a:off x="542915" y="2170176"/>
            <a:ext cx="3633216" cy="4242816"/>
          </a:xfrm>
          <a:prstGeom prst="roundRect">
            <a:avLst>
              <a:gd name="adj" fmla="val 3356"/>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3" name="Shape 21">
            <a:extLst>
              <a:ext uri="{FF2B5EF4-FFF2-40B4-BE49-F238E27FC236}">
                <a16:creationId xmlns:a16="http://schemas.microsoft.com/office/drawing/2014/main" id="{C098C42B-B6E7-77B1-4827-69B30ED66A82}"/>
              </a:ext>
            </a:extLst>
          </p:cNvPr>
          <p:cNvSpPr/>
          <p:nvPr/>
        </p:nvSpPr>
        <p:spPr>
          <a:xfrm>
            <a:off x="664835" y="2316480"/>
            <a:ext cx="3389376" cy="512064"/>
          </a:xfrm>
          <a:prstGeom prst="roundRect">
            <a:avLst>
              <a:gd name="adj" fmla="val 16667"/>
            </a:avLst>
          </a:prstGeom>
          <a:solidFill>
            <a:srgbClr val="7C3AED"/>
          </a:solidFill>
          <a:ln w="12700">
            <a:solidFill>
              <a:srgbClr val="7C3AED"/>
            </a:solidFill>
            <a:prstDash val="solid"/>
          </a:ln>
        </p:spPr>
        <p:txBody>
          <a:bodyPr/>
          <a:lstStyle/>
          <a:p>
            <a:endParaRPr lang="en-GB" sz="2400"/>
          </a:p>
        </p:txBody>
      </p:sp>
      <p:sp>
        <p:nvSpPr>
          <p:cNvPr id="24" name="Text 22">
            <a:extLst>
              <a:ext uri="{FF2B5EF4-FFF2-40B4-BE49-F238E27FC236}">
                <a16:creationId xmlns:a16="http://schemas.microsoft.com/office/drawing/2014/main" id="{6A1C1800-0BE8-5175-57EA-DFB96025E971}"/>
              </a:ext>
            </a:extLst>
          </p:cNvPr>
          <p:cNvSpPr/>
          <p:nvPr/>
        </p:nvSpPr>
        <p:spPr>
          <a:xfrm>
            <a:off x="664835" y="2316480"/>
            <a:ext cx="3389376" cy="512064"/>
          </a:xfrm>
          <a:prstGeom prst="rect">
            <a:avLst/>
          </a:prstGeom>
          <a:noFill/>
          <a:ln/>
        </p:spPr>
        <p:txBody>
          <a:bodyPr wrap="square" lIns="0" tIns="0" rIns="0" bIns="0" rtlCol="0" anchor="ctr"/>
          <a:lstStyle/>
          <a:p>
            <a:pPr algn="ctr"/>
            <a:r>
              <a:rPr lang="en-US" sz="1733" b="1" dirty="0">
                <a:solidFill>
                  <a:srgbClr val="FFFFFF"/>
                </a:solidFill>
                <a:latin typeface="Cambria" pitchFamily="34" charset="0"/>
                <a:ea typeface="Cambria" pitchFamily="34" charset="-122"/>
                <a:cs typeface="Cambria" pitchFamily="34" charset="-120"/>
              </a:rPr>
              <a:t>LEGO Tangible Interface in Education</a:t>
            </a:r>
            <a:endParaRPr lang="en-US" sz="1733" dirty="0"/>
          </a:p>
        </p:txBody>
      </p:sp>
      <p:sp>
        <p:nvSpPr>
          <p:cNvPr id="25" name="Text 23">
            <a:extLst>
              <a:ext uri="{FF2B5EF4-FFF2-40B4-BE49-F238E27FC236}">
                <a16:creationId xmlns:a16="http://schemas.microsoft.com/office/drawing/2014/main" id="{3FC8CB39-2A66-454A-2D7C-8D37241AF452}"/>
              </a:ext>
            </a:extLst>
          </p:cNvPr>
          <p:cNvSpPr/>
          <p:nvPr/>
        </p:nvSpPr>
        <p:spPr>
          <a:xfrm>
            <a:off x="713603" y="2926080"/>
            <a:ext cx="3291840" cy="1194816"/>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Physical LEGO bricks are tracked by a camera; children code by arranging bricks rather than typing developed by MIT Media Lab. Used in primary schools and programming literacy initiatives.</a:t>
            </a:r>
            <a:endParaRPr lang="en-US" sz="1400" dirty="0"/>
          </a:p>
        </p:txBody>
      </p:sp>
      <p:sp>
        <p:nvSpPr>
          <p:cNvPr id="26" name="Text 24">
            <a:extLst>
              <a:ext uri="{FF2B5EF4-FFF2-40B4-BE49-F238E27FC236}">
                <a16:creationId xmlns:a16="http://schemas.microsoft.com/office/drawing/2014/main" id="{F087A1AF-887B-6AB6-2E98-230BB2E05C05}"/>
              </a:ext>
            </a:extLst>
          </p:cNvPr>
          <p:cNvSpPr/>
          <p:nvPr/>
        </p:nvSpPr>
        <p:spPr>
          <a:xfrm>
            <a:off x="713603" y="4169664"/>
            <a:ext cx="3291840" cy="268224"/>
          </a:xfrm>
          <a:prstGeom prst="rect">
            <a:avLst/>
          </a:prstGeom>
          <a:noFill/>
          <a:ln/>
        </p:spPr>
        <p:txBody>
          <a:bodyPr wrap="square" lIns="0" tIns="0" rIns="0" bIns="0" rtlCol="0" anchor="ctr"/>
          <a:lstStyle/>
          <a:p>
            <a:r>
              <a:rPr lang="en-US" sz="1333" b="1" dirty="0">
                <a:solidFill>
                  <a:srgbClr val="7C3AED"/>
                </a:solidFill>
                <a:latin typeface="Calibri" pitchFamily="34" charset="0"/>
                <a:ea typeface="Calibri" pitchFamily="34" charset="-122"/>
                <a:cs typeface="Calibri" pitchFamily="34" charset="-120"/>
              </a:rPr>
              <a:t>Design principle:</a:t>
            </a:r>
            <a:endParaRPr lang="en-US" sz="1333" dirty="0"/>
          </a:p>
        </p:txBody>
      </p:sp>
      <p:sp>
        <p:nvSpPr>
          <p:cNvPr id="27" name="Text 25">
            <a:extLst>
              <a:ext uri="{FF2B5EF4-FFF2-40B4-BE49-F238E27FC236}">
                <a16:creationId xmlns:a16="http://schemas.microsoft.com/office/drawing/2014/main" id="{32F9DF35-1CCC-D194-376F-B2ADCE43DFBE}"/>
              </a:ext>
            </a:extLst>
          </p:cNvPr>
          <p:cNvSpPr/>
          <p:nvPr/>
        </p:nvSpPr>
        <p:spPr>
          <a:xfrm>
            <a:off x="713603" y="4413504"/>
            <a:ext cx="3291840" cy="463296"/>
          </a:xfrm>
          <a:prstGeom prst="rect">
            <a:avLst/>
          </a:prstGeom>
          <a:noFill/>
          <a:ln/>
        </p:spPr>
        <p:txBody>
          <a:bodyPr wrap="square" lIns="0" tIns="0" rIns="0" bIns="0" rtlCol="0" anchor="ctr"/>
          <a:lstStyle/>
          <a:p>
            <a:r>
              <a:rPr lang="en-US" sz="1333" i="1" dirty="0">
                <a:solidFill>
                  <a:srgbClr val="1E293B"/>
                </a:solidFill>
                <a:latin typeface="Calibri" pitchFamily="34" charset="0"/>
                <a:ea typeface="Calibri" pitchFamily="34" charset="-122"/>
                <a:cs typeface="Calibri" pitchFamily="34" charset="-120"/>
              </a:rPr>
              <a:t>The physical action IS the programming,  debugging means rearranging objects.</a:t>
            </a:r>
            <a:endParaRPr lang="en-US" sz="1333" dirty="0"/>
          </a:p>
        </p:txBody>
      </p:sp>
      <p:sp>
        <p:nvSpPr>
          <p:cNvPr id="28" name="Shape 26">
            <a:extLst>
              <a:ext uri="{FF2B5EF4-FFF2-40B4-BE49-F238E27FC236}">
                <a16:creationId xmlns:a16="http://schemas.microsoft.com/office/drawing/2014/main" id="{882A3EB2-CF65-90DD-D26E-ADC83B64D473}"/>
              </a:ext>
            </a:extLst>
          </p:cNvPr>
          <p:cNvSpPr/>
          <p:nvPr/>
        </p:nvSpPr>
        <p:spPr>
          <a:xfrm>
            <a:off x="664835" y="4949952"/>
            <a:ext cx="3389376" cy="1097280"/>
          </a:xfrm>
          <a:prstGeom prst="roundRect">
            <a:avLst>
              <a:gd name="adj" fmla="val 7778"/>
            </a:avLst>
          </a:prstGeom>
          <a:solidFill>
            <a:srgbClr val="7C3AED">
              <a:alpha val="10000"/>
            </a:srgbClr>
          </a:solidFill>
          <a:ln w="12700">
            <a:solidFill>
              <a:srgbClr val="7C3AED">
                <a:alpha val="40000"/>
              </a:srgbClr>
            </a:solidFill>
            <a:prstDash val="solid"/>
          </a:ln>
        </p:spPr>
        <p:txBody>
          <a:bodyPr/>
          <a:lstStyle/>
          <a:p>
            <a:endParaRPr lang="en-GB" sz="2400"/>
          </a:p>
        </p:txBody>
      </p:sp>
      <p:sp>
        <p:nvSpPr>
          <p:cNvPr id="29" name="Text 27">
            <a:extLst>
              <a:ext uri="{FF2B5EF4-FFF2-40B4-BE49-F238E27FC236}">
                <a16:creationId xmlns:a16="http://schemas.microsoft.com/office/drawing/2014/main" id="{28D0D2A4-9F00-F8C3-9C06-5A510A4F7659}"/>
              </a:ext>
            </a:extLst>
          </p:cNvPr>
          <p:cNvSpPr/>
          <p:nvPr/>
        </p:nvSpPr>
        <p:spPr>
          <a:xfrm>
            <a:off x="737987" y="4998720"/>
            <a:ext cx="3243072" cy="999744"/>
          </a:xfrm>
          <a:prstGeom prst="rect">
            <a:avLst/>
          </a:prstGeom>
          <a:noFill/>
          <a:ln/>
        </p:spPr>
        <p:txBody>
          <a:bodyPr wrap="square" lIns="0" tIns="0" rIns="0" bIns="0" rtlCol="0" anchor="ctr"/>
          <a:lstStyle/>
          <a:p>
            <a:r>
              <a:rPr lang="en-US" sz="1267" dirty="0">
                <a:solidFill>
                  <a:srgbClr val="0A3D55"/>
                </a:solidFill>
                <a:latin typeface="Calibri" pitchFamily="34" charset="0"/>
                <a:ea typeface="Calibri" pitchFamily="34" charset="-122"/>
                <a:cs typeface="Calibri" pitchFamily="34" charset="-120"/>
              </a:rPr>
              <a:t>HCI link: Lower cognitive load for novices — motor memory can substitute for syntactic memory. Removes the blank-screen problem entirely.</a:t>
            </a:r>
            <a:endParaRPr lang="en-US" sz="1267" dirty="0"/>
          </a:p>
        </p:txBody>
      </p:sp>
      <p:sp>
        <p:nvSpPr>
          <p:cNvPr id="32" name="TextBox 31">
            <a:extLst>
              <a:ext uri="{FF2B5EF4-FFF2-40B4-BE49-F238E27FC236}">
                <a16:creationId xmlns:a16="http://schemas.microsoft.com/office/drawing/2014/main" id="{F5621904-9DAD-FA94-061E-A6D3B7B8ABAF}"/>
              </a:ext>
            </a:extLst>
          </p:cNvPr>
          <p:cNvSpPr txBox="1"/>
          <p:nvPr/>
        </p:nvSpPr>
        <p:spPr>
          <a:xfrm>
            <a:off x="5071476" y="5851263"/>
            <a:ext cx="6096000" cy="482312"/>
          </a:xfrm>
          <a:prstGeom prst="rect">
            <a:avLst/>
          </a:prstGeom>
          <a:noFill/>
        </p:spPr>
        <p:txBody>
          <a:bodyPr wrap="square">
            <a:spAutoFit/>
          </a:bodyPr>
          <a:lstStyle/>
          <a:p>
            <a:r>
              <a:rPr lang="en-GB" sz="1467" dirty="0">
                <a:hlinkClick r:id="rId3"/>
              </a:rPr>
              <a:t>https://www.youtube.com/watch?v=C_P3nNl0XQo</a:t>
            </a:r>
            <a:endParaRPr lang="en-GB" sz="1467" dirty="0"/>
          </a:p>
          <a:p>
            <a:endParaRPr lang="en-GB" sz="1067" dirty="0"/>
          </a:p>
        </p:txBody>
      </p:sp>
      <p:pic>
        <p:nvPicPr>
          <p:cNvPr id="36" name="Picture 35">
            <a:extLst>
              <a:ext uri="{FF2B5EF4-FFF2-40B4-BE49-F238E27FC236}">
                <a16:creationId xmlns:a16="http://schemas.microsoft.com/office/drawing/2014/main" id="{A62B889C-62D6-496D-23DB-14CA010B74FD}"/>
              </a:ext>
            </a:extLst>
          </p:cNvPr>
          <p:cNvPicPr>
            <a:picLocks noChangeAspect="1"/>
          </p:cNvPicPr>
          <p:nvPr/>
        </p:nvPicPr>
        <p:blipFill>
          <a:blip r:embed="rId4"/>
          <a:srcRect t="15782" b="15464"/>
          <a:stretch>
            <a:fillRect/>
          </a:stretch>
        </p:blipFill>
        <p:spPr>
          <a:xfrm>
            <a:off x="4603701" y="2373703"/>
            <a:ext cx="5058060" cy="3477560"/>
          </a:xfrm>
          <a:prstGeom prst="rect">
            <a:avLst/>
          </a:prstGeom>
        </p:spPr>
      </p:pic>
      <p:sp>
        <p:nvSpPr>
          <p:cNvPr id="38" name="Text 28">
            <a:extLst>
              <a:ext uri="{FF2B5EF4-FFF2-40B4-BE49-F238E27FC236}">
                <a16:creationId xmlns:a16="http://schemas.microsoft.com/office/drawing/2014/main" id="{62CA9977-4C6B-EF3F-835D-62E063530C78}"/>
              </a:ext>
            </a:extLst>
          </p:cNvPr>
          <p:cNvSpPr/>
          <p:nvPr/>
        </p:nvSpPr>
        <p:spPr>
          <a:xfrm>
            <a:off x="463296" y="6499583"/>
            <a:ext cx="11265408"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[7] Ishii, H. and Ullmer, B. (1997). Tangible bits: towards seamless interfaces between people, bits and atoms. CHI '97. pp.234–241.  </a:t>
            </a:r>
          </a:p>
          <a:p>
            <a:r>
              <a:rPr lang="en-US" sz="1200" i="1" dirty="0">
                <a:solidFill>
                  <a:srgbClr val="64748B"/>
                </a:solidFill>
                <a:latin typeface="Calibri" pitchFamily="34" charset="0"/>
                <a:ea typeface="Calibri" pitchFamily="34" charset="-122"/>
                <a:cs typeface="Calibri" pitchFamily="34" charset="-120"/>
              </a:rPr>
              <a:t>[8] Resnick, M. et al. (1998). Digital manipulatives: new toys to think with. CHI '98. pp.281–287.</a:t>
            </a:r>
            <a:endParaRPr lang="en-US" sz="1200" dirty="0"/>
          </a:p>
        </p:txBody>
      </p:sp>
      <p:sp>
        <p:nvSpPr>
          <p:cNvPr id="39" name="Footer Placeholder 5">
            <a:extLst>
              <a:ext uri="{FF2B5EF4-FFF2-40B4-BE49-F238E27FC236}">
                <a16:creationId xmlns:a16="http://schemas.microsoft.com/office/drawing/2014/main" id="{D5ECF405-9FB2-18F5-D7EA-AF4890E45410}"/>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40" name="Date Placeholder 4">
            <a:extLst>
              <a:ext uri="{FF2B5EF4-FFF2-40B4-BE49-F238E27FC236}">
                <a16:creationId xmlns:a16="http://schemas.microsoft.com/office/drawing/2014/main" id="{F1603611-2B2A-8804-B1A1-9858CADA9D18}"/>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41" name="Slide Number Placeholder 6">
            <a:extLst>
              <a:ext uri="{FF2B5EF4-FFF2-40B4-BE49-F238E27FC236}">
                <a16:creationId xmlns:a16="http://schemas.microsoft.com/office/drawing/2014/main" id="{D75EE2E4-5840-B362-230A-005774C1F702}"/>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10</a:t>
            </a:fld>
            <a:endParaRPr lang="en-GB" sz="1100" dirty="0">
              <a:solidFill>
                <a:prstClr val="black"/>
              </a:solidFill>
              <a:latin typeface="Aptos" panose="02110004020202020204"/>
            </a:endParaRPr>
          </a:p>
        </p:txBody>
      </p:sp>
      <p:pic>
        <p:nvPicPr>
          <p:cNvPr id="7" name="Picture 6">
            <a:extLst>
              <a:ext uri="{FF2B5EF4-FFF2-40B4-BE49-F238E27FC236}">
                <a16:creationId xmlns:a16="http://schemas.microsoft.com/office/drawing/2014/main" id="{6F5E2129-7D40-DD91-0B50-07268F728E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23BF370-7B41-36E2-59C9-3D1FE2C7C608}"/>
              </a:ext>
            </a:extLst>
          </p:cNvPr>
          <p:cNvPicPr>
            <a:picLocks noChangeAspect="1"/>
          </p:cNvPicPr>
          <p:nvPr/>
        </p:nvPicPr>
        <p:blipFill>
          <a:blip r:embed="rId6"/>
          <a:stretch>
            <a:fillRect/>
          </a:stretch>
        </p:blipFill>
        <p:spPr>
          <a:xfrm>
            <a:off x="10298015" y="4204472"/>
            <a:ext cx="1854361" cy="1854361"/>
          </a:xfrm>
          <a:prstGeom prst="rect">
            <a:avLst/>
          </a:prstGeom>
        </p:spPr>
      </p:pic>
    </p:spTree>
    <p:extLst>
      <p:ext uri="{BB962C8B-B14F-4D97-AF65-F5344CB8AC3E}">
        <p14:creationId xmlns:p14="http://schemas.microsoft.com/office/powerpoint/2010/main" val="238024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733" b="1" dirty="0">
                <a:solidFill>
                  <a:srgbClr val="0A3D55"/>
                </a:solidFill>
                <a:latin typeface="Cambria" pitchFamily="34" charset="0"/>
                <a:ea typeface="Cambria" pitchFamily="34" charset="-122"/>
                <a:cs typeface="Cambria" pitchFamily="34" charset="-120"/>
              </a:rPr>
              <a:t>Voice User Interface (VUI) Design</a:t>
            </a:r>
            <a:endParaRPr lang="en-US" sz="3733" dirty="0"/>
          </a:p>
        </p:txBody>
      </p:sp>
      <p:sp>
        <p:nvSpPr>
          <p:cNvPr id="3" name="Text 1"/>
          <p:cNvSpPr/>
          <p:nvPr/>
        </p:nvSpPr>
        <p:spPr>
          <a:xfrm>
            <a:off x="609600" y="777301"/>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In a VUI, the interface IS the conversation as there is no screen to scan, no icon to click, no back button [9, 10].</a:t>
            </a:r>
            <a:endParaRPr lang="en-US" sz="1733" dirty="0"/>
          </a:p>
        </p:txBody>
      </p:sp>
      <p:sp>
        <p:nvSpPr>
          <p:cNvPr id="4" name="Text 2"/>
          <p:cNvSpPr/>
          <p:nvPr/>
        </p:nvSpPr>
        <p:spPr>
          <a:xfrm>
            <a:off x="463296" y="1117176"/>
            <a:ext cx="11265408" cy="341376"/>
          </a:xfrm>
          <a:prstGeom prst="rect">
            <a:avLst/>
          </a:prstGeom>
          <a:noFill/>
          <a:ln/>
        </p:spPr>
        <p:txBody>
          <a:bodyPr wrap="square" lIns="0" tIns="0" rIns="0" bIns="0" rtlCol="0" anchor="ctr"/>
          <a:lstStyle/>
          <a:p>
            <a:r>
              <a:rPr lang="en-US" sz="1733" b="1" dirty="0">
                <a:solidFill>
                  <a:srgbClr val="0A3D55"/>
                </a:solidFill>
                <a:latin typeface="Calibri" pitchFamily="34" charset="0"/>
                <a:ea typeface="Calibri" pitchFamily="34" charset="-122"/>
                <a:cs typeface="Calibri" pitchFamily="34" charset="-120"/>
              </a:rPr>
              <a:t>What changes when you move from screen to voice:</a:t>
            </a:r>
            <a:endParaRPr lang="en-US" sz="1733" dirty="0"/>
          </a:p>
        </p:txBody>
      </p:sp>
      <p:sp>
        <p:nvSpPr>
          <p:cNvPr id="5" name="Shape 3"/>
          <p:cNvSpPr/>
          <p:nvPr/>
        </p:nvSpPr>
        <p:spPr>
          <a:xfrm>
            <a:off x="463296" y="1457056"/>
            <a:ext cx="2389632" cy="414528"/>
          </a:xfrm>
          <a:prstGeom prst="roundRect">
            <a:avLst>
              <a:gd name="adj" fmla="val 14706"/>
            </a:avLst>
          </a:prstGeom>
          <a:solidFill>
            <a:srgbClr val="0A3D55"/>
          </a:solidFill>
          <a:ln w="12700">
            <a:solidFill>
              <a:srgbClr val="0A3D55"/>
            </a:solidFill>
            <a:prstDash val="solid"/>
          </a:ln>
        </p:spPr>
        <p:txBody>
          <a:bodyPr/>
          <a:lstStyle/>
          <a:p>
            <a:endParaRPr lang="en-GB" sz="2400"/>
          </a:p>
        </p:txBody>
      </p:sp>
      <p:sp>
        <p:nvSpPr>
          <p:cNvPr id="6" name="Text 4"/>
          <p:cNvSpPr/>
          <p:nvPr/>
        </p:nvSpPr>
        <p:spPr>
          <a:xfrm>
            <a:off x="463296" y="1457056"/>
            <a:ext cx="2389632" cy="414528"/>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Dimension</a:t>
            </a:r>
            <a:endParaRPr lang="en-US" sz="1467" dirty="0"/>
          </a:p>
        </p:txBody>
      </p:sp>
      <p:sp>
        <p:nvSpPr>
          <p:cNvPr id="7" name="Shape 5"/>
          <p:cNvSpPr/>
          <p:nvPr/>
        </p:nvSpPr>
        <p:spPr>
          <a:xfrm>
            <a:off x="2901696" y="1457056"/>
            <a:ext cx="4047744" cy="414528"/>
          </a:xfrm>
          <a:prstGeom prst="roundRect">
            <a:avLst>
              <a:gd name="adj" fmla="val 14706"/>
            </a:avLst>
          </a:prstGeom>
          <a:solidFill>
            <a:srgbClr val="0A3D55"/>
          </a:solidFill>
          <a:ln w="12700">
            <a:solidFill>
              <a:srgbClr val="0A3D55"/>
            </a:solidFill>
            <a:prstDash val="solid"/>
          </a:ln>
        </p:spPr>
        <p:txBody>
          <a:bodyPr/>
          <a:lstStyle/>
          <a:p>
            <a:endParaRPr lang="en-GB" sz="2400"/>
          </a:p>
        </p:txBody>
      </p:sp>
      <p:sp>
        <p:nvSpPr>
          <p:cNvPr id="8" name="Text 6"/>
          <p:cNvSpPr/>
          <p:nvPr/>
        </p:nvSpPr>
        <p:spPr>
          <a:xfrm>
            <a:off x="2901696" y="1457056"/>
            <a:ext cx="4047744" cy="414528"/>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Screen (WIMP)</a:t>
            </a:r>
            <a:endParaRPr lang="en-US" sz="1467" dirty="0"/>
          </a:p>
        </p:txBody>
      </p:sp>
      <p:sp>
        <p:nvSpPr>
          <p:cNvPr id="9" name="Shape 7"/>
          <p:cNvSpPr/>
          <p:nvPr/>
        </p:nvSpPr>
        <p:spPr>
          <a:xfrm>
            <a:off x="6998208" y="1457056"/>
            <a:ext cx="4047744" cy="414528"/>
          </a:xfrm>
          <a:prstGeom prst="roundRect">
            <a:avLst>
              <a:gd name="adj" fmla="val 14706"/>
            </a:avLst>
          </a:prstGeom>
          <a:solidFill>
            <a:srgbClr val="0A3D55"/>
          </a:solidFill>
          <a:ln w="12700">
            <a:solidFill>
              <a:srgbClr val="0A3D55"/>
            </a:solidFill>
            <a:prstDash val="solid"/>
          </a:ln>
        </p:spPr>
        <p:txBody>
          <a:bodyPr/>
          <a:lstStyle/>
          <a:p>
            <a:endParaRPr lang="en-GB" sz="2400"/>
          </a:p>
        </p:txBody>
      </p:sp>
      <p:sp>
        <p:nvSpPr>
          <p:cNvPr id="10" name="Text 8"/>
          <p:cNvSpPr/>
          <p:nvPr/>
        </p:nvSpPr>
        <p:spPr>
          <a:xfrm>
            <a:off x="6998208" y="1457056"/>
            <a:ext cx="4047744" cy="414528"/>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Voice (VUI)</a:t>
            </a:r>
            <a:endParaRPr lang="en-US" sz="1467" dirty="0"/>
          </a:p>
        </p:txBody>
      </p:sp>
      <p:sp>
        <p:nvSpPr>
          <p:cNvPr id="11" name="Shape 9"/>
          <p:cNvSpPr/>
          <p:nvPr/>
        </p:nvSpPr>
        <p:spPr>
          <a:xfrm>
            <a:off x="463296" y="1944736"/>
            <a:ext cx="2389632"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12" name="Text 10"/>
          <p:cNvSpPr/>
          <p:nvPr/>
        </p:nvSpPr>
        <p:spPr>
          <a:xfrm>
            <a:off x="560832" y="1993504"/>
            <a:ext cx="2218944" cy="512064"/>
          </a:xfrm>
          <a:prstGeom prst="rect">
            <a:avLst/>
          </a:prstGeom>
          <a:noFill/>
          <a:ln/>
        </p:spPr>
        <p:txBody>
          <a:bodyPr wrap="square" lIns="0" tIns="0" rIns="0" bIns="0" rtlCol="0" anchor="ctr"/>
          <a:lstStyle/>
          <a:p>
            <a:r>
              <a:rPr lang="en-US" sz="1533" b="1" dirty="0">
                <a:solidFill>
                  <a:srgbClr val="0A3D55"/>
                </a:solidFill>
                <a:latin typeface="Calibri" pitchFamily="34" charset="0"/>
                <a:ea typeface="Calibri" pitchFamily="34" charset="-122"/>
                <a:cs typeface="Calibri" pitchFamily="34" charset="-120"/>
              </a:rPr>
              <a:t>Navigation</a:t>
            </a:r>
            <a:endParaRPr lang="en-US" sz="1533" dirty="0"/>
          </a:p>
        </p:txBody>
      </p:sp>
      <p:sp>
        <p:nvSpPr>
          <p:cNvPr id="13" name="Shape 11"/>
          <p:cNvSpPr/>
          <p:nvPr/>
        </p:nvSpPr>
        <p:spPr>
          <a:xfrm>
            <a:off x="2901696" y="1944736"/>
            <a:ext cx="4047744"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14" name="Text 12"/>
          <p:cNvSpPr/>
          <p:nvPr/>
        </p:nvSpPr>
        <p:spPr>
          <a:xfrm>
            <a:off x="2999232" y="1993504"/>
            <a:ext cx="3877056" cy="512064"/>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User scans a menu and picks an option</a:t>
            </a:r>
            <a:endParaRPr lang="en-US" sz="1400" dirty="0"/>
          </a:p>
        </p:txBody>
      </p:sp>
      <p:sp>
        <p:nvSpPr>
          <p:cNvPr id="15" name="Shape 13"/>
          <p:cNvSpPr/>
          <p:nvPr/>
        </p:nvSpPr>
        <p:spPr>
          <a:xfrm>
            <a:off x="6998208" y="1944736"/>
            <a:ext cx="4047744"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16" name="Text 14"/>
          <p:cNvSpPr/>
          <p:nvPr/>
        </p:nvSpPr>
        <p:spPr>
          <a:xfrm>
            <a:off x="7095744" y="1993504"/>
            <a:ext cx="3877056" cy="512064"/>
          </a:xfrm>
          <a:prstGeom prst="rect">
            <a:avLst/>
          </a:prstGeom>
          <a:noFill/>
          <a:ln/>
        </p:spPr>
        <p:txBody>
          <a:bodyPr wrap="square" lIns="0" tIns="0" rIns="0" bIns="0" rtlCol="0" anchor="ctr"/>
          <a:lstStyle/>
          <a:p>
            <a:r>
              <a:rPr lang="en-US" sz="1400" dirty="0">
                <a:solidFill>
                  <a:srgbClr val="1C7293"/>
                </a:solidFill>
                <a:latin typeface="Calibri" pitchFamily="34" charset="0"/>
                <a:ea typeface="Calibri" pitchFamily="34" charset="-122"/>
                <a:cs typeface="Calibri" pitchFamily="34" charset="-120"/>
              </a:rPr>
              <a:t>User must remember or discover what they can say</a:t>
            </a:r>
            <a:endParaRPr lang="en-US" sz="1400" dirty="0"/>
          </a:p>
        </p:txBody>
      </p:sp>
      <p:sp>
        <p:nvSpPr>
          <p:cNvPr id="17" name="Shape 15"/>
          <p:cNvSpPr/>
          <p:nvPr/>
        </p:nvSpPr>
        <p:spPr>
          <a:xfrm>
            <a:off x="463296" y="2627488"/>
            <a:ext cx="2389632"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18" name="Text 16"/>
          <p:cNvSpPr/>
          <p:nvPr/>
        </p:nvSpPr>
        <p:spPr>
          <a:xfrm>
            <a:off x="560832" y="2676256"/>
            <a:ext cx="2218944" cy="512064"/>
          </a:xfrm>
          <a:prstGeom prst="rect">
            <a:avLst/>
          </a:prstGeom>
          <a:noFill/>
          <a:ln/>
        </p:spPr>
        <p:txBody>
          <a:bodyPr wrap="square" lIns="0" tIns="0" rIns="0" bIns="0" rtlCol="0" anchor="ctr"/>
          <a:lstStyle/>
          <a:p>
            <a:r>
              <a:rPr lang="en-US" sz="1533" b="1" dirty="0">
                <a:solidFill>
                  <a:srgbClr val="0A3D55"/>
                </a:solidFill>
                <a:latin typeface="Calibri" pitchFamily="34" charset="0"/>
                <a:ea typeface="Calibri" pitchFamily="34" charset="-122"/>
                <a:cs typeface="Calibri" pitchFamily="34" charset="-120"/>
              </a:rPr>
              <a:t>Affordance</a:t>
            </a:r>
            <a:endParaRPr lang="en-US" sz="1533" dirty="0"/>
          </a:p>
        </p:txBody>
      </p:sp>
      <p:sp>
        <p:nvSpPr>
          <p:cNvPr id="19" name="Shape 17"/>
          <p:cNvSpPr/>
          <p:nvPr/>
        </p:nvSpPr>
        <p:spPr>
          <a:xfrm>
            <a:off x="2901696" y="2627488"/>
            <a:ext cx="4047744"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20" name="Text 18"/>
          <p:cNvSpPr/>
          <p:nvPr/>
        </p:nvSpPr>
        <p:spPr>
          <a:xfrm>
            <a:off x="2999232" y="2676256"/>
            <a:ext cx="3877056" cy="512064"/>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Buttons, labels, and icons signal available actions</a:t>
            </a:r>
            <a:endParaRPr lang="en-US" sz="1400" dirty="0"/>
          </a:p>
        </p:txBody>
      </p:sp>
      <p:sp>
        <p:nvSpPr>
          <p:cNvPr id="21" name="Shape 19"/>
          <p:cNvSpPr/>
          <p:nvPr/>
        </p:nvSpPr>
        <p:spPr>
          <a:xfrm>
            <a:off x="6998208" y="2627488"/>
            <a:ext cx="4047744"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22" name="Text 20"/>
          <p:cNvSpPr/>
          <p:nvPr/>
        </p:nvSpPr>
        <p:spPr>
          <a:xfrm>
            <a:off x="7095744" y="2676256"/>
            <a:ext cx="3877056" cy="512064"/>
          </a:xfrm>
          <a:prstGeom prst="rect">
            <a:avLst/>
          </a:prstGeom>
          <a:noFill/>
          <a:ln/>
        </p:spPr>
        <p:txBody>
          <a:bodyPr wrap="square" lIns="0" tIns="0" rIns="0" bIns="0" rtlCol="0" anchor="ctr"/>
          <a:lstStyle/>
          <a:p>
            <a:r>
              <a:rPr lang="en-US" sz="1400" dirty="0">
                <a:solidFill>
                  <a:srgbClr val="1C7293"/>
                </a:solidFill>
                <a:latin typeface="Calibri" pitchFamily="34" charset="0"/>
                <a:ea typeface="Calibri" pitchFamily="34" charset="-122"/>
                <a:cs typeface="Calibri" pitchFamily="34" charset="-120"/>
              </a:rPr>
              <a:t>Nothing signals what to say — the system must tell you</a:t>
            </a:r>
            <a:endParaRPr lang="en-US" sz="1400" dirty="0"/>
          </a:p>
        </p:txBody>
      </p:sp>
      <p:sp>
        <p:nvSpPr>
          <p:cNvPr id="23" name="Shape 21"/>
          <p:cNvSpPr/>
          <p:nvPr/>
        </p:nvSpPr>
        <p:spPr>
          <a:xfrm>
            <a:off x="463296" y="3310240"/>
            <a:ext cx="2389632"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24" name="Text 22"/>
          <p:cNvSpPr/>
          <p:nvPr/>
        </p:nvSpPr>
        <p:spPr>
          <a:xfrm>
            <a:off x="560832" y="3359008"/>
            <a:ext cx="2218944" cy="512064"/>
          </a:xfrm>
          <a:prstGeom prst="rect">
            <a:avLst/>
          </a:prstGeom>
          <a:noFill/>
          <a:ln/>
        </p:spPr>
        <p:txBody>
          <a:bodyPr wrap="square" lIns="0" tIns="0" rIns="0" bIns="0" rtlCol="0" anchor="ctr"/>
          <a:lstStyle/>
          <a:p>
            <a:r>
              <a:rPr lang="en-US" sz="1533" b="1" dirty="0">
                <a:solidFill>
                  <a:srgbClr val="0A3D55"/>
                </a:solidFill>
                <a:latin typeface="Calibri" pitchFamily="34" charset="0"/>
                <a:ea typeface="Calibri" pitchFamily="34" charset="-122"/>
                <a:cs typeface="Calibri" pitchFamily="34" charset="-120"/>
              </a:rPr>
              <a:t>Errors</a:t>
            </a:r>
            <a:endParaRPr lang="en-US" sz="1533" dirty="0"/>
          </a:p>
        </p:txBody>
      </p:sp>
      <p:sp>
        <p:nvSpPr>
          <p:cNvPr id="25" name="Shape 23"/>
          <p:cNvSpPr/>
          <p:nvPr/>
        </p:nvSpPr>
        <p:spPr>
          <a:xfrm>
            <a:off x="2901696" y="3310240"/>
            <a:ext cx="4047744"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26" name="Text 24"/>
          <p:cNvSpPr/>
          <p:nvPr/>
        </p:nvSpPr>
        <p:spPr>
          <a:xfrm>
            <a:off x="2999232" y="3359008"/>
            <a:ext cx="3877056" cy="512064"/>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Screen message sits until user reads it</a:t>
            </a:r>
            <a:endParaRPr lang="en-US" sz="1400" dirty="0"/>
          </a:p>
        </p:txBody>
      </p:sp>
      <p:sp>
        <p:nvSpPr>
          <p:cNvPr id="27" name="Shape 25"/>
          <p:cNvSpPr/>
          <p:nvPr/>
        </p:nvSpPr>
        <p:spPr>
          <a:xfrm>
            <a:off x="6998208" y="3310240"/>
            <a:ext cx="4047744"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28" name="Text 26"/>
          <p:cNvSpPr/>
          <p:nvPr/>
        </p:nvSpPr>
        <p:spPr>
          <a:xfrm>
            <a:off x="7095744" y="3359008"/>
            <a:ext cx="3877056" cy="512064"/>
          </a:xfrm>
          <a:prstGeom prst="rect">
            <a:avLst/>
          </a:prstGeom>
          <a:noFill/>
          <a:ln/>
        </p:spPr>
        <p:txBody>
          <a:bodyPr wrap="square" lIns="0" tIns="0" rIns="0" bIns="0" rtlCol="0" anchor="ctr"/>
          <a:lstStyle/>
          <a:p>
            <a:r>
              <a:rPr lang="en-US" sz="1400" dirty="0">
                <a:solidFill>
                  <a:srgbClr val="1C7293"/>
                </a:solidFill>
                <a:latin typeface="Calibri" pitchFamily="34" charset="0"/>
                <a:ea typeface="Calibri" pitchFamily="34" charset="-122"/>
                <a:cs typeface="Calibri" pitchFamily="34" charset="-120"/>
              </a:rPr>
              <a:t>Error is a spoken turn — user hears it once and it is gone</a:t>
            </a:r>
            <a:endParaRPr lang="en-US" sz="1400" dirty="0"/>
          </a:p>
        </p:txBody>
      </p:sp>
      <p:sp>
        <p:nvSpPr>
          <p:cNvPr id="29" name="Shape 27"/>
          <p:cNvSpPr/>
          <p:nvPr/>
        </p:nvSpPr>
        <p:spPr>
          <a:xfrm>
            <a:off x="463296" y="3992992"/>
            <a:ext cx="2389632"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30" name="Text 28"/>
          <p:cNvSpPr/>
          <p:nvPr/>
        </p:nvSpPr>
        <p:spPr>
          <a:xfrm>
            <a:off x="560832" y="4041760"/>
            <a:ext cx="2218944" cy="512064"/>
          </a:xfrm>
          <a:prstGeom prst="rect">
            <a:avLst/>
          </a:prstGeom>
          <a:noFill/>
          <a:ln/>
        </p:spPr>
        <p:txBody>
          <a:bodyPr wrap="square" lIns="0" tIns="0" rIns="0" bIns="0" rtlCol="0" anchor="ctr"/>
          <a:lstStyle/>
          <a:p>
            <a:r>
              <a:rPr lang="en-US" sz="1533" b="1" dirty="0">
                <a:solidFill>
                  <a:srgbClr val="0A3D55"/>
                </a:solidFill>
                <a:latin typeface="Calibri" pitchFamily="34" charset="0"/>
                <a:ea typeface="Calibri" pitchFamily="34" charset="-122"/>
                <a:cs typeface="Calibri" pitchFamily="34" charset="-120"/>
              </a:rPr>
              <a:t>Undo</a:t>
            </a:r>
            <a:endParaRPr lang="en-US" sz="1533" dirty="0"/>
          </a:p>
        </p:txBody>
      </p:sp>
      <p:sp>
        <p:nvSpPr>
          <p:cNvPr id="31" name="Shape 29"/>
          <p:cNvSpPr/>
          <p:nvPr/>
        </p:nvSpPr>
        <p:spPr>
          <a:xfrm>
            <a:off x="2901696" y="3992992"/>
            <a:ext cx="4047744"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32" name="Text 30"/>
          <p:cNvSpPr/>
          <p:nvPr/>
        </p:nvSpPr>
        <p:spPr>
          <a:xfrm>
            <a:off x="2999232" y="4041760"/>
            <a:ext cx="3877056" cy="512064"/>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Back button / Ctrl+Z always available</a:t>
            </a:r>
            <a:endParaRPr lang="en-US" sz="1400" dirty="0"/>
          </a:p>
        </p:txBody>
      </p:sp>
      <p:sp>
        <p:nvSpPr>
          <p:cNvPr id="33" name="Shape 31"/>
          <p:cNvSpPr/>
          <p:nvPr/>
        </p:nvSpPr>
        <p:spPr>
          <a:xfrm>
            <a:off x="6998208" y="3992992"/>
            <a:ext cx="4047744"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34" name="Text 32"/>
          <p:cNvSpPr/>
          <p:nvPr/>
        </p:nvSpPr>
        <p:spPr>
          <a:xfrm>
            <a:off x="7095744" y="4041760"/>
            <a:ext cx="3877056" cy="512064"/>
          </a:xfrm>
          <a:prstGeom prst="rect">
            <a:avLst/>
          </a:prstGeom>
          <a:noFill/>
          <a:ln/>
        </p:spPr>
        <p:txBody>
          <a:bodyPr wrap="square" lIns="0" tIns="0" rIns="0" bIns="0" rtlCol="0" anchor="ctr"/>
          <a:lstStyle/>
          <a:p>
            <a:r>
              <a:rPr lang="en-US" sz="1400" dirty="0">
                <a:solidFill>
                  <a:srgbClr val="1C7293"/>
                </a:solidFill>
                <a:latin typeface="Calibri" pitchFamily="34" charset="0"/>
                <a:ea typeface="Calibri" pitchFamily="34" charset="-122"/>
                <a:cs typeface="Calibri" pitchFamily="34" charset="-120"/>
              </a:rPr>
              <a:t>'Cancel' must be explicitly designed into every flow</a:t>
            </a:r>
            <a:endParaRPr lang="en-US" sz="1400" dirty="0"/>
          </a:p>
        </p:txBody>
      </p:sp>
      <p:sp>
        <p:nvSpPr>
          <p:cNvPr id="35" name="Shape 33"/>
          <p:cNvSpPr/>
          <p:nvPr/>
        </p:nvSpPr>
        <p:spPr>
          <a:xfrm>
            <a:off x="463296" y="4675744"/>
            <a:ext cx="2389632"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36" name="Text 34"/>
          <p:cNvSpPr/>
          <p:nvPr/>
        </p:nvSpPr>
        <p:spPr>
          <a:xfrm>
            <a:off x="560832" y="4724512"/>
            <a:ext cx="2218944" cy="512064"/>
          </a:xfrm>
          <a:prstGeom prst="rect">
            <a:avLst/>
          </a:prstGeom>
          <a:noFill/>
          <a:ln/>
        </p:spPr>
        <p:txBody>
          <a:bodyPr wrap="square" lIns="0" tIns="0" rIns="0" bIns="0" rtlCol="0" anchor="ctr"/>
          <a:lstStyle/>
          <a:p>
            <a:r>
              <a:rPr lang="en-US" sz="1533" b="1" dirty="0">
                <a:solidFill>
                  <a:srgbClr val="0A3D55"/>
                </a:solidFill>
                <a:latin typeface="Calibri" pitchFamily="34" charset="0"/>
                <a:ea typeface="Calibri" pitchFamily="34" charset="-122"/>
                <a:cs typeface="Calibri" pitchFamily="34" charset="-120"/>
              </a:rPr>
              <a:t>Feedback</a:t>
            </a:r>
            <a:endParaRPr lang="en-US" sz="1533" dirty="0"/>
          </a:p>
        </p:txBody>
      </p:sp>
      <p:sp>
        <p:nvSpPr>
          <p:cNvPr id="37" name="Shape 35"/>
          <p:cNvSpPr/>
          <p:nvPr/>
        </p:nvSpPr>
        <p:spPr>
          <a:xfrm>
            <a:off x="2901696" y="4675744"/>
            <a:ext cx="4047744"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38" name="Text 36"/>
          <p:cNvSpPr/>
          <p:nvPr/>
        </p:nvSpPr>
        <p:spPr>
          <a:xfrm>
            <a:off x="2999232" y="4724512"/>
            <a:ext cx="3877056" cy="512064"/>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Visual confirmation persists on screen</a:t>
            </a:r>
            <a:endParaRPr lang="en-US" sz="1400" dirty="0"/>
          </a:p>
        </p:txBody>
      </p:sp>
      <p:sp>
        <p:nvSpPr>
          <p:cNvPr id="39" name="Shape 37"/>
          <p:cNvSpPr/>
          <p:nvPr/>
        </p:nvSpPr>
        <p:spPr>
          <a:xfrm>
            <a:off x="6998208" y="4675744"/>
            <a:ext cx="4047744" cy="609600"/>
          </a:xfrm>
          <a:prstGeom prst="roundRect">
            <a:avLst>
              <a:gd name="adj" fmla="val 8000"/>
            </a:avLst>
          </a:prstGeom>
          <a:solidFill>
            <a:srgbClr val="F8FAFB"/>
          </a:solidFill>
          <a:ln w="12700">
            <a:solidFill>
              <a:srgbClr val="E2E8F0"/>
            </a:solidFill>
            <a:prstDash val="solid"/>
          </a:ln>
        </p:spPr>
        <p:txBody>
          <a:bodyPr/>
          <a:lstStyle/>
          <a:p>
            <a:endParaRPr lang="en-GB" sz="2400"/>
          </a:p>
        </p:txBody>
      </p:sp>
      <p:sp>
        <p:nvSpPr>
          <p:cNvPr id="40" name="Text 38"/>
          <p:cNvSpPr/>
          <p:nvPr/>
        </p:nvSpPr>
        <p:spPr>
          <a:xfrm>
            <a:off x="7095744" y="4724512"/>
            <a:ext cx="3877056" cy="512064"/>
          </a:xfrm>
          <a:prstGeom prst="rect">
            <a:avLst/>
          </a:prstGeom>
          <a:noFill/>
          <a:ln/>
        </p:spPr>
        <p:txBody>
          <a:bodyPr wrap="square" lIns="0" tIns="0" rIns="0" bIns="0" rtlCol="0" anchor="ctr"/>
          <a:lstStyle/>
          <a:p>
            <a:r>
              <a:rPr lang="en-US" sz="1400" dirty="0">
                <a:solidFill>
                  <a:srgbClr val="1C7293"/>
                </a:solidFill>
                <a:latin typeface="Calibri" pitchFamily="34" charset="0"/>
                <a:ea typeface="Calibri" pitchFamily="34" charset="-122"/>
                <a:cs typeface="Calibri" pitchFamily="34" charset="-120"/>
              </a:rPr>
              <a:t>Confirmation is spoken — user must hold it in working memory</a:t>
            </a:r>
            <a:endParaRPr lang="en-US" sz="1400" dirty="0"/>
          </a:p>
        </p:txBody>
      </p:sp>
      <p:sp>
        <p:nvSpPr>
          <p:cNvPr id="41" name="Shape 39"/>
          <p:cNvSpPr/>
          <p:nvPr/>
        </p:nvSpPr>
        <p:spPr>
          <a:xfrm>
            <a:off x="463296" y="5358496"/>
            <a:ext cx="2389632"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42" name="Text 40"/>
          <p:cNvSpPr/>
          <p:nvPr/>
        </p:nvSpPr>
        <p:spPr>
          <a:xfrm>
            <a:off x="560832" y="5407264"/>
            <a:ext cx="2218944" cy="512064"/>
          </a:xfrm>
          <a:prstGeom prst="rect">
            <a:avLst/>
          </a:prstGeom>
          <a:noFill/>
          <a:ln/>
        </p:spPr>
        <p:txBody>
          <a:bodyPr wrap="square" lIns="0" tIns="0" rIns="0" bIns="0" rtlCol="0" anchor="ctr"/>
          <a:lstStyle/>
          <a:p>
            <a:r>
              <a:rPr lang="en-US" sz="1533" b="1" dirty="0">
                <a:solidFill>
                  <a:srgbClr val="0A3D55"/>
                </a:solidFill>
                <a:latin typeface="Calibri" pitchFamily="34" charset="0"/>
                <a:ea typeface="Calibri" pitchFamily="34" charset="-122"/>
                <a:cs typeface="Calibri" pitchFamily="34" charset="-120"/>
              </a:rPr>
              <a:t>Pace</a:t>
            </a:r>
            <a:endParaRPr lang="en-US" sz="1533" dirty="0"/>
          </a:p>
        </p:txBody>
      </p:sp>
      <p:sp>
        <p:nvSpPr>
          <p:cNvPr id="43" name="Shape 41"/>
          <p:cNvSpPr/>
          <p:nvPr/>
        </p:nvSpPr>
        <p:spPr>
          <a:xfrm>
            <a:off x="2901696" y="5358496"/>
            <a:ext cx="4047744"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44" name="Text 42"/>
          <p:cNvSpPr/>
          <p:nvPr/>
        </p:nvSpPr>
        <p:spPr>
          <a:xfrm>
            <a:off x="2999232" y="5407264"/>
            <a:ext cx="3877056" cy="512064"/>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User sets the pace (read as fast or slow as they like)</a:t>
            </a:r>
            <a:endParaRPr lang="en-US" sz="1400" dirty="0"/>
          </a:p>
        </p:txBody>
      </p:sp>
      <p:sp>
        <p:nvSpPr>
          <p:cNvPr id="45" name="Shape 43"/>
          <p:cNvSpPr/>
          <p:nvPr/>
        </p:nvSpPr>
        <p:spPr>
          <a:xfrm>
            <a:off x="6998208" y="5358496"/>
            <a:ext cx="4047744" cy="609600"/>
          </a:xfrm>
          <a:prstGeom prst="roundRect">
            <a:avLst>
              <a:gd name="adj" fmla="val 8000"/>
            </a:avLst>
          </a:prstGeom>
          <a:solidFill>
            <a:srgbClr val="FFFFFF"/>
          </a:solidFill>
          <a:ln w="12700">
            <a:solidFill>
              <a:srgbClr val="E2E8F0"/>
            </a:solidFill>
            <a:prstDash val="solid"/>
          </a:ln>
        </p:spPr>
        <p:txBody>
          <a:bodyPr/>
          <a:lstStyle/>
          <a:p>
            <a:endParaRPr lang="en-GB" sz="2400"/>
          </a:p>
        </p:txBody>
      </p:sp>
      <p:sp>
        <p:nvSpPr>
          <p:cNvPr id="46" name="Text 44"/>
          <p:cNvSpPr/>
          <p:nvPr/>
        </p:nvSpPr>
        <p:spPr>
          <a:xfrm>
            <a:off x="7095744" y="5407264"/>
            <a:ext cx="3877056" cy="512064"/>
          </a:xfrm>
          <a:prstGeom prst="rect">
            <a:avLst/>
          </a:prstGeom>
          <a:noFill/>
          <a:ln/>
        </p:spPr>
        <p:txBody>
          <a:bodyPr wrap="square" lIns="0" tIns="0" rIns="0" bIns="0" rtlCol="0" anchor="ctr"/>
          <a:lstStyle/>
          <a:p>
            <a:r>
              <a:rPr lang="en-US" sz="1400" dirty="0">
                <a:solidFill>
                  <a:srgbClr val="1C7293"/>
                </a:solidFill>
                <a:latin typeface="Calibri" pitchFamily="34" charset="0"/>
                <a:ea typeface="Calibri" pitchFamily="34" charset="-122"/>
                <a:cs typeface="Calibri" pitchFamily="34" charset="-120"/>
              </a:rPr>
              <a:t>System controls pacing — too slow = frustrating, too fast = missed</a:t>
            </a:r>
            <a:endParaRPr lang="en-US" sz="1400" dirty="0"/>
          </a:p>
        </p:txBody>
      </p:sp>
      <p:pic>
        <p:nvPicPr>
          <p:cNvPr id="48" name="Image 0" descr="preencoded.png"/>
          <p:cNvPicPr>
            <a:picLocks noChangeAspect="1"/>
          </p:cNvPicPr>
          <p:nvPr/>
        </p:nvPicPr>
        <p:blipFill>
          <a:blip r:embed="rId3"/>
          <a:stretch>
            <a:fillRect/>
          </a:stretch>
        </p:blipFill>
        <p:spPr>
          <a:xfrm>
            <a:off x="670560" y="6125345"/>
            <a:ext cx="268224" cy="268224"/>
          </a:xfrm>
          <a:prstGeom prst="rect">
            <a:avLst/>
          </a:prstGeom>
        </p:spPr>
      </p:pic>
      <p:sp>
        <p:nvSpPr>
          <p:cNvPr id="49" name="Text 46"/>
          <p:cNvSpPr/>
          <p:nvPr/>
        </p:nvSpPr>
        <p:spPr>
          <a:xfrm>
            <a:off x="1024128" y="6052193"/>
            <a:ext cx="10655808" cy="365760"/>
          </a:xfrm>
          <a:prstGeom prst="rect">
            <a:avLst/>
          </a:prstGeom>
          <a:noFill/>
          <a:ln/>
        </p:spPr>
        <p:txBody>
          <a:bodyPr wrap="square" lIns="0" tIns="0" rIns="0" bIns="0" rtlCol="0" anchor="ctr"/>
          <a:lstStyle/>
          <a:p>
            <a:r>
              <a:rPr lang="en-US" sz="1400" dirty="0">
                <a:solidFill>
                  <a:srgbClr val="0A3D55"/>
                </a:solidFill>
                <a:latin typeface="Calibri" pitchFamily="34" charset="0"/>
                <a:ea typeface="Calibri" pitchFamily="34" charset="-122"/>
                <a:cs typeface="Calibri" pitchFamily="34" charset="-120"/>
              </a:rPr>
              <a:t>Design principle: In a VUI, silence IS a system response. Pauses, partial confirmations, and 'Hmm…' sounds are all interface design decisions. </a:t>
            </a:r>
          </a:p>
          <a:p>
            <a:r>
              <a:rPr lang="en-US" sz="1400" dirty="0">
                <a:solidFill>
                  <a:srgbClr val="0A3D55"/>
                </a:solidFill>
                <a:latin typeface="Calibri" pitchFamily="34" charset="0"/>
                <a:ea typeface="Calibri" pitchFamily="34" charset="-122"/>
                <a:cs typeface="Calibri" pitchFamily="34" charset="-120"/>
              </a:rPr>
              <a:t>You should never design a voice interface by starting from a screen flow.</a:t>
            </a:r>
            <a:endParaRPr lang="en-US" sz="1400" dirty="0"/>
          </a:p>
        </p:txBody>
      </p:sp>
      <p:sp>
        <p:nvSpPr>
          <p:cNvPr id="50" name="Text 47"/>
          <p:cNvSpPr/>
          <p:nvPr/>
        </p:nvSpPr>
        <p:spPr>
          <a:xfrm>
            <a:off x="214480" y="6538388"/>
            <a:ext cx="11265408" cy="341376"/>
          </a:xfrm>
          <a:prstGeom prst="rect">
            <a:avLst/>
          </a:prstGeom>
          <a:noFill/>
          <a:ln/>
        </p:spPr>
        <p:txBody>
          <a:bodyPr wrap="square" lIns="0" tIns="0" rIns="0" bIns="0" rtlCol="0" anchor="ctr"/>
          <a:lstStyle/>
          <a:p>
            <a:r>
              <a:rPr lang="en-US" sz="1067" i="1" dirty="0">
                <a:solidFill>
                  <a:srgbClr val="64748B"/>
                </a:solidFill>
                <a:latin typeface="Calibri" pitchFamily="34" charset="0"/>
                <a:ea typeface="Calibri" pitchFamily="34" charset="-122"/>
                <a:cs typeface="Calibri" pitchFamily="34" charset="-120"/>
              </a:rPr>
              <a:t>[9] Google (2019). Conversation Design: A Voice User Interface Design Guide. Available at: designguidelines.withgoogle.com  </a:t>
            </a:r>
          </a:p>
          <a:p>
            <a:r>
              <a:rPr lang="en-US" sz="1067" i="1" dirty="0">
                <a:solidFill>
                  <a:srgbClr val="64748B"/>
                </a:solidFill>
                <a:latin typeface="Calibri" pitchFamily="34" charset="0"/>
                <a:ea typeface="Calibri" pitchFamily="34" charset="-122"/>
                <a:cs typeface="Calibri" pitchFamily="34" charset="-120"/>
              </a:rPr>
              <a:t>[10] Pearl, C. (2016). Designing Voice User Interfaces. Sebastopol, CA: O'Reilly Media.</a:t>
            </a:r>
            <a:endParaRPr lang="en-US" sz="1067" dirty="0"/>
          </a:p>
        </p:txBody>
      </p:sp>
      <p:sp>
        <p:nvSpPr>
          <p:cNvPr id="51" name="Footer Placeholder 5">
            <a:extLst>
              <a:ext uri="{FF2B5EF4-FFF2-40B4-BE49-F238E27FC236}">
                <a16:creationId xmlns:a16="http://schemas.microsoft.com/office/drawing/2014/main" id="{44F9F61A-5C86-9798-202B-5704C82B1DF9}"/>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52" name="Date Placeholder 4">
            <a:extLst>
              <a:ext uri="{FF2B5EF4-FFF2-40B4-BE49-F238E27FC236}">
                <a16:creationId xmlns:a16="http://schemas.microsoft.com/office/drawing/2014/main" id="{042BDE10-54B7-D6CB-A7E6-518C3D9EADAA}"/>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53" name="Slide Number Placeholder 6">
            <a:extLst>
              <a:ext uri="{FF2B5EF4-FFF2-40B4-BE49-F238E27FC236}">
                <a16:creationId xmlns:a16="http://schemas.microsoft.com/office/drawing/2014/main" id="{02BA16D7-6BCF-4A88-E798-E9FDEA6C5ECA}"/>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11</a:t>
            </a:fld>
            <a:endParaRPr lang="en-GB" sz="1100" dirty="0">
              <a:solidFill>
                <a:prstClr val="black"/>
              </a:solidFill>
              <a:latin typeface="Aptos" panose="02110004020202020204"/>
            </a:endParaRPr>
          </a:p>
        </p:txBody>
      </p:sp>
      <p:pic>
        <p:nvPicPr>
          <p:cNvPr id="54" name="Picture 53">
            <a:extLst>
              <a:ext uri="{FF2B5EF4-FFF2-40B4-BE49-F238E27FC236}">
                <a16:creationId xmlns:a16="http://schemas.microsoft.com/office/drawing/2014/main" id="{63D98A1B-C7D3-742B-5DF2-C44215690E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4"/>
                                        </p:tgtEl>
                                        <p:attrNameLst>
                                          <p:attrName>style.visibility</p:attrName>
                                        </p:attrNameLst>
                                      </p:cBhvr>
                                      <p:to>
                                        <p:strVal val="visible"/>
                                      </p:to>
                                    </p:set>
                                    <p:animEffect transition="in" filter="fade">
                                      <p:cBhvr>
                                        <p:cTn id="30" dur="500"/>
                                        <p:tgtEl>
                                          <p:spTgt spid="2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5"/>
                                        </p:tgtEl>
                                        <p:attrNameLst>
                                          <p:attrName>style.visibility</p:attrName>
                                        </p:attrNameLst>
                                      </p:cBhvr>
                                      <p:to>
                                        <p:strVal val="visible"/>
                                      </p:to>
                                    </p:set>
                                    <p:animEffect transition="in" filter="fade">
                                      <p:cBhvr>
                                        <p:cTn id="33" dur="500"/>
                                        <p:tgtEl>
                                          <p:spTgt spid="25"/>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fade">
                                      <p:cBhvr>
                                        <p:cTn id="39" dur="500"/>
                                        <p:tgtEl>
                                          <p:spTgt spid="2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8"/>
                                        </p:tgtEl>
                                        <p:attrNameLst>
                                          <p:attrName>style.visibility</p:attrName>
                                        </p:attrNameLst>
                                      </p:cBhvr>
                                      <p:to>
                                        <p:strVal val="visible"/>
                                      </p:to>
                                    </p:set>
                                    <p:animEffect transition="in" filter="fade">
                                      <p:cBhvr>
                                        <p:cTn id="42" dur="500"/>
                                        <p:tgtEl>
                                          <p:spTgt spid="2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fade">
                                      <p:cBhvr>
                                        <p:cTn id="47" dur="500"/>
                                        <p:tgtEl>
                                          <p:spTgt spid="2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fade">
                                      <p:cBhvr>
                                        <p:cTn id="53" dur="500"/>
                                        <p:tgtEl>
                                          <p:spTgt spid="31"/>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2"/>
                                        </p:tgtEl>
                                        <p:attrNameLst>
                                          <p:attrName>style.visibility</p:attrName>
                                        </p:attrNameLst>
                                      </p:cBhvr>
                                      <p:to>
                                        <p:strVal val="visible"/>
                                      </p:to>
                                    </p:set>
                                    <p:animEffect transition="in" filter="fade">
                                      <p:cBhvr>
                                        <p:cTn id="56" dur="500"/>
                                        <p:tgtEl>
                                          <p:spTgt spid="32"/>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3"/>
                                        </p:tgtEl>
                                        <p:attrNameLst>
                                          <p:attrName>style.visibility</p:attrName>
                                        </p:attrNameLst>
                                      </p:cBhvr>
                                      <p:to>
                                        <p:strVal val="visible"/>
                                      </p:to>
                                    </p:set>
                                    <p:animEffect transition="in" filter="fade">
                                      <p:cBhvr>
                                        <p:cTn id="59" dur="500"/>
                                        <p:tgtEl>
                                          <p:spTgt spid="3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4"/>
                                        </p:tgtEl>
                                        <p:attrNameLst>
                                          <p:attrName>style.visibility</p:attrName>
                                        </p:attrNameLst>
                                      </p:cBhvr>
                                      <p:to>
                                        <p:strVal val="visible"/>
                                      </p:to>
                                    </p:set>
                                    <p:animEffect transition="in" filter="fade">
                                      <p:cBhvr>
                                        <p:cTn id="62" dur="500"/>
                                        <p:tgtEl>
                                          <p:spTgt spid="34"/>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5"/>
                                        </p:tgtEl>
                                        <p:attrNameLst>
                                          <p:attrName>style.visibility</p:attrName>
                                        </p:attrNameLst>
                                      </p:cBhvr>
                                      <p:to>
                                        <p:strVal val="visible"/>
                                      </p:to>
                                    </p:set>
                                    <p:animEffect transition="in" filter="fade">
                                      <p:cBhvr>
                                        <p:cTn id="67" dur="500"/>
                                        <p:tgtEl>
                                          <p:spTgt spid="35"/>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36"/>
                                        </p:tgtEl>
                                        <p:attrNameLst>
                                          <p:attrName>style.visibility</p:attrName>
                                        </p:attrNameLst>
                                      </p:cBhvr>
                                      <p:to>
                                        <p:strVal val="visible"/>
                                      </p:to>
                                    </p:set>
                                    <p:animEffect transition="in" filter="fade">
                                      <p:cBhvr>
                                        <p:cTn id="70" dur="500"/>
                                        <p:tgtEl>
                                          <p:spTgt spid="36"/>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37"/>
                                        </p:tgtEl>
                                        <p:attrNameLst>
                                          <p:attrName>style.visibility</p:attrName>
                                        </p:attrNameLst>
                                      </p:cBhvr>
                                      <p:to>
                                        <p:strVal val="visible"/>
                                      </p:to>
                                    </p:set>
                                    <p:animEffect transition="in" filter="fade">
                                      <p:cBhvr>
                                        <p:cTn id="73" dur="500"/>
                                        <p:tgtEl>
                                          <p:spTgt spid="37"/>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8"/>
                                        </p:tgtEl>
                                        <p:attrNameLst>
                                          <p:attrName>style.visibility</p:attrName>
                                        </p:attrNameLst>
                                      </p:cBhvr>
                                      <p:to>
                                        <p:strVal val="visible"/>
                                      </p:to>
                                    </p:set>
                                    <p:animEffect transition="in" filter="fade">
                                      <p:cBhvr>
                                        <p:cTn id="76" dur="500"/>
                                        <p:tgtEl>
                                          <p:spTgt spid="38"/>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39"/>
                                        </p:tgtEl>
                                        <p:attrNameLst>
                                          <p:attrName>style.visibility</p:attrName>
                                        </p:attrNameLst>
                                      </p:cBhvr>
                                      <p:to>
                                        <p:strVal val="visible"/>
                                      </p:to>
                                    </p:set>
                                    <p:animEffect transition="in" filter="fade">
                                      <p:cBhvr>
                                        <p:cTn id="79" dur="500"/>
                                        <p:tgtEl>
                                          <p:spTgt spid="39"/>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40"/>
                                        </p:tgtEl>
                                        <p:attrNameLst>
                                          <p:attrName>style.visibility</p:attrName>
                                        </p:attrNameLst>
                                      </p:cBhvr>
                                      <p:to>
                                        <p:strVal val="visible"/>
                                      </p:to>
                                    </p:set>
                                    <p:animEffect transition="in" filter="fade">
                                      <p:cBhvr>
                                        <p:cTn id="82" dur="500"/>
                                        <p:tgtEl>
                                          <p:spTgt spid="40"/>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41"/>
                                        </p:tgtEl>
                                        <p:attrNameLst>
                                          <p:attrName>style.visibility</p:attrName>
                                        </p:attrNameLst>
                                      </p:cBhvr>
                                      <p:to>
                                        <p:strVal val="visible"/>
                                      </p:to>
                                    </p:set>
                                    <p:animEffect transition="in" filter="fade">
                                      <p:cBhvr>
                                        <p:cTn id="87" dur="500"/>
                                        <p:tgtEl>
                                          <p:spTgt spid="41"/>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42"/>
                                        </p:tgtEl>
                                        <p:attrNameLst>
                                          <p:attrName>style.visibility</p:attrName>
                                        </p:attrNameLst>
                                      </p:cBhvr>
                                      <p:to>
                                        <p:strVal val="visible"/>
                                      </p:to>
                                    </p:set>
                                    <p:animEffect transition="in" filter="fade">
                                      <p:cBhvr>
                                        <p:cTn id="90" dur="500"/>
                                        <p:tgtEl>
                                          <p:spTgt spid="42"/>
                                        </p:tgtEl>
                                      </p:cBhvr>
                                    </p:animEffect>
                                  </p:childTnLst>
                                </p:cTn>
                              </p:par>
                              <p:par>
                                <p:cTn id="91" presetID="10" presetClass="entr" presetSubtype="0" fill="hold" grpId="0" nodeType="withEffect">
                                  <p:stCondLst>
                                    <p:cond delay="0"/>
                                  </p:stCondLst>
                                  <p:childTnLst>
                                    <p:set>
                                      <p:cBhvr>
                                        <p:cTn id="92" dur="1" fill="hold">
                                          <p:stCondLst>
                                            <p:cond delay="0"/>
                                          </p:stCondLst>
                                        </p:cTn>
                                        <p:tgtEl>
                                          <p:spTgt spid="43"/>
                                        </p:tgtEl>
                                        <p:attrNameLst>
                                          <p:attrName>style.visibility</p:attrName>
                                        </p:attrNameLst>
                                      </p:cBhvr>
                                      <p:to>
                                        <p:strVal val="visible"/>
                                      </p:to>
                                    </p:set>
                                    <p:animEffect transition="in" filter="fade">
                                      <p:cBhvr>
                                        <p:cTn id="93" dur="500"/>
                                        <p:tgtEl>
                                          <p:spTgt spid="43"/>
                                        </p:tgtEl>
                                      </p:cBhvr>
                                    </p:animEffect>
                                  </p:childTnLst>
                                </p:cTn>
                              </p:par>
                              <p:par>
                                <p:cTn id="94" presetID="10" presetClass="entr" presetSubtype="0" fill="hold" grpId="0" nodeType="withEffect">
                                  <p:stCondLst>
                                    <p:cond delay="0"/>
                                  </p:stCondLst>
                                  <p:childTnLst>
                                    <p:set>
                                      <p:cBhvr>
                                        <p:cTn id="95" dur="1" fill="hold">
                                          <p:stCondLst>
                                            <p:cond delay="0"/>
                                          </p:stCondLst>
                                        </p:cTn>
                                        <p:tgtEl>
                                          <p:spTgt spid="44"/>
                                        </p:tgtEl>
                                        <p:attrNameLst>
                                          <p:attrName>style.visibility</p:attrName>
                                        </p:attrNameLst>
                                      </p:cBhvr>
                                      <p:to>
                                        <p:strVal val="visible"/>
                                      </p:to>
                                    </p:set>
                                    <p:animEffect transition="in" filter="fade">
                                      <p:cBhvr>
                                        <p:cTn id="96" dur="500"/>
                                        <p:tgtEl>
                                          <p:spTgt spid="44"/>
                                        </p:tgtEl>
                                      </p:cBhvr>
                                    </p:animEffect>
                                  </p:childTnLst>
                                </p:cTn>
                              </p:par>
                              <p:par>
                                <p:cTn id="97" presetID="10" presetClass="entr" presetSubtype="0" fill="hold" grpId="0" nodeType="withEffect">
                                  <p:stCondLst>
                                    <p:cond delay="0"/>
                                  </p:stCondLst>
                                  <p:childTnLst>
                                    <p:set>
                                      <p:cBhvr>
                                        <p:cTn id="98" dur="1" fill="hold">
                                          <p:stCondLst>
                                            <p:cond delay="0"/>
                                          </p:stCondLst>
                                        </p:cTn>
                                        <p:tgtEl>
                                          <p:spTgt spid="45"/>
                                        </p:tgtEl>
                                        <p:attrNameLst>
                                          <p:attrName>style.visibility</p:attrName>
                                        </p:attrNameLst>
                                      </p:cBhvr>
                                      <p:to>
                                        <p:strVal val="visible"/>
                                      </p:to>
                                    </p:set>
                                    <p:animEffect transition="in" filter="fade">
                                      <p:cBhvr>
                                        <p:cTn id="99" dur="500"/>
                                        <p:tgtEl>
                                          <p:spTgt spid="45"/>
                                        </p:tgtEl>
                                      </p:cBhvr>
                                    </p:animEffect>
                                  </p:childTnLst>
                                </p:cTn>
                              </p:par>
                              <p:par>
                                <p:cTn id="100" presetID="10" presetClass="entr" presetSubtype="0" fill="hold" grpId="0" nodeType="withEffect">
                                  <p:stCondLst>
                                    <p:cond delay="0"/>
                                  </p:stCondLst>
                                  <p:childTnLst>
                                    <p:set>
                                      <p:cBhvr>
                                        <p:cTn id="101" dur="1" fill="hold">
                                          <p:stCondLst>
                                            <p:cond delay="0"/>
                                          </p:stCondLst>
                                        </p:cTn>
                                        <p:tgtEl>
                                          <p:spTgt spid="46"/>
                                        </p:tgtEl>
                                        <p:attrNameLst>
                                          <p:attrName>style.visibility</p:attrName>
                                        </p:attrNameLst>
                                      </p:cBhvr>
                                      <p:to>
                                        <p:strVal val="visible"/>
                                      </p:to>
                                    </p:set>
                                    <p:animEffect transition="in" filter="fade">
                                      <p:cBhvr>
                                        <p:cTn id="102" dur="500"/>
                                        <p:tgtEl>
                                          <p:spTgt spid="46"/>
                                        </p:tgtEl>
                                      </p:cBhvr>
                                    </p:animEffect>
                                  </p:childTnLst>
                                </p:cTn>
                              </p:par>
                            </p:childTnLst>
                          </p:cTn>
                        </p:par>
                        <p:par>
                          <p:cTn id="103" fill="hold">
                            <p:stCondLst>
                              <p:cond delay="500"/>
                            </p:stCondLst>
                            <p:childTnLst>
                              <p:par>
                                <p:cTn id="104" presetID="10" presetClass="entr" presetSubtype="0" fill="hold" grpId="0" nodeType="afterEffect">
                                  <p:stCondLst>
                                    <p:cond delay="0"/>
                                  </p:stCondLst>
                                  <p:childTnLst>
                                    <p:set>
                                      <p:cBhvr>
                                        <p:cTn id="105" dur="1" fill="hold">
                                          <p:stCondLst>
                                            <p:cond delay="0"/>
                                          </p:stCondLst>
                                        </p:cTn>
                                        <p:tgtEl>
                                          <p:spTgt spid="49"/>
                                        </p:tgtEl>
                                        <p:attrNameLst>
                                          <p:attrName>style.visibility</p:attrName>
                                        </p:attrNameLst>
                                      </p:cBhvr>
                                      <p:to>
                                        <p:strVal val="visible"/>
                                      </p:to>
                                    </p:set>
                                    <p:animEffect transition="in" filter="fade">
                                      <p:cBhvr>
                                        <p:cTn id="106" dur="500"/>
                                        <p:tgtEl>
                                          <p:spTgt spid="49"/>
                                        </p:tgtEl>
                                      </p:cBhvr>
                                    </p:animEffect>
                                  </p:childTnLst>
                                </p:cTn>
                              </p:par>
                              <p:par>
                                <p:cTn id="107" presetID="10" presetClass="entr" presetSubtype="0" fill="hold" nodeType="withEffect">
                                  <p:stCondLst>
                                    <p:cond delay="0"/>
                                  </p:stCondLst>
                                  <p:childTnLst>
                                    <p:set>
                                      <p:cBhvr>
                                        <p:cTn id="108" dur="1" fill="hold">
                                          <p:stCondLst>
                                            <p:cond delay="0"/>
                                          </p:stCondLst>
                                        </p:cTn>
                                        <p:tgtEl>
                                          <p:spTgt spid="48"/>
                                        </p:tgtEl>
                                        <p:attrNameLst>
                                          <p:attrName>style.visibility</p:attrName>
                                        </p:attrNameLst>
                                      </p:cBhvr>
                                      <p:to>
                                        <p:strVal val="visible"/>
                                      </p:to>
                                    </p:set>
                                    <p:animEffect transition="in" filter="fade">
                                      <p:cBhvr>
                                        <p:cTn id="109"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WardWatch as a Voice Interface</a:t>
            </a:r>
            <a:endParaRPr lang="en-US" sz="3467"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Sample voice interaction for the </a:t>
            </a:r>
            <a:r>
              <a:rPr lang="en-US" sz="1733" dirty="0" err="1">
                <a:solidFill>
                  <a:srgbClr val="64748B"/>
                </a:solidFill>
                <a:latin typeface="Calibri" pitchFamily="34" charset="0"/>
                <a:ea typeface="Calibri" pitchFamily="34" charset="-122"/>
                <a:cs typeface="Calibri" pitchFamily="34" charset="-120"/>
              </a:rPr>
              <a:t>WardWatch</a:t>
            </a:r>
            <a:r>
              <a:rPr lang="en-US" sz="1733" dirty="0">
                <a:solidFill>
                  <a:srgbClr val="64748B"/>
                </a:solidFill>
                <a:latin typeface="Calibri" pitchFamily="34" charset="0"/>
                <a:ea typeface="Calibri" pitchFamily="34" charset="-122"/>
                <a:cs typeface="Calibri" pitchFamily="34" charset="-120"/>
              </a:rPr>
              <a:t> system as a conversation [7, 8].</a:t>
            </a:r>
            <a:endParaRPr lang="en-US" sz="1733" dirty="0"/>
          </a:p>
        </p:txBody>
      </p:sp>
      <p:sp>
        <p:nvSpPr>
          <p:cNvPr id="4" name="Shape 2"/>
          <p:cNvSpPr/>
          <p:nvPr/>
        </p:nvSpPr>
        <p:spPr>
          <a:xfrm>
            <a:off x="463296" y="1414272"/>
            <a:ext cx="5486400" cy="512064"/>
          </a:xfrm>
          <a:prstGeom prst="roundRect">
            <a:avLst>
              <a:gd name="adj" fmla="val 23810"/>
            </a:avLst>
          </a:prstGeom>
          <a:solidFill>
            <a:srgbClr val="EFF6FF"/>
          </a:solidFill>
          <a:ln w="12700">
            <a:solidFill>
              <a:srgbClr val="1C7293">
                <a:alpha val="40000"/>
              </a:srgbClr>
            </a:solidFill>
            <a:prstDash val="solid"/>
          </a:ln>
          <a:effectLst>
            <a:outerShdw blurRad="50800" dist="12700" dir="2700000" algn="bl" rotWithShape="0">
              <a:srgbClr val="000000">
                <a:alpha val="8000"/>
              </a:srgbClr>
            </a:outerShdw>
          </a:effectLst>
        </p:spPr>
        <p:txBody>
          <a:bodyPr/>
          <a:lstStyle/>
          <a:p>
            <a:endParaRPr lang="en-GB" sz="2400"/>
          </a:p>
        </p:txBody>
      </p:sp>
      <p:sp>
        <p:nvSpPr>
          <p:cNvPr id="5" name="Text 3"/>
          <p:cNvSpPr/>
          <p:nvPr/>
        </p:nvSpPr>
        <p:spPr>
          <a:xfrm>
            <a:off x="609600" y="1463040"/>
            <a:ext cx="1097280" cy="390144"/>
          </a:xfrm>
          <a:prstGeom prst="rect">
            <a:avLst/>
          </a:prstGeom>
          <a:noFill/>
          <a:ln/>
        </p:spPr>
        <p:txBody>
          <a:bodyPr wrap="square" lIns="0" tIns="0" rIns="0" bIns="0" rtlCol="0" anchor="ctr"/>
          <a:lstStyle/>
          <a:p>
            <a:r>
              <a:rPr lang="en-US" sz="1267" b="1" dirty="0">
                <a:solidFill>
                  <a:srgbClr val="1C7293"/>
                </a:solidFill>
                <a:latin typeface="Calibri" pitchFamily="34" charset="0"/>
                <a:ea typeface="Calibri" pitchFamily="34" charset="-122"/>
                <a:cs typeface="Calibri" pitchFamily="34" charset="-120"/>
              </a:rPr>
              <a:t>NURSE: </a:t>
            </a:r>
            <a:endParaRPr lang="en-US" sz="1267" dirty="0"/>
          </a:p>
        </p:txBody>
      </p:sp>
      <p:sp>
        <p:nvSpPr>
          <p:cNvPr id="6" name="Text 4"/>
          <p:cNvSpPr/>
          <p:nvPr/>
        </p:nvSpPr>
        <p:spPr>
          <a:xfrm>
            <a:off x="1414272" y="1463040"/>
            <a:ext cx="4389120" cy="390144"/>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Hey WardWatch.</a:t>
            </a:r>
            <a:endParaRPr lang="en-US" sz="1467" dirty="0"/>
          </a:p>
        </p:txBody>
      </p:sp>
      <p:sp>
        <p:nvSpPr>
          <p:cNvPr id="7" name="Shape 5"/>
          <p:cNvSpPr/>
          <p:nvPr/>
        </p:nvSpPr>
        <p:spPr>
          <a:xfrm>
            <a:off x="6100987" y="1414021"/>
            <a:ext cx="5486400" cy="512064"/>
          </a:xfrm>
          <a:prstGeom prst="roundRect">
            <a:avLst>
              <a:gd name="adj" fmla="val 23810"/>
            </a:avLst>
          </a:prstGeom>
          <a:solidFill>
            <a:srgbClr val="EBF8FF"/>
          </a:solidFill>
          <a:ln w="12700">
            <a:solidFill>
              <a:srgbClr val="028090">
                <a:alpha val="40000"/>
              </a:srgbClr>
            </a:solidFill>
            <a:prstDash val="solid"/>
          </a:ln>
          <a:effectLst>
            <a:outerShdw blurRad="50800" dist="12700" dir="2700000" algn="bl" rotWithShape="0">
              <a:srgbClr val="000000">
                <a:alpha val="8000"/>
              </a:srgbClr>
            </a:outerShdw>
          </a:effectLst>
        </p:spPr>
        <p:txBody>
          <a:bodyPr/>
          <a:lstStyle/>
          <a:p>
            <a:endParaRPr lang="en-GB" sz="2400"/>
          </a:p>
        </p:txBody>
      </p:sp>
      <p:sp>
        <p:nvSpPr>
          <p:cNvPr id="8" name="Text 6"/>
          <p:cNvSpPr/>
          <p:nvPr/>
        </p:nvSpPr>
        <p:spPr>
          <a:xfrm>
            <a:off x="6247291" y="1462789"/>
            <a:ext cx="1097280" cy="390144"/>
          </a:xfrm>
          <a:prstGeom prst="rect">
            <a:avLst/>
          </a:prstGeom>
          <a:noFill/>
          <a:ln/>
        </p:spPr>
        <p:txBody>
          <a:bodyPr wrap="square" lIns="0" tIns="0" rIns="0" bIns="0" rtlCol="0" anchor="ctr"/>
          <a:lstStyle/>
          <a:p>
            <a:r>
              <a:rPr lang="en-US" sz="1267" b="1" dirty="0">
                <a:solidFill>
                  <a:srgbClr val="028090"/>
                </a:solidFill>
                <a:latin typeface="Calibri" pitchFamily="34" charset="0"/>
                <a:ea typeface="Calibri" pitchFamily="34" charset="-122"/>
                <a:cs typeface="Calibri" pitchFamily="34" charset="-120"/>
              </a:rPr>
              <a:t>SYSTEM: </a:t>
            </a:r>
            <a:endParaRPr lang="en-US" sz="1267" dirty="0"/>
          </a:p>
        </p:txBody>
      </p:sp>
      <p:sp>
        <p:nvSpPr>
          <p:cNvPr id="9" name="Text 7"/>
          <p:cNvSpPr/>
          <p:nvPr/>
        </p:nvSpPr>
        <p:spPr>
          <a:xfrm>
            <a:off x="7051963" y="1462789"/>
            <a:ext cx="4389120" cy="390144"/>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WardWatch ready. Which patient?</a:t>
            </a:r>
            <a:endParaRPr lang="en-US" sz="1467" dirty="0"/>
          </a:p>
        </p:txBody>
      </p:sp>
      <p:sp>
        <p:nvSpPr>
          <p:cNvPr id="10" name="Shape 8"/>
          <p:cNvSpPr/>
          <p:nvPr/>
        </p:nvSpPr>
        <p:spPr>
          <a:xfrm>
            <a:off x="463296" y="2060696"/>
            <a:ext cx="5486400" cy="512064"/>
          </a:xfrm>
          <a:prstGeom prst="roundRect">
            <a:avLst>
              <a:gd name="adj" fmla="val 23810"/>
            </a:avLst>
          </a:prstGeom>
          <a:solidFill>
            <a:srgbClr val="EFF6FF"/>
          </a:solidFill>
          <a:ln w="12700">
            <a:solidFill>
              <a:srgbClr val="1C7293">
                <a:alpha val="40000"/>
              </a:srgbClr>
            </a:solidFill>
            <a:prstDash val="solid"/>
          </a:ln>
          <a:effectLst>
            <a:outerShdw blurRad="50800" dist="12700" dir="2700000" algn="bl" rotWithShape="0">
              <a:srgbClr val="000000">
                <a:alpha val="8000"/>
              </a:srgbClr>
            </a:outerShdw>
          </a:effectLst>
        </p:spPr>
        <p:txBody>
          <a:bodyPr/>
          <a:lstStyle/>
          <a:p>
            <a:endParaRPr lang="en-GB" sz="2400"/>
          </a:p>
        </p:txBody>
      </p:sp>
      <p:sp>
        <p:nvSpPr>
          <p:cNvPr id="11" name="Text 9"/>
          <p:cNvSpPr/>
          <p:nvPr/>
        </p:nvSpPr>
        <p:spPr>
          <a:xfrm>
            <a:off x="609600" y="2109464"/>
            <a:ext cx="1097280" cy="390144"/>
          </a:xfrm>
          <a:prstGeom prst="rect">
            <a:avLst/>
          </a:prstGeom>
          <a:noFill/>
          <a:ln/>
        </p:spPr>
        <p:txBody>
          <a:bodyPr wrap="square" lIns="0" tIns="0" rIns="0" bIns="0" rtlCol="0" anchor="ctr"/>
          <a:lstStyle/>
          <a:p>
            <a:r>
              <a:rPr lang="en-US" sz="1267" b="1" dirty="0">
                <a:solidFill>
                  <a:srgbClr val="1C7293"/>
                </a:solidFill>
                <a:latin typeface="Calibri" pitchFamily="34" charset="0"/>
                <a:ea typeface="Calibri" pitchFamily="34" charset="-122"/>
                <a:cs typeface="Calibri" pitchFamily="34" charset="-120"/>
              </a:rPr>
              <a:t>NURSE: </a:t>
            </a:r>
            <a:endParaRPr lang="en-US" sz="1267" dirty="0"/>
          </a:p>
        </p:txBody>
      </p:sp>
      <p:sp>
        <p:nvSpPr>
          <p:cNvPr id="12" name="Text 10"/>
          <p:cNvSpPr/>
          <p:nvPr/>
        </p:nvSpPr>
        <p:spPr>
          <a:xfrm>
            <a:off x="1414272" y="2109464"/>
            <a:ext cx="4389120" cy="390144"/>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Patient Edwards, Bed 7.</a:t>
            </a:r>
            <a:endParaRPr lang="en-US" sz="1467" dirty="0"/>
          </a:p>
        </p:txBody>
      </p:sp>
      <p:sp>
        <p:nvSpPr>
          <p:cNvPr id="13" name="Shape 11"/>
          <p:cNvSpPr/>
          <p:nvPr/>
        </p:nvSpPr>
        <p:spPr>
          <a:xfrm>
            <a:off x="6100987" y="2060445"/>
            <a:ext cx="5486400" cy="512064"/>
          </a:xfrm>
          <a:prstGeom prst="roundRect">
            <a:avLst>
              <a:gd name="adj" fmla="val 23810"/>
            </a:avLst>
          </a:prstGeom>
          <a:solidFill>
            <a:srgbClr val="EBF8FF"/>
          </a:solidFill>
          <a:ln w="12700">
            <a:solidFill>
              <a:srgbClr val="028090">
                <a:alpha val="40000"/>
              </a:srgbClr>
            </a:solidFill>
            <a:prstDash val="solid"/>
          </a:ln>
          <a:effectLst>
            <a:outerShdw blurRad="50800" dist="12700" dir="2700000" algn="bl" rotWithShape="0">
              <a:srgbClr val="000000">
                <a:alpha val="8000"/>
              </a:srgbClr>
            </a:outerShdw>
          </a:effectLst>
        </p:spPr>
        <p:txBody>
          <a:bodyPr/>
          <a:lstStyle/>
          <a:p>
            <a:endParaRPr lang="en-GB" sz="2400"/>
          </a:p>
        </p:txBody>
      </p:sp>
      <p:sp>
        <p:nvSpPr>
          <p:cNvPr id="14" name="Text 12"/>
          <p:cNvSpPr/>
          <p:nvPr/>
        </p:nvSpPr>
        <p:spPr>
          <a:xfrm>
            <a:off x="6247291" y="2109213"/>
            <a:ext cx="1097280" cy="390144"/>
          </a:xfrm>
          <a:prstGeom prst="rect">
            <a:avLst/>
          </a:prstGeom>
          <a:noFill/>
          <a:ln/>
        </p:spPr>
        <p:txBody>
          <a:bodyPr wrap="square" lIns="0" tIns="0" rIns="0" bIns="0" rtlCol="0" anchor="ctr"/>
          <a:lstStyle/>
          <a:p>
            <a:r>
              <a:rPr lang="en-US" sz="1267" b="1" dirty="0">
                <a:solidFill>
                  <a:srgbClr val="028090"/>
                </a:solidFill>
                <a:latin typeface="Calibri" pitchFamily="34" charset="0"/>
                <a:ea typeface="Calibri" pitchFamily="34" charset="-122"/>
                <a:cs typeface="Calibri" pitchFamily="34" charset="-120"/>
              </a:rPr>
              <a:t>SYSTEM: </a:t>
            </a:r>
            <a:endParaRPr lang="en-US" sz="1267" dirty="0"/>
          </a:p>
        </p:txBody>
      </p:sp>
      <p:sp>
        <p:nvSpPr>
          <p:cNvPr id="15" name="Text 13"/>
          <p:cNvSpPr/>
          <p:nvPr/>
        </p:nvSpPr>
        <p:spPr>
          <a:xfrm>
            <a:off x="7051963" y="2109213"/>
            <a:ext cx="4389120" cy="390144"/>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Found: Marcus Edwards, Bed 7. Current risk status: not flagged. What would you like to do?</a:t>
            </a:r>
            <a:endParaRPr lang="en-US" sz="1467" dirty="0"/>
          </a:p>
        </p:txBody>
      </p:sp>
      <p:sp>
        <p:nvSpPr>
          <p:cNvPr id="16" name="Shape 14"/>
          <p:cNvSpPr/>
          <p:nvPr/>
        </p:nvSpPr>
        <p:spPr>
          <a:xfrm>
            <a:off x="463296" y="2756880"/>
            <a:ext cx="5486400" cy="512064"/>
          </a:xfrm>
          <a:prstGeom prst="roundRect">
            <a:avLst>
              <a:gd name="adj" fmla="val 23810"/>
            </a:avLst>
          </a:prstGeom>
          <a:solidFill>
            <a:srgbClr val="EFF6FF"/>
          </a:solidFill>
          <a:ln w="12700">
            <a:solidFill>
              <a:srgbClr val="1C7293">
                <a:alpha val="40000"/>
              </a:srgbClr>
            </a:solidFill>
            <a:prstDash val="solid"/>
          </a:ln>
          <a:effectLst>
            <a:outerShdw blurRad="50800" dist="12700" dir="2700000" algn="bl" rotWithShape="0">
              <a:srgbClr val="000000">
                <a:alpha val="8000"/>
              </a:srgbClr>
            </a:outerShdw>
          </a:effectLst>
        </p:spPr>
        <p:txBody>
          <a:bodyPr/>
          <a:lstStyle/>
          <a:p>
            <a:endParaRPr lang="en-GB" sz="2400"/>
          </a:p>
        </p:txBody>
      </p:sp>
      <p:sp>
        <p:nvSpPr>
          <p:cNvPr id="17" name="Text 15"/>
          <p:cNvSpPr/>
          <p:nvPr/>
        </p:nvSpPr>
        <p:spPr>
          <a:xfrm>
            <a:off x="609600" y="2805648"/>
            <a:ext cx="1097280" cy="390144"/>
          </a:xfrm>
          <a:prstGeom prst="rect">
            <a:avLst/>
          </a:prstGeom>
          <a:noFill/>
          <a:ln/>
        </p:spPr>
        <p:txBody>
          <a:bodyPr wrap="square" lIns="0" tIns="0" rIns="0" bIns="0" rtlCol="0" anchor="ctr"/>
          <a:lstStyle/>
          <a:p>
            <a:r>
              <a:rPr lang="en-US" sz="1267" b="1" dirty="0">
                <a:solidFill>
                  <a:srgbClr val="1C7293"/>
                </a:solidFill>
                <a:latin typeface="Calibri" pitchFamily="34" charset="0"/>
                <a:ea typeface="Calibri" pitchFamily="34" charset="-122"/>
                <a:cs typeface="Calibri" pitchFamily="34" charset="-120"/>
              </a:rPr>
              <a:t>NURSE: </a:t>
            </a:r>
            <a:endParaRPr lang="en-US" sz="1267" dirty="0"/>
          </a:p>
        </p:txBody>
      </p:sp>
      <p:sp>
        <p:nvSpPr>
          <p:cNvPr id="18" name="Text 16"/>
          <p:cNvSpPr/>
          <p:nvPr/>
        </p:nvSpPr>
        <p:spPr>
          <a:xfrm>
            <a:off x="1414272" y="2805648"/>
            <a:ext cx="4389120" cy="390144"/>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Flag as high risk.</a:t>
            </a:r>
            <a:endParaRPr lang="en-US" sz="1467" dirty="0"/>
          </a:p>
        </p:txBody>
      </p:sp>
      <p:sp>
        <p:nvSpPr>
          <p:cNvPr id="19" name="Shape 17"/>
          <p:cNvSpPr/>
          <p:nvPr/>
        </p:nvSpPr>
        <p:spPr>
          <a:xfrm>
            <a:off x="6100987" y="2756629"/>
            <a:ext cx="5486400" cy="512064"/>
          </a:xfrm>
          <a:prstGeom prst="roundRect">
            <a:avLst>
              <a:gd name="adj" fmla="val 23810"/>
            </a:avLst>
          </a:prstGeom>
          <a:solidFill>
            <a:srgbClr val="EBF8FF"/>
          </a:solidFill>
          <a:ln w="12700">
            <a:solidFill>
              <a:srgbClr val="028090">
                <a:alpha val="40000"/>
              </a:srgbClr>
            </a:solidFill>
            <a:prstDash val="solid"/>
          </a:ln>
          <a:effectLst>
            <a:outerShdw blurRad="50800" dist="12700" dir="2700000" algn="bl" rotWithShape="0">
              <a:srgbClr val="000000">
                <a:alpha val="8000"/>
              </a:srgbClr>
            </a:outerShdw>
          </a:effectLst>
        </p:spPr>
        <p:txBody>
          <a:bodyPr/>
          <a:lstStyle/>
          <a:p>
            <a:endParaRPr lang="en-GB" sz="2400"/>
          </a:p>
        </p:txBody>
      </p:sp>
      <p:sp>
        <p:nvSpPr>
          <p:cNvPr id="20" name="Text 18"/>
          <p:cNvSpPr/>
          <p:nvPr/>
        </p:nvSpPr>
        <p:spPr>
          <a:xfrm>
            <a:off x="6247291" y="2805397"/>
            <a:ext cx="1097280" cy="390144"/>
          </a:xfrm>
          <a:prstGeom prst="rect">
            <a:avLst/>
          </a:prstGeom>
          <a:noFill/>
          <a:ln/>
        </p:spPr>
        <p:txBody>
          <a:bodyPr wrap="square" lIns="0" tIns="0" rIns="0" bIns="0" rtlCol="0" anchor="ctr"/>
          <a:lstStyle/>
          <a:p>
            <a:r>
              <a:rPr lang="en-US" sz="1267" b="1" dirty="0">
                <a:solidFill>
                  <a:srgbClr val="028090"/>
                </a:solidFill>
                <a:latin typeface="Calibri" pitchFamily="34" charset="0"/>
                <a:ea typeface="Calibri" pitchFamily="34" charset="-122"/>
                <a:cs typeface="Calibri" pitchFamily="34" charset="-120"/>
              </a:rPr>
              <a:t>SYSTEM: </a:t>
            </a:r>
            <a:endParaRPr lang="en-US" sz="1267" dirty="0"/>
          </a:p>
        </p:txBody>
      </p:sp>
      <p:sp>
        <p:nvSpPr>
          <p:cNvPr id="21" name="Text 19"/>
          <p:cNvSpPr/>
          <p:nvPr/>
        </p:nvSpPr>
        <p:spPr>
          <a:xfrm>
            <a:off x="7051963" y="2805397"/>
            <a:ext cx="4389120" cy="390144"/>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Confirm: flag Marcus Edwards, Bed 7 as high risk?</a:t>
            </a:r>
            <a:endParaRPr lang="en-US" sz="1467" dirty="0"/>
          </a:p>
        </p:txBody>
      </p:sp>
      <p:sp>
        <p:nvSpPr>
          <p:cNvPr id="22" name="Shape 20"/>
          <p:cNvSpPr/>
          <p:nvPr/>
        </p:nvSpPr>
        <p:spPr>
          <a:xfrm>
            <a:off x="463296" y="3453064"/>
            <a:ext cx="5486400" cy="512064"/>
          </a:xfrm>
          <a:prstGeom prst="roundRect">
            <a:avLst>
              <a:gd name="adj" fmla="val 23810"/>
            </a:avLst>
          </a:prstGeom>
          <a:solidFill>
            <a:srgbClr val="EFF6FF"/>
          </a:solidFill>
          <a:ln w="12700">
            <a:solidFill>
              <a:srgbClr val="1C7293">
                <a:alpha val="40000"/>
              </a:srgbClr>
            </a:solidFill>
            <a:prstDash val="solid"/>
          </a:ln>
          <a:effectLst>
            <a:outerShdw blurRad="50800" dist="12700" dir="2700000" algn="bl" rotWithShape="0">
              <a:srgbClr val="000000">
                <a:alpha val="8000"/>
              </a:srgbClr>
            </a:outerShdw>
          </a:effectLst>
        </p:spPr>
        <p:txBody>
          <a:bodyPr/>
          <a:lstStyle/>
          <a:p>
            <a:endParaRPr lang="en-GB" sz="2400"/>
          </a:p>
        </p:txBody>
      </p:sp>
      <p:sp>
        <p:nvSpPr>
          <p:cNvPr id="23" name="Text 21"/>
          <p:cNvSpPr/>
          <p:nvPr/>
        </p:nvSpPr>
        <p:spPr>
          <a:xfrm>
            <a:off x="609600" y="3501832"/>
            <a:ext cx="1097280" cy="390144"/>
          </a:xfrm>
          <a:prstGeom prst="rect">
            <a:avLst/>
          </a:prstGeom>
          <a:noFill/>
          <a:ln/>
        </p:spPr>
        <p:txBody>
          <a:bodyPr wrap="square" lIns="0" tIns="0" rIns="0" bIns="0" rtlCol="0" anchor="ctr"/>
          <a:lstStyle/>
          <a:p>
            <a:r>
              <a:rPr lang="en-US" sz="1267" b="1" dirty="0">
                <a:solidFill>
                  <a:srgbClr val="1C7293"/>
                </a:solidFill>
                <a:latin typeface="Calibri" pitchFamily="34" charset="0"/>
                <a:ea typeface="Calibri" pitchFamily="34" charset="-122"/>
                <a:cs typeface="Calibri" pitchFamily="34" charset="-120"/>
              </a:rPr>
              <a:t>NURSE: </a:t>
            </a:r>
            <a:endParaRPr lang="en-US" sz="1267" dirty="0"/>
          </a:p>
        </p:txBody>
      </p:sp>
      <p:sp>
        <p:nvSpPr>
          <p:cNvPr id="24" name="Text 22"/>
          <p:cNvSpPr/>
          <p:nvPr/>
        </p:nvSpPr>
        <p:spPr>
          <a:xfrm>
            <a:off x="1414272" y="3501832"/>
            <a:ext cx="4389120" cy="390144"/>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Confirm.</a:t>
            </a:r>
            <a:endParaRPr lang="en-US" sz="1467" dirty="0"/>
          </a:p>
        </p:txBody>
      </p:sp>
      <p:sp>
        <p:nvSpPr>
          <p:cNvPr id="25" name="Shape 23"/>
          <p:cNvSpPr/>
          <p:nvPr/>
        </p:nvSpPr>
        <p:spPr>
          <a:xfrm>
            <a:off x="6100987" y="3452813"/>
            <a:ext cx="5486400" cy="512064"/>
          </a:xfrm>
          <a:prstGeom prst="roundRect">
            <a:avLst>
              <a:gd name="adj" fmla="val 23810"/>
            </a:avLst>
          </a:prstGeom>
          <a:solidFill>
            <a:srgbClr val="059669"/>
          </a:solidFill>
          <a:ln w="12700">
            <a:solidFill>
              <a:srgbClr val="059669">
                <a:alpha val="40000"/>
              </a:srgbClr>
            </a:solidFill>
            <a:prstDash val="solid"/>
          </a:ln>
          <a:effectLst>
            <a:outerShdw blurRad="50800" dist="12700" dir="2700000" algn="bl" rotWithShape="0">
              <a:srgbClr val="000000">
                <a:alpha val="8000"/>
              </a:srgbClr>
            </a:outerShdw>
          </a:effectLst>
        </p:spPr>
        <p:txBody>
          <a:bodyPr/>
          <a:lstStyle/>
          <a:p>
            <a:endParaRPr lang="en-GB" sz="2400"/>
          </a:p>
        </p:txBody>
      </p:sp>
      <p:sp>
        <p:nvSpPr>
          <p:cNvPr id="26" name="Text 24"/>
          <p:cNvSpPr/>
          <p:nvPr/>
        </p:nvSpPr>
        <p:spPr>
          <a:xfrm>
            <a:off x="6247291" y="3501581"/>
            <a:ext cx="1097280" cy="390144"/>
          </a:xfrm>
          <a:prstGeom prst="rect">
            <a:avLst/>
          </a:prstGeom>
          <a:noFill/>
          <a:ln/>
        </p:spPr>
        <p:txBody>
          <a:bodyPr wrap="square" lIns="0" tIns="0" rIns="0" bIns="0" rtlCol="0" anchor="ctr"/>
          <a:lstStyle/>
          <a:p>
            <a:r>
              <a:rPr lang="en-US" sz="1267" b="1" dirty="0">
                <a:solidFill>
                  <a:schemeClr val="bg1"/>
                </a:solidFill>
                <a:latin typeface="Calibri" pitchFamily="34" charset="0"/>
                <a:ea typeface="Calibri" pitchFamily="34" charset="-122"/>
                <a:cs typeface="Calibri" pitchFamily="34" charset="-120"/>
              </a:rPr>
              <a:t>SYSTEM: </a:t>
            </a:r>
            <a:endParaRPr lang="en-US" sz="1267" dirty="0">
              <a:solidFill>
                <a:schemeClr val="bg1"/>
              </a:solidFill>
            </a:endParaRPr>
          </a:p>
        </p:txBody>
      </p:sp>
      <p:sp>
        <p:nvSpPr>
          <p:cNvPr id="27" name="Text 25"/>
          <p:cNvSpPr/>
          <p:nvPr/>
        </p:nvSpPr>
        <p:spPr>
          <a:xfrm>
            <a:off x="7051963" y="3501581"/>
            <a:ext cx="4389120" cy="390144"/>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Done. Edwards flagged as high risk. Handover updated.</a:t>
            </a:r>
            <a:endParaRPr lang="en-US" sz="1467" dirty="0"/>
          </a:p>
        </p:txBody>
      </p:sp>
      <p:sp>
        <p:nvSpPr>
          <p:cNvPr id="28" name="Text 26"/>
          <p:cNvSpPr/>
          <p:nvPr/>
        </p:nvSpPr>
        <p:spPr>
          <a:xfrm>
            <a:off x="463296" y="4224404"/>
            <a:ext cx="11265408" cy="316992"/>
          </a:xfrm>
          <a:prstGeom prst="rect">
            <a:avLst/>
          </a:prstGeom>
          <a:noFill/>
          <a:ln/>
        </p:spPr>
        <p:txBody>
          <a:bodyPr wrap="square" lIns="0" tIns="0" rIns="0" bIns="0" rtlCol="0" anchor="ctr"/>
          <a:lstStyle/>
          <a:p>
            <a:r>
              <a:rPr lang="en-US" sz="1600" b="1" dirty="0">
                <a:solidFill>
                  <a:srgbClr val="F96167"/>
                </a:solidFill>
                <a:latin typeface="Calibri" pitchFamily="34" charset="0"/>
                <a:ea typeface="Calibri" pitchFamily="34" charset="-122"/>
                <a:cs typeface="Calibri" pitchFamily="34" charset="-120"/>
              </a:rPr>
              <a:t>Error path (patient name not recognised):</a:t>
            </a:r>
            <a:endParaRPr lang="en-US" sz="1600" dirty="0"/>
          </a:p>
        </p:txBody>
      </p:sp>
      <p:sp>
        <p:nvSpPr>
          <p:cNvPr id="29" name="Shape 27"/>
          <p:cNvSpPr/>
          <p:nvPr/>
        </p:nvSpPr>
        <p:spPr>
          <a:xfrm>
            <a:off x="463296" y="4614548"/>
            <a:ext cx="5486400" cy="414528"/>
          </a:xfrm>
          <a:prstGeom prst="roundRect">
            <a:avLst>
              <a:gd name="adj" fmla="val 29412"/>
            </a:avLst>
          </a:prstGeom>
          <a:solidFill>
            <a:srgbClr val="EFF6FF"/>
          </a:solidFill>
          <a:ln w="12700">
            <a:solidFill>
              <a:srgbClr val="1C7293">
                <a:alpha val="40000"/>
              </a:srgbClr>
            </a:solidFill>
            <a:prstDash val="solid"/>
          </a:ln>
        </p:spPr>
        <p:txBody>
          <a:bodyPr/>
          <a:lstStyle/>
          <a:p>
            <a:endParaRPr lang="en-GB" sz="2400"/>
          </a:p>
        </p:txBody>
      </p:sp>
      <p:sp>
        <p:nvSpPr>
          <p:cNvPr id="30" name="Text 28"/>
          <p:cNvSpPr/>
          <p:nvPr/>
        </p:nvSpPr>
        <p:spPr>
          <a:xfrm>
            <a:off x="609600" y="4651124"/>
            <a:ext cx="1097280" cy="316992"/>
          </a:xfrm>
          <a:prstGeom prst="rect">
            <a:avLst/>
          </a:prstGeom>
          <a:noFill/>
          <a:ln/>
        </p:spPr>
        <p:txBody>
          <a:bodyPr wrap="square" lIns="0" tIns="0" rIns="0" bIns="0" rtlCol="0" anchor="ctr"/>
          <a:lstStyle/>
          <a:p>
            <a:r>
              <a:rPr lang="en-US" sz="1267" b="1" dirty="0">
                <a:solidFill>
                  <a:srgbClr val="1C7293"/>
                </a:solidFill>
                <a:latin typeface="Calibri" pitchFamily="34" charset="0"/>
                <a:ea typeface="Calibri" pitchFamily="34" charset="-122"/>
                <a:cs typeface="Calibri" pitchFamily="34" charset="-120"/>
              </a:rPr>
              <a:t>NURSE: </a:t>
            </a:r>
            <a:endParaRPr lang="en-US" sz="1267" dirty="0"/>
          </a:p>
        </p:txBody>
      </p:sp>
      <p:sp>
        <p:nvSpPr>
          <p:cNvPr id="31" name="Text 29"/>
          <p:cNvSpPr/>
          <p:nvPr/>
        </p:nvSpPr>
        <p:spPr>
          <a:xfrm>
            <a:off x="1414272" y="4651124"/>
            <a:ext cx="4389120" cy="316992"/>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Flag Edwards.</a:t>
            </a:r>
            <a:endParaRPr lang="en-US" sz="1467" dirty="0"/>
          </a:p>
        </p:txBody>
      </p:sp>
      <p:sp>
        <p:nvSpPr>
          <p:cNvPr id="32" name="Shape 30"/>
          <p:cNvSpPr/>
          <p:nvPr/>
        </p:nvSpPr>
        <p:spPr>
          <a:xfrm>
            <a:off x="6038764" y="4616533"/>
            <a:ext cx="5486400" cy="414528"/>
          </a:xfrm>
          <a:prstGeom prst="roundRect">
            <a:avLst>
              <a:gd name="adj" fmla="val 29412"/>
            </a:avLst>
          </a:prstGeom>
          <a:solidFill>
            <a:srgbClr val="FFF8F0"/>
          </a:solidFill>
          <a:ln w="12700">
            <a:solidFill>
              <a:srgbClr val="F59E0B">
                <a:alpha val="40000"/>
              </a:srgbClr>
            </a:solidFill>
            <a:prstDash val="solid"/>
          </a:ln>
        </p:spPr>
        <p:txBody>
          <a:bodyPr/>
          <a:lstStyle/>
          <a:p>
            <a:endParaRPr lang="en-GB" sz="2400"/>
          </a:p>
        </p:txBody>
      </p:sp>
      <p:sp>
        <p:nvSpPr>
          <p:cNvPr id="33" name="Text 31"/>
          <p:cNvSpPr/>
          <p:nvPr/>
        </p:nvSpPr>
        <p:spPr>
          <a:xfrm>
            <a:off x="6185068" y="4653109"/>
            <a:ext cx="1097280" cy="316992"/>
          </a:xfrm>
          <a:prstGeom prst="rect">
            <a:avLst/>
          </a:prstGeom>
          <a:noFill/>
          <a:ln/>
        </p:spPr>
        <p:txBody>
          <a:bodyPr wrap="square" lIns="0" tIns="0" rIns="0" bIns="0" rtlCol="0" anchor="ctr"/>
          <a:lstStyle/>
          <a:p>
            <a:r>
              <a:rPr lang="en-US" sz="1267" b="1" dirty="0">
                <a:solidFill>
                  <a:srgbClr val="F59E0B"/>
                </a:solidFill>
                <a:latin typeface="Calibri" pitchFamily="34" charset="0"/>
                <a:ea typeface="Calibri" pitchFamily="34" charset="-122"/>
                <a:cs typeface="Calibri" pitchFamily="34" charset="-120"/>
              </a:rPr>
              <a:t>SYSTEM: </a:t>
            </a:r>
            <a:endParaRPr lang="en-US" sz="1267" dirty="0"/>
          </a:p>
        </p:txBody>
      </p:sp>
      <p:sp>
        <p:nvSpPr>
          <p:cNvPr id="34" name="Text 32"/>
          <p:cNvSpPr/>
          <p:nvPr/>
        </p:nvSpPr>
        <p:spPr>
          <a:xfrm>
            <a:off x="6989740" y="4653109"/>
            <a:ext cx="4389120" cy="316992"/>
          </a:xfrm>
          <a:prstGeom prst="rect">
            <a:avLst/>
          </a:prstGeom>
          <a:noFill/>
          <a:ln/>
        </p:spPr>
        <p:txBody>
          <a:bodyPr wrap="square" lIns="0" tIns="0" rIns="0" bIns="0" rtlCol="0" anchor="ctr"/>
          <a:lstStyle/>
          <a:p>
            <a:r>
              <a:rPr lang="en-US" sz="1467" dirty="0">
                <a:solidFill>
                  <a:srgbClr val="1E293B"/>
                </a:solidFill>
                <a:latin typeface="Calibri" pitchFamily="34" charset="0"/>
                <a:ea typeface="Calibri" pitchFamily="34" charset="-122"/>
                <a:cs typeface="Calibri" pitchFamily="34" charset="-120"/>
              </a:rPr>
              <a:t>I found 2 patients named Edwards. Bed 7 or Bed 12?</a:t>
            </a:r>
            <a:endParaRPr lang="en-US" sz="1467" dirty="0"/>
          </a:p>
        </p:txBody>
      </p:sp>
      <p:pic>
        <p:nvPicPr>
          <p:cNvPr id="36" name="ttsMP3.com_VoiceText_2026-8-5_18-19-36">
            <a:hlinkClick r:id="" action="ppaction://media"/>
            <a:extLst>
              <a:ext uri="{FF2B5EF4-FFF2-40B4-BE49-F238E27FC236}">
                <a16:creationId xmlns:a16="http://schemas.microsoft.com/office/drawing/2014/main" id="{D0E0BD7E-342C-3B47-A46C-1F056BC3CDB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2416443" y="1263653"/>
            <a:ext cx="812800" cy="812800"/>
          </a:xfrm>
          <a:prstGeom prst="rect">
            <a:avLst/>
          </a:prstGeom>
        </p:spPr>
      </p:pic>
      <p:pic>
        <p:nvPicPr>
          <p:cNvPr id="37" name="ttsMP3.com_VoiceText_2026-8-5_18-25-50">
            <a:hlinkClick r:id="" action="ppaction://media"/>
            <a:extLst>
              <a:ext uri="{FF2B5EF4-FFF2-40B4-BE49-F238E27FC236}">
                <a16:creationId xmlns:a16="http://schemas.microsoft.com/office/drawing/2014/main" id="{95F90845-747A-854D-E9C8-F4ED82C743B9}"/>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2416443" y="1979639"/>
            <a:ext cx="812800" cy="812800"/>
          </a:xfrm>
          <a:prstGeom prst="rect">
            <a:avLst/>
          </a:prstGeom>
        </p:spPr>
      </p:pic>
      <p:pic>
        <p:nvPicPr>
          <p:cNvPr id="38" name="ttsMP3.com_VoiceText_2026-8-5_18-27-16">
            <a:hlinkClick r:id="" action="ppaction://media"/>
            <a:extLst>
              <a:ext uri="{FF2B5EF4-FFF2-40B4-BE49-F238E27FC236}">
                <a16:creationId xmlns:a16="http://schemas.microsoft.com/office/drawing/2014/main" id="{E536211A-DC40-ACAD-C61B-241B6AE9F001}"/>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12344296" y="2792439"/>
            <a:ext cx="812800" cy="812800"/>
          </a:xfrm>
          <a:prstGeom prst="rect">
            <a:avLst/>
          </a:prstGeom>
        </p:spPr>
      </p:pic>
      <p:pic>
        <p:nvPicPr>
          <p:cNvPr id="39" name="ttsMP3.com_VoiceText_2026-8-5_18-29-12">
            <a:hlinkClick r:id="" action="ppaction://media"/>
            <a:extLst>
              <a:ext uri="{FF2B5EF4-FFF2-40B4-BE49-F238E27FC236}">
                <a16:creationId xmlns:a16="http://schemas.microsoft.com/office/drawing/2014/main" id="{E62A8AD7-CF1A-7AFC-0403-2372B819A586}"/>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12324899" y="3519819"/>
            <a:ext cx="812800" cy="812800"/>
          </a:xfrm>
          <a:prstGeom prst="rect">
            <a:avLst/>
          </a:prstGeom>
        </p:spPr>
      </p:pic>
      <p:pic>
        <p:nvPicPr>
          <p:cNvPr id="40" name="ttsMP3.com_VoiceText_2026-8-5_18-30-42">
            <a:hlinkClick r:id="" action="ppaction://media"/>
            <a:extLst>
              <a:ext uri="{FF2B5EF4-FFF2-40B4-BE49-F238E27FC236}">
                <a16:creationId xmlns:a16="http://schemas.microsoft.com/office/drawing/2014/main" id="{68EBD05F-FAAF-776C-DB33-87E4BE3DF998}"/>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12314459" y="4415412"/>
            <a:ext cx="812800" cy="812800"/>
          </a:xfrm>
          <a:prstGeom prst="rect">
            <a:avLst/>
          </a:prstGeom>
        </p:spPr>
      </p:pic>
      <p:sp>
        <p:nvSpPr>
          <p:cNvPr id="42" name="Text 47">
            <a:extLst>
              <a:ext uri="{FF2B5EF4-FFF2-40B4-BE49-F238E27FC236}">
                <a16:creationId xmlns:a16="http://schemas.microsoft.com/office/drawing/2014/main" id="{ADDD8C4A-D5C9-142F-E42B-4E1C9FD670C0}"/>
              </a:ext>
            </a:extLst>
          </p:cNvPr>
          <p:cNvSpPr/>
          <p:nvPr/>
        </p:nvSpPr>
        <p:spPr>
          <a:xfrm>
            <a:off x="214480" y="6463740"/>
            <a:ext cx="11265408" cy="341376"/>
          </a:xfrm>
          <a:prstGeom prst="rect">
            <a:avLst/>
          </a:prstGeom>
          <a:noFill/>
          <a:ln/>
        </p:spPr>
        <p:txBody>
          <a:bodyPr wrap="square" lIns="0" tIns="0" rIns="0" bIns="0" rtlCol="0" anchor="ctr"/>
          <a:lstStyle/>
          <a:p>
            <a:r>
              <a:rPr lang="en-US" sz="1067" i="1" dirty="0">
                <a:solidFill>
                  <a:srgbClr val="64748B"/>
                </a:solidFill>
                <a:latin typeface="Calibri" pitchFamily="34" charset="0"/>
                <a:ea typeface="Calibri" pitchFamily="34" charset="-122"/>
                <a:cs typeface="Calibri" pitchFamily="34" charset="-120"/>
              </a:rPr>
              <a:t>[9] Google (2019). Conversation Design: A Voice User Interface Design Guide. Available at: designguidelines.withgoogle.com  </a:t>
            </a:r>
          </a:p>
          <a:p>
            <a:r>
              <a:rPr lang="en-US" sz="1067" i="1" dirty="0">
                <a:solidFill>
                  <a:srgbClr val="64748B"/>
                </a:solidFill>
                <a:latin typeface="Calibri" pitchFamily="34" charset="0"/>
                <a:ea typeface="Calibri" pitchFamily="34" charset="-122"/>
                <a:cs typeface="Calibri" pitchFamily="34" charset="-120"/>
              </a:rPr>
              <a:t>[10] Pearl, C. (2016). Designing Voice User Interfaces. Sebastopol, CA: O'Reilly Media.</a:t>
            </a:r>
            <a:endParaRPr lang="en-US" sz="1067" dirty="0"/>
          </a:p>
        </p:txBody>
      </p:sp>
      <p:sp>
        <p:nvSpPr>
          <p:cNvPr id="43" name="Footer Placeholder 5">
            <a:extLst>
              <a:ext uri="{FF2B5EF4-FFF2-40B4-BE49-F238E27FC236}">
                <a16:creationId xmlns:a16="http://schemas.microsoft.com/office/drawing/2014/main" id="{3F84E89D-3040-355B-398E-33C5A182884E}"/>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44" name="Date Placeholder 4">
            <a:extLst>
              <a:ext uri="{FF2B5EF4-FFF2-40B4-BE49-F238E27FC236}">
                <a16:creationId xmlns:a16="http://schemas.microsoft.com/office/drawing/2014/main" id="{7FF5F0E8-25B5-8D8C-EF0B-4C3CC4E56658}"/>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45" name="Slide Number Placeholder 6">
            <a:extLst>
              <a:ext uri="{FF2B5EF4-FFF2-40B4-BE49-F238E27FC236}">
                <a16:creationId xmlns:a16="http://schemas.microsoft.com/office/drawing/2014/main" id="{90AB4A8B-9321-B371-2780-7F04C4BF27A9}"/>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12</a:t>
            </a:fld>
            <a:endParaRPr lang="en-GB" sz="1100" dirty="0">
              <a:solidFill>
                <a:prstClr val="black"/>
              </a:solidFill>
              <a:latin typeface="Aptos" panose="02110004020202020204"/>
            </a:endParaRPr>
          </a:p>
        </p:txBody>
      </p:sp>
      <p:pic>
        <p:nvPicPr>
          <p:cNvPr id="41" name="Picture 40">
            <a:extLst>
              <a:ext uri="{FF2B5EF4-FFF2-40B4-BE49-F238E27FC236}">
                <a16:creationId xmlns:a16="http://schemas.microsoft.com/office/drawing/2014/main" id="{722EDD8E-9335-224A-CF14-5BFE6422C5E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5">
            <a:extLst>
              <a:ext uri="{FF2B5EF4-FFF2-40B4-BE49-F238E27FC236}">
                <a16:creationId xmlns:a16="http://schemas.microsoft.com/office/drawing/2014/main" id="{4F3AFA11-4215-85F3-2806-F9F00F2347F1}"/>
              </a:ext>
            </a:extLst>
          </p:cNvPr>
          <p:cNvPicPr>
            <a:picLocks noChangeAspect="1"/>
          </p:cNvPicPr>
          <p:nvPr/>
        </p:nvPicPr>
        <p:blipFill>
          <a:blip r:embed="rId15"/>
          <a:stretch>
            <a:fillRect/>
          </a:stretch>
        </p:blipFill>
        <p:spPr>
          <a:xfrm>
            <a:off x="10892443" y="5266667"/>
            <a:ext cx="1097280" cy="10972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par>
                          <p:cTn id="14" fill="hold">
                            <p:stCondLst>
                              <p:cond delay="500"/>
                            </p:stCondLst>
                            <p:childTnLst>
                              <p:par>
                                <p:cTn id="15" presetID="1" presetClass="mediacall" presetSubtype="0" fill="hold" nodeType="afterEffect">
                                  <p:stCondLst>
                                    <p:cond delay="0"/>
                                  </p:stCondLst>
                                  <p:childTnLst>
                                    <p:cmd type="call" cmd="playFrom(0.0)">
                                      <p:cBhvr>
                                        <p:cTn id="16" dur="1896" fill="hold"/>
                                        <p:tgtEl>
                                          <p:spTgt spid="36"/>
                                        </p:tgtEl>
                                      </p:cBhvr>
                                    </p:cmd>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par>
                          <p:cTn id="39" fill="hold">
                            <p:stCondLst>
                              <p:cond delay="500"/>
                            </p:stCondLst>
                            <p:childTnLst>
                              <p:par>
                                <p:cTn id="40" presetID="1" presetClass="mediacall" presetSubtype="0" fill="hold" nodeType="afterEffect">
                                  <p:stCondLst>
                                    <p:cond delay="0"/>
                                  </p:stCondLst>
                                  <p:childTnLst>
                                    <p:cmd type="call" cmd="playFrom(0.0)">
                                      <p:cBhvr>
                                        <p:cTn id="41" dur="5544" fill="hold"/>
                                        <p:tgtEl>
                                          <p:spTgt spid="37"/>
                                        </p:tgtEl>
                                      </p:cBhvr>
                                    </p:cmd>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fade">
                                      <p:cBhvr>
                                        <p:cTn id="46" dur="500"/>
                                        <p:tgtEl>
                                          <p:spTgt spid="16"/>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fade">
                                      <p:cBhvr>
                                        <p:cTn id="52" dur="500"/>
                                        <p:tgtEl>
                                          <p:spTgt spid="1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9"/>
                                        </p:tgtEl>
                                        <p:attrNameLst>
                                          <p:attrName>style.visibility</p:attrName>
                                        </p:attrNameLst>
                                      </p:cBhvr>
                                      <p:to>
                                        <p:strVal val="visible"/>
                                      </p:to>
                                    </p:set>
                                    <p:animEffect transition="in" filter="fade">
                                      <p:cBhvr>
                                        <p:cTn id="57" dur="500"/>
                                        <p:tgtEl>
                                          <p:spTgt spid="19"/>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fade">
                                      <p:cBhvr>
                                        <p:cTn id="60" dur="500"/>
                                        <p:tgtEl>
                                          <p:spTgt spid="20"/>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1"/>
                                        </p:tgtEl>
                                        <p:attrNameLst>
                                          <p:attrName>style.visibility</p:attrName>
                                        </p:attrNameLst>
                                      </p:cBhvr>
                                      <p:to>
                                        <p:strVal val="visible"/>
                                      </p:to>
                                    </p:set>
                                    <p:animEffect transition="in" filter="fade">
                                      <p:cBhvr>
                                        <p:cTn id="63" dur="500"/>
                                        <p:tgtEl>
                                          <p:spTgt spid="21"/>
                                        </p:tgtEl>
                                      </p:cBhvr>
                                    </p:animEffect>
                                  </p:childTnLst>
                                </p:cTn>
                              </p:par>
                            </p:childTnLst>
                          </p:cTn>
                        </p:par>
                        <p:par>
                          <p:cTn id="64" fill="hold">
                            <p:stCondLst>
                              <p:cond delay="500"/>
                            </p:stCondLst>
                            <p:childTnLst>
                              <p:par>
                                <p:cTn id="65" presetID="1" presetClass="mediacall" presetSubtype="0" fill="hold" nodeType="afterEffect">
                                  <p:stCondLst>
                                    <p:cond delay="0"/>
                                  </p:stCondLst>
                                  <p:childTnLst>
                                    <p:cmd type="call" cmd="playFrom(0.0)">
                                      <p:cBhvr>
                                        <p:cTn id="66" dur="2760" fill="hold"/>
                                        <p:tgtEl>
                                          <p:spTgt spid="38"/>
                                        </p:tgtEl>
                                      </p:cBhvr>
                                    </p:cmd>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22"/>
                                        </p:tgtEl>
                                        <p:attrNameLst>
                                          <p:attrName>style.visibility</p:attrName>
                                        </p:attrNameLst>
                                      </p:cBhvr>
                                      <p:to>
                                        <p:strVal val="visible"/>
                                      </p:to>
                                    </p:set>
                                    <p:animEffect transition="in" filter="fade">
                                      <p:cBhvr>
                                        <p:cTn id="71" dur="500"/>
                                        <p:tgtEl>
                                          <p:spTgt spid="22"/>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24"/>
                                        </p:tgtEl>
                                        <p:attrNameLst>
                                          <p:attrName>style.visibility</p:attrName>
                                        </p:attrNameLst>
                                      </p:cBhvr>
                                      <p:to>
                                        <p:strVal val="visible"/>
                                      </p:to>
                                    </p:set>
                                    <p:animEffect transition="in" filter="fade">
                                      <p:cBhvr>
                                        <p:cTn id="74" dur="500"/>
                                        <p:tgtEl>
                                          <p:spTgt spid="24"/>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3"/>
                                        </p:tgtEl>
                                        <p:attrNameLst>
                                          <p:attrName>style.visibility</p:attrName>
                                        </p:attrNameLst>
                                      </p:cBhvr>
                                      <p:to>
                                        <p:strVal val="visible"/>
                                      </p:to>
                                    </p:set>
                                    <p:animEffect transition="in" filter="fade">
                                      <p:cBhvr>
                                        <p:cTn id="77" dur="500"/>
                                        <p:tgtEl>
                                          <p:spTgt spid="23"/>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fade">
                                      <p:cBhvr>
                                        <p:cTn id="82" dur="500"/>
                                        <p:tgtEl>
                                          <p:spTgt spid="25"/>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6"/>
                                        </p:tgtEl>
                                        <p:attrNameLst>
                                          <p:attrName>style.visibility</p:attrName>
                                        </p:attrNameLst>
                                      </p:cBhvr>
                                      <p:to>
                                        <p:strVal val="visible"/>
                                      </p:to>
                                    </p:set>
                                    <p:animEffect transition="in" filter="fade">
                                      <p:cBhvr>
                                        <p:cTn id="85" dur="500"/>
                                        <p:tgtEl>
                                          <p:spTgt spid="26"/>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27"/>
                                        </p:tgtEl>
                                        <p:attrNameLst>
                                          <p:attrName>style.visibility</p:attrName>
                                        </p:attrNameLst>
                                      </p:cBhvr>
                                      <p:to>
                                        <p:strVal val="visible"/>
                                      </p:to>
                                    </p:set>
                                    <p:animEffect transition="in" filter="fade">
                                      <p:cBhvr>
                                        <p:cTn id="88" dur="500"/>
                                        <p:tgtEl>
                                          <p:spTgt spid="27"/>
                                        </p:tgtEl>
                                      </p:cBhvr>
                                    </p:animEffect>
                                  </p:childTnLst>
                                </p:cTn>
                              </p:par>
                            </p:childTnLst>
                          </p:cTn>
                        </p:par>
                        <p:par>
                          <p:cTn id="89" fill="hold">
                            <p:stCondLst>
                              <p:cond delay="500"/>
                            </p:stCondLst>
                            <p:childTnLst>
                              <p:par>
                                <p:cTn id="90" presetID="1" presetClass="mediacall" presetSubtype="0" fill="hold" nodeType="afterEffect">
                                  <p:stCondLst>
                                    <p:cond delay="0"/>
                                  </p:stCondLst>
                                  <p:childTnLst>
                                    <p:cmd type="call" cmd="playFrom(0.0)">
                                      <p:cBhvr>
                                        <p:cTn id="91" dur="3168" fill="hold"/>
                                        <p:tgtEl>
                                          <p:spTgt spid="39"/>
                                        </p:tgtEl>
                                      </p:cBhvr>
                                    </p:cmd>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grpId="0" nodeType="clickEffect">
                                  <p:stCondLst>
                                    <p:cond delay="0"/>
                                  </p:stCondLst>
                                  <p:childTnLst>
                                    <p:set>
                                      <p:cBhvr>
                                        <p:cTn id="95" dur="1" fill="hold">
                                          <p:stCondLst>
                                            <p:cond delay="0"/>
                                          </p:stCondLst>
                                        </p:cTn>
                                        <p:tgtEl>
                                          <p:spTgt spid="28"/>
                                        </p:tgtEl>
                                        <p:attrNameLst>
                                          <p:attrName>style.visibility</p:attrName>
                                        </p:attrNameLst>
                                      </p:cBhvr>
                                      <p:to>
                                        <p:strVal val="visible"/>
                                      </p:to>
                                    </p:set>
                                    <p:animEffect transition="in" filter="fade">
                                      <p:cBhvr>
                                        <p:cTn id="96" dur="500"/>
                                        <p:tgtEl>
                                          <p:spTgt spid="28"/>
                                        </p:tgtEl>
                                      </p:cBhvr>
                                    </p:animEffect>
                                  </p:childTnLst>
                                </p:cTn>
                              </p:par>
                            </p:childTnLst>
                          </p:cTn>
                        </p:par>
                        <p:par>
                          <p:cTn id="97" fill="hold">
                            <p:stCondLst>
                              <p:cond delay="500"/>
                            </p:stCondLst>
                            <p:childTnLst>
                              <p:par>
                                <p:cTn id="98" presetID="10" presetClass="entr" presetSubtype="0" fill="hold" grpId="0" nodeType="afterEffect">
                                  <p:stCondLst>
                                    <p:cond delay="0"/>
                                  </p:stCondLst>
                                  <p:childTnLst>
                                    <p:set>
                                      <p:cBhvr>
                                        <p:cTn id="99" dur="1" fill="hold">
                                          <p:stCondLst>
                                            <p:cond delay="0"/>
                                          </p:stCondLst>
                                        </p:cTn>
                                        <p:tgtEl>
                                          <p:spTgt spid="29"/>
                                        </p:tgtEl>
                                        <p:attrNameLst>
                                          <p:attrName>style.visibility</p:attrName>
                                        </p:attrNameLst>
                                      </p:cBhvr>
                                      <p:to>
                                        <p:strVal val="visible"/>
                                      </p:to>
                                    </p:set>
                                    <p:animEffect transition="in" filter="fade">
                                      <p:cBhvr>
                                        <p:cTn id="100" dur="500"/>
                                        <p:tgtEl>
                                          <p:spTgt spid="29"/>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31"/>
                                        </p:tgtEl>
                                        <p:attrNameLst>
                                          <p:attrName>style.visibility</p:attrName>
                                        </p:attrNameLst>
                                      </p:cBhvr>
                                      <p:to>
                                        <p:strVal val="visible"/>
                                      </p:to>
                                    </p:set>
                                    <p:animEffect transition="in" filter="fade">
                                      <p:cBhvr>
                                        <p:cTn id="103" dur="500"/>
                                        <p:tgtEl>
                                          <p:spTgt spid="31"/>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30"/>
                                        </p:tgtEl>
                                        <p:attrNameLst>
                                          <p:attrName>style.visibility</p:attrName>
                                        </p:attrNameLst>
                                      </p:cBhvr>
                                      <p:to>
                                        <p:strVal val="visible"/>
                                      </p:to>
                                    </p:set>
                                    <p:animEffect transition="in" filter="fade">
                                      <p:cBhvr>
                                        <p:cTn id="106" dur="500"/>
                                        <p:tgtEl>
                                          <p:spTgt spid="30"/>
                                        </p:tgtEl>
                                      </p:cBhvr>
                                    </p:animEffect>
                                  </p:childTnLst>
                                </p:cTn>
                              </p:par>
                            </p:childTnLst>
                          </p:cTn>
                        </p:par>
                      </p:childTnLst>
                    </p:cTn>
                  </p:par>
                  <p:par>
                    <p:cTn id="107" fill="hold">
                      <p:stCondLst>
                        <p:cond delay="indefinite"/>
                      </p:stCondLst>
                      <p:childTnLst>
                        <p:par>
                          <p:cTn id="108" fill="hold">
                            <p:stCondLst>
                              <p:cond delay="0"/>
                            </p:stCondLst>
                            <p:childTnLst>
                              <p:par>
                                <p:cTn id="109" presetID="10" presetClass="entr" presetSubtype="0" fill="hold" grpId="0" nodeType="clickEffect">
                                  <p:stCondLst>
                                    <p:cond delay="0"/>
                                  </p:stCondLst>
                                  <p:childTnLst>
                                    <p:set>
                                      <p:cBhvr>
                                        <p:cTn id="110" dur="1" fill="hold">
                                          <p:stCondLst>
                                            <p:cond delay="0"/>
                                          </p:stCondLst>
                                        </p:cTn>
                                        <p:tgtEl>
                                          <p:spTgt spid="32"/>
                                        </p:tgtEl>
                                        <p:attrNameLst>
                                          <p:attrName>style.visibility</p:attrName>
                                        </p:attrNameLst>
                                      </p:cBhvr>
                                      <p:to>
                                        <p:strVal val="visible"/>
                                      </p:to>
                                    </p:set>
                                    <p:animEffect transition="in" filter="fade">
                                      <p:cBhvr>
                                        <p:cTn id="111" dur="500"/>
                                        <p:tgtEl>
                                          <p:spTgt spid="32"/>
                                        </p:tgtEl>
                                      </p:cBhvr>
                                    </p:animEffect>
                                  </p:childTnLst>
                                </p:cTn>
                              </p:par>
                              <p:par>
                                <p:cTn id="112" presetID="10" presetClass="entr" presetSubtype="0" fill="hold" grpId="0" nodeType="withEffect">
                                  <p:stCondLst>
                                    <p:cond delay="0"/>
                                  </p:stCondLst>
                                  <p:childTnLst>
                                    <p:set>
                                      <p:cBhvr>
                                        <p:cTn id="113" dur="1" fill="hold">
                                          <p:stCondLst>
                                            <p:cond delay="0"/>
                                          </p:stCondLst>
                                        </p:cTn>
                                        <p:tgtEl>
                                          <p:spTgt spid="33"/>
                                        </p:tgtEl>
                                        <p:attrNameLst>
                                          <p:attrName>style.visibility</p:attrName>
                                        </p:attrNameLst>
                                      </p:cBhvr>
                                      <p:to>
                                        <p:strVal val="visible"/>
                                      </p:to>
                                    </p:set>
                                    <p:animEffect transition="in" filter="fade">
                                      <p:cBhvr>
                                        <p:cTn id="114" dur="500"/>
                                        <p:tgtEl>
                                          <p:spTgt spid="33"/>
                                        </p:tgtEl>
                                      </p:cBhvr>
                                    </p:animEffect>
                                  </p:childTnLst>
                                </p:cTn>
                              </p:par>
                              <p:par>
                                <p:cTn id="115" presetID="10" presetClass="entr" presetSubtype="0" fill="hold" grpId="0" nodeType="withEffect">
                                  <p:stCondLst>
                                    <p:cond delay="0"/>
                                  </p:stCondLst>
                                  <p:childTnLst>
                                    <p:set>
                                      <p:cBhvr>
                                        <p:cTn id="116" dur="1" fill="hold">
                                          <p:stCondLst>
                                            <p:cond delay="0"/>
                                          </p:stCondLst>
                                        </p:cTn>
                                        <p:tgtEl>
                                          <p:spTgt spid="34"/>
                                        </p:tgtEl>
                                        <p:attrNameLst>
                                          <p:attrName>style.visibility</p:attrName>
                                        </p:attrNameLst>
                                      </p:cBhvr>
                                      <p:to>
                                        <p:strVal val="visible"/>
                                      </p:to>
                                    </p:set>
                                    <p:animEffect transition="in" filter="fade">
                                      <p:cBhvr>
                                        <p:cTn id="117" dur="500"/>
                                        <p:tgtEl>
                                          <p:spTgt spid="34"/>
                                        </p:tgtEl>
                                      </p:cBhvr>
                                    </p:animEffect>
                                  </p:childTnLst>
                                </p:cTn>
                              </p:par>
                            </p:childTnLst>
                          </p:cTn>
                        </p:par>
                        <p:par>
                          <p:cTn id="118" fill="hold">
                            <p:stCondLst>
                              <p:cond delay="500"/>
                            </p:stCondLst>
                            <p:childTnLst>
                              <p:par>
                                <p:cTn id="119" presetID="1" presetClass="mediacall" presetSubtype="0" fill="hold" nodeType="afterEffect">
                                  <p:stCondLst>
                                    <p:cond delay="0"/>
                                  </p:stCondLst>
                                  <p:childTnLst>
                                    <p:cmd type="call" cmd="playFrom(0.0)">
                                      <p:cBhvr>
                                        <p:cTn id="120" dur="3504" fill="hold"/>
                                        <p:tgtEl>
                                          <p:spTgt spid="40"/>
                                        </p:tgtEl>
                                      </p:cBhvr>
                                    </p:cmd>
                                  </p:childTnLst>
                                </p:cTn>
                              </p:par>
                            </p:childTnLst>
                          </p:cTn>
                        </p:par>
                      </p:childTnLst>
                    </p:cTn>
                  </p:par>
                  <p:par>
                    <p:cTn id="121" fill="hold">
                      <p:stCondLst>
                        <p:cond delay="indefinite"/>
                      </p:stCondLst>
                      <p:childTnLst>
                        <p:par>
                          <p:cTn id="122" fill="hold">
                            <p:stCondLst>
                              <p:cond delay="0"/>
                            </p:stCondLst>
                            <p:childTnLst>
                              <p:par>
                                <p:cTn id="123" presetID="10" presetClass="entr" presetSubtype="0" fill="hold" nodeType="clickEffect">
                                  <p:stCondLst>
                                    <p:cond delay="0"/>
                                  </p:stCondLst>
                                  <p:childTnLst>
                                    <p:set>
                                      <p:cBhvr>
                                        <p:cTn id="124" dur="1" fill="hold">
                                          <p:stCondLst>
                                            <p:cond delay="0"/>
                                          </p:stCondLst>
                                        </p:cTn>
                                        <p:tgtEl>
                                          <p:spTgt spid="46"/>
                                        </p:tgtEl>
                                        <p:attrNameLst>
                                          <p:attrName>style.visibility</p:attrName>
                                        </p:attrNameLst>
                                      </p:cBhvr>
                                      <p:to>
                                        <p:strVal val="visible"/>
                                      </p:to>
                                    </p:set>
                                    <p:animEffect transition="in" filter="fade">
                                      <p:cBhvr>
                                        <p:cTn id="125"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6" fill="hold" display="0">
                  <p:stCondLst>
                    <p:cond delay="indefinite"/>
                  </p:stCondLst>
                  <p:endCondLst>
                    <p:cond evt="onStopAudio" delay="0">
                      <p:tgtEl>
                        <p:sldTgt/>
                      </p:tgtEl>
                    </p:cond>
                  </p:endCondLst>
                </p:cTn>
                <p:tgtEl>
                  <p:spTgt spid="36"/>
                </p:tgtEl>
              </p:cMediaNode>
            </p:audio>
            <p:audio>
              <p:cMediaNode vol="80000">
                <p:cTn id="127" fill="hold" display="0">
                  <p:stCondLst>
                    <p:cond delay="indefinite"/>
                  </p:stCondLst>
                  <p:endCondLst>
                    <p:cond evt="onStopAudio" delay="0">
                      <p:tgtEl>
                        <p:sldTgt/>
                      </p:tgtEl>
                    </p:cond>
                  </p:endCondLst>
                </p:cTn>
                <p:tgtEl>
                  <p:spTgt spid="37"/>
                </p:tgtEl>
              </p:cMediaNode>
            </p:audio>
            <p:audio>
              <p:cMediaNode vol="98485">
                <p:cTn id="128" fill="hold" display="0">
                  <p:stCondLst>
                    <p:cond delay="indefinite"/>
                  </p:stCondLst>
                  <p:endCondLst>
                    <p:cond evt="onStopAudio" delay="0">
                      <p:tgtEl>
                        <p:sldTgt/>
                      </p:tgtEl>
                    </p:cond>
                  </p:endCondLst>
                </p:cTn>
                <p:tgtEl>
                  <p:spTgt spid="38"/>
                </p:tgtEl>
              </p:cMediaNode>
            </p:audio>
            <p:audio>
              <p:cMediaNode vol="80000">
                <p:cTn id="129" fill="hold" display="0">
                  <p:stCondLst>
                    <p:cond delay="indefinite"/>
                  </p:stCondLst>
                  <p:endCondLst>
                    <p:cond evt="onStopAudio" delay="0">
                      <p:tgtEl>
                        <p:sldTgt/>
                      </p:tgtEl>
                    </p:cond>
                  </p:endCondLst>
                </p:cTn>
                <p:tgtEl>
                  <p:spTgt spid="39"/>
                </p:tgtEl>
              </p:cMediaNode>
            </p:audio>
            <p:audio>
              <p:cMediaNode vol="80000">
                <p:cTn id="130" fill="hold" display="0">
                  <p:stCondLst>
                    <p:cond delay="indefinite"/>
                  </p:stCondLst>
                  <p:endCondLst>
                    <p:cond evt="onStopAudio" delay="0">
                      <p:tgtEl>
                        <p:sldTgt/>
                      </p:tgtEl>
                    </p:cond>
                  </p:endCondLst>
                </p:cTn>
                <p:tgtEl>
                  <p:spTgt spid="40"/>
                </p:tgtEl>
              </p:cMediaNode>
            </p:audio>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21664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Wizard of Oz</a:t>
            </a:r>
            <a:endParaRPr lang="en-US" sz="3467" dirty="0"/>
          </a:p>
        </p:txBody>
      </p:sp>
      <p:sp>
        <p:nvSpPr>
          <p:cNvPr id="3" name="Text 1"/>
          <p:cNvSpPr/>
          <p:nvPr/>
        </p:nvSpPr>
        <p:spPr>
          <a:xfrm>
            <a:off x="609600" y="92659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The Wizard of Oz method was not originally an evaluation technique; it was how voice interfaces were first researched [11].</a:t>
            </a:r>
            <a:endParaRPr lang="en-US" sz="1733" dirty="0"/>
          </a:p>
        </p:txBody>
      </p:sp>
      <p:sp>
        <p:nvSpPr>
          <p:cNvPr id="4" name="Shape 2"/>
          <p:cNvSpPr/>
          <p:nvPr/>
        </p:nvSpPr>
        <p:spPr>
          <a:xfrm>
            <a:off x="463296" y="1365504"/>
            <a:ext cx="11265408" cy="780288"/>
          </a:xfrm>
          <a:prstGeom prst="roundRect">
            <a:avLst>
              <a:gd name="adj" fmla="val 14286"/>
            </a:avLst>
          </a:prstGeom>
          <a:solidFill>
            <a:srgbClr val="F3E8FF"/>
          </a:solidFill>
          <a:ln w="19050">
            <a:solidFill>
              <a:srgbClr val="7C3AED"/>
            </a:solidFill>
            <a:prstDash val="solid"/>
          </a:ln>
        </p:spPr>
        <p:txBody>
          <a:bodyPr/>
          <a:lstStyle/>
          <a:p>
            <a:endParaRPr lang="en-GB" sz="2400"/>
          </a:p>
        </p:txBody>
      </p:sp>
      <p:sp>
        <p:nvSpPr>
          <p:cNvPr id="5" name="Text 3"/>
          <p:cNvSpPr/>
          <p:nvPr/>
        </p:nvSpPr>
        <p:spPr>
          <a:xfrm>
            <a:off x="682752" y="1458320"/>
            <a:ext cx="10972800" cy="560832"/>
          </a:xfrm>
          <a:prstGeom prst="rect">
            <a:avLst/>
          </a:prstGeom>
          <a:noFill/>
          <a:ln/>
        </p:spPr>
        <p:txBody>
          <a:bodyPr wrap="square" lIns="0" tIns="0" rIns="0" bIns="0" rtlCol="0" anchor="ctr"/>
          <a:lstStyle/>
          <a:p>
            <a:r>
              <a:rPr lang="en-US" sz="1533" dirty="0">
                <a:solidFill>
                  <a:srgbClr val="0A3D55"/>
                </a:solidFill>
                <a:latin typeface="Calibri" pitchFamily="34" charset="0"/>
                <a:ea typeface="Calibri" pitchFamily="34" charset="-122"/>
                <a:cs typeface="Calibri" pitchFamily="34" charset="-120"/>
              </a:rPr>
              <a:t>1984, IBM Research — John Kelley wanted to study how people would use a natural language interface before the technology existed. A researcher sat hidden behind a partition and typed responses that a voice synthesiser read aloud. Participants believed they were talking to a real AI. This was the first Wizard of Oz study. [11]</a:t>
            </a:r>
            <a:endParaRPr lang="en-US" sz="1533" dirty="0"/>
          </a:p>
        </p:txBody>
      </p:sp>
      <p:sp>
        <p:nvSpPr>
          <p:cNvPr id="6" name="Shape 4"/>
          <p:cNvSpPr/>
          <p:nvPr/>
        </p:nvSpPr>
        <p:spPr>
          <a:xfrm>
            <a:off x="609600" y="2267712"/>
            <a:ext cx="2682240" cy="1341120"/>
          </a:xfrm>
          <a:prstGeom prst="roundRect">
            <a:avLst>
              <a:gd name="adj" fmla="val 9091"/>
            </a:avLst>
          </a:prstGeom>
          <a:solidFill>
            <a:srgbClr val="1C7293"/>
          </a:solidFill>
          <a:ln w="12700">
            <a:solidFill>
              <a:srgbClr val="1C7293"/>
            </a:solidFill>
            <a:prstDash val="solid"/>
          </a:ln>
        </p:spPr>
        <p:txBody>
          <a:bodyPr/>
          <a:lstStyle/>
          <a:p>
            <a:endParaRPr lang="en-GB" sz="2400"/>
          </a:p>
        </p:txBody>
      </p:sp>
      <p:pic>
        <p:nvPicPr>
          <p:cNvPr id="7" name="Image 0" descr="preencoded.png"/>
          <p:cNvPicPr>
            <a:picLocks noChangeAspect="1"/>
          </p:cNvPicPr>
          <p:nvPr/>
        </p:nvPicPr>
        <p:blipFill>
          <a:blip r:embed="rId3"/>
          <a:stretch>
            <a:fillRect/>
          </a:stretch>
        </p:blipFill>
        <p:spPr>
          <a:xfrm>
            <a:off x="1536192" y="2389632"/>
            <a:ext cx="682752" cy="682752"/>
          </a:xfrm>
          <a:prstGeom prst="rect">
            <a:avLst/>
          </a:prstGeom>
        </p:spPr>
      </p:pic>
      <p:sp>
        <p:nvSpPr>
          <p:cNvPr id="8" name="Text 5"/>
          <p:cNvSpPr/>
          <p:nvPr/>
        </p:nvSpPr>
        <p:spPr>
          <a:xfrm>
            <a:off x="707136" y="3072384"/>
            <a:ext cx="2487168" cy="341376"/>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PARTICIPANT</a:t>
            </a:r>
            <a:endParaRPr lang="en-US" sz="1467" dirty="0"/>
          </a:p>
        </p:txBody>
      </p:sp>
      <p:sp>
        <p:nvSpPr>
          <p:cNvPr id="9" name="Text 6"/>
          <p:cNvSpPr/>
          <p:nvPr/>
        </p:nvSpPr>
        <p:spPr>
          <a:xfrm>
            <a:off x="707136" y="3316224"/>
            <a:ext cx="2487168" cy="243840"/>
          </a:xfrm>
          <a:prstGeom prst="rect">
            <a:avLst/>
          </a:prstGeom>
          <a:noFill/>
          <a:ln/>
        </p:spPr>
        <p:txBody>
          <a:bodyPr wrap="square" lIns="0" tIns="0" rIns="0" bIns="0" rtlCol="0" anchor="ctr"/>
          <a:lstStyle/>
          <a:p>
            <a:pPr algn="ctr"/>
            <a:r>
              <a:rPr lang="en-US" sz="1200" dirty="0">
                <a:solidFill>
                  <a:srgbClr val="D1FAF5"/>
                </a:solidFill>
                <a:latin typeface="Calibri" pitchFamily="34" charset="0"/>
                <a:ea typeface="Calibri" pitchFamily="34" charset="-122"/>
                <a:cs typeface="Calibri" pitchFamily="34" charset="-120"/>
              </a:rPr>
              <a:t>Believes system is real</a:t>
            </a:r>
            <a:endParaRPr lang="en-US" sz="1200" dirty="0"/>
          </a:p>
        </p:txBody>
      </p:sp>
      <p:sp>
        <p:nvSpPr>
          <p:cNvPr id="10" name="Shape 7"/>
          <p:cNvSpPr/>
          <p:nvPr/>
        </p:nvSpPr>
        <p:spPr>
          <a:xfrm>
            <a:off x="4693920" y="2267712"/>
            <a:ext cx="2682240" cy="1341120"/>
          </a:xfrm>
          <a:prstGeom prst="roundRect">
            <a:avLst>
              <a:gd name="adj" fmla="val 9091"/>
            </a:avLst>
          </a:prstGeom>
          <a:solidFill>
            <a:srgbClr val="028090"/>
          </a:solidFill>
          <a:ln w="12700">
            <a:solidFill>
              <a:srgbClr val="028090"/>
            </a:solidFill>
            <a:prstDash val="solid"/>
          </a:ln>
        </p:spPr>
        <p:txBody>
          <a:bodyPr/>
          <a:lstStyle/>
          <a:p>
            <a:endParaRPr lang="en-GB" sz="2400"/>
          </a:p>
        </p:txBody>
      </p:sp>
      <p:pic>
        <p:nvPicPr>
          <p:cNvPr id="11" name="Image 1" descr="preencoded.png"/>
          <p:cNvPicPr>
            <a:picLocks noChangeAspect="1"/>
          </p:cNvPicPr>
          <p:nvPr/>
        </p:nvPicPr>
        <p:blipFill>
          <a:blip r:embed="rId4"/>
          <a:stretch>
            <a:fillRect/>
          </a:stretch>
        </p:blipFill>
        <p:spPr>
          <a:xfrm>
            <a:off x="5620512" y="2389632"/>
            <a:ext cx="682752" cy="682752"/>
          </a:xfrm>
          <a:prstGeom prst="rect">
            <a:avLst/>
          </a:prstGeom>
        </p:spPr>
      </p:pic>
      <p:sp>
        <p:nvSpPr>
          <p:cNvPr id="12" name="Text 8"/>
          <p:cNvSpPr/>
          <p:nvPr/>
        </p:nvSpPr>
        <p:spPr>
          <a:xfrm>
            <a:off x="4791456" y="3072384"/>
            <a:ext cx="2487168" cy="341376"/>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'SYSTEM' UI</a:t>
            </a:r>
            <a:endParaRPr lang="en-US" sz="1467" dirty="0"/>
          </a:p>
        </p:txBody>
      </p:sp>
      <p:sp>
        <p:nvSpPr>
          <p:cNvPr id="13" name="Text 9"/>
          <p:cNvSpPr/>
          <p:nvPr/>
        </p:nvSpPr>
        <p:spPr>
          <a:xfrm>
            <a:off x="4791456" y="3316224"/>
            <a:ext cx="2487168" cy="243840"/>
          </a:xfrm>
          <a:prstGeom prst="rect">
            <a:avLst/>
          </a:prstGeom>
          <a:noFill/>
          <a:ln/>
        </p:spPr>
        <p:txBody>
          <a:bodyPr wrap="square" lIns="0" tIns="0" rIns="0" bIns="0" rtlCol="0" anchor="ctr"/>
          <a:lstStyle/>
          <a:p>
            <a:pPr algn="ctr"/>
            <a:r>
              <a:rPr lang="en-US" sz="1200" dirty="0">
                <a:solidFill>
                  <a:srgbClr val="D1FAF5"/>
                </a:solidFill>
                <a:latin typeface="Calibri" pitchFamily="34" charset="0"/>
                <a:ea typeface="Calibri" pitchFamily="34" charset="-122"/>
                <a:cs typeface="Calibri" pitchFamily="34" charset="-120"/>
              </a:rPr>
              <a:t>Looks functional</a:t>
            </a:r>
            <a:endParaRPr lang="en-US" sz="1200" dirty="0"/>
          </a:p>
        </p:txBody>
      </p:sp>
      <p:sp>
        <p:nvSpPr>
          <p:cNvPr id="14" name="Shape 10"/>
          <p:cNvSpPr/>
          <p:nvPr/>
        </p:nvSpPr>
        <p:spPr>
          <a:xfrm>
            <a:off x="8778240" y="2267712"/>
            <a:ext cx="2682240" cy="1341120"/>
          </a:xfrm>
          <a:prstGeom prst="roundRect">
            <a:avLst>
              <a:gd name="adj" fmla="val 9091"/>
            </a:avLst>
          </a:prstGeom>
          <a:solidFill>
            <a:srgbClr val="F59E0B"/>
          </a:solidFill>
          <a:ln w="12700">
            <a:solidFill>
              <a:srgbClr val="F59E0B"/>
            </a:solidFill>
            <a:prstDash val="solid"/>
          </a:ln>
        </p:spPr>
        <p:txBody>
          <a:bodyPr/>
          <a:lstStyle/>
          <a:p>
            <a:endParaRPr lang="en-GB" sz="2400"/>
          </a:p>
        </p:txBody>
      </p:sp>
      <p:pic>
        <p:nvPicPr>
          <p:cNvPr id="15" name="Image 2" descr="preencoded.png"/>
          <p:cNvPicPr>
            <a:picLocks noChangeAspect="1"/>
          </p:cNvPicPr>
          <p:nvPr/>
        </p:nvPicPr>
        <p:blipFill>
          <a:blip r:embed="rId5"/>
          <a:stretch>
            <a:fillRect/>
          </a:stretch>
        </p:blipFill>
        <p:spPr>
          <a:xfrm>
            <a:off x="9704832" y="2389632"/>
            <a:ext cx="682752" cy="682752"/>
          </a:xfrm>
          <a:prstGeom prst="rect">
            <a:avLst/>
          </a:prstGeom>
        </p:spPr>
      </p:pic>
      <p:sp>
        <p:nvSpPr>
          <p:cNvPr id="16" name="Text 11"/>
          <p:cNvSpPr/>
          <p:nvPr/>
        </p:nvSpPr>
        <p:spPr>
          <a:xfrm>
            <a:off x="8875776" y="3072384"/>
            <a:ext cx="2487168" cy="341376"/>
          </a:xfrm>
          <a:prstGeom prst="rect">
            <a:avLst/>
          </a:prstGeom>
          <a:noFill/>
          <a:ln/>
        </p:spPr>
        <p:txBody>
          <a:bodyPr wrap="square" lIns="0" tIns="0" rIns="0" bIns="0" rtlCol="0" anchor="ctr"/>
          <a:lstStyle/>
          <a:p>
            <a:pPr algn="ctr"/>
            <a:r>
              <a:rPr lang="en-US" sz="1467" b="1" dirty="0">
                <a:solidFill>
                  <a:srgbClr val="FFFFFF"/>
                </a:solidFill>
                <a:latin typeface="Calibri" pitchFamily="34" charset="0"/>
                <a:ea typeface="Calibri" pitchFamily="34" charset="-122"/>
                <a:cs typeface="Calibri" pitchFamily="34" charset="-120"/>
              </a:rPr>
              <a:t>THE WIZARD</a:t>
            </a:r>
            <a:endParaRPr lang="en-US" sz="1467" dirty="0"/>
          </a:p>
        </p:txBody>
      </p:sp>
      <p:sp>
        <p:nvSpPr>
          <p:cNvPr id="17" name="Text 12"/>
          <p:cNvSpPr/>
          <p:nvPr/>
        </p:nvSpPr>
        <p:spPr>
          <a:xfrm>
            <a:off x="8875776" y="3316224"/>
            <a:ext cx="2487168" cy="243840"/>
          </a:xfrm>
          <a:prstGeom prst="rect">
            <a:avLst/>
          </a:prstGeom>
          <a:noFill/>
          <a:ln/>
        </p:spPr>
        <p:txBody>
          <a:bodyPr wrap="square" lIns="0" tIns="0" rIns="0" bIns="0" rtlCol="0" anchor="ctr"/>
          <a:lstStyle/>
          <a:p>
            <a:pPr algn="ctr"/>
            <a:r>
              <a:rPr lang="en-US" sz="1200" dirty="0">
                <a:solidFill>
                  <a:srgbClr val="D1FAF5"/>
                </a:solidFill>
                <a:latin typeface="Calibri" pitchFamily="34" charset="0"/>
                <a:ea typeface="Calibri" pitchFamily="34" charset="-122"/>
                <a:cs typeface="Calibri" pitchFamily="34" charset="-120"/>
              </a:rPr>
              <a:t>Hidden researcher</a:t>
            </a:r>
            <a:endParaRPr lang="en-US" sz="1200" dirty="0"/>
          </a:p>
        </p:txBody>
      </p:sp>
      <p:sp>
        <p:nvSpPr>
          <p:cNvPr id="18" name="Text 13"/>
          <p:cNvSpPr/>
          <p:nvPr/>
        </p:nvSpPr>
        <p:spPr>
          <a:xfrm>
            <a:off x="3340608" y="2633472"/>
            <a:ext cx="1316736" cy="609600"/>
          </a:xfrm>
          <a:prstGeom prst="rect">
            <a:avLst/>
          </a:prstGeom>
          <a:noFill/>
          <a:ln/>
        </p:spPr>
        <p:txBody>
          <a:bodyPr wrap="square" lIns="0" tIns="0" rIns="0" bIns="0" rtlCol="0" anchor="ctr"/>
          <a:lstStyle/>
          <a:p>
            <a:pPr algn="ctr"/>
            <a:r>
              <a:rPr lang="en-US" sz="3733" dirty="0">
                <a:solidFill>
                  <a:srgbClr val="CBD5E1"/>
                </a:solidFill>
                <a:latin typeface="Calibri" pitchFamily="34" charset="0"/>
                <a:ea typeface="Calibri" pitchFamily="34" charset="-122"/>
                <a:cs typeface="Calibri" pitchFamily="34" charset="-120"/>
              </a:rPr>
              <a:t>→</a:t>
            </a:r>
            <a:endParaRPr lang="en-US" sz="3733" dirty="0"/>
          </a:p>
        </p:txBody>
      </p:sp>
      <p:sp>
        <p:nvSpPr>
          <p:cNvPr id="19" name="Text 14"/>
          <p:cNvSpPr/>
          <p:nvPr/>
        </p:nvSpPr>
        <p:spPr>
          <a:xfrm>
            <a:off x="7424928" y="2633472"/>
            <a:ext cx="1316736" cy="609600"/>
          </a:xfrm>
          <a:prstGeom prst="rect">
            <a:avLst/>
          </a:prstGeom>
          <a:noFill/>
          <a:ln/>
        </p:spPr>
        <p:txBody>
          <a:bodyPr wrap="square" lIns="0" tIns="0" rIns="0" bIns="0" rtlCol="0" anchor="ctr"/>
          <a:lstStyle/>
          <a:p>
            <a:pPr algn="ctr"/>
            <a:r>
              <a:rPr lang="en-US" sz="3733" dirty="0">
                <a:solidFill>
                  <a:srgbClr val="CBD5E1"/>
                </a:solidFill>
                <a:latin typeface="Calibri" pitchFamily="34" charset="0"/>
                <a:ea typeface="Calibri" pitchFamily="34" charset="-122"/>
                <a:cs typeface="Calibri" pitchFamily="34" charset="-120"/>
              </a:rPr>
              <a:t>→</a:t>
            </a:r>
            <a:endParaRPr lang="en-US" sz="3733" dirty="0"/>
          </a:p>
        </p:txBody>
      </p:sp>
      <p:sp>
        <p:nvSpPr>
          <p:cNvPr id="20" name="Shape 15"/>
          <p:cNvSpPr/>
          <p:nvPr/>
        </p:nvSpPr>
        <p:spPr>
          <a:xfrm>
            <a:off x="463296" y="3803904"/>
            <a:ext cx="10456017" cy="755904"/>
          </a:xfrm>
          <a:prstGeom prst="roundRect">
            <a:avLst>
              <a:gd name="adj" fmla="val 12903"/>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1" name="Shape 16"/>
          <p:cNvSpPr/>
          <p:nvPr/>
        </p:nvSpPr>
        <p:spPr>
          <a:xfrm>
            <a:off x="463296" y="3803904"/>
            <a:ext cx="73152" cy="755904"/>
          </a:xfrm>
          <a:prstGeom prst="rect">
            <a:avLst/>
          </a:prstGeom>
          <a:solidFill>
            <a:srgbClr val="028090"/>
          </a:solidFill>
          <a:ln w="12700">
            <a:solidFill>
              <a:srgbClr val="028090"/>
            </a:solidFill>
            <a:prstDash val="solid"/>
          </a:ln>
        </p:spPr>
        <p:txBody>
          <a:bodyPr/>
          <a:lstStyle/>
          <a:p>
            <a:endParaRPr lang="en-GB" sz="2400"/>
          </a:p>
        </p:txBody>
      </p:sp>
      <p:sp>
        <p:nvSpPr>
          <p:cNvPr id="22" name="Text 17"/>
          <p:cNvSpPr/>
          <p:nvPr/>
        </p:nvSpPr>
        <p:spPr>
          <a:xfrm>
            <a:off x="682752" y="3814849"/>
            <a:ext cx="4267200" cy="316992"/>
          </a:xfrm>
          <a:prstGeom prst="rect">
            <a:avLst/>
          </a:prstGeom>
          <a:noFill/>
          <a:ln/>
        </p:spPr>
        <p:txBody>
          <a:bodyPr wrap="square" lIns="0" tIns="0" rIns="0" bIns="0" rtlCol="0" anchor="ctr"/>
          <a:lstStyle/>
          <a:p>
            <a:r>
              <a:rPr lang="en-US" sz="1600" b="1" dirty="0">
                <a:solidFill>
                  <a:srgbClr val="028090"/>
                </a:solidFill>
                <a:latin typeface="Calibri" pitchFamily="34" charset="0"/>
                <a:ea typeface="Calibri" pitchFamily="34" charset="-122"/>
                <a:cs typeface="Calibri" pitchFamily="34" charset="-120"/>
              </a:rPr>
              <a:t>Test voice interfaces before NLP is built</a:t>
            </a:r>
            <a:endParaRPr lang="en-US" sz="1600" dirty="0"/>
          </a:p>
        </p:txBody>
      </p:sp>
      <p:sp>
        <p:nvSpPr>
          <p:cNvPr id="23" name="Text 18"/>
          <p:cNvSpPr/>
          <p:nvPr/>
        </p:nvSpPr>
        <p:spPr>
          <a:xfrm>
            <a:off x="682752" y="4169664"/>
            <a:ext cx="10436352" cy="316992"/>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The wizard types responses that a synthesiser reads aloud. Participants cannot tell the difference. You get real behavioural data from a system that does not exist yet.</a:t>
            </a:r>
            <a:endParaRPr lang="en-US" sz="1400" dirty="0"/>
          </a:p>
        </p:txBody>
      </p:sp>
      <p:sp>
        <p:nvSpPr>
          <p:cNvPr id="24" name="Shape 19"/>
          <p:cNvSpPr/>
          <p:nvPr/>
        </p:nvSpPr>
        <p:spPr>
          <a:xfrm>
            <a:off x="463296" y="4681728"/>
            <a:ext cx="10456017" cy="755904"/>
          </a:xfrm>
          <a:prstGeom prst="roundRect">
            <a:avLst>
              <a:gd name="adj" fmla="val 12903"/>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5" name="Shape 20"/>
          <p:cNvSpPr/>
          <p:nvPr/>
        </p:nvSpPr>
        <p:spPr>
          <a:xfrm>
            <a:off x="463296" y="4681728"/>
            <a:ext cx="73152" cy="755904"/>
          </a:xfrm>
          <a:prstGeom prst="rect">
            <a:avLst/>
          </a:prstGeom>
          <a:solidFill>
            <a:srgbClr val="7C3AED"/>
          </a:solidFill>
          <a:ln w="12700">
            <a:solidFill>
              <a:srgbClr val="7C3AED"/>
            </a:solidFill>
            <a:prstDash val="solid"/>
          </a:ln>
        </p:spPr>
        <p:txBody>
          <a:bodyPr/>
          <a:lstStyle/>
          <a:p>
            <a:endParaRPr lang="en-GB" sz="2400"/>
          </a:p>
        </p:txBody>
      </p:sp>
      <p:sp>
        <p:nvSpPr>
          <p:cNvPr id="26" name="Text 21"/>
          <p:cNvSpPr/>
          <p:nvPr/>
        </p:nvSpPr>
        <p:spPr>
          <a:xfrm>
            <a:off x="682752" y="4680232"/>
            <a:ext cx="4267200" cy="316992"/>
          </a:xfrm>
          <a:prstGeom prst="rect">
            <a:avLst/>
          </a:prstGeom>
          <a:noFill/>
          <a:ln/>
        </p:spPr>
        <p:txBody>
          <a:bodyPr wrap="square" lIns="0" tIns="0" rIns="0" bIns="0" rtlCol="0" anchor="ctr"/>
          <a:lstStyle/>
          <a:p>
            <a:r>
              <a:rPr lang="en-US" sz="1600" b="1" dirty="0">
                <a:solidFill>
                  <a:srgbClr val="7C3AED"/>
                </a:solidFill>
                <a:latin typeface="Calibri" pitchFamily="34" charset="0"/>
                <a:ea typeface="Calibri" pitchFamily="34" charset="-122"/>
                <a:cs typeface="Calibri" pitchFamily="34" charset="-120"/>
              </a:rPr>
              <a:t>Test AR overlays before building the app</a:t>
            </a:r>
            <a:endParaRPr lang="en-US" sz="1600" dirty="0"/>
          </a:p>
        </p:txBody>
      </p:sp>
      <p:sp>
        <p:nvSpPr>
          <p:cNvPr id="27" name="Text 22"/>
          <p:cNvSpPr/>
          <p:nvPr/>
        </p:nvSpPr>
        <p:spPr>
          <a:xfrm>
            <a:off x="682752" y="5047488"/>
            <a:ext cx="10436352" cy="316992"/>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A second screen operator places digital overlays on a video feed in real time. Used to evaluate AR surgical guidance, AR wayfinding, and AR maintenance instructions.</a:t>
            </a:r>
            <a:endParaRPr lang="en-US" sz="1400" dirty="0"/>
          </a:p>
        </p:txBody>
      </p:sp>
      <p:sp>
        <p:nvSpPr>
          <p:cNvPr id="28" name="Shape 23"/>
          <p:cNvSpPr/>
          <p:nvPr/>
        </p:nvSpPr>
        <p:spPr>
          <a:xfrm>
            <a:off x="463296" y="5559552"/>
            <a:ext cx="10456017" cy="755904"/>
          </a:xfrm>
          <a:prstGeom prst="roundRect">
            <a:avLst>
              <a:gd name="adj" fmla="val 12903"/>
            </a:avLst>
          </a:prstGeom>
          <a:solidFill>
            <a:srgbClr val="F8FAFB"/>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9" name="Shape 24"/>
          <p:cNvSpPr/>
          <p:nvPr/>
        </p:nvSpPr>
        <p:spPr>
          <a:xfrm>
            <a:off x="463296" y="5559552"/>
            <a:ext cx="73152" cy="755904"/>
          </a:xfrm>
          <a:prstGeom prst="rect">
            <a:avLst/>
          </a:prstGeom>
          <a:solidFill>
            <a:srgbClr val="F59E0B"/>
          </a:solidFill>
          <a:ln w="12700">
            <a:solidFill>
              <a:srgbClr val="F59E0B"/>
            </a:solidFill>
            <a:prstDash val="solid"/>
          </a:ln>
        </p:spPr>
        <p:txBody>
          <a:bodyPr/>
          <a:lstStyle/>
          <a:p>
            <a:endParaRPr lang="en-GB" sz="2400"/>
          </a:p>
        </p:txBody>
      </p:sp>
      <p:sp>
        <p:nvSpPr>
          <p:cNvPr id="30" name="Text 25"/>
          <p:cNvSpPr/>
          <p:nvPr/>
        </p:nvSpPr>
        <p:spPr>
          <a:xfrm>
            <a:off x="682751" y="5582939"/>
            <a:ext cx="5873559" cy="316992"/>
          </a:xfrm>
          <a:prstGeom prst="rect">
            <a:avLst/>
          </a:prstGeom>
          <a:noFill/>
          <a:ln/>
        </p:spPr>
        <p:txBody>
          <a:bodyPr wrap="square" lIns="0" tIns="0" rIns="0" bIns="0" rtlCol="0" anchor="ctr"/>
          <a:lstStyle/>
          <a:p>
            <a:r>
              <a:rPr lang="en-US" sz="1600" b="1" dirty="0">
                <a:solidFill>
                  <a:srgbClr val="F59E0B"/>
                </a:solidFill>
                <a:latin typeface="Calibri" pitchFamily="34" charset="0"/>
                <a:ea typeface="Calibri" pitchFamily="34" charset="-122"/>
                <a:cs typeface="Calibri" pitchFamily="34" charset="-120"/>
              </a:rPr>
              <a:t>Test gesture interfaces before cameras are calibrated</a:t>
            </a:r>
            <a:endParaRPr lang="en-US" sz="1600" dirty="0"/>
          </a:p>
        </p:txBody>
      </p:sp>
      <p:sp>
        <p:nvSpPr>
          <p:cNvPr id="31" name="Text 26"/>
          <p:cNvSpPr/>
          <p:nvPr/>
        </p:nvSpPr>
        <p:spPr>
          <a:xfrm>
            <a:off x="633592" y="5925312"/>
            <a:ext cx="10436352" cy="316992"/>
          </a:xfrm>
          <a:prstGeom prst="rect">
            <a:avLst/>
          </a:prstGeom>
          <a:noFill/>
          <a:ln/>
        </p:spPr>
        <p:txBody>
          <a:bodyPr wrap="square" lIns="0" tIns="0" rIns="0" bIns="0" rtlCol="0" anchor="ctr"/>
          <a:lstStyle/>
          <a:p>
            <a:r>
              <a:rPr lang="en-US" sz="1400" dirty="0">
                <a:solidFill>
                  <a:srgbClr val="64748B"/>
                </a:solidFill>
                <a:latin typeface="Calibri" pitchFamily="34" charset="0"/>
                <a:ea typeface="Calibri" pitchFamily="34" charset="-122"/>
                <a:cs typeface="Calibri" pitchFamily="34" charset="-120"/>
              </a:rPr>
              <a:t>An operator maps participant gestures to system responses in real time. Evaluates gesture vocabulary and discoverability before any computer vision pipeline exists.</a:t>
            </a:r>
            <a:endParaRPr lang="en-US" sz="1400" dirty="0"/>
          </a:p>
        </p:txBody>
      </p:sp>
      <p:sp>
        <p:nvSpPr>
          <p:cNvPr id="32" name="Text 27"/>
          <p:cNvSpPr/>
          <p:nvPr/>
        </p:nvSpPr>
        <p:spPr>
          <a:xfrm>
            <a:off x="463296" y="6437376"/>
            <a:ext cx="10529169" cy="341376"/>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[11] Kelley, J.F. (1984). An iterative design methodology for user-friendly natural language office information applications. ACM Transactions on Information Systems, 2(1), pp.26–41.  [Covered in Collecting Data II — this slide deepens that coverage.]</a:t>
            </a:r>
            <a:endParaRPr lang="en-US" sz="1200" dirty="0"/>
          </a:p>
        </p:txBody>
      </p:sp>
      <p:sp>
        <p:nvSpPr>
          <p:cNvPr id="33" name="Footer Placeholder 5">
            <a:extLst>
              <a:ext uri="{FF2B5EF4-FFF2-40B4-BE49-F238E27FC236}">
                <a16:creationId xmlns:a16="http://schemas.microsoft.com/office/drawing/2014/main" id="{46092C8B-7C93-9485-6F0D-7091D17DDE6C}"/>
              </a:ext>
            </a:extLst>
          </p:cNvPr>
          <p:cNvSpPr txBox="1">
            <a:spLocks/>
          </p:cNvSpPr>
          <p:nvPr/>
        </p:nvSpPr>
        <p:spPr>
          <a:xfrm rot="5400000">
            <a:off x="-1827727"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34" name="Date Placeholder 4">
            <a:extLst>
              <a:ext uri="{FF2B5EF4-FFF2-40B4-BE49-F238E27FC236}">
                <a16:creationId xmlns:a16="http://schemas.microsoft.com/office/drawing/2014/main" id="{0F98E161-3C84-111D-0468-32D8AE54504A}"/>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35" name="Slide Number Placeholder 6">
            <a:extLst>
              <a:ext uri="{FF2B5EF4-FFF2-40B4-BE49-F238E27FC236}">
                <a16:creationId xmlns:a16="http://schemas.microsoft.com/office/drawing/2014/main" id="{D1EAB4A9-CBCD-0638-EE59-65638E9F88A1}"/>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13</a:t>
            </a:fld>
            <a:endParaRPr lang="en-GB" sz="1100" dirty="0">
              <a:solidFill>
                <a:prstClr val="black"/>
              </a:solidFill>
              <a:latin typeface="Aptos" panose="02110004020202020204"/>
            </a:endParaRPr>
          </a:p>
        </p:txBody>
      </p:sp>
      <p:pic>
        <p:nvPicPr>
          <p:cNvPr id="37" name="Picture 36">
            <a:extLst>
              <a:ext uri="{FF2B5EF4-FFF2-40B4-BE49-F238E27FC236}">
                <a16:creationId xmlns:a16="http://schemas.microsoft.com/office/drawing/2014/main" id="{A6406160-E7A1-9039-4C7F-153E8ED66E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37">
            <a:extLst>
              <a:ext uri="{FF2B5EF4-FFF2-40B4-BE49-F238E27FC236}">
                <a16:creationId xmlns:a16="http://schemas.microsoft.com/office/drawing/2014/main" id="{577EE46B-EB61-66D9-BB43-3C37C7B13ED3}"/>
              </a:ext>
            </a:extLst>
          </p:cNvPr>
          <p:cNvPicPr>
            <a:picLocks noChangeAspect="1"/>
          </p:cNvPicPr>
          <p:nvPr/>
        </p:nvPicPr>
        <p:blipFill>
          <a:blip r:embed="rId7"/>
          <a:stretch>
            <a:fillRect/>
          </a:stretch>
        </p:blipFill>
        <p:spPr>
          <a:xfrm>
            <a:off x="11067879" y="4974336"/>
            <a:ext cx="1084497" cy="108449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fade">
                                      <p:cBhvr>
                                        <p:cTn id="15" dur="500"/>
                                        <p:tgtEl>
                                          <p:spTgt spid="2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5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fade">
                                      <p:cBhvr>
                                        <p:cTn id="24" dur="500"/>
                                        <p:tgtEl>
                                          <p:spTgt spid="25"/>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childTnLst>
                          </p:cTn>
                        </p:par>
                        <p:par>
                          <p:cTn id="29" fill="hold">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26"/>
                                        </p:tgtEl>
                                        <p:attrNameLst>
                                          <p:attrName>style.visibility</p:attrName>
                                        </p:attrNameLst>
                                      </p:cBhvr>
                                      <p:to>
                                        <p:strVal val="visible"/>
                                      </p:to>
                                    </p:set>
                                    <p:animEffect transition="in" filter="fade">
                                      <p:cBhvr>
                                        <p:cTn id="32" dur="500"/>
                                        <p:tgtEl>
                                          <p:spTgt spid="26"/>
                                        </p:tgtEl>
                                      </p:cBhvr>
                                    </p:animEffect>
                                  </p:childTnLst>
                                </p:cTn>
                              </p:par>
                            </p:childTnLst>
                          </p:cTn>
                        </p:par>
                        <p:par>
                          <p:cTn id="33" fill="hold">
                            <p:stCondLst>
                              <p:cond delay="1500"/>
                            </p:stCondLst>
                            <p:childTnLst>
                              <p:par>
                                <p:cTn id="34" presetID="10" presetClass="entr" presetSubtype="0" fill="hold" grpId="0" nodeType="after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9"/>
                                        </p:tgtEl>
                                        <p:attrNameLst>
                                          <p:attrName>style.visibility</p:attrName>
                                        </p:attrNameLst>
                                      </p:cBhvr>
                                      <p:to>
                                        <p:strVal val="visible"/>
                                      </p:to>
                                    </p:set>
                                    <p:animEffect transition="in" filter="fade">
                                      <p:cBhvr>
                                        <p:cTn id="41" dur="500"/>
                                        <p:tgtEl>
                                          <p:spTgt spid="29"/>
                                        </p:tgtEl>
                                      </p:cBhvr>
                                    </p:animEffect>
                                  </p:childTnLst>
                                </p:cTn>
                              </p:par>
                            </p:childTnLst>
                          </p:cTn>
                        </p:par>
                        <p:par>
                          <p:cTn id="42" fill="hold">
                            <p:stCondLst>
                              <p:cond delay="500"/>
                            </p:stCondLst>
                            <p:childTnLst>
                              <p:par>
                                <p:cTn id="43" presetID="10" presetClass="entr" presetSubtype="0" fill="hold" grpId="0" nodeType="afterEffect">
                                  <p:stCondLst>
                                    <p:cond delay="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childTnLst>
                          </p:cTn>
                        </p:par>
                        <p:par>
                          <p:cTn id="46" fill="hold">
                            <p:stCondLst>
                              <p:cond delay="1000"/>
                            </p:stCondLst>
                            <p:childTnLst>
                              <p:par>
                                <p:cTn id="47" presetID="10" presetClass="entr" presetSubtype="0" fill="hold" grpId="0" nodeType="afterEffect">
                                  <p:stCondLst>
                                    <p:cond delay="0"/>
                                  </p:stCondLst>
                                  <p:childTnLst>
                                    <p:set>
                                      <p:cBhvr>
                                        <p:cTn id="48" dur="1" fill="hold">
                                          <p:stCondLst>
                                            <p:cond delay="0"/>
                                          </p:stCondLst>
                                        </p:cTn>
                                        <p:tgtEl>
                                          <p:spTgt spid="30"/>
                                        </p:tgtEl>
                                        <p:attrNameLst>
                                          <p:attrName>style.visibility</p:attrName>
                                        </p:attrNameLst>
                                      </p:cBhvr>
                                      <p:to>
                                        <p:strVal val="visible"/>
                                      </p:to>
                                    </p:set>
                                    <p:animEffect transition="in" filter="fade">
                                      <p:cBhvr>
                                        <p:cTn id="49" dur="500"/>
                                        <p:tgtEl>
                                          <p:spTgt spid="30"/>
                                        </p:tgtEl>
                                      </p:cBhvr>
                                    </p:animEffect>
                                  </p:childTnLst>
                                </p:cTn>
                              </p:par>
                            </p:childTnLst>
                          </p:cTn>
                        </p:par>
                        <p:par>
                          <p:cTn id="50" fill="hold">
                            <p:stCondLst>
                              <p:cond delay="1500"/>
                            </p:stCondLst>
                            <p:childTnLst>
                              <p:par>
                                <p:cTn id="51" presetID="10" presetClass="entr" presetSubtype="0" fill="hold" grpId="0" nodeType="after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fade">
                                      <p:cBhvr>
                                        <p:cTn id="53" dur="500"/>
                                        <p:tgtEl>
                                          <p:spTgt spid="31"/>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38"/>
                                        </p:tgtEl>
                                        <p:attrNameLst>
                                          <p:attrName>style.visibility</p:attrName>
                                        </p:attrNameLst>
                                      </p:cBhvr>
                                      <p:to>
                                        <p:strVal val="visible"/>
                                      </p:to>
                                    </p:set>
                                    <p:animEffect transition="in" filter="fade">
                                      <p:cBhvr>
                                        <p:cTn id="58"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304800"/>
            <a:ext cx="11582400" cy="609600"/>
          </a:xfrm>
          <a:prstGeom prst="rect">
            <a:avLst/>
          </a:prstGeom>
          <a:noFill/>
          <a:ln/>
        </p:spPr>
        <p:txBody>
          <a:bodyPr wrap="square" lIns="0" tIns="0" rIns="0" bIns="0" rtlCol="0" anchor="ctr"/>
          <a:lstStyle/>
          <a:p>
            <a:r>
              <a:rPr lang="en-US" sz="3200" b="1" dirty="0">
                <a:solidFill>
                  <a:srgbClr val="0A3D55"/>
                </a:solidFill>
                <a:latin typeface="Cambria" pitchFamily="34" charset="0"/>
                <a:ea typeface="Cambria" pitchFamily="34" charset="-122"/>
                <a:cs typeface="Cambria" pitchFamily="34" charset="-120"/>
              </a:rPr>
              <a:t>Prototyping Novel Interfaces Without Building Them</a:t>
            </a:r>
            <a:endParaRPr lang="en-US" sz="3200" dirty="0"/>
          </a:p>
        </p:txBody>
      </p:sp>
      <p:sp>
        <p:nvSpPr>
          <p:cNvPr id="3" name="Text 1"/>
          <p:cNvSpPr/>
          <p:nvPr/>
        </p:nvSpPr>
        <p:spPr>
          <a:xfrm>
            <a:off x="609600" y="877432"/>
            <a:ext cx="11216640" cy="365760"/>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You can evaluate a voice interface without NLP, an AR system without cameras, and a TUI without sensors [12, 13].</a:t>
            </a:r>
            <a:endParaRPr lang="en-US" sz="1733" dirty="0"/>
          </a:p>
        </p:txBody>
      </p:sp>
      <p:sp>
        <p:nvSpPr>
          <p:cNvPr id="4" name="Shape 2"/>
          <p:cNvSpPr/>
          <p:nvPr/>
        </p:nvSpPr>
        <p:spPr>
          <a:xfrm>
            <a:off x="200255" y="1222744"/>
            <a:ext cx="5394302" cy="2097024"/>
          </a:xfrm>
          <a:prstGeom prst="roundRect">
            <a:avLst>
              <a:gd name="adj" fmla="val 5319"/>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5" name="Shape 3"/>
          <p:cNvSpPr/>
          <p:nvPr/>
        </p:nvSpPr>
        <p:spPr>
          <a:xfrm>
            <a:off x="275306" y="1369048"/>
            <a:ext cx="707136" cy="707136"/>
          </a:xfrm>
          <a:prstGeom prst="ellipse">
            <a:avLst/>
          </a:prstGeom>
          <a:solidFill>
            <a:srgbClr val="7C3AED"/>
          </a:solidFill>
          <a:ln w="12700">
            <a:solidFill>
              <a:srgbClr val="7C3AED"/>
            </a:solidFill>
            <a:prstDash val="solid"/>
          </a:ln>
        </p:spPr>
        <p:txBody>
          <a:bodyPr/>
          <a:lstStyle/>
          <a:p>
            <a:endParaRPr lang="en-GB" sz="2400"/>
          </a:p>
        </p:txBody>
      </p:sp>
      <p:pic>
        <p:nvPicPr>
          <p:cNvPr id="6" name="Image 0" descr="preencoded.png"/>
          <p:cNvPicPr>
            <a:picLocks noChangeAspect="1"/>
          </p:cNvPicPr>
          <p:nvPr/>
        </p:nvPicPr>
        <p:blipFill>
          <a:blip r:embed="rId3"/>
          <a:stretch>
            <a:fillRect/>
          </a:stretch>
        </p:blipFill>
        <p:spPr>
          <a:xfrm>
            <a:off x="348458" y="1430008"/>
            <a:ext cx="536448" cy="536448"/>
          </a:xfrm>
          <a:prstGeom prst="rect">
            <a:avLst/>
          </a:prstGeom>
        </p:spPr>
      </p:pic>
      <p:sp>
        <p:nvSpPr>
          <p:cNvPr id="7" name="Text 4"/>
          <p:cNvSpPr/>
          <p:nvPr/>
        </p:nvSpPr>
        <p:spPr>
          <a:xfrm>
            <a:off x="1069754" y="1344664"/>
            <a:ext cx="4389120" cy="390144"/>
          </a:xfrm>
          <a:prstGeom prst="rect">
            <a:avLst/>
          </a:prstGeom>
          <a:noFill/>
          <a:ln/>
        </p:spPr>
        <p:txBody>
          <a:bodyPr wrap="square" lIns="0" tIns="0" rIns="0" bIns="0" rtlCol="0" anchor="ctr"/>
          <a:lstStyle/>
          <a:p>
            <a:r>
              <a:rPr lang="en-US" sz="1867" b="1" dirty="0">
                <a:solidFill>
                  <a:srgbClr val="7C3AED"/>
                </a:solidFill>
                <a:latin typeface="Calibri" pitchFamily="34" charset="0"/>
                <a:ea typeface="Calibri" pitchFamily="34" charset="-122"/>
                <a:cs typeface="Calibri" pitchFamily="34" charset="-120"/>
              </a:rPr>
              <a:t>1.  Wizard of Oz</a:t>
            </a:r>
            <a:endParaRPr lang="en-US" sz="1867" dirty="0"/>
          </a:p>
        </p:txBody>
      </p:sp>
      <p:sp>
        <p:nvSpPr>
          <p:cNvPr id="8" name="Text 5"/>
          <p:cNvSpPr/>
          <p:nvPr/>
        </p:nvSpPr>
        <p:spPr>
          <a:xfrm>
            <a:off x="1069754" y="1759192"/>
            <a:ext cx="4413504" cy="60960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A hidden researcher simulates system responses in real time. Participant believes the system is real.</a:t>
            </a:r>
            <a:endParaRPr lang="en-US" sz="1400" dirty="0"/>
          </a:p>
        </p:txBody>
      </p:sp>
      <p:sp>
        <p:nvSpPr>
          <p:cNvPr id="9" name="Shape 6"/>
          <p:cNvSpPr/>
          <p:nvPr/>
        </p:nvSpPr>
        <p:spPr>
          <a:xfrm>
            <a:off x="216314" y="2466328"/>
            <a:ext cx="5291328" cy="438912"/>
          </a:xfrm>
          <a:prstGeom prst="roundRect">
            <a:avLst>
              <a:gd name="adj" fmla="val 16667"/>
            </a:avLst>
          </a:prstGeom>
          <a:solidFill>
            <a:srgbClr val="7C3AED">
              <a:alpha val="10000"/>
            </a:srgbClr>
          </a:solidFill>
          <a:ln w="12700">
            <a:solidFill>
              <a:srgbClr val="7C3AED">
                <a:alpha val="40000"/>
              </a:srgbClr>
            </a:solidFill>
            <a:prstDash val="solid"/>
          </a:ln>
        </p:spPr>
        <p:txBody>
          <a:bodyPr/>
          <a:lstStyle/>
          <a:p>
            <a:endParaRPr lang="en-GB" sz="2400"/>
          </a:p>
        </p:txBody>
      </p:sp>
      <p:sp>
        <p:nvSpPr>
          <p:cNvPr id="10" name="Text 7"/>
          <p:cNvSpPr/>
          <p:nvPr/>
        </p:nvSpPr>
        <p:spPr>
          <a:xfrm>
            <a:off x="289466" y="2490712"/>
            <a:ext cx="5145024" cy="365760"/>
          </a:xfrm>
          <a:prstGeom prst="rect">
            <a:avLst/>
          </a:prstGeom>
          <a:noFill/>
          <a:ln/>
        </p:spPr>
        <p:txBody>
          <a:bodyPr wrap="square" lIns="0" tIns="0" rIns="0" bIns="0" rtlCol="0" anchor="ctr"/>
          <a:lstStyle/>
          <a:p>
            <a:r>
              <a:rPr lang="en-US" sz="1267" dirty="0">
                <a:solidFill>
                  <a:srgbClr val="0A3D55"/>
                </a:solidFill>
                <a:latin typeface="Calibri" pitchFamily="34" charset="0"/>
                <a:ea typeface="Calibri" pitchFamily="34" charset="-122"/>
                <a:cs typeface="Calibri" pitchFamily="34" charset="-120"/>
              </a:rPr>
              <a:t>When: Voice interfaces, AR overlays, gesture recognition, AI systems — any interaction that doesn't exist yet</a:t>
            </a:r>
            <a:endParaRPr lang="en-US" sz="1267" dirty="0"/>
          </a:p>
        </p:txBody>
      </p:sp>
      <p:sp>
        <p:nvSpPr>
          <p:cNvPr id="11" name="Text 8"/>
          <p:cNvSpPr/>
          <p:nvPr/>
        </p:nvSpPr>
        <p:spPr>
          <a:xfrm>
            <a:off x="289466" y="2954008"/>
            <a:ext cx="5145024" cy="365760"/>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Ref: Kelley (1984) [11] — used today in the lab activity</a:t>
            </a:r>
            <a:endParaRPr lang="en-US" sz="1200" dirty="0"/>
          </a:p>
        </p:txBody>
      </p:sp>
      <p:sp>
        <p:nvSpPr>
          <p:cNvPr id="12" name="Shape 9"/>
          <p:cNvSpPr/>
          <p:nvPr/>
        </p:nvSpPr>
        <p:spPr>
          <a:xfrm>
            <a:off x="200255" y="3448645"/>
            <a:ext cx="5394302" cy="2097024"/>
          </a:xfrm>
          <a:prstGeom prst="roundRect">
            <a:avLst>
              <a:gd name="adj" fmla="val 5319"/>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13" name="Shape 10"/>
          <p:cNvSpPr/>
          <p:nvPr/>
        </p:nvSpPr>
        <p:spPr>
          <a:xfrm>
            <a:off x="275306" y="3594949"/>
            <a:ext cx="707136" cy="707136"/>
          </a:xfrm>
          <a:prstGeom prst="ellipse">
            <a:avLst/>
          </a:prstGeom>
          <a:solidFill>
            <a:srgbClr val="028090"/>
          </a:solidFill>
          <a:ln w="12700">
            <a:solidFill>
              <a:srgbClr val="028090"/>
            </a:solidFill>
            <a:prstDash val="solid"/>
          </a:ln>
        </p:spPr>
        <p:txBody>
          <a:bodyPr/>
          <a:lstStyle/>
          <a:p>
            <a:endParaRPr lang="en-GB" sz="2400"/>
          </a:p>
        </p:txBody>
      </p:sp>
      <p:pic>
        <p:nvPicPr>
          <p:cNvPr id="14" name="Image 1" descr="preencoded.png"/>
          <p:cNvPicPr>
            <a:picLocks noChangeAspect="1"/>
          </p:cNvPicPr>
          <p:nvPr/>
        </p:nvPicPr>
        <p:blipFill>
          <a:blip r:embed="rId4"/>
          <a:stretch>
            <a:fillRect/>
          </a:stretch>
        </p:blipFill>
        <p:spPr>
          <a:xfrm>
            <a:off x="348458" y="3655909"/>
            <a:ext cx="536448" cy="536448"/>
          </a:xfrm>
          <a:prstGeom prst="rect">
            <a:avLst/>
          </a:prstGeom>
        </p:spPr>
      </p:pic>
      <p:sp>
        <p:nvSpPr>
          <p:cNvPr id="15" name="Text 11"/>
          <p:cNvSpPr/>
          <p:nvPr/>
        </p:nvSpPr>
        <p:spPr>
          <a:xfrm>
            <a:off x="1069754" y="3570565"/>
            <a:ext cx="4389120" cy="390144"/>
          </a:xfrm>
          <a:prstGeom prst="rect">
            <a:avLst/>
          </a:prstGeom>
          <a:noFill/>
          <a:ln/>
        </p:spPr>
        <p:txBody>
          <a:bodyPr wrap="square" lIns="0" tIns="0" rIns="0" bIns="0" rtlCol="0" anchor="ctr"/>
          <a:lstStyle/>
          <a:p>
            <a:r>
              <a:rPr lang="en-US" sz="1867" b="1" dirty="0">
                <a:solidFill>
                  <a:srgbClr val="028090"/>
                </a:solidFill>
                <a:latin typeface="Calibri" pitchFamily="34" charset="0"/>
                <a:ea typeface="Calibri" pitchFamily="34" charset="-122"/>
                <a:cs typeface="Calibri" pitchFamily="34" charset="-120"/>
              </a:rPr>
              <a:t>2.  Bodystorming</a:t>
            </a:r>
            <a:endParaRPr lang="en-US" sz="1867" dirty="0"/>
          </a:p>
        </p:txBody>
      </p:sp>
      <p:sp>
        <p:nvSpPr>
          <p:cNvPr id="16" name="Text 12"/>
          <p:cNvSpPr/>
          <p:nvPr/>
        </p:nvSpPr>
        <p:spPr>
          <a:xfrm>
            <a:off x="1069754" y="3985093"/>
            <a:ext cx="4413504" cy="60960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Designers act out the interaction in the physical space where it will be used, with no technology at all — bodies as props.</a:t>
            </a:r>
            <a:endParaRPr lang="en-US" sz="1400" dirty="0"/>
          </a:p>
        </p:txBody>
      </p:sp>
      <p:sp>
        <p:nvSpPr>
          <p:cNvPr id="17" name="Shape 13"/>
          <p:cNvSpPr/>
          <p:nvPr/>
        </p:nvSpPr>
        <p:spPr>
          <a:xfrm>
            <a:off x="216314" y="4692229"/>
            <a:ext cx="5291328" cy="438912"/>
          </a:xfrm>
          <a:prstGeom prst="roundRect">
            <a:avLst>
              <a:gd name="adj" fmla="val 16667"/>
            </a:avLst>
          </a:prstGeom>
          <a:solidFill>
            <a:srgbClr val="028090">
              <a:alpha val="10000"/>
            </a:srgbClr>
          </a:solidFill>
          <a:ln w="12700">
            <a:solidFill>
              <a:srgbClr val="028090">
                <a:alpha val="40000"/>
              </a:srgbClr>
            </a:solidFill>
            <a:prstDash val="solid"/>
          </a:ln>
        </p:spPr>
        <p:txBody>
          <a:bodyPr/>
          <a:lstStyle/>
          <a:p>
            <a:endParaRPr lang="en-GB" sz="2400"/>
          </a:p>
        </p:txBody>
      </p:sp>
      <p:sp>
        <p:nvSpPr>
          <p:cNvPr id="18" name="Text 14"/>
          <p:cNvSpPr/>
          <p:nvPr/>
        </p:nvSpPr>
        <p:spPr>
          <a:xfrm>
            <a:off x="289466" y="4716613"/>
            <a:ext cx="5145024" cy="365760"/>
          </a:xfrm>
          <a:prstGeom prst="rect">
            <a:avLst/>
          </a:prstGeom>
          <a:noFill/>
          <a:ln/>
        </p:spPr>
        <p:txBody>
          <a:bodyPr wrap="square" lIns="0" tIns="0" rIns="0" bIns="0" rtlCol="0" anchor="ctr"/>
          <a:lstStyle/>
          <a:p>
            <a:r>
              <a:rPr lang="en-US" sz="1267" dirty="0">
                <a:solidFill>
                  <a:srgbClr val="0A3D55"/>
                </a:solidFill>
                <a:latin typeface="Calibri" pitchFamily="34" charset="0"/>
                <a:ea typeface="Calibri" pitchFamily="34" charset="-122"/>
                <a:cs typeface="Calibri" pitchFamily="34" charset="-120"/>
              </a:rPr>
              <a:t>When: Healthcare contexts, physical spaces, TUIs, AR wayfinding, anywhere the body and space are part of the interaction</a:t>
            </a:r>
            <a:endParaRPr lang="en-US" sz="1267" dirty="0"/>
          </a:p>
        </p:txBody>
      </p:sp>
      <p:sp>
        <p:nvSpPr>
          <p:cNvPr id="19" name="Text 15"/>
          <p:cNvSpPr/>
          <p:nvPr/>
        </p:nvSpPr>
        <p:spPr>
          <a:xfrm>
            <a:off x="289466" y="5179909"/>
            <a:ext cx="5145024" cy="365760"/>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Ref: Oulasvirta et al. (2003)  [12]— 'Interaction in 4-second bursts'</a:t>
            </a:r>
            <a:endParaRPr lang="en-US" sz="1200" dirty="0"/>
          </a:p>
        </p:txBody>
      </p:sp>
      <p:sp>
        <p:nvSpPr>
          <p:cNvPr id="20" name="Shape 16"/>
          <p:cNvSpPr/>
          <p:nvPr/>
        </p:nvSpPr>
        <p:spPr>
          <a:xfrm>
            <a:off x="6137759" y="1222744"/>
            <a:ext cx="5394302" cy="2097024"/>
          </a:xfrm>
          <a:prstGeom prst="roundRect">
            <a:avLst>
              <a:gd name="adj" fmla="val 5319"/>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1" name="Shape 17"/>
          <p:cNvSpPr/>
          <p:nvPr/>
        </p:nvSpPr>
        <p:spPr>
          <a:xfrm>
            <a:off x="6212810" y="1369048"/>
            <a:ext cx="707136" cy="707136"/>
          </a:xfrm>
          <a:prstGeom prst="ellipse">
            <a:avLst/>
          </a:prstGeom>
          <a:solidFill>
            <a:srgbClr val="00A896"/>
          </a:solidFill>
          <a:ln w="12700">
            <a:solidFill>
              <a:srgbClr val="00A896"/>
            </a:solidFill>
            <a:prstDash val="solid"/>
          </a:ln>
        </p:spPr>
        <p:txBody>
          <a:bodyPr/>
          <a:lstStyle/>
          <a:p>
            <a:endParaRPr lang="en-GB" sz="2400"/>
          </a:p>
        </p:txBody>
      </p:sp>
      <p:pic>
        <p:nvPicPr>
          <p:cNvPr id="22" name="Image 2" descr="preencoded.png"/>
          <p:cNvPicPr>
            <a:picLocks noChangeAspect="1"/>
          </p:cNvPicPr>
          <p:nvPr/>
        </p:nvPicPr>
        <p:blipFill>
          <a:blip r:embed="rId5"/>
          <a:stretch>
            <a:fillRect/>
          </a:stretch>
        </p:blipFill>
        <p:spPr>
          <a:xfrm>
            <a:off x="6285962" y="1430008"/>
            <a:ext cx="536448" cy="536448"/>
          </a:xfrm>
          <a:prstGeom prst="rect">
            <a:avLst/>
          </a:prstGeom>
        </p:spPr>
      </p:pic>
      <p:sp>
        <p:nvSpPr>
          <p:cNvPr id="23" name="Text 18"/>
          <p:cNvSpPr/>
          <p:nvPr/>
        </p:nvSpPr>
        <p:spPr>
          <a:xfrm>
            <a:off x="7007258" y="1344664"/>
            <a:ext cx="4389120" cy="390144"/>
          </a:xfrm>
          <a:prstGeom prst="rect">
            <a:avLst/>
          </a:prstGeom>
          <a:noFill/>
          <a:ln/>
        </p:spPr>
        <p:txBody>
          <a:bodyPr wrap="square" lIns="0" tIns="0" rIns="0" bIns="0" rtlCol="0" anchor="ctr"/>
          <a:lstStyle/>
          <a:p>
            <a:r>
              <a:rPr lang="en-US" sz="1867" b="1" dirty="0">
                <a:solidFill>
                  <a:srgbClr val="00A896"/>
                </a:solidFill>
                <a:latin typeface="Calibri" pitchFamily="34" charset="0"/>
                <a:ea typeface="Calibri" pitchFamily="34" charset="-122"/>
                <a:cs typeface="Calibri" pitchFamily="34" charset="-120"/>
              </a:rPr>
              <a:t>3.  Paper scripts + storyboards</a:t>
            </a:r>
            <a:endParaRPr lang="en-US" sz="1867" dirty="0"/>
          </a:p>
        </p:txBody>
      </p:sp>
      <p:sp>
        <p:nvSpPr>
          <p:cNvPr id="24" name="Text 19"/>
          <p:cNvSpPr/>
          <p:nvPr/>
        </p:nvSpPr>
        <p:spPr>
          <a:xfrm>
            <a:off x="7007258" y="1759192"/>
            <a:ext cx="4413504" cy="60960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Voice flows written as conversation scripts; AR interactions drawn as comic panels showing what the user would see at each step.</a:t>
            </a:r>
            <a:endParaRPr lang="en-US" sz="1400" dirty="0"/>
          </a:p>
        </p:txBody>
      </p:sp>
      <p:sp>
        <p:nvSpPr>
          <p:cNvPr id="25" name="Shape 20"/>
          <p:cNvSpPr/>
          <p:nvPr/>
        </p:nvSpPr>
        <p:spPr>
          <a:xfrm>
            <a:off x="6153818" y="2466328"/>
            <a:ext cx="5291328" cy="438912"/>
          </a:xfrm>
          <a:prstGeom prst="roundRect">
            <a:avLst>
              <a:gd name="adj" fmla="val 16667"/>
            </a:avLst>
          </a:prstGeom>
          <a:solidFill>
            <a:srgbClr val="00A896">
              <a:alpha val="10000"/>
            </a:srgbClr>
          </a:solidFill>
          <a:ln w="12700">
            <a:solidFill>
              <a:srgbClr val="00A896">
                <a:alpha val="40000"/>
              </a:srgbClr>
            </a:solidFill>
            <a:prstDash val="solid"/>
          </a:ln>
        </p:spPr>
        <p:txBody>
          <a:bodyPr/>
          <a:lstStyle/>
          <a:p>
            <a:endParaRPr lang="en-GB" sz="2400"/>
          </a:p>
        </p:txBody>
      </p:sp>
      <p:sp>
        <p:nvSpPr>
          <p:cNvPr id="26" name="Text 21"/>
          <p:cNvSpPr/>
          <p:nvPr/>
        </p:nvSpPr>
        <p:spPr>
          <a:xfrm>
            <a:off x="6226970" y="2490712"/>
            <a:ext cx="5145024" cy="365760"/>
          </a:xfrm>
          <a:prstGeom prst="rect">
            <a:avLst/>
          </a:prstGeom>
          <a:noFill/>
          <a:ln/>
        </p:spPr>
        <p:txBody>
          <a:bodyPr wrap="square" lIns="0" tIns="0" rIns="0" bIns="0" rtlCol="0" anchor="ctr"/>
          <a:lstStyle/>
          <a:p>
            <a:r>
              <a:rPr lang="en-US" sz="1267" dirty="0">
                <a:solidFill>
                  <a:srgbClr val="0A3D55"/>
                </a:solidFill>
                <a:latin typeface="Calibri" pitchFamily="34" charset="0"/>
                <a:ea typeface="Calibri" pitchFamily="34" charset="-122"/>
                <a:cs typeface="Calibri" pitchFamily="34" charset="-120"/>
              </a:rPr>
              <a:t>When: Early-stage ideation before any prototyping. Cheap, fast, and collaborative.</a:t>
            </a:r>
            <a:endParaRPr lang="en-US" sz="1267" dirty="0"/>
          </a:p>
        </p:txBody>
      </p:sp>
      <p:sp>
        <p:nvSpPr>
          <p:cNvPr id="27" name="Text 22"/>
          <p:cNvSpPr/>
          <p:nvPr/>
        </p:nvSpPr>
        <p:spPr>
          <a:xfrm>
            <a:off x="6226970" y="2954008"/>
            <a:ext cx="5145024" cy="365760"/>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Ref: Preece, Rogers &amp; Sharp (2019) [13] — Chapter 11: Prototyping</a:t>
            </a:r>
            <a:endParaRPr lang="en-US" sz="1200" dirty="0"/>
          </a:p>
        </p:txBody>
      </p:sp>
      <p:sp>
        <p:nvSpPr>
          <p:cNvPr id="28" name="Shape 23"/>
          <p:cNvSpPr/>
          <p:nvPr/>
        </p:nvSpPr>
        <p:spPr>
          <a:xfrm>
            <a:off x="6137759" y="3448645"/>
            <a:ext cx="5394302" cy="2097024"/>
          </a:xfrm>
          <a:prstGeom prst="roundRect">
            <a:avLst>
              <a:gd name="adj" fmla="val 5319"/>
            </a:avLst>
          </a:prstGeom>
          <a:solidFill>
            <a:srgbClr val="FFFFFF"/>
          </a:solidFill>
          <a:ln w="12700">
            <a:solidFill>
              <a:srgbClr val="E2E8F0"/>
            </a:solidFill>
            <a:prstDash val="solid"/>
          </a:ln>
          <a:effectLst>
            <a:outerShdw blurRad="101600" dist="25400" dir="2700000" algn="bl" rotWithShape="0">
              <a:srgbClr val="000000">
                <a:alpha val="10000"/>
              </a:srgbClr>
            </a:outerShdw>
          </a:effectLst>
        </p:spPr>
        <p:txBody>
          <a:bodyPr/>
          <a:lstStyle/>
          <a:p>
            <a:endParaRPr lang="en-GB" sz="2400"/>
          </a:p>
        </p:txBody>
      </p:sp>
      <p:sp>
        <p:nvSpPr>
          <p:cNvPr id="29" name="Shape 24"/>
          <p:cNvSpPr/>
          <p:nvPr/>
        </p:nvSpPr>
        <p:spPr>
          <a:xfrm>
            <a:off x="6212810" y="3594949"/>
            <a:ext cx="707136" cy="707136"/>
          </a:xfrm>
          <a:prstGeom prst="ellipse">
            <a:avLst/>
          </a:prstGeom>
          <a:solidFill>
            <a:srgbClr val="F59E0B"/>
          </a:solidFill>
          <a:ln w="12700">
            <a:solidFill>
              <a:srgbClr val="F59E0B"/>
            </a:solidFill>
            <a:prstDash val="solid"/>
          </a:ln>
        </p:spPr>
        <p:txBody>
          <a:bodyPr/>
          <a:lstStyle/>
          <a:p>
            <a:endParaRPr lang="en-GB" sz="2400"/>
          </a:p>
        </p:txBody>
      </p:sp>
      <p:pic>
        <p:nvPicPr>
          <p:cNvPr id="30" name="Image 3" descr="preencoded.png"/>
          <p:cNvPicPr>
            <a:picLocks noChangeAspect="1"/>
          </p:cNvPicPr>
          <p:nvPr/>
        </p:nvPicPr>
        <p:blipFill>
          <a:blip r:embed="rId6"/>
          <a:stretch>
            <a:fillRect/>
          </a:stretch>
        </p:blipFill>
        <p:spPr>
          <a:xfrm>
            <a:off x="6285962" y="3655909"/>
            <a:ext cx="536448" cy="536448"/>
          </a:xfrm>
          <a:prstGeom prst="rect">
            <a:avLst/>
          </a:prstGeom>
        </p:spPr>
      </p:pic>
      <p:sp>
        <p:nvSpPr>
          <p:cNvPr id="31" name="Text 25"/>
          <p:cNvSpPr/>
          <p:nvPr/>
        </p:nvSpPr>
        <p:spPr>
          <a:xfrm>
            <a:off x="7007258" y="3570565"/>
            <a:ext cx="4389120" cy="390144"/>
          </a:xfrm>
          <a:prstGeom prst="rect">
            <a:avLst/>
          </a:prstGeom>
          <a:noFill/>
          <a:ln/>
        </p:spPr>
        <p:txBody>
          <a:bodyPr wrap="square" lIns="0" tIns="0" rIns="0" bIns="0" rtlCol="0" anchor="ctr"/>
          <a:lstStyle/>
          <a:p>
            <a:r>
              <a:rPr lang="en-US" sz="1867" b="1" dirty="0">
                <a:solidFill>
                  <a:srgbClr val="F59E0B"/>
                </a:solidFill>
                <a:latin typeface="Calibri" pitchFamily="34" charset="0"/>
                <a:ea typeface="Calibri" pitchFamily="34" charset="-122"/>
                <a:cs typeface="Calibri" pitchFamily="34" charset="-120"/>
              </a:rPr>
              <a:t>4.  Physical stand-ins</a:t>
            </a:r>
            <a:endParaRPr lang="en-US" sz="1867" dirty="0"/>
          </a:p>
        </p:txBody>
      </p:sp>
      <p:sp>
        <p:nvSpPr>
          <p:cNvPr id="32" name="Text 26"/>
          <p:cNvSpPr/>
          <p:nvPr/>
        </p:nvSpPr>
        <p:spPr>
          <a:xfrm>
            <a:off x="7007258" y="3985093"/>
            <a:ext cx="4413504" cy="609600"/>
          </a:xfrm>
          <a:prstGeom prst="rect">
            <a:avLst/>
          </a:prstGeom>
          <a:noFill/>
          <a:ln/>
        </p:spPr>
        <p:txBody>
          <a:bodyPr wrap="square" lIns="0" tIns="0" rIns="0" bIns="0" rtlCol="0" anchor="ctr"/>
          <a:lstStyle/>
          <a:p>
            <a:r>
              <a:rPr lang="en-US" sz="1400" dirty="0">
                <a:solidFill>
                  <a:srgbClr val="1E293B"/>
                </a:solidFill>
                <a:latin typeface="Calibri" pitchFamily="34" charset="0"/>
                <a:ea typeface="Calibri" pitchFamily="34" charset="-122"/>
                <a:cs typeface="Calibri" pitchFamily="34" charset="-120"/>
              </a:rPr>
              <a:t>Cardboard boxes wired with LEDs for TUIs. Arduino boards for basic sensing. Everyday objects (mugs, blocks) to test grip and manipulation before engineering the real artefact.</a:t>
            </a:r>
            <a:endParaRPr lang="en-US" sz="1400" dirty="0"/>
          </a:p>
        </p:txBody>
      </p:sp>
      <p:sp>
        <p:nvSpPr>
          <p:cNvPr id="33" name="Shape 27"/>
          <p:cNvSpPr/>
          <p:nvPr/>
        </p:nvSpPr>
        <p:spPr>
          <a:xfrm>
            <a:off x="6153818" y="4692229"/>
            <a:ext cx="5291328" cy="438912"/>
          </a:xfrm>
          <a:prstGeom prst="roundRect">
            <a:avLst>
              <a:gd name="adj" fmla="val 16667"/>
            </a:avLst>
          </a:prstGeom>
          <a:solidFill>
            <a:srgbClr val="F59E0B">
              <a:alpha val="10000"/>
            </a:srgbClr>
          </a:solidFill>
          <a:ln w="12700">
            <a:solidFill>
              <a:srgbClr val="F59E0B">
                <a:alpha val="40000"/>
              </a:srgbClr>
            </a:solidFill>
            <a:prstDash val="solid"/>
          </a:ln>
        </p:spPr>
        <p:txBody>
          <a:bodyPr/>
          <a:lstStyle/>
          <a:p>
            <a:endParaRPr lang="en-GB" sz="2400"/>
          </a:p>
        </p:txBody>
      </p:sp>
      <p:sp>
        <p:nvSpPr>
          <p:cNvPr id="34" name="Text 28"/>
          <p:cNvSpPr/>
          <p:nvPr/>
        </p:nvSpPr>
        <p:spPr>
          <a:xfrm>
            <a:off x="6226970" y="4716613"/>
            <a:ext cx="5145024" cy="365760"/>
          </a:xfrm>
          <a:prstGeom prst="rect">
            <a:avLst/>
          </a:prstGeom>
          <a:noFill/>
          <a:ln/>
        </p:spPr>
        <p:txBody>
          <a:bodyPr wrap="square" lIns="0" tIns="0" rIns="0" bIns="0" rtlCol="0" anchor="ctr"/>
          <a:lstStyle/>
          <a:p>
            <a:r>
              <a:rPr lang="en-US" sz="1267" dirty="0">
                <a:solidFill>
                  <a:srgbClr val="0A3D55"/>
                </a:solidFill>
                <a:latin typeface="Calibri" pitchFamily="34" charset="0"/>
                <a:ea typeface="Calibri" pitchFamily="34" charset="-122"/>
                <a:cs typeface="Calibri" pitchFamily="34" charset="-120"/>
              </a:rPr>
              <a:t>When: TUIs, wearables, tangible interfaces — any physical form factor</a:t>
            </a:r>
            <a:endParaRPr lang="en-US" sz="1267" dirty="0"/>
          </a:p>
        </p:txBody>
      </p:sp>
      <p:sp>
        <p:nvSpPr>
          <p:cNvPr id="35" name="Text 29"/>
          <p:cNvSpPr/>
          <p:nvPr/>
        </p:nvSpPr>
        <p:spPr>
          <a:xfrm>
            <a:off x="6226970" y="5179909"/>
            <a:ext cx="5145024" cy="365760"/>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Ref: Hartmann et al. (2006) [14]— Reflective physical prototyping</a:t>
            </a:r>
            <a:endParaRPr lang="en-US" sz="1200" dirty="0"/>
          </a:p>
        </p:txBody>
      </p:sp>
      <p:sp>
        <p:nvSpPr>
          <p:cNvPr id="36" name="Text 30"/>
          <p:cNvSpPr/>
          <p:nvPr/>
        </p:nvSpPr>
        <p:spPr>
          <a:xfrm>
            <a:off x="463296" y="6230112"/>
            <a:ext cx="7953117" cy="548640"/>
          </a:xfrm>
          <a:prstGeom prst="rect">
            <a:avLst/>
          </a:prstGeom>
          <a:noFill/>
          <a:ln/>
        </p:spPr>
        <p:txBody>
          <a:bodyPr wrap="square" lIns="0" tIns="0" rIns="0" bIns="0" rtlCol="0" anchor="ctr"/>
          <a:lstStyle/>
          <a:p>
            <a:r>
              <a:rPr lang="en-US" sz="1200" i="1" dirty="0">
                <a:solidFill>
                  <a:srgbClr val="64748B"/>
                </a:solidFill>
                <a:latin typeface="Calibri" pitchFamily="34" charset="0"/>
                <a:ea typeface="Calibri" pitchFamily="34" charset="-122"/>
                <a:cs typeface="Calibri" pitchFamily="34" charset="-120"/>
              </a:rPr>
              <a:t> [12] Oulasvirta, A. et al. (2003). Understanding contexts by being there. Personal and Ubiquitous Computing, 7(2), pp.125–134.  </a:t>
            </a:r>
          </a:p>
          <a:p>
            <a:r>
              <a:rPr lang="en-US" sz="1200" i="1" dirty="0">
                <a:solidFill>
                  <a:srgbClr val="64748B"/>
                </a:solidFill>
                <a:latin typeface="Calibri" pitchFamily="34" charset="0"/>
                <a:ea typeface="Calibri" pitchFamily="34" charset="-122"/>
                <a:cs typeface="Calibri" pitchFamily="34" charset="-120"/>
              </a:rPr>
              <a:t>[13] Preece, J., Rogers, Y. and Sharp, H. (2019). Interaction Design. 5th edn. Wiley.</a:t>
            </a:r>
          </a:p>
          <a:p>
            <a:r>
              <a:rPr lang="en-GB" sz="1200" i="1" dirty="0">
                <a:solidFill>
                  <a:srgbClr val="64748B"/>
                </a:solidFill>
                <a:latin typeface="Calibri" pitchFamily="34" charset="0"/>
                <a:ea typeface="Calibri" pitchFamily="34" charset="-122"/>
                <a:cs typeface="Calibri" pitchFamily="34" charset="-120"/>
              </a:rPr>
              <a:t>[14] Hartmann, Björn, et al. "Reflective physical prototyping through integrated design, test, and analysis." Proceedings of the 19th annual ACM symposium on User interface software and technology. 2006.</a:t>
            </a:r>
            <a:endParaRPr lang="en-US" sz="1200" i="1" dirty="0">
              <a:solidFill>
                <a:srgbClr val="64748B"/>
              </a:solidFill>
              <a:latin typeface="Calibri" pitchFamily="34" charset="0"/>
              <a:ea typeface="Calibri" pitchFamily="34" charset="-122"/>
              <a:cs typeface="Calibri" pitchFamily="34" charset="-120"/>
            </a:endParaRPr>
          </a:p>
          <a:p>
            <a:endParaRPr lang="en-US" sz="1200" dirty="0"/>
          </a:p>
        </p:txBody>
      </p:sp>
      <p:sp>
        <p:nvSpPr>
          <p:cNvPr id="37" name="Footer Placeholder 5">
            <a:extLst>
              <a:ext uri="{FF2B5EF4-FFF2-40B4-BE49-F238E27FC236}">
                <a16:creationId xmlns:a16="http://schemas.microsoft.com/office/drawing/2014/main" id="{651940BE-EF2C-9433-34F8-C6C9821DCAF3}"/>
              </a:ext>
            </a:extLst>
          </p:cNvPr>
          <p:cNvSpPr txBox="1">
            <a:spLocks/>
          </p:cNvSpPr>
          <p:nvPr/>
        </p:nvSpPr>
        <p:spPr>
          <a:xfrm rot="5400000">
            <a:off x="-2034204" y="1983972"/>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dirty="0">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38" name="Date Placeholder 4">
            <a:extLst>
              <a:ext uri="{FF2B5EF4-FFF2-40B4-BE49-F238E27FC236}">
                <a16:creationId xmlns:a16="http://schemas.microsoft.com/office/drawing/2014/main" id="{64E0CD51-5C34-1862-BA27-F78F8B7926DE}"/>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39" name="Slide Number Placeholder 6">
            <a:extLst>
              <a:ext uri="{FF2B5EF4-FFF2-40B4-BE49-F238E27FC236}">
                <a16:creationId xmlns:a16="http://schemas.microsoft.com/office/drawing/2014/main" id="{B9296AEE-5911-D6CA-F32B-196832D06AC7}"/>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14</a:t>
            </a:fld>
            <a:endParaRPr lang="en-GB" sz="1100" dirty="0">
              <a:solidFill>
                <a:prstClr val="black"/>
              </a:solidFill>
              <a:latin typeface="Aptos" panose="02110004020202020204"/>
            </a:endParaRPr>
          </a:p>
        </p:txBody>
      </p:sp>
      <p:pic>
        <p:nvPicPr>
          <p:cNvPr id="41" name="Picture 40">
            <a:extLst>
              <a:ext uri="{FF2B5EF4-FFF2-40B4-BE49-F238E27FC236}">
                <a16:creationId xmlns:a16="http://schemas.microsoft.com/office/drawing/2014/main" id="{BCA690A2-D0F5-6B7B-4EA7-1D20657143E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41">
            <a:extLst>
              <a:ext uri="{FF2B5EF4-FFF2-40B4-BE49-F238E27FC236}">
                <a16:creationId xmlns:a16="http://schemas.microsoft.com/office/drawing/2014/main" id="{7D0E981F-532B-5B63-D9A4-99CC63EBFED8}"/>
              </a:ext>
            </a:extLst>
          </p:cNvPr>
          <p:cNvPicPr>
            <a:picLocks noChangeAspect="1"/>
          </p:cNvPicPr>
          <p:nvPr/>
        </p:nvPicPr>
        <p:blipFill>
          <a:blip r:embed="rId8"/>
          <a:stretch>
            <a:fillRect/>
          </a:stretch>
        </p:blipFill>
        <p:spPr>
          <a:xfrm>
            <a:off x="9642202" y="5667589"/>
            <a:ext cx="1084497" cy="108449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10" presetClass="entr" presetSubtype="0" fill="hold" nodeType="with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500"/>
                                        <p:tgtEl>
                                          <p:spTgt spid="1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Effect transition="in" filter="fade">
                                      <p:cBhvr>
                                        <p:cTn id="48" dur="500"/>
                                        <p:tgtEl>
                                          <p:spTgt spid="17"/>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fade">
                                      <p:cBhvr>
                                        <p:cTn id="54" dur="500"/>
                                        <p:tgtEl>
                                          <p:spTgt spid="19"/>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500"/>
                                        <p:tgtEl>
                                          <p:spTgt spid="20"/>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500"/>
                                        <p:tgtEl>
                                          <p:spTgt spid="21"/>
                                        </p:tgtEl>
                                      </p:cBhvr>
                                    </p:animEffect>
                                  </p:childTnLst>
                                </p:cTn>
                              </p:par>
                              <p:par>
                                <p:cTn id="63" presetID="10" presetClass="entr" presetSubtype="0" fill="hold" nodeType="withEffect">
                                  <p:stCondLst>
                                    <p:cond delay="0"/>
                                  </p:stCondLst>
                                  <p:childTnLst>
                                    <p:set>
                                      <p:cBhvr>
                                        <p:cTn id="64" dur="1" fill="hold">
                                          <p:stCondLst>
                                            <p:cond delay="0"/>
                                          </p:stCondLst>
                                        </p:cTn>
                                        <p:tgtEl>
                                          <p:spTgt spid="22"/>
                                        </p:tgtEl>
                                        <p:attrNameLst>
                                          <p:attrName>style.visibility</p:attrName>
                                        </p:attrNameLst>
                                      </p:cBhvr>
                                      <p:to>
                                        <p:strVal val="visible"/>
                                      </p:to>
                                    </p:set>
                                    <p:animEffect transition="in" filter="fade">
                                      <p:cBhvr>
                                        <p:cTn id="65" dur="500"/>
                                        <p:tgtEl>
                                          <p:spTgt spid="22"/>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3"/>
                                        </p:tgtEl>
                                        <p:attrNameLst>
                                          <p:attrName>style.visibility</p:attrName>
                                        </p:attrNameLst>
                                      </p:cBhvr>
                                      <p:to>
                                        <p:strVal val="visible"/>
                                      </p:to>
                                    </p:set>
                                    <p:animEffect transition="in" filter="fade">
                                      <p:cBhvr>
                                        <p:cTn id="68" dur="500"/>
                                        <p:tgtEl>
                                          <p:spTgt spid="2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4"/>
                                        </p:tgtEl>
                                        <p:attrNameLst>
                                          <p:attrName>style.visibility</p:attrName>
                                        </p:attrNameLst>
                                      </p:cBhvr>
                                      <p:to>
                                        <p:strVal val="visible"/>
                                      </p:to>
                                    </p:set>
                                    <p:animEffect transition="in" filter="fade">
                                      <p:cBhvr>
                                        <p:cTn id="71" dur="500"/>
                                        <p:tgtEl>
                                          <p:spTgt spid="24"/>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25"/>
                                        </p:tgtEl>
                                        <p:attrNameLst>
                                          <p:attrName>style.visibility</p:attrName>
                                        </p:attrNameLst>
                                      </p:cBhvr>
                                      <p:to>
                                        <p:strVal val="visible"/>
                                      </p:to>
                                    </p:set>
                                    <p:animEffect transition="in" filter="fade">
                                      <p:cBhvr>
                                        <p:cTn id="74" dur="500"/>
                                        <p:tgtEl>
                                          <p:spTgt spid="2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6"/>
                                        </p:tgtEl>
                                        <p:attrNameLst>
                                          <p:attrName>style.visibility</p:attrName>
                                        </p:attrNameLst>
                                      </p:cBhvr>
                                      <p:to>
                                        <p:strVal val="visible"/>
                                      </p:to>
                                    </p:set>
                                    <p:animEffect transition="in" filter="fade">
                                      <p:cBhvr>
                                        <p:cTn id="77" dur="500"/>
                                        <p:tgtEl>
                                          <p:spTgt spid="2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27"/>
                                        </p:tgtEl>
                                        <p:attrNameLst>
                                          <p:attrName>style.visibility</p:attrName>
                                        </p:attrNameLst>
                                      </p:cBhvr>
                                      <p:to>
                                        <p:strVal val="visible"/>
                                      </p:to>
                                    </p:set>
                                    <p:animEffect transition="in" filter="fade">
                                      <p:cBhvr>
                                        <p:cTn id="80" dur="500"/>
                                        <p:tgtEl>
                                          <p:spTgt spid="27"/>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28"/>
                                        </p:tgtEl>
                                        <p:attrNameLst>
                                          <p:attrName>style.visibility</p:attrName>
                                        </p:attrNameLst>
                                      </p:cBhvr>
                                      <p:to>
                                        <p:strVal val="visible"/>
                                      </p:to>
                                    </p:set>
                                    <p:animEffect transition="in" filter="fade">
                                      <p:cBhvr>
                                        <p:cTn id="85" dur="500"/>
                                        <p:tgtEl>
                                          <p:spTgt spid="28"/>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29"/>
                                        </p:tgtEl>
                                        <p:attrNameLst>
                                          <p:attrName>style.visibility</p:attrName>
                                        </p:attrNameLst>
                                      </p:cBhvr>
                                      <p:to>
                                        <p:strVal val="visible"/>
                                      </p:to>
                                    </p:set>
                                    <p:animEffect transition="in" filter="fade">
                                      <p:cBhvr>
                                        <p:cTn id="88" dur="500"/>
                                        <p:tgtEl>
                                          <p:spTgt spid="29"/>
                                        </p:tgtEl>
                                      </p:cBhvr>
                                    </p:animEffect>
                                  </p:childTnLst>
                                </p:cTn>
                              </p:par>
                              <p:par>
                                <p:cTn id="89" presetID="10" presetClass="entr" presetSubtype="0" fill="hold" nodeType="withEffect">
                                  <p:stCondLst>
                                    <p:cond delay="0"/>
                                  </p:stCondLst>
                                  <p:childTnLst>
                                    <p:set>
                                      <p:cBhvr>
                                        <p:cTn id="90" dur="1" fill="hold">
                                          <p:stCondLst>
                                            <p:cond delay="0"/>
                                          </p:stCondLst>
                                        </p:cTn>
                                        <p:tgtEl>
                                          <p:spTgt spid="30"/>
                                        </p:tgtEl>
                                        <p:attrNameLst>
                                          <p:attrName>style.visibility</p:attrName>
                                        </p:attrNameLst>
                                      </p:cBhvr>
                                      <p:to>
                                        <p:strVal val="visible"/>
                                      </p:to>
                                    </p:set>
                                    <p:animEffect transition="in" filter="fade">
                                      <p:cBhvr>
                                        <p:cTn id="91" dur="500"/>
                                        <p:tgtEl>
                                          <p:spTgt spid="30"/>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31"/>
                                        </p:tgtEl>
                                        <p:attrNameLst>
                                          <p:attrName>style.visibility</p:attrName>
                                        </p:attrNameLst>
                                      </p:cBhvr>
                                      <p:to>
                                        <p:strVal val="visible"/>
                                      </p:to>
                                    </p:set>
                                    <p:animEffect transition="in" filter="fade">
                                      <p:cBhvr>
                                        <p:cTn id="94" dur="500"/>
                                        <p:tgtEl>
                                          <p:spTgt spid="31"/>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32"/>
                                        </p:tgtEl>
                                        <p:attrNameLst>
                                          <p:attrName>style.visibility</p:attrName>
                                        </p:attrNameLst>
                                      </p:cBhvr>
                                      <p:to>
                                        <p:strVal val="visible"/>
                                      </p:to>
                                    </p:set>
                                    <p:animEffect transition="in" filter="fade">
                                      <p:cBhvr>
                                        <p:cTn id="97" dur="500"/>
                                        <p:tgtEl>
                                          <p:spTgt spid="32"/>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33"/>
                                        </p:tgtEl>
                                        <p:attrNameLst>
                                          <p:attrName>style.visibility</p:attrName>
                                        </p:attrNameLst>
                                      </p:cBhvr>
                                      <p:to>
                                        <p:strVal val="visible"/>
                                      </p:to>
                                    </p:set>
                                    <p:animEffect transition="in" filter="fade">
                                      <p:cBhvr>
                                        <p:cTn id="100" dur="500"/>
                                        <p:tgtEl>
                                          <p:spTgt spid="33"/>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34"/>
                                        </p:tgtEl>
                                        <p:attrNameLst>
                                          <p:attrName>style.visibility</p:attrName>
                                        </p:attrNameLst>
                                      </p:cBhvr>
                                      <p:to>
                                        <p:strVal val="visible"/>
                                      </p:to>
                                    </p:set>
                                    <p:animEffect transition="in" filter="fade">
                                      <p:cBhvr>
                                        <p:cTn id="103" dur="500"/>
                                        <p:tgtEl>
                                          <p:spTgt spid="34"/>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35"/>
                                        </p:tgtEl>
                                        <p:attrNameLst>
                                          <p:attrName>style.visibility</p:attrName>
                                        </p:attrNameLst>
                                      </p:cBhvr>
                                      <p:to>
                                        <p:strVal val="visible"/>
                                      </p:to>
                                    </p:set>
                                    <p:animEffect transition="in" filter="fade">
                                      <p:cBhvr>
                                        <p:cTn id="106" dur="500"/>
                                        <p:tgtEl>
                                          <p:spTgt spid="35"/>
                                        </p:tgtEl>
                                      </p:cBhvr>
                                    </p:animEffect>
                                  </p:childTnLst>
                                </p:cTn>
                              </p:par>
                            </p:childTnLst>
                          </p:cTn>
                        </p:par>
                      </p:childTnLst>
                    </p:cTn>
                  </p:par>
                  <p:par>
                    <p:cTn id="107" fill="hold">
                      <p:stCondLst>
                        <p:cond delay="indefinite"/>
                      </p:stCondLst>
                      <p:childTnLst>
                        <p:par>
                          <p:cTn id="108" fill="hold">
                            <p:stCondLst>
                              <p:cond delay="0"/>
                            </p:stCondLst>
                            <p:childTnLst>
                              <p:par>
                                <p:cTn id="109" presetID="10" presetClass="entr" presetSubtype="0" fill="hold" nodeType="clickEffect">
                                  <p:stCondLst>
                                    <p:cond delay="0"/>
                                  </p:stCondLst>
                                  <p:childTnLst>
                                    <p:set>
                                      <p:cBhvr>
                                        <p:cTn id="110" dur="1" fill="hold">
                                          <p:stCondLst>
                                            <p:cond delay="0"/>
                                          </p:stCondLst>
                                        </p:cTn>
                                        <p:tgtEl>
                                          <p:spTgt spid="42"/>
                                        </p:tgtEl>
                                        <p:attrNameLst>
                                          <p:attrName>style.visibility</p:attrName>
                                        </p:attrNameLst>
                                      </p:cBhvr>
                                      <p:to>
                                        <p:strVal val="visible"/>
                                      </p:to>
                                    </p:set>
                                    <p:animEffect transition="in" filter="fade">
                                      <p:cBhvr>
                                        <p:cTn id="111"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P spid="10" grpId="0" animBg="1"/>
      <p:bldP spid="11" grpId="0" animBg="1"/>
      <p:bldP spid="12" grpId="0" animBg="1"/>
      <p:bldP spid="13" grpId="0" animBg="1"/>
      <p:bldP spid="15" grpId="0" animBg="1"/>
      <p:bldP spid="16" grpId="0" animBg="1"/>
      <p:bldP spid="17" grpId="0" animBg="1"/>
      <p:bldP spid="18" grpId="0" animBg="1"/>
      <p:bldP spid="19" grpId="0" animBg="1"/>
      <p:bldP spid="20" grpId="0" animBg="1"/>
      <p:bldP spid="21" grpId="0" animBg="1"/>
      <p:bldP spid="23" grpId="0" animBg="1"/>
      <p:bldP spid="24" grpId="0" animBg="1"/>
      <p:bldP spid="25" grpId="0" animBg="1"/>
      <p:bldP spid="26" grpId="0" animBg="1"/>
      <p:bldP spid="27" grpId="0" animBg="1"/>
      <p:bldP spid="28" grpId="0" animBg="1"/>
      <p:bldP spid="29" grpId="0" animBg="1"/>
      <p:bldP spid="31" grpId="0" animBg="1"/>
      <p:bldP spid="32" grpId="0" animBg="1"/>
      <p:bldP spid="33" grpId="0" animBg="1"/>
      <p:bldP spid="34" grpId="0" animBg="1"/>
      <p:bldP spid="3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9600" y="192828"/>
            <a:ext cx="11582400" cy="609600"/>
          </a:xfrm>
          <a:prstGeom prst="rect">
            <a:avLst/>
          </a:prstGeom>
          <a:noFill/>
          <a:ln/>
        </p:spPr>
        <p:txBody>
          <a:bodyPr wrap="square" lIns="0" tIns="0" rIns="0" bIns="0" rtlCol="0" anchor="ctr"/>
          <a:lstStyle/>
          <a:p>
            <a:r>
              <a:rPr lang="en-US" sz="3467" b="1" dirty="0">
                <a:solidFill>
                  <a:srgbClr val="0A3D55"/>
                </a:solidFill>
                <a:latin typeface="Cambria" pitchFamily="34" charset="0"/>
                <a:ea typeface="Cambria" pitchFamily="34" charset="-122"/>
                <a:cs typeface="Cambria" pitchFamily="34" charset="-120"/>
              </a:rPr>
              <a:t>Adapting Heuristics for Novel Interfaces</a:t>
            </a:r>
            <a:endParaRPr lang="en-US" sz="3467" dirty="0"/>
          </a:p>
        </p:txBody>
      </p:sp>
      <p:sp>
        <p:nvSpPr>
          <p:cNvPr id="3" name="Text 1"/>
          <p:cNvSpPr/>
          <p:nvPr/>
        </p:nvSpPr>
        <p:spPr>
          <a:xfrm>
            <a:off x="609600" y="752413"/>
            <a:ext cx="11216640" cy="618688"/>
          </a:xfrm>
          <a:prstGeom prst="rect">
            <a:avLst/>
          </a:prstGeom>
          <a:noFill/>
          <a:ln/>
        </p:spPr>
        <p:txBody>
          <a:bodyPr wrap="square" lIns="0" tIns="0" rIns="0" bIns="0" rtlCol="0" anchor="ctr"/>
          <a:lstStyle/>
          <a:p>
            <a:r>
              <a:rPr lang="en-US" sz="1733" dirty="0">
                <a:solidFill>
                  <a:srgbClr val="64748B"/>
                </a:solidFill>
                <a:latin typeface="Calibri" pitchFamily="34" charset="0"/>
                <a:ea typeface="Calibri" pitchFamily="34" charset="-122"/>
                <a:cs typeface="Calibri" pitchFamily="34" charset="-120"/>
              </a:rPr>
              <a:t>Nielsen's 10 heuristics were written for WIMP. Each paradigm shift requires reinterpretation or replacement [15, 16].</a:t>
            </a:r>
          </a:p>
          <a:p>
            <a:r>
              <a:rPr lang="en-US" sz="1733" dirty="0">
                <a:solidFill>
                  <a:srgbClr val="64748B"/>
                </a:solidFill>
                <a:latin typeface="Calibri" pitchFamily="34" charset="0"/>
                <a:ea typeface="Calibri" pitchFamily="34" charset="-122"/>
                <a:cs typeface="Calibri" pitchFamily="34" charset="-120"/>
              </a:rPr>
              <a:t>Here are some examples of how they can be adapted (more are provided in the lab exercise).</a:t>
            </a:r>
          </a:p>
        </p:txBody>
      </p:sp>
      <p:sp>
        <p:nvSpPr>
          <p:cNvPr id="4" name="Shape 2"/>
          <p:cNvSpPr/>
          <p:nvPr/>
        </p:nvSpPr>
        <p:spPr>
          <a:xfrm>
            <a:off x="256819" y="1389888"/>
            <a:ext cx="2389632" cy="414528"/>
          </a:xfrm>
          <a:prstGeom prst="roundRect">
            <a:avLst>
              <a:gd name="adj" fmla="val 14706"/>
            </a:avLst>
          </a:prstGeom>
          <a:solidFill>
            <a:srgbClr val="0A3D55"/>
          </a:solidFill>
          <a:ln w="12700">
            <a:solidFill>
              <a:srgbClr val="0A3D55"/>
            </a:solidFill>
            <a:prstDash val="solid"/>
          </a:ln>
        </p:spPr>
        <p:txBody>
          <a:bodyPr/>
          <a:lstStyle/>
          <a:p>
            <a:endParaRPr lang="en-GB" sz="2400"/>
          </a:p>
        </p:txBody>
      </p:sp>
      <p:sp>
        <p:nvSpPr>
          <p:cNvPr id="5" name="Text 3"/>
          <p:cNvSpPr/>
          <p:nvPr/>
        </p:nvSpPr>
        <p:spPr>
          <a:xfrm>
            <a:off x="256819" y="1389888"/>
            <a:ext cx="2389632" cy="414528"/>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Nielsen (WIMP)</a:t>
            </a:r>
            <a:endParaRPr lang="en-US" sz="1333" dirty="0"/>
          </a:p>
        </p:txBody>
      </p:sp>
      <p:sp>
        <p:nvSpPr>
          <p:cNvPr id="6" name="Shape 4"/>
          <p:cNvSpPr/>
          <p:nvPr/>
        </p:nvSpPr>
        <p:spPr>
          <a:xfrm>
            <a:off x="2695219" y="1389888"/>
            <a:ext cx="2755392" cy="414528"/>
          </a:xfrm>
          <a:prstGeom prst="roundRect">
            <a:avLst>
              <a:gd name="adj" fmla="val 14706"/>
            </a:avLst>
          </a:prstGeom>
          <a:solidFill>
            <a:srgbClr val="0A3D55"/>
          </a:solidFill>
          <a:ln w="12700">
            <a:solidFill>
              <a:srgbClr val="0A3D55"/>
            </a:solidFill>
            <a:prstDash val="solid"/>
          </a:ln>
        </p:spPr>
        <p:txBody>
          <a:bodyPr/>
          <a:lstStyle/>
          <a:p>
            <a:endParaRPr lang="en-GB" sz="2400"/>
          </a:p>
        </p:txBody>
      </p:sp>
      <p:sp>
        <p:nvSpPr>
          <p:cNvPr id="7" name="Text 5"/>
          <p:cNvSpPr/>
          <p:nvPr/>
        </p:nvSpPr>
        <p:spPr>
          <a:xfrm>
            <a:off x="2695219" y="1389888"/>
            <a:ext cx="2755392" cy="414528"/>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Voice adaptation</a:t>
            </a:r>
            <a:endParaRPr lang="en-US" sz="1333" dirty="0"/>
          </a:p>
        </p:txBody>
      </p:sp>
      <p:sp>
        <p:nvSpPr>
          <p:cNvPr id="8" name="Shape 6"/>
          <p:cNvSpPr/>
          <p:nvPr/>
        </p:nvSpPr>
        <p:spPr>
          <a:xfrm>
            <a:off x="5499379" y="1389888"/>
            <a:ext cx="2755392" cy="414528"/>
          </a:xfrm>
          <a:prstGeom prst="roundRect">
            <a:avLst>
              <a:gd name="adj" fmla="val 14706"/>
            </a:avLst>
          </a:prstGeom>
          <a:solidFill>
            <a:srgbClr val="0A3D55"/>
          </a:solidFill>
          <a:ln w="12700">
            <a:solidFill>
              <a:srgbClr val="0A3D55"/>
            </a:solidFill>
            <a:prstDash val="solid"/>
          </a:ln>
        </p:spPr>
        <p:txBody>
          <a:bodyPr/>
          <a:lstStyle/>
          <a:p>
            <a:endParaRPr lang="en-GB" sz="2400"/>
          </a:p>
        </p:txBody>
      </p:sp>
      <p:sp>
        <p:nvSpPr>
          <p:cNvPr id="9" name="Text 7"/>
          <p:cNvSpPr/>
          <p:nvPr/>
        </p:nvSpPr>
        <p:spPr>
          <a:xfrm>
            <a:off x="5499379" y="1389888"/>
            <a:ext cx="2755392" cy="414528"/>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Gesture adaptation</a:t>
            </a:r>
            <a:endParaRPr lang="en-US" sz="1333" dirty="0"/>
          </a:p>
        </p:txBody>
      </p:sp>
      <p:sp>
        <p:nvSpPr>
          <p:cNvPr id="10" name="Shape 8"/>
          <p:cNvSpPr/>
          <p:nvPr/>
        </p:nvSpPr>
        <p:spPr>
          <a:xfrm>
            <a:off x="8303539" y="1389888"/>
            <a:ext cx="2901696" cy="414528"/>
          </a:xfrm>
          <a:prstGeom prst="roundRect">
            <a:avLst>
              <a:gd name="adj" fmla="val 14706"/>
            </a:avLst>
          </a:prstGeom>
          <a:solidFill>
            <a:srgbClr val="0A3D55"/>
          </a:solidFill>
          <a:ln w="12700">
            <a:solidFill>
              <a:srgbClr val="0A3D55"/>
            </a:solidFill>
            <a:prstDash val="solid"/>
          </a:ln>
        </p:spPr>
        <p:txBody>
          <a:bodyPr/>
          <a:lstStyle/>
          <a:p>
            <a:endParaRPr lang="en-GB" sz="2400"/>
          </a:p>
        </p:txBody>
      </p:sp>
      <p:sp>
        <p:nvSpPr>
          <p:cNvPr id="11" name="Text 9"/>
          <p:cNvSpPr/>
          <p:nvPr/>
        </p:nvSpPr>
        <p:spPr>
          <a:xfrm>
            <a:off x="8303539" y="1389888"/>
            <a:ext cx="2901696" cy="414528"/>
          </a:xfrm>
          <a:prstGeom prst="rect">
            <a:avLst/>
          </a:prstGeom>
          <a:noFill/>
          <a:ln/>
        </p:spPr>
        <p:txBody>
          <a:bodyPr wrap="square" lIns="0" tIns="0" rIns="0" bIns="0" rtlCol="0" anchor="ctr"/>
          <a:lstStyle/>
          <a:p>
            <a:pPr algn="ctr"/>
            <a:r>
              <a:rPr lang="en-US" sz="1333" b="1" dirty="0">
                <a:solidFill>
                  <a:srgbClr val="FFFFFF"/>
                </a:solidFill>
                <a:latin typeface="Calibri" pitchFamily="34" charset="0"/>
                <a:ea typeface="Calibri" pitchFamily="34" charset="-122"/>
                <a:cs typeface="Calibri" pitchFamily="34" charset="-120"/>
              </a:rPr>
              <a:t>AR adaptation</a:t>
            </a:r>
            <a:endParaRPr lang="en-US" sz="1333" dirty="0"/>
          </a:p>
        </p:txBody>
      </p:sp>
      <p:sp>
        <p:nvSpPr>
          <p:cNvPr id="12" name="Shape 10"/>
          <p:cNvSpPr/>
          <p:nvPr/>
        </p:nvSpPr>
        <p:spPr>
          <a:xfrm>
            <a:off x="256819" y="1877568"/>
            <a:ext cx="2389632" cy="853440"/>
          </a:xfrm>
          <a:prstGeom prst="roundRect">
            <a:avLst>
              <a:gd name="adj" fmla="val 5714"/>
            </a:avLst>
          </a:prstGeom>
          <a:solidFill>
            <a:srgbClr val="028090"/>
          </a:solidFill>
          <a:ln w="12700">
            <a:solidFill>
              <a:srgbClr val="E2E8F0"/>
            </a:solidFill>
            <a:prstDash val="solid"/>
          </a:ln>
        </p:spPr>
        <p:txBody>
          <a:bodyPr/>
          <a:lstStyle/>
          <a:p>
            <a:endParaRPr lang="en-GB" sz="2400"/>
          </a:p>
        </p:txBody>
      </p:sp>
      <p:sp>
        <p:nvSpPr>
          <p:cNvPr id="13" name="Text 11"/>
          <p:cNvSpPr/>
          <p:nvPr/>
        </p:nvSpPr>
        <p:spPr>
          <a:xfrm>
            <a:off x="329971" y="1926336"/>
            <a:ext cx="2267712" cy="755904"/>
          </a:xfrm>
          <a:prstGeom prst="rect">
            <a:avLst/>
          </a:prstGeom>
          <a:noFill/>
          <a:ln/>
        </p:spPr>
        <p:txBody>
          <a:bodyPr wrap="square" lIns="0" tIns="0" rIns="0" bIns="0" rtlCol="0" anchor="ctr"/>
          <a:lstStyle/>
          <a:p>
            <a:r>
              <a:rPr lang="en-US" sz="1467" b="1" dirty="0">
                <a:solidFill>
                  <a:schemeClr val="bg1"/>
                </a:solidFill>
                <a:latin typeface="Calibri" pitchFamily="34" charset="0"/>
                <a:ea typeface="Calibri" pitchFamily="34" charset="-122"/>
                <a:cs typeface="Calibri" pitchFamily="34" charset="-120"/>
              </a:rPr>
              <a:t>H1: Visibility of system status</a:t>
            </a:r>
            <a:endParaRPr lang="en-US" sz="1467" dirty="0">
              <a:solidFill>
                <a:schemeClr val="bg1"/>
              </a:solidFill>
            </a:endParaRPr>
          </a:p>
        </p:txBody>
      </p:sp>
      <p:sp>
        <p:nvSpPr>
          <p:cNvPr id="14" name="Shape 12"/>
          <p:cNvSpPr/>
          <p:nvPr/>
        </p:nvSpPr>
        <p:spPr>
          <a:xfrm>
            <a:off x="2695219" y="1877568"/>
            <a:ext cx="2755392"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15" name="Text 13"/>
          <p:cNvSpPr/>
          <p:nvPr/>
        </p:nvSpPr>
        <p:spPr>
          <a:xfrm>
            <a:off x="2768371" y="1926336"/>
            <a:ext cx="2633472" cy="755904"/>
          </a:xfrm>
          <a:prstGeom prst="rect">
            <a:avLst/>
          </a:prstGeom>
          <a:noFill/>
          <a:ln/>
        </p:spPr>
        <p:txBody>
          <a:bodyPr wrap="square" lIns="0" tIns="0" rIns="0" bIns="0" rtlCol="0" anchor="ctr"/>
          <a:lstStyle/>
          <a:p>
            <a:r>
              <a:rPr lang="en-US" sz="1267" dirty="0">
                <a:solidFill>
                  <a:srgbClr val="1C7293"/>
                </a:solidFill>
                <a:latin typeface="Calibri" pitchFamily="34" charset="0"/>
                <a:ea typeface="Calibri" pitchFamily="34" charset="-122"/>
                <a:cs typeface="Calibri" pitchFamily="34" charset="-120"/>
              </a:rPr>
              <a:t>V1: Clarity of purpose — system must announce what it can do in every turn</a:t>
            </a:r>
            <a:endParaRPr lang="en-US" sz="1267" dirty="0"/>
          </a:p>
        </p:txBody>
      </p:sp>
      <p:sp>
        <p:nvSpPr>
          <p:cNvPr id="16" name="Shape 14"/>
          <p:cNvSpPr/>
          <p:nvPr/>
        </p:nvSpPr>
        <p:spPr>
          <a:xfrm>
            <a:off x="5499379" y="1877568"/>
            <a:ext cx="2755392"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17" name="Text 15"/>
          <p:cNvSpPr/>
          <p:nvPr/>
        </p:nvSpPr>
        <p:spPr>
          <a:xfrm>
            <a:off x="5572531" y="1926336"/>
            <a:ext cx="2633472"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Immediate visual/haptic feedback after each recognised gesture</a:t>
            </a:r>
            <a:endParaRPr lang="en-US" sz="1267" dirty="0"/>
          </a:p>
        </p:txBody>
      </p:sp>
      <p:sp>
        <p:nvSpPr>
          <p:cNvPr id="18" name="Shape 16"/>
          <p:cNvSpPr/>
          <p:nvPr/>
        </p:nvSpPr>
        <p:spPr>
          <a:xfrm>
            <a:off x="8303539" y="1877568"/>
            <a:ext cx="2901696"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19" name="Text 17"/>
          <p:cNvSpPr/>
          <p:nvPr/>
        </p:nvSpPr>
        <p:spPr>
          <a:xfrm>
            <a:off x="8376691" y="1926336"/>
            <a:ext cx="2779776"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Digital overlays update in sync with physical world movement</a:t>
            </a:r>
            <a:endParaRPr lang="en-US" sz="1267" dirty="0"/>
          </a:p>
        </p:txBody>
      </p:sp>
      <p:sp>
        <p:nvSpPr>
          <p:cNvPr id="20" name="Shape 18"/>
          <p:cNvSpPr/>
          <p:nvPr/>
        </p:nvSpPr>
        <p:spPr>
          <a:xfrm>
            <a:off x="256819" y="2804160"/>
            <a:ext cx="2389632" cy="853440"/>
          </a:xfrm>
          <a:prstGeom prst="roundRect">
            <a:avLst>
              <a:gd name="adj" fmla="val 5714"/>
            </a:avLst>
          </a:prstGeom>
          <a:solidFill>
            <a:srgbClr val="00A896"/>
          </a:solidFill>
          <a:ln w="12700">
            <a:solidFill>
              <a:srgbClr val="E2E8F0"/>
            </a:solidFill>
            <a:prstDash val="solid"/>
          </a:ln>
        </p:spPr>
        <p:txBody>
          <a:bodyPr/>
          <a:lstStyle/>
          <a:p>
            <a:endParaRPr lang="en-GB" sz="2400"/>
          </a:p>
        </p:txBody>
      </p:sp>
      <p:sp>
        <p:nvSpPr>
          <p:cNvPr id="21" name="Text 19"/>
          <p:cNvSpPr/>
          <p:nvPr/>
        </p:nvSpPr>
        <p:spPr>
          <a:xfrm>
            <a:off x="329971" y="2852928"/>
            <a:ext cx="2267712" cy="755904"/>
          </a:xfrm>
          <a:prstGeom prst="rect">
            <a:avLst/>
          </a:prstGeom>
          <a:noFill/>
          <a:ln/>
        </p:spPr>
        <p:txBody>
          <a:bodyPr wrap="square" lIns="0" tIns="0" rIns="0" bIns="0" rtlCol="0" anchor="ctr"/>
          <a:lstStyle/>
          <a:p>
            <a:r>
              <a:rPr lang="en-US" sz="1467" b="1" dirty="0">
                <a:solidFill>
                  <a:schemeClr val="bg1"/>
                </a:solidFill>
                <a:latin typeface="Calibri" pitchFamily="34" charset="0"/>
                <a:ea typeface="Calibri" pitchFamily="34" charset="-122"/>
                <a:cs typeface="Calibri" pitchFamily="34" charset="-120"/>
              </a:rPr>
              <a:t>H2: Match between system and real world</a:t>
            </a:r>
            <a:endParaRPr lang="en-US" sz="1467" dirty="0">
              <a:solidFill>
                <a:schemeClr val="bg1"/>
              </a:solidFill>
            </a:endParaRPr>
          </a:p>
        </p:txBody>
      </p:sp>
      <p:sp>
        <p:nvSpPr>
          <p:cNvPr id="22" name="Shape 20"/>
          <p:cNvSpPr/>
          <p:nvPr/>
        </p:nvSpPr>
        <p:spPr>
          <a:xfrm>
            <a:off x="2695219" y="2804160"/>
            <a:ext cx="2755392" cy="853440"/>
          </a:xfrm>
          <a:prstGeom prst="roundRect">
            <a:avLst>
              <a:gd name="adj" fmla="val 5714"/>
            </a:avLst>
          </a:prstGeom>
          <a:solidFill>
            <a:srgbClr val="FFFFFF"/>
          </a:solidFill>
          <a:ln w="12700">
            <a:solidFill>
              <a:srgbClr val="E2E8F0"/>
            </a:solidFill>
            <a:prstDash val="solid"/>
          </a:ln>
        </p:spPr>
        <p:txBody>
          <a:bodyPr/>
          <a:lstStyle/>
          <a:p>
            <a:endParaRPr lang="en-GB" sz="2400"/>
          </a:p>
        </p:txBody>
      </p:sp>
      <p:sp>
        <p:nvSpPr>
          <p:cNvPr id="23" name="Text 21"/>
          <p:cNvSpPr/>
          <p:nvPr/>
        </p:nvSpPr>
        <p:spPr>
          <a:xfrm>
            <a:off x="2768371" y="2852928"/>
            <a:ext cx="2633472" cy="755904"/>
          </a:xfrm>
          <a:prstGeom prst="rect">
            <a:avLst/>
          </a:prstGeom>
          <a:noFill/>
          <a:ln/>
        </p:spPr>
        <p:txBody>
          <a:bodyPr wrap="square" lIns="0" tIns="0" rIns="0" bIns="0" rtlCol="0" anchor="ctr"/>
          <a:lstStyle/>
          <a:p>
            <a:r>
              <a:rPr lang="en-US" sz="1267" dirty="0">
                <a:solidFill>
                  <a:srgbClr val="1C7293"/>
                </a:solidFill>
                <a:latin typeface="Calibri" pitchFamily="34" charset="0"/>
                <a:ea typeface="Calibri" pitchFamily="34" charset="-122"/>
                <a:cs typeface="Calibri" pitchFamily="34" charset="-120"/>
              </a:rPr>
              <a:t>V2: Match to spoken language — natural speech, not system jargon</a:t>
            </a:r>
            <a:endParaRPr lang="en-US" sz="1267" dirty="0"/>
          </a:p>
        </p:txBody>
      </p:sp>
      <p:sp>
        <p:nvSpPr>
          <p:cNvPr id="24" name="Shape 22"/>
          <p:cNvSpPr/>
          <p:nvPr/>
        </p:nvSpPr>
        <p:spPr>
          <a:xfrm>
            <a:off x="5499379" y="2804160"/>
            <a:ext cx="2755392" cy="853440"/>
          </a:xfrm>
          <a:prstGeom prst="roundRect">
            <a:avLst>
              <a:gd name="adj" fmla="val 5714"/>
            </a:avLst>
          </a:prstGeom>
          <a:solidFill>
            <a:srgbClr val="FFFFFF"/>
          </a:solidFill>
          <a:ln w="12700">
            <a:solidFill>
              <a:srgbClr val="E2E8F0"/>
            </a:solidFill>
            <a:prstDash val="solid"/>
          </a:ln>
        </p:spPr>
        <p:txBody>
          <a:bodyPr/>
          <a:lstStyle/>
          <a:p>
            <a:endParaRPr lang="en-GB" sz="2400"/>
          </a:p>
        </p:txBody>
      </p:sp>
      <p:sp>
        <p:nvSpPr>
          <p:cNvPr id="25" name="Text 23"/>
          <p:cNvSpPr/>
          <p:nvPr/>
        </p:nvSpPr>
        <p:spPr>
          <a:xfrm>
            <a:off x="5572531" y="2852928"/>
            <a:ext cx="2633472"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Gestures should mirror natural physical actions (reach = select, push = dismiss)</a:t>
            </a:r>
            <a:endParaRPr lang="en-US" sz="1267" dirty="0"/>
          </a:p>
        </p:txBody>
      </p:sp>
      <p:sp>
        <p:nvSpPr>
          <p:cNvPr id="26" name="Shape 24"/>
          <p:cNvSpPr/>
          <p:nvPr/>
        </p:nvSpPr>
        <p:spPr>
          <a:xfrm>
            <a:off x="8303539" y="2804160"/>
            <a:ext cx="2901696" cy="853440"/>
          </a:xfrm>
          <a:prstGeom prst="roundRect">
            <a:avLst>
              <a:gd name="adj" fmla="val 5714"/>
            </a:avLst>
          </a:prstGeom>
          <a:solidFill>
            <a:srgbClr val="FFFFFF"/>
          </a:solidFill>
          <a:ln w="12700">
            <a:solidFill>
              <a:srgbClr val="E2E8F0"/>
            </a:solidFill>
            <a:prstDash val="solid"/>
          </a:ln>
        </p:spPr>
        <p:txBody>
          <a:bodyPr/>
          <a:lstStyle/>
          <a:p>
            <a:endParaRPr lang="en-GB" sz="2400"/>
          </a:p>
        </p:txBody>
      </p:sp>
      <p:sp>
        <p:nvSpPr>
          <p:cNvPr id="27" name="Text 25"/>
          <p:cNvSpPr/>
          <p:nvPr/>
        </p:nvSpPr>
        <p:spPr>
          <a:xfrm>
            <a:off x="8376691" y="2852928"/>
            <a:ext cx="2779776"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Digital labels should match the physical objects they are attached to</a:t>
            </a:r>
            <a:endParaRPr lang="en-US" sz="1267" dirty="0"/>
          </a:p>
        </p:txBody>
      </p:sp>
      <p:sp>
        <p:nvSpPr>
          <p:cNvPr id="28" name="Shape 26"/>
          <p:cNvSpPr/>
          <p:nvPr/>
        </p:nvSpPr>
        <p:spPr>
          <a:xfrm>
            <a:off x="256819" y="3730752"/>
            <a:ext cx="2389632" cy="853440"/>
          </a:xfrm>
          <a:prstGeom prst="roundRect">
            <a:avLst>
              <a:gd name="adj" fmla="val 5714"/>
            </a:avLst>
          </a:prstGeom>
          <a:solidFill>
            <a:srgbClr val="1C7293"/>
          </a:solidFill>
          <a:ln w="12700">
            <a:solidFill>
              <a:srgbClr val="E2E8F0"/>
            </a:solidFill>
            <a:prstDash val="solid"/>
          </a:ln>
        </p:spPr>
        <p:txBody>
          <a:bodyPr/>
          <a:lstStyle/>
          <a:p>
            <a:endParaRPr lang="en-GB" sz="2400"/>
          </a:p>
        </p:txBody>
      </p:sp>
      <p:sp>
        <p:nvSpPr>
          <p:cNvPr id="29" name="Text 27"/>
          <p:cNvSpPr/>
          <p:nvPr/>
        </p:nvSpPr>
        <p:spPr>
          <a:xfrm>
            <a:off x="329971" y="3779520"/>
            <a:ext cx="2267712" cy="755904"/>
          </a:xfrm>
          <a:prstGeom prst="rect">
            <a:avLst/>
          </a:prstGeom>
          <a:noFill/>
          <a:ln/>
        </p:spPr>
        <p:txBody>
          <a:bodyPr wrap="square" lIns="0" tIns="0" rIns="0" bIns="0" rtlCol="0" anchor="ctr"/>
          <a:lstStyle/>
          <a:p>
            <a:r>
              <a:rPr lang="en-US" sz="1467" b="1" dirty="0">
                <a:solidFill>
                  <a:schemeClr val="bg1"/>
                </a:solidFill>
                <a:latin typeface="Calibri" pitchFamily="34" charset="0"/>
                <a:ea typeface="Calibri" pitchFamily="34" charset="-122"/>
                <a:cs typeface="Calibri" pitchFamily="34" charset="-120"/>
              </a:rPr>
              <a:t>H3: User control and freedom</a:t>
            </a:r>
            <a:endParaRPr lang="en-US" sz="1467" dirty="0">
              <a:solidFill>
                <a:schemeClr val="bg1"/>
              </a:solidFill>
            </a:endParaRPr>
          </a:p>
        </p:txBody>
      </p:sp>
      <p:sp>
        <p:nvSpPr>
          <p:cNvPr id="30" name="Shape 28"/>
          <p:cNvSpPr/>
          <p:nvPr/>
        </p:nvSpPr>
        <p:spPr>
          <a:xfrm>
            <a:off x="2695219" y="3730752"/>
            <a:ext cx="2755392"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31" name="Text 29"/>
          <p:cNvSpPr/>
          <p:nvPr/>
        </p:nvSpPr>
        <p:spPr>
          <a:xfrm>
            <a:off x="2768371" y="3779520"/>
            <a:ext cx="2633472" cy="755904"/>
          </a:xfrm>
          <a:prstGeom prst="rect">
            <a:avLst/>
          </a:prstGeom>
          <a:noFill/>
          <a:ln/>
        </p:spPr>
        <p:txBody>
          <a:bodyPr wrap="square" lIns="0" tIns="0" rIns="0" bIns="0" rtlCol="0" anchor="ctr"/>
          <a:lstStyle/>
          <a:p>
            <a:r>
              <a:rPr lang="en-US" sz="1267" dirty="0">
                <a:solidFill>
                  <a:srgbClr val="1C7293"/>
                </a:solidFill>
                <a:latin typeface="Calibri" pitchFamily="34" charset="0"/>
                <a:ea typeface="Calibri" pitchFamily="34" charset="-122"/>
                <a:cs typeface="Calibri" pitchFamily="34" charset="-120"/>
              </a:rPr>
              <a:t>V3 + V4: Error recovery + Confirmation — 'cancel' must always be possible by voice</a:t>
            </a:r>
            <a:endParaRPr lang="en-US" sz="1267" dirty="0"/>
          </a:p>
        </p:txBody>
      </p:sp>
      <p:sp>
        <p:nvSpPr>
          <p:cNvPr id="32" name="Shape 30"/>
          <p:cNvSpPr/>
          <p:nvPr/>
        </p:nvSpPr>
        <p:spPr>
          <a:xfrm>
            <a:off x="5499379" y="3730752"/>
            <a:ext cx="2755392"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33" name="Text 31"/>
          <p:cNvSpPr/>
          <p:nvPr/>
        </p:nvSpPr>
        <p:spPr>
          <a:xfrm>
            <a:off x="5572531" y="3779520"/>
            <a:ext cx="2633472"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All gestures must be reversible; no accidental trigger without confirmation</a:t>
            </a:r>
            <a:endParaRPr lang="en-US" sz="1267" dirty="0"/>
          </a:p>
        </p:txBody>
      </p:sp>
      <p:sp>
        <p:nvSpPr>
          <p:cNvPr id="34" name="Shape 32"/>
          <p:cNvSpPr/>
          <p:nvPr/>
        </p:nvSpPr>
        <p:spPr>
          <a:xfrm>
            <a:off x="8303539" y="3730752"/>
            <a:ext cx="2901696"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35" name="Text 33"/>
          <p:cNvSpPr/>
          <p:nvPr/>
        </p:nvSpPr>
        <p:spPr>
          <a:xfrm>
            <a:off x="8376691" y="3779520"/>
            <a:ext cx="2779776"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User must be able to dismiss or reposition overlays at any time</a:t>
            </a:r>
            <a:endParaRPr lang="en-US" sz="1267" dirty="0"/>
          </a:p>
        </p:txBody>
      </p:sp>
      <p:sp>
        <p:nvSpPr>
          <p:cNvPr id="36" name="Shape 34"/>
          <p:cNvSpPr/>
          <p:nvPr/>
        </p:nvSpPr>
        <p:spPr>
          <a:xfrm>
            <a:off x="256819" y="4657344"/>
            <a:ext cx="2389632" cy="853440"/>
          </a:xfrm>
          <a:prstGeom prst="roundRect">
            <a:avLst>
              <a:gd name="adj" fmla="val 5714"/>
            </a:avLst>
          </a:prstGeom>
          <a:solidFill>
            <a:srgbClr val="F96167"/>
          </a:solidFill>
          <a:ln w="12700">
            <a:solidFill>
              <a:srgbClr val="E2E8F0"/>
            </a:solidFill>
            <a:prstDash val="solid"/>
          </a:ln>
        </p:spPr>
        <p:txBody>
          <a:bodyPr/>
          <a:lstStyle/>
          <a:p>
            <a:endParaRPr lang="en-GB" sz="2400"/>
          </a:p>
        </p:txBody>
      </p:sp>
      <p:sp>
        <p:nvSpPr>
          <p:cNvPr id="37" name="Text 35"/>
          <p:cNvSpPr/>
          <p:nvPr/>
        </p:nvSpPr>
        <p:spPr>
          <a:xfrm>
            <a:off x="329971" y="4706112"/>
            <a:ext cx="2267712" cy="755904"/>
          </a:xfrm>
          <a:prstGeom prst="rect">
            <a:avLst/>
          </a:prstGeom>
          <a:noFill/>
          <a:ln/>
        </p:spPr>
        <p:txBody>
          <a:bodyPr wrap="square" lIns="0" tIns="0" rIns="0" bIns="0" rtlCol="0" anchor="ctr"/>
          <a:lstStyle/>
          <a:p>
            <a:r>
              <a:rPr lang="en-US" sz="1467" b="1" dirty="0">
                <a:solidFill>
                  <a:schemeClr val="bg1"/>
                </a:solidFill>
                <a:latin typeface="Calibri" pitchFamily="34" charset="0"/>
                <a:ea typeface="Calibri" pitchFamily="34" charset="-122"/>
                <a:cs typeface="Calibri" pitchFamily="34" charset="-120"/>
              </a:rPr>
              <a:t>H9: Help users recover from errors</a:t>
            </a:r>
            <a:endParaRPr lang="en-US" sz="1467" dirty="0">
              <a:solidFill>
                <a:schemeClr val="bg1"/>
              </a:solidFill>
            </a:endParaRPr>
          </a:p>
        </p:txBody>
      </p:sp>
      <p:sp>
        <p:nvSpPr>
          <p:cNvPr id="38" name="Shape 36"/>
          <p:cNvSpPr/>
          <p:nvPr/>
        </p:nvSpPr>
        <p:spPr>
          <a:xfrm>
            <a:off x="2695219" y="4657344"/>
            <a:ext cx="2755392" cy="853440"/>
          </a:xfrm>
          <a:prstGeom prst="roundRect">
            <a:avLst>
              <a:gd name="adj" fmla="val 5714"/>
            </a:avLst>
          </a:prstGeom>
          <a:solidFill>
            <a:srgbClr val="FFFFFF"/>
          </a:solidFill>
          <a:ln w="12700">
            <a:solidFill>
              <a:srgbClr val="E2E8F0"/>
            </a:solidFill>
            <a:prstDash val="solid"/>
          </a:ln>
        </p:spPr>
        <p:txBody>
          <a:bodyPr/>
          <a:lstStyle/>
          <a:p>
            <a:endParaRPr lang="en-GB" sz="2400"/>
          </a:p>
        </p:txBody>
      </p:sp>
      <p:sp>
        <p:nvSpPr>
          <p:cNvPr id="39" name="Text 37"/>
          <p:cNvSpPr/>
          <p:nvPr/>
        </p:nvSpPr>
        <p:spPr>
          <a:xfrm>
            <a:off x="2768371" y="4706112"/>
            <a:ext cx="2633472" cy="755904"/>
          </a:xfrm>
          <a:prstGeom prst="rect">
            <a:avLst/>
          </a:prstGeom>
          <a:noFill/>
          <a:ln/>
        </p:spPr>
        <p:txBody>
          <a:bodyPr wrap="square" lIns="0" tIns="0" rIns="0" bIns="0" rtlCol="0" anchor="ctr"/>
          <a:lstStyle/>
          <a:p>
            <a:r>
              <a:rPr lang="en-US" sz="1267" dirty="0">
                <a:solidFill>
                  <a:srgbClr val="1C7293"/>
                </a:solidFill>
                <a:latin typeface="Calibri" pitchFamily="34" charset="0"/>
                <a:ea typeface="Calibri" pitchFamily="34" charset="-122"/>
                <a:cs typeface="Calibri" pitchFamily="34" charset="-120"/>
              </a:rPr>
              <a:t>Error message must say what went wrong AND give a spoken example of what to try</a:t>
            </a:r>
            <a:endParaRPr lang="en-US" sz="1267" dirty="0"/>
          </a:p>
        </p:txBody>
      </p:sp>
      <p:sp>
        <p:nvSpPr>
          <p:cNvPr id="40" name="Shape 38"/>
          <p:cNvSpPr/>
          <p:nvPr/>
        </p:nvSpPr>
        <p:spPr>
          <a:xfrm>
            <a:off x="5499379" y="4657344"/>
            <a:ext cx="2755392" cy="853440"/>
          </a:xfrm>
          <a:prstGeom prst="roundRect">
            <a:avLst>
              <a:gd name="adj" fmla="val 5714"/>
            </a:avLst>
          </a:prstGeom>
          <a:solidFill>
            <a:srgbClr val="FFFFFF"/>
          </a:solidFill>
          <a:ln w="12700">
            <a:solidFill>
              <a:srgbClr val="E2E8F0"/>
            </a:solidFill>
            <a:prstDash val="solid"/>
          </a:ln>
        </p:spPr>
        <p:txBody>
          <a:bodyPr/>
          <a:lstStyle/>
          <a:p>
            <a:endParaRPr lang="en-GB" sz="2400"/>
          </a:p>
        </p:txBody>
      </p:sp>
      <p:sp>
        <p:nvSpPr>
          <p:cNvPr id="41" name="Text 39"/>
          <p:cNvSpPr/>
          <p:nvPr/>
        </p:nvSpPr>
        <p:spPr>
          <a:xfrm>
            <a:off x="5572531" y="4706112"/>
            <a:ext cx="2633472"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Unrecognised gesture must show visual example of recognised alternatives</a:t>
            </a:r>
            <a:endParaRPr lang="en-US" sz="1267" dirty="0"/>
          </a:p>
        </p:txBody>
      </p:sp>
      <p:sp>
        <p:nvSpPr>
          <p:cNvPr id="42" name="Shape 40"/>
          <p:cNvSpPr/>
          <p:nvPr/>
        </p:nvSpPr>
        <p:spPr>
          <a:xfrm>
            <a:off x="8303539" y="4657344"/>
            <a:ext cx="2901696" cy="853440"/>
          </a:xfrm>
          <a:prstGeom prst="roundRect">
            <a:avLst>
              <a:gd name="adj" fmla="val 5714"/>
            </a:avLst>
          </a:prstGeom>
          <a:solidFill>
            <a:srgbClr val="FFFFFF"/>
          </a:solidFill>
          <a:ln w="12700">
            <a:solidFill>
              <a:srgbClr val="E2E8F0"/>
            </a:solidFill>
            <a:prstDash val="solid"/>
          </a:ln>
        </p:spPr>
        <p:txBody>
          <a:bodyPr/>
          <a:lstStyle/>
          <a:p>
            <a:endParaRPr lang="en-GB" sz="2400"/>
          </a:p>
        </p:txBody>
      </p:sp>
      <p:sp>
        <p:nvSpPr>
          <p:cNvPr id="43" name="Text 41"/>
          <p:cNvSpPr/>
          <p:nvPr/>
        </p:nvSpPr>
        <p:spPr>
          <a:xfrm>
            <a:off x="8376691" y="4706112"/>
            <a:ext cx="2779776"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Calibration failure must offer explicit recovery step visible in the user's field of view</a:t>
            </a:r>
            <a:endParaRPr lang="en-US" sz="1267" dirty="0"/>
          </a:p>
        </p:txBody>
      </p:sp>
      <p:sp>
        <p:nvSpPr>
          <p:cNvPr id="44" name="Shape 42"/>
          <p:cNvSpPr/>
          <p:nvPr/>
        </p:nvSpPr>
        <p:spPr>
          <a:xfrm>
            <a:off x="256819" y="5583936"/>
            <a:ext cx="2389632" cy="853440"/>
          </a:xfrm>
          <a:prstGeom prst="roundRect">
            <a:avLst>
              <a:gd name="adj" fmla="val 5714"/>
            </a:avLst>
          </a:prstGeom>
          <a:solidFill>
            <a:srgbClr val="F59E0B"/>
          </a:solidFill>
          <a:ln w="12700">
            <a:solidFill>
              <a:srgbClr val="E2E8F0"/>
            </a:solidFill>
            <a:prstDash val="solid"/>
          </a:ln>
        </p:spPr>
        <p:txBody>
          <a:bodyPr/>
          <a:lstStyle/>
          <a:p>
            <a:endParaRPr lang="en-GB" sz="2400"/>
          </a:p>
        </p:txBody>
      </p:sp>
      <p:sp>
        <p:nvSpPr>
          <p:cNvPr id="45" name="Text 43"/>
          <p:cNvSpPr/>
          <p:nvPr/>
        </p:nvSpPr>
        <p:spPr>
          <a:xfrm>
            <a:off x="329971" y="5632704"/>
            <a:ext cx="2267712" cy="755904"/>
          </a:xfrm>
          <a:prstGeom prst="rect">
            <a:avLst/>
          </a:prstGeom>
          <a:noFill/>
          <a:ln/>
        </p:spPr>
        <p:txBody>
          <a:bodyPr wrap="square" lIns="0" tIns="0" rIns="0" bIns="0" rtlCol="0" anchor="ctr"/>
          <a:lstStyle/>
          <a:p>
            <a:r>
              <a:rPr lang="en-US" sz="1467" b="1" dirty="0">
                <a:solidFill>
                  <a:schemeClr val="bg1"/>
                </a:solidFill>
                <a:latin typeface="Calibri" pitchFamily="34" charset="0"/>
                <a:ea typeface="Calibri" pitchFamily="34" charset="-122"/>
                <a:cs typeface="Calibri" pitchFamily="34" charset="-120"/>
              </a:rPr>
              <a:t>H6: Recognition over recall</a:t>
            </a:r>
            <a:endParaRPr lang="en-US" sz="1467" dirty="0">
              <a:solidFill>
                <a:schemeClr val="bg1"/>
              </a:solidFill>
            </a:endParaRPr>
          </a:p>
        </p:txBody>
      </p:sp>
      <p:sp>
        <p:nvSpPr>
          <p:cNvPr id="46" name="Shape 44"/>
          <p:cNvSpPr/>
          <p:nvPr/>
        </p:nvSpPr>
        <p:spPr>
          <a:xfrm>
            <a:off x="2695219" y="5583936"/>
            <a:ext cx="2755392"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47" name="Text 45"/>
          <p:cNvSpPr/>
          <p:nvPr/>
        </p:nvSpPr>
        <p:spPr>
          <a:xfrm>
            <a:off x="2768371" y="5632704"/>
            <a:ext cx="2633472" cy="755904"/>
          </a:xfrm>
          <a:prstGeom prst="rect">
            <a:avLst/>
          </a:prstGeom>
          <a:noFill/>
          <a:ln/>
        </p:spPr>
        <p:txBody>
          <a:bodyPr wrap="square" lIns="0" tIns="0" rIns="0" bIns="0" rtlCol="0" anchor="ctr"/>
          <a:lstStyle/>
          <a:p>
            <a:r>
              <a:rPr lang="en-US" sz="1267" dirty="0">
                <a:solidFill>
                  <a:srgbClr val="1C7293"/>
                </a:solidFill>
                <a:latin typeface="Calibri" pitchFamily="34" charset="0"/>
                <a:ea typeface="Calibri" pitchFamily="34" charset="-122"/>
                <a:cs typeface="Calibri" pitchFamily="34" charset="-120"/>
              </a:rPr>
              <a:t>DOES NOT APPLY — voice is inherently recall-based. Mitigated by prompt design.</a:t>
            </a:r>
            <a:endParaRPr lang="en-US" sz="1267" dirty="0"/>
          </a:p>
        </p:txBody>
      </p:sp>
      <p:sp>
        <p:nvSpPr>
          <p:cNvPr id="48" name="Shape 46"/>
          <p:cNvSpPr/>
          <p:nvPr/>
        </p:nvSpPr>
        <p:spPr>
          <a:xfrm>
            <a:off x="5499379" y="5583936"/>
            <a:ext cx="2755392"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49" name="Text 47"/>
          <p:cNvSpPr/>
          <p:nvPr/>
        </p:nvSpPr>
        <p:spPr>
          <a:xfrm>
            <a:off x="5572531" y="5632704"/>
            <a:ext cx="2633472"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Gesture vocabulary must be small enough to memorise. Tutorial on first use.</a:t>
            </a:r>
            <a:endParaRPr lang="en-US" sz="1267" dirty="0"/>
          </a:p>
        </p:txBody>
      </p:sp>
      <p:sp>
        <p:nvSpPr>
          <p:cNvPr id="50" name="Shape 48"/>
          <p:cNvSpPr/>
          <p:nvPr/>
        </p:nvSpPr>
        <p:spPr>
          <a:xfrm>
            <a:off x="8303539" y="5583936"/>
            <a:ext cx="2901696" cy="853440"/>
          </a:xfrm>
          <a:prstGeom prst="roundRect">
            <a:avLst>
              <a:gd name="adj" fmla="val 5714"/>
            </a:avLst>
          </a:prstGeom>
          <a:solidFill>
            <a:srgbClr val="F8FAFB"/>
          </a:solidFill>
          <a:ln w="12700">
            <a:solidFill>
              <a:srgbClr val="E2E8F0"/>
            </a:solidFill>
            <a:prstDash val="solid"/>
          </a:ln>
        </p:spPr>
        <p:txBody>
          <a:bodyPr/>
          <a:lstStyle/>
          <a:p>
            <a:endParaRPr lang="en-GB" sz="2400"/>
          </a:p>
        </p:txBody>
      </p:sp>
      <p:sp>
        <p:nvSpPr>
          <p:cNvPr id="51" name="Text 49"/>
          <p:cNvSpPr/>
          <p:nvPr/>
        </p:nvSpPr>
        <p:spPr>
          <a:xfrm>
            <a:off x="8376691" y="5632704"/>
            <a:ext cx="2779776" cy="755904"/>
          </a:xfrm>
          <a:prstGeom prst="rect">
            <a:avLst/>
          </a:prstGeom>
          <a:noFill/>
          <a:ln/>
        </p:spPr>
        <p:txBody>
          <a:bodyPr wrap="square" lIns="0" tIns="0" rIns="0" bIns="0" rtlCol="0" anchor="ctr"/>
          <a:lstStyle/>
          <a:p>
            <a:r>
              <a:rPr lang="en-US" sz="1267" dirty="0">
                <a:solidFill>
                  <a:srgbClr val="1E293B"/>
                </a:solidFill>
                <a:latin typeface="Calibri" pitchFamily="34" charset="0"/>
                <a:ea typeface="Calibri" pitchFamily="34" charset="-122"/>
                <a:cs typeface="Calibri" pitchFamily="34" charset="-120"/>
              </a:rPr>
              <a:t>Labels and callouts reduce recall burden by attaching information to physical objects</a:t>
            </a:r>
            <a:endParaRPr lang="en-US" sz="1267" dirty="0"/>
          </a:p>
        </p:txBody>
      </p:sp>
      <p:sp>
        <p:nvSpPr>
          <p:cNvPr id="52" name="Text 50"/>
          <p:cNvSpPr/>
          <p:nvPr/>
        </p:nvSpPr>
        <p:spPr>
          <a:xfrm>
            <a:off x="463296" y="6499583"/>
            <a:ext cx="11265408" cy="341376"/>
          </a:xfrm>
          <a:prstGeom prst="rect">
            <a:avLst/>
          </a:prstGeom>
          <a:noFill/>
          <a:ln/>
        </p:spPr>
        <p:txBody>
          <a:bodyPr wrap="square" lIns="0" tIns="0" rIns="0" bIns="0" rtlCol="0" anchor="ctr"/>
          <a:lstStyle/>
          <a:p>
            <a:r>
              <a:rPr lang="en-US" sz="1067" i="1" dirty="0">
                <a:solidFill>
                  <a:srgbClr val="64748B"/>
                </a:solidFill>
                <a:latin typeface="Calibri" pitchFamily="34" charset="0"/>
                <a:ea typeface="Calibri" pitchFamily="34" charset="-122"/>
                <a:cs typeface="Calibri" pitchFamily="34" charset="-120"/>
              </a:rPr>
              <a:t>[15] Mankoff, J. et al. (2003). Heuristic evaluation of ambient displays. CHI '03. pp.169–176.  </a:t>
            </a:r>
          </a:p>
          <a:p>
            <a:r>
              <a:rPr lang="en-US" sz="1067" i="1" dirty="0">
                <a:solidFill>
                  <a:srgbClr val="64748B"/>
                </a:solidFill>
                <a:latin typeface="Calibri" pitchFamily="34" charset="0"/>
                <a:ea typeface="Calibri" pitchFamily="34" charset="-122"/>
                <a:cs typeface="Calibri" pitchFamily="34" charset="-120"/>
              </a:rPr>
              <a:t>[16] Inoue, K. et al. (2019). Conversational agent evaluation. IVA '19.  [18] Nielsen, J. and Mack, R.L. (eds.) (1994). Usability Inspection Methods. New York: Wiley.</a:t>
            </a:r>
            <a:endParaRPr lang="en-US" sz="1067" dirty="0"/>
          </a:p>
        </p:txBody>
      </p:sp>
      <p:sp>
        <p:nvSpPr>
          <p:cNvPr id="53" name="Footer Placeholder 5">
            <a:extLst>
              <a:ext uri="{FF2B5EF4-FFF2-40B4-BE49-F238E27FC236}">
                <a16:creationId xmlns:a16="http://schemas.microsoft.com/office/drawing/2014/main" id="{DCCED6BD-391D-2840-CA50-072882DD1049}"/>
              </a:ext>
            </a:extLst>
          </p:cNvPr>
          <p:cNvSpPr txBox="1">
            <a:spLocks/>
          </p:cNvSpPr>
          <p:nvPr/>
        </p:nvSpPr>
        <p:spPr>
          <a:xfrm rot="5400000">
            <a:off x="-2025577" y="1816828"/>
            <a:ext cx="41148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r>
              <a:rPr lang="en-US" sz="1100" b="1" dirty="0">
                <a:solidFill>
                  <a:prstClr val="black">
                    <a:lumMod val="50000"/>
                    <a:lumOff val="50000"/>
                  </a:prstClr>
                </a:solidFill>
                <a:latin typeface="Aptos" panose="02110004020202020204"/>
              </a:rPr>
              <a:t>ACCB6017 Usability Engineering</a:t>
            </a:r>
            <a:endParaRPr lang="en-GB" sz="1100" dirty="0">
              <a:solidFill>
                <a:prstClr val="black">
                  <a:lumMod val="50000"/>
                  <a:lumOff val="50000"/>
                </a:prstClr>
              </a:solidFill>
              <a:latin typeface="Aptos" panose="02110004020202020204"/>
            </a:endParaRPr>
          </a:p>
        </p:txBody>
      </p:sp>
      <p:sp>
        <p:nvSpPr>
          <p:cNvPr id="54" name="Date Placeholder 4">
            <a:extLst>
              <a:ext uri="{FF2B5EF4-FFF2-40B4-BE49-F238E27FC236}">
                <a16:creationId xmlns:a16="http://schemas.microsoft.com/office/drawing/2014/main" id="{A8D1653D-B6CA-B457-E8C6-6FF7CC223D1E}"/>
              </a:ext>
            </a:extLst>
          </p:cNvPr>
          <p:cNvSpPr txBox="1">
            <a:spLocks/>
          </p:cNvSpPr>
          <p:nvPr/>
        </p:nvSpPr>
        <p:spPr>
          <a:xfrm>
            <a:off x="8970264" y="6455664"/>
            <a:ext cx="2743200"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914377">
              <a:spcAft>
                <a:spcPts val="600"/>
              </a:spcAft>
            </a:pPr>
            <a:fld id="{54EAB1D3-78AE-4588-8548-23548573793D}" type="datetime1">
              <a:rPr lang="en-US" sz="1100">
                <a:solidFill>
                  <a:prstClr val="black"/>
                </a:solidFill>
                <a:latin typeface="Aptos" panose="02110004020202020204"/>
              </a:rPr>
              <a:pPr algn="r" defTabSz="914377">
                <a:spcAft>
                  <a:spcPts val="600"/>
                </a:spcAft>
              </a:pPr>
              <a:t>8/5/2026</a:t>
            </a:fld>
            <a:endParaRPr lang="en-GB" sz="1100" dirty="0">
              <a:solidFill>
                <a:prstClr val="black"/>
              </a:solidFill>
              <a:latin typeface="Aptos" panose="02110004020202020204"/>
            </a:endParaRPr>
          </a:p>
        </p:txBody>
      </p:sp>
      <p:sp>
        <p:nvSpPr>
          <p:cNvPr id="55" name="Slide Number Placeholder 6">
            <a:extLst>
              <a:ext uri="{FF2B5EF4-FFF2-40B4-BE49-F238E27FC236}">
                <a16:creationId xmlns:a16="http://schemas.microsoft.com/office/drawing/2014/main" id="{777F9C57-BD03-7D46-B5EA-E491BBC7E9CA}"/>
              </a:ext>
            </a:extLst>
          </p:cNvPr>
          <p:cNvSpPr txBox="1">
            <a:spLocks/>
          </p:cNvSpPr>
          <p:nvPr/>
        </p:nvSpPr>
        <p:spPr>
          <a:xfrm>
            <a:off x="11704320" y="6455664"/>
            <a:ext cx="448056" cy="365125"/>
          </a:xfrm>
          <a:prstGeom prst="rect">
            <a:avLst/>
          </a:prstGeom>
        </p:spPr>
        <p:txBody>
          <a:bodyPr>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spcAft>
                <a:spcPts val="600"/>
              </a:spcAft>
            </a:pPr>
            <a:fld id="{818EA1D3-1786-D44B-B63C-54D9AE4520B9}" type="slidenum">
              <a:rPr lang="en-GB" sz="1100">
                <a:solidFill>
                  <a:prstClr val="black"/>
                </a:solidFill>
                <a:latin typeface="Aptos" panose="02110004020202020204"/>
              </a:rPr>
              <a:pPr defTabSz="914377">
                <a:spcAft>
                  <a:spcPts val="600"/>
                </a:spcAft>
              </a:pPr>
              <a:t>15</a:t>
            </a:fld>
            <a:endParaRPr lang="en-GB" sz="1100" dirty="0">
              <a:solidFill>
                <a:prstClr val="black"/>
              </a:solidFill>
              <a:latin typeface="Aptos" panose="02110004020202020204"/>
            </a:endParaRPr>
          </a:p>
        </p:txBody>
      </p:sp>
      <p:pic>
        <p:nvPicPr>
          <p:cNvPr id="57" name="Picture 56">
            <a:extLst>
              <a:ext uri="{FF2B5EF4-FFF2-40B4-BE49-F238E27FC236}">
                <a16:creationId xmlns:a16="http://schemas.microsoft.com/office/drawing/2014/main" id="{C323893D-B1AC-BA43-3251-959E420004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57">
            <a:extLst>
              <a:ext uri="{FF2B5EF4-FFF2-40B4-BE49-F238E27FC236}">
                <a16:creationId xmlns:a16="http://schemas.microsoft.com/office/drawing/2014/main" id="{F68C8C10-0CDB-5255-E3A8-4128DDB28BCA}"/>
              </a:ext>
            </a:extLst>
          </p:cNvPr>
          <p:cNvPicPr>
            <a:picLocks noChangeAspect="1"/>
          </p:cNvPicPr>
          <p:nvPr/>
        </p:nvPicPr>
        <p:blipFill>
          <a:blip r:embed="rId4"/>
          <a:stretch>
            <a:fillRect/>
          </a:stretch>
        </p:blipFill>
        <p:spPr>
          <a:xfrm>
            <a:off x="11278387" y="5610374"/>
            <a:ext cx="845290" cy="8452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fade">
                                      <p:cBhvr>
                                        <p:cTn id="45" dur="500"/>
                                        <p:tgtEl>
                                          <p:spTgt spid="1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Effect transition="in" filter="fade">
                                      <p:cBhvr>
                                        <p:cTn id="48" dur="500"/>
                                        <p:tgtEl>
                                          <p:spTgt spid="17"/>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fade">
                                      <p:cBhvr>
                                        <p:cTn id="54" dur="500"/>
                                        <p:tgtEl>
                                          <p:spTgt spid="19"/>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500"/>
                                        <p:tgtEl>
                                          <p:spTgt spid="20"/>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1"/>
                                        </p:tgtEl>
                                        <p:attrNameLst>
                                          <p:attrName>style.visibility</p:attrName>
                                        </p:attrNameLst>
                                      </p:cBhvr>
                                      <p:to>
                                        <p:strVal val="visible"/>
                                      </p:to>
                                    </p:set>
                                    <p:animEffect transition="in" filter="fade">
                                      <p:cBhvr>
                                        <p:cTn id="62" dur="500"/>
                                        <p:tgtEl>
                                          <p:spTgt spid="21"/>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22"/>
                                        </p:tgtEl>
                                        <p:attrNameLst>
                                          <p:attrName>style.visibility</p:attrName>
                                        </p:attrNameLst>
                                      </p:cBhvr>
                                      <p:to>
                                        <p:strVal val="visible"/>
                                      </p:to>
                                    </p:set>
                                    <p:animEffect transition="in" filter="fade">
                                      <p:cBhvr>
                                        <p:cTn id="65" dur="500"/>
                                        <p:tgtEl>
                                          <p:spTgt spid="22"/>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3"/>
                                        </p:tgtEl>
                                        <p:attrNameLst>
                                          <p:attrName>style.visibility</p:attrName>
                                        </p:attrNameLst>
                                      </p:cBhvr>
                                      <p:to>
                                        <p:strVal val="visible"/>
                                      </p:to>
                                    </p:set>
                                    <p:animEffect transition="in" filter="fade">
                                      <p:cBhvr>
                                        <p:cTn id="68" dur="500"/>
                                        <p:tgtEl>
                                          <p:spTgt spid="23"/>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4"/>
                                        </p:tgtEl>
                                        <p:attrNameLst>
                                          <p:attrName>style.visibility</p:attrName>
                                        </p:attrNameLst>
                                      </p:cBhvr>
                                      <p:to>
                                        <p:strVal val="visible"/>
                                      </p:to>
                                    </p:set>
                                    <p:animEffect transition="in" filter="fade">
                                      <p:cBhvr>
                                        <p:cTn id="71" dur="500"/>
                                        <p:tgtEl>
                                          <p:spTgt spid="24"/>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25"/>
                                        </p:tgtEl>
                                        <p:attrNameLst>
                                          <p:attrName>style.visibility</p:attrName>
                                        </p:attrNameLst>
                                      </p:cBhvr>
                                      <p:to>
                                        <p:strVal val="visible"/>
                                      </p:to>
                                    </p:set>
                                    <p:animEffect transition="in" filter="fade">
                                      <p:cBhvr>
                                        <p:cTn id="74" dur="500"/>
                                        <p:tgtEl>
                                          <p:spTgt spid="25"/>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6"/>
                                        </p:tgtEl>
                                        <p:attrNameLst>
                                          <p:attrName>style.visibility</p:attrName>
                                        </p:attrNameLst>
                                      </p:cBhvr>
                                      <p:to>
                                        <p:strVal val="visible"/>
                                      </p:to>
                                    </p:set>
                                    <p:animEffect transition="in" filter="fade">
                                      <p:cBhvr>
                                        <p:cTn id="77" dur="500"/>
                                        <p:tgtEl>
                                          <p:spTgt spid="26"/>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27"/>
                                        </p:tgtEl>
                                        <p:attrNameLst>
                                          <p:attrName>style.visibility</p:attrName>
                                        </p:attrNameLst>
                                      </p:cBhvr>
                                      <p:to>
                                        <p:strVal val="visible"/>
                                      </p:to>
                                    </p:set>
                                    <p:animEffect transition="in" filter="fade">
                                      <p:cBhvr>
                                        <p:cTn id="80" dur="500"/>
                                        <p:tgtEl>
                                          <p:spTgt spid="27"/>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28"/>
                                        </p:tgtEl>
                                        <p:attrNameLst>
                                          <p:attrName>style.visibility</p:attrName>
                                        </p:attrNameLst>
                                      </p:cBhvr>
                                      <p:to>
                                        <p:strVal val="visible"/>
                                      </p:to>
                                    </p:set>
                                    <p:animEffect transition="in" filter="fade">
                                      <p:cBhvr>
                                        <p:cTn id="85" dur="500"/>
                                        <p:tgtEl>
                                          <p:spTgt spid="28"/>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29"/>
                                        </p:tgtEl>
                                        <p:attrNameLst>
                                          <p:attrName>style.visibility</p:attrName>
                                        </p:attrNameLst>
                                      </p:cBhvr>
                                      <p:to>
                                        <p:strVal val="visible"/>
                                      </p:to>
                                    </p:set>
                                    <p:animEffect transition="in" filter="fade">
                                      <p:cBhvr>
                                        <p:cTn id="88" dur="500"/>
                                        <p:tgtEl>
                                          <p:spTgt spid="29"/>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30"/>
                                        </p:tgtEl>
                                        <p:attrNameLst>
                                          <p:attrName>style.visibility</p:attrName>
                                        </p:attrNameLst>
                                      </p:cBhvr>
                                      <p:to>
                                        <p:strVal val="visible"/>
                                      </p:to>
                                    </p:set>
                                    <p:animEffect transition="in" filter="fade">
                                      <p:cBhvr>
                                        <p:cTn id="91" dur="500"/>
                                        <p:tgtEl>
                                          <p:spTgt spid="30"/>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31"/>
                                        </p:tgtEl>
                                        <p:attrNameLst>
                                          <p:attrName>style.visibility</p:attrName>
                                        </p:attrNameLst>
                                      </p:cBhvr>
                                      <p:to>
                                        <p:strVal val="visible"/>
                                      </p:to>
                                    </p:set>
                                    <p:animEffect transition="in" filter="fade">
                                      <p:cBhvr>
                                        <p:cTn id="94" dur="500"/>
                                        <p:tgtEl>
                                          <p:spTgt spid="31"/>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32"/>
                                        </p:tgtEl>
                                        <p:attrNameLst>
                                          <p:attrName>style.visibility</p:attrName>
                                        </p:attrNameLst>
                                      </p:cBhvr>
                                      <p:to>
                                        <p:strVal val="visible"/>
                                      </p:to>
                                    </p:set>
                                    <p:animEffect transition="in" filter="fade">
                                      <p:cBhvr>
                                        <p:cTn id="97" dur="500"/>
                                        <p:tgtEl>
                                          <p:spTgt spid="32"/>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33"/>
                                        </p:tgtEl>
                                        <p:attrNameLst>
                                          <p:attrName>style.visibility</p:attrName>
                                        </p:attrNameLst>
                                      </p:cBhvr>
                                      <p:to>
                                        <p:strVal val="visible"/>
                                      </p:to>
                                    </p:set>
                                    <p:animEffect transition="in" filter="fade">
                                      <p:cBhvr>
                                        <p:cTn id="100" dur="500"/>
                                        <p:tgtEl>
                                          <p:spTgt spid="33"/>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34"/>
                                        </p:tgtEl>
                                        <p:attrNameLst>
                                          <p:attrName>style.visibility</p:attrName>
                                        </p:attrNameLst>
                                      </p:cBhvr>
                                      <p:to>
                                        <p:strVal val="visible"/>
                                      </p:to>
                                    </p:set>
                                    <p:animEffect transition="in" filter="fade">
                                      <p:cBhvr>
                                        <p:cTn id="103" dur="500"/>
                                        <p:tgtEl>
                                          <p:spTgt spid="34"/>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35"/>
                                        </p:tgtEl>
                                        <p:attrNameLst>
                                          <p:attrName>style.visibility</p:attrName>
                                        </p:attrNameLst>
                                      </p:cBhvr>
                                      <p:to>
                                        <p:strVal val="visible"/>
                                      </p:to>
                                    </p:set>
                                    <p:animEffect transition="in" filter="fade">
                                      <p:cBhvr>
                                        <p:cTn id="106" dur="500"/>
                                        <p:tgtEl>
                                          <p:spTgt spid="35"/>
                                        </p:tgtEl>
                                      </p:cBhvr>
                                    </p:animEffect>
                                  </p:childTnLst>
                                </p:cTn>
                              </p:par>
                            </p:childTnLst>
                          </p:cTn>
                        </p:par>
                      </p:childTnLst>
                    </p:cTn>
                  </p:par>
                  <p:par>
                    <p:cTn id="107" fill="hold">
                      <p:stCondLst>
                        <p:cond delay="indefinite"/>
                      </p:stCondLst>
                      <p:childTnLst>
                        <p:par>
                          <p:cTn id="108" fill="hold">
                            <p:stCondLst>
                              <p:cond delay="0"/>
                            </p:stCondLst>
                            <p:childTnLst>
                              <p:par>
                                <p:cTn id="109" presetID="10" presetClass="entr" presetSubtype="0" fill="hold" grpId="0" nodeType="clickEffect">
                                  <p:stCondLst>
                                    <p:cond delay="0"/>
                                  </p:stCondLst>
                                  <p:childTnLst>
                                    <p:set>
                                      <p:cBhvr>
                                        <p:cTn id="110" dur="1" fill="hold">
                                          <p:stCondLst>
                                            <p:cond delay="0"/>
                                          </p:stCondLst>
                                        </p:cTn>
                                        <p:tgtEl>
                                          <p:spTgt spid="36"/>
                                        </p:tgtEl>
                                        <p:attrNameLst>
                                          <p:attrName>style.visibility</p:attrName>
                                        </p:attrNameLst>
                                      </p:cBhvr>
                                      <p:to>
                                        <p:strVal val="visible"/>
                                      </p:to>
                                    </p:set>
                                    <p:animEffect transition="in" filter="fade">
                                      <p:cBhvr>
                                        <p:cTn id="111" dur="500"/>
                                        <p:tgtEl>
                                          <p:spTgt spid="36"/>
                                        </p:tgtEl>
                                      </p:cBhvr>
                                    </p:animEffect>
                                  </p:childTnLst>
                                </p:cTn>
                              </p:par>
                              <p:par>
                                <p:cTn id="112" presetID="10" presetClass="entr" presetSubtype="0" fill="hold" grpId="0" nodeType="withEffect">
                                  <p:stCondLst>
                                    <p:cond delay="0"/>
                                  </p:stCondLst>
                                  <p:childTnLst>
                                    <p:set>
                                      <p:cBhvr>
                                        <p:cTn id="113" dur="1" fill="hold">
                                          <p:stCondLst>
                                            <p:cond delay="0"/>
                                          </p:stCondLst>
                                        </p:cTn>
                                        <p:tgtEl>
                                          <p:spTgt spid="37"/>
                                        </p:tgtEl>
                                        <p:attrNameLst>
                                          <p:attrName>style.visibility</p:attrName>
                                        </p:attrNameLst>
                                      </p:cBhvr>
                                      <p:to>
                                        <p:strVal val="visible"/>
                                      </p:to>
                                    </p:set>
                                    <p:animEffect transition="in" filter="fade">
                                      <p:cBhvr>
                                        <p:cTn id="114" dur="500"/>
                                        <p:tgtEl>
                                          <p:spTgt spid="37"/>
                                        </p:tgtEl>
                                      </p:cBhvr>
                                    </p:animEffect>
                                  </p:childTnLst>
                                </p:cTn>
                              </p:par>
                              <p:par>
                                <p:cTn id="115" presetID="10" presetClass="entr" presetSubtype="0" fill="hold" grpId="0" nodeType="withEffect">
                                  <p:stCondLst>
                                    <p:cond delay="0"/>
                                  </p:stCondLst>
                                  <p:childTnLst>
                                    <p:set>
                                      <p:cBhvr>
                                        <p:cTn id="116" dur="1" fill="hold">
                                          <p:stCondLst>
                                            <p:cond delay="0"/>
                                          </p:stCondLst>
                                        </p:cTn>
                                        <p:tgtEl>
                                          <p:spTgt spid="38"/>
                                        </p:tgtEl>
                                        <p:attrNameLst>
                                          <p:attrName>style.visibility</p:attrName>
                                        </p:attrNameLst>
                                      </p:cBhvr>
                                      <p:to>
                                        <p:strVal val="visible"/>
                                      </p:to>
                                    </p:set>
                                    <p:animEffect transition="in" filter="fade">
                                      <p:cBhvr>
                                        <p:cTn id="117" dur="500"/>
                                        <p:tgtEl>
                                          <p:spTgt spid="38"/>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39"/>
                                        </p:tgtEl>
                                        <p:attrNameLst>
                                          <p:attrName>style.visibility</p:attrName>
                                        </p:attrNameLst>
                                      </p:cBhvr>
                                      <p:to>
                                        <p:strVal val="visible"/>
                                      </p:to>
                                    </p:set>
                                    <p:animEffect transition="in" filter="fade">
                                      <p:cBhvr>
                                        <p:cTn id="120" dur="500"/>
                                        <p:tgtEl>
                                          <p:spTgt spid="39"/>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40"/>
                                        </p:tgtEl>
                                        <p:attrNameLst>
                                          <p:attrName>style.visibility</p:attrName>
                                        </p:attrNameLst>
                                      </p:cBhvr>
                                      <p:to>
                                        <p:strVal val="visible"/>
                                      </p:to>
                                    </p:set>
                                    <p:animEffect transition="in" filter="fade">
                                      <p:cBhvr>
                                        <p:cTn id="123" dur="500"/>
                                        <p:tgtEl>
                                          <p:spTgt spid="40"/>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41"/>
                                        </p:tgtEl>
                                        <p:attrNameLst>
                                          <p:attrName>style.visibility</p:attrName>
                                        </p:attrNameLst>
                                      </p:cBhvr>
                                      <p:to>
                                        <p:strVal val="visible"/>
                                      </p:to>
                                    </p:set>
                                    <p:animEffect transition="in" filter="fade">
                                      <p:cBhvr>
                                        <p:cTn id="126" dur="500"/>
                                        <p:tgtEl>
                                          <p:spTgt spid="41"/>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42"/>
                                        </p:tgtEl>
                                        <p:attrNameLst>
                                          <p:attrName>style.visibility</p:attrName>
                                        </p:attrNameLst>
                                      </p:cBhvr>
                                      <p:to>
                                        <p:strVal val="visible"/>
                                      </p:to>
                                    </p:set>
                                    <p:animEffect transition="in" filter="fade">
                                      <p:cBhvr>
                                        <p:cTn id="129" dur="500"/>
                                        <p:tgtEl>
                                          <p:spTgt spid="42"/>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43"/>
                                        </p:tgtEl>
                                        <p:attrNameLst>
                                          <p:attrName>style.visibility</p:attrName>
                                        </p:attrNameLst>
                                      </p:cBhvr>
                                      <p:to>
                                        <p:strVal val="visible"/>
                                      </p:to>
                                    </p:set>
                                    <p:animEffect transition="in" filter="fade">
                                      <p:cBhvr>
                                        <p:cTn id="132" dur="500"/>
                                        <p:tgtEl>
                                          <p:spTgt spid="43"/>
                                        </p:tgtEl>
                                      </p:cBhvr>
                                    </p:animEffect>
                                  </p:childTnLst>
                                </p:cTn>
                              </p:par>
                            </p:childTnLst>
                          </p:cTn>
                        </p:par>
                      </p:childTnLst>
                    </p:cTn>
                  </p:par>
                  <p:par>
                    <p:cTn id="133" fill="hold">
                      <p:stCondLst>
                        <p:cond delay="indefinite"/>
                      </p:stCondLst>
                      <p:childTnLst>
                        <p:par>
                          <p:cTn id="134" fill="hold">
                            <p:stCondLst>
                              <p:cond delay="0"/>
                            </p:stCondLst>
                            <p:childTnLst>
                              <p:par>
                                <p:cTn id="135" presetID="10" presetClass="entr" presetSubtype="0" fill="hold" grpId="0" nodeType="clickEffect">
                                  <p:stCondLst>
                                    <p:cond delay="0"/>
                                  </p:stCondLst>
                                  <p:childTnLst>
                                    <p:set>
                                      <p:cBhvr>
                                        <p:cTn id="136" dur="1" fill="hold">
                                          <p:stCondLst>
                                            <p:cond delay="0"/>
                                          </p:stCondLst>
                                        </p:cTn>
                                        <p:tgtEl>
                                          <p:spTgt spid="44"/>
                                        </p:tgtEl>
                                        <p:attrNameLst>
                                          <p:attrName>style.visibility</p:attrName>
                                        </p:attrNameLst>
                                      </p:cBhvr>
                                      <p:to>
                                        <p:strVal val="visible"/>
                                      </p:to>
                                    </p:set>
                                    <p:animEffect transition="in" filter="fade">
                                      <p:cBhvr>
                                        <p:cTn id="137" dur="500"/>
                                        <p:tgtEl>
                                          <p:spTgt spid="44"/>
                                        </p:tgtEl>
                                      </p:cBhvr>
                                    </p:animEffect>
                                  </p:childTnLst>
                                </p:cTn>
                              </p:par>
                              <p:par>
                                <p:cTn id="138" presetID="10" presetClass="entr" presetSubtype="0" fill="hold" grpId="0" nodeType="withEffect">
                                  <p:stCondLst>
                                    <p:cond delay="0"/>
                                  </p:stCondLst>
                                  <p:childTnLst>
                                    <p:set>
                                      <p:cBhvr>
                                        <p:cTn id="139" dur="1" fill="hold">
                                          <p:stCondLst>
                                            <p:cond delay="0"/>
                                          </p:stCondLst>
                                        </p:cTn>
                                        <p:tgtEl>
                                          <p:spTgt spid="45"/>
                                        </p:tgtEl>
                                        <p:attrNameLst>
                                          <p:attrName>style.visibility</p:attrName>
                                        </p:attrNameLst>
                                      </p:cBhvr>
                                      <p:to>
                                        <p:strVal val="visible"/>
                                      </p:to>
                                    </p:set>
                                    <p:animEffect transition="in" filter="fade">
                                      <p:cBhvr>
                                        <p:cTn id="140" dur="500"/>
                                        <p:tgtEl>
                                          <p:spTgt spid="45"/>
                                        </p:tgtEl>
                                      </p:cBhvr>
                                    </p:animEffect>
                                  </p:childTnLst>
                                </p:cTn>
                              </p:par>
                              <p:par>
                                <p:cTn id="141" presetID="10" presetClass="entr" presetSubtype="0" fill="hold" grpId="0" nodeType="withEffect">
                                  <p:stCondLst>
                                    <p:cond delay="0"/>
                                  </p:stCondLst>
                                  <p:childTnLst>
                                    <p:set>
                                      <p:cBhvr>
                                        <p:cTn id="142" dur="1" fill="hold">
                                          <p:stCondLst>
                                            <p:cond delay="0"/>
                                          </p:stCondLst>
                                        </p:cTn>
                                        <p:tgtEl>
                                          <p:spTgt spid="46"/>
                                        </p:tgtEl>
                                        <p:attrNameLst>
                                          <p:attrName>style.visibility</p:attrName>
                                        </p:attrNameLst>
                                      </p:cBhvr>
                                      <p:to>
                                        <p:strVal val="visible"/>
                                      </p:to>
                                    </p:set>
                                    <p:animEffect transition="in" filter="fade">
                                      <p:cBhvr>
                                        <p:cTn id="143" dur="500"/>
                                        <p:tgtEl>
                                          <p:spTgt spid="46"/>
                                        </p:tgtEl>
                                      </p:cBhvr>
                                    </p:animEffect>
                                  </p:childTnLst>
                                </p:cTn>
                              </p:par>
                              <p:par>
                                <p:cTn id="144" presetID="10" presetClass="entr" presetSubtype="0" fill="hold" grpId="0" nodeType="withEffect">
                                  <p:stCondLst>
                                    <p:cond delay="0"/>
                                  </p:stCondLst>
                                  <p:childTnLst>
                                    <p:set>
                                      <p:cBhvr>
                                        <p:cTn id="145" dur="1" fill="hold">
                                          <p:stCondLst>
                                            <p:cond delay="0"/>
                                          </p:stCondLst>
                                        </p:cTn>
                                        <p:tgtEl>
                                          <p:spTgt spid="47"/>
                                        </p:tgtEl>
                                        <p:attrNameLst>
                                          <p:attrName>style.visibility</p:attrName>
                                        </p:attrNameLst>
                                      </p:cBhvr>
                                      <p:to>
                                        <p:strVal val="visible"/>
                                      </p:to>
                                    </p:set>
                                    <p:animEffect transition="in" filter="fade">
                                      <p:cBhvr>
                                        <p:cTn id="146" dur="500"/>
                                        <p:tgtEl>
                                          <p:spTgt spid="47"/>
                                        </p:tgtEl>
                                      </p:cBhvr>
                                    </p:animEffect>
                                  </p:childTnLst>
                                </p:cTn>
                              </p:par>
                              <p:par>
                                <p:cTn id="147" presetID="10" presetClass="entr" presetSubtype="0" fill="hold" grpId="0" nodeType="withEffect">
                                  <p:stCondLst>
                                    <p:cond delay="0"/>
                                  </p:stCondLst>
                                  <p:childTnLst>
                                    <p:set>
                                      <p:cBhvr>
                                        <p:cTn id="148" dur="1" fill="hold">
                                          <p:stCondLst>
                                            <p:cond delay="0"/>
                                          </p:stCondLst>
                                        </p:cTn>
                                        <p:tgtEl>
                                          <p:spTgt spid="48"/>
                                        </p:tgtEl>
                                        <p:attrNameLst>
                                          <p:attrName>style.visibility</p:attrName>
                                        </p:attrNameLst>
                                      </p:cBhvr>
                                      <p:to>
                                        <p:strVal val="visible"/>
                                      </p:to>
                                    </p:set>
                                    <p:animEffect transition="in" filter="fade">
                                      <p:cBhvr>
                                        <p:cTn id="149" dur="500"/>
                                        <p:tgtEl>
                                          <p:spTgt spid="48"/>
                                        </p:tgtEl>
                                      </p:cBhvr>
                                    </p:animEffect>
                                  </p:childTnLst>
                                </p:cTn>
                              </p:par>
                              <p:par>
                                <p:cTn id="150" presetID="10" presetClass="entr" presetSubtype="0" fill="hold" grpId="0" nodeType="withEffect">
                                  <p:stCondLst>
                                    <p:cond delay="0"/>
                                  </p:stCondLst>
                                  <p:childTnLst>
                                    <p:set>
                                      <p:cBhvr>
                                        <p:cTn id="151" dur="1" fill="hold">
                                          <p:stCondLst>
                                            <p:cond delay="0"/>
                                          </p:stCondLst>
                                        </p:cTn>
                                        <p:tgtEl>
                                          <p:spTgt spid="49"/>
                                        </p:tgtEl>
                                        <p:attrNameLst>
                                          <p:attrName>style.visibility</p:attrName>
                                        </p:attrNameLst>
                                      </p:cBhvr>
                                      <p:to>
                                        <p:strVal val="visible"/>
                                      </p:to>
                                    </p:set>
                                    <p:animEffect transition="in" filter="fade">
                                      <p:cBhvr>
                                        <p:cTn id="152" dur="500"/>
                                        <p:tgtEl>
                                          <p:spTgt spid="49"/>
                                        </p:tgtEl>
                                      </p:cBhvr>
                                    </p:animEffect>
                                  </p:childTnLst>
                                </p:cTn>
                              </p:par>
                              <p:par>
                                <p:cTn id="153" presetID="10" presetClass="entr" presetSubtype="0" fill="hold" grpId="0" nodeType="withEffect">
                                  <p:stCondLst>
                                    <p:cond delay="0"/>
                                  </p:stCondLst>
                                  <p:childTnLst>
                                    <p:set>
                                      <p:cBhvr>
                                        <p:cTn id="154" dur="1" fill="hold">
                                          <p:stCondLst>
                                            <p:cond delay="0"/>
                                          </p:stCondLst>
                                        </p:cTn>
                                        <p:tgtEl>
                                          <p:spTgt spid="50"/>
                                        </p:tgtEl>
                                        <p:attrNameLst>
                                          <p:attrName>style.visibility</p:attrName>
                                        </p:attrNameLst>
                                      </p:cBhvr>
                                      <p:to>
                                        <p:strVal val="visible"/>
                                      </p:to>
                                    </p:set>
                                    <p:animEffect transition="in" filter="fade">
                                      <p:cBhvr>
                                        <p:cTn id="155" dur="500"/>
                                        <p:tgtEl>
                                          <p:spTgt spid="50"/>
                                        </p:tgtEl>
                                      </p:cBhvr>
                                    </p:animEffect>
                                  </p:childTnLst>
                                </p:cTn>
                              </p:par>
                              <p:par>
                                <p:cTn id="156" presetID="10" presetClass="entr" presetSubtype="0" fill="hold" grpId="0" nodeType="withEffect">
                                  <p:stCondLst>
                                    <p:cond delay="0"/>
                                  </p:stCondLst>
                                  <p:childTnLst>
                                    <p:set>
                                      <p:cBhvr>
                                        <p:cTn id="157" dur="1" fill="hold">
                                          <p:stCondLst>
                                            <p:cond delay="0"/>
                                          </p:stCondLst>
                                        </p:cTn>
                                        <p:tgtEl>
                                          <p:spTgt spid="51"/>
                                        </p:tgtEl>
                                        <p:attrNameLst>
                                          <p:attrName>style.visibility</p:attrName>
                                        </p:attrNameLst>
                                      </p:cBhvr>
                                      <p:to>
                                        <p:strVal val="visible"/>
                                      </p:to>
                                    </p:set>
                                    <p:animEffect transition="in" filter="fade">
                                      <p:cBhvr>
                                        <p:cTn id="158" dur="500"/>
                                        <p:tgtEl>
                                          <p:spTgt spid="51"/>
                                        </p:tgtEl>
                                      </p:cBhvr>
                                    </p:animEffect>
                                  </p:childTnLst>
                                </p:cTn>
                              </p:par>
                            </p:childTnLst>
                          </p:cTn>
                        </p:par>
                      </p:childTnLst>
                    </p:cTn>
                  </p:par>
                  <p:par>
                    <p:cTn id="159" fill="hold">
                      <p:stCondLst>
                        <p:cond delay="indefinite"/>
                      </p:stCondLst>
                      <p:childTnLst>
                        <p:par>
                          <p:cTn id="160" fill="hold">
                            <p:stCondLst>
                              <p:cond delay="0"/>
                            </p:stCondLst>
                            <p:childTnLst>
                              <p:par>
                                <p:cTn id="161" presetID="10" presetClass="entr" presetSubtype="0" fill="hold" nodeType="clickEffect">
                                  <p:stCondLst>
                                    <p:cond delay="0"/>
                                  </p:stCondLst>
                                  <p:childTnLst>
                                    <p:set>
                                      <p:cBhvr>
                                        <p:cTn id="162" dur="1" fill="hold">
                                          <p:stCondLst>
                                            <p:cond delay="0"/>
                                          </p:stCondLst>
                                        </p:cTn>
                                        <p:tgtEl>
                                          <p:spTgt spid="58"/>
                                        </p:tgtEl>
                                        <p:attrNameLst>
                                          <p:attrName>style.visibility</p:attrName>
                                        </p:attrNameLst>
                                      </p:cBhvr>
                                      <p:to>
                                        <p:strVal val="visible"/>
                                      </p:to>
                                    </p:set>
                                    <p:animEffect transition="in" filter="fade">
                                      <p:cBhvr>
                                        <p:cTn id="163"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Question marks in a line and one question mark is lit">
            <a:extLst>
              <a:ext uri="{FF2B5EF4-FFF2-40B4-BE49-F238E27FC236}">
                <a16:creationId xmlns:a16="http://schemas.microsoft.com/office/drawing/2014/main" id="{F557EA27-DDD1-A52C-A44A-001803E98990}"/>
              </a:ext>
            </a:extLst>
          </p:cNvPr>
          <p:cNvPicPr>
            <a:picLocks noChangeAspect="1"/>
          </p:cNvPicPr>
          <p:nvPr/>
        </p:nvPicPr>
        <p:blipFill>
          <a:blip r:embed="rId2">
            <a:alphaModFix amt="60000"/>
          </a:blip>
          <a:srcRect t="2056" b="13674"/>
          <a:stretch/>
        </p:blipFill>
        <p:spPr>
          <a:xfrm>
            <a:off x="-1" y="10"/>
            <a:ext cx="12192001" cy="6857990"/>
          </a:xfrm>
          <a:prstGeom prst="rect">
            <a:avLst/>
          </a:prstGeom>
        </p:spPr>
      </p:pic>
      <p:sp>
        <p:nvSpPr>
          <p:cNvPr id="2" name="Title 1">
            <a:extLst>
              <a:ext uri="{FF2B5EF4-FFF2-40B4-BE49-F238E27FC236}">
                <a16:creationId xmlns:a16="http://schemas.microsoft.com/office/drawing/2014/main" id="{D64550CA-BD02-9E57-EEA5-F5D6835FB591}"/>
              </a:ext>
            </a:extLst>
          </p:cNvPr>
          <p:cNvSpPr>
            <a:spLocks noGrp="1"/>
          </p:cNvSpPr>
          <p:nvPr>
            <p:ph type="title"/>
          </p:nvPr>
        </p:nvSpPr>
        <p:spPr>
          <a:xfrm>
            <a:off x="1054390" y="700973"/>
            <a:ext cx="10515600" cy="897486"/>
          </a:xfrm>
        </p:spPr>
        <p:txBody>
          <a:bodyPr vert="horz" lIns="91440" tIns="45720" rIns="91440" bIns="45720" rtlCol="0" anchor="b">
            <a:normAutofit fontScale="90000"/>
          </a:bodyPr>
          <a:lstStyle/>
          <a:p>
            <a:pPr algn="ctr"/>
            <a:br>
              <a:rPr lang="en-US" sz="5200" dirty="0">
                <a:solidFill>
                  <a:srgbClr val="FFFFFF"/>
                </a:solidFill>
              </a:rPr>
            </a:br>
            <a:r>
              <a:rPr lang="en-US" sz="5200" dirty="0">
                <a:solidFill>
                  <a:srgbClr val="FFFFFF"/>
                </a:solidFill>
              </a:rPr>
              <a:t>Thank you for your attention!</a:t>
            </a:r>
          </a:p>
        </p:txBody>
      </p:sp>
      <p:sp>
        <p:nvSpPr>
          <p:cNvPr id="3" name="Date Placeholder 2">
            <a:extLst>
              <a:ext uri="{FF2B5EF4-FFF2-40B4-BE49-F238E27FC236}">
                <a16:creationId xmlns:a16="http://schemas.microsoft.com/office/drawing/2014/main" id="{FB6ADA73-2530-66D8-21A5-F719642AB210}"/>
              </a:ext>
            </a:extLst>
          </p:cNvPr>
          <p:cNvSpPr>
            <a:spLocks noGrp="1"/>
          </p:cNvSpPr>
          <p:nvPr>
            <p:ph type="dt" sz="half" idx="10"/>
          </p:nvPr>
        </p:nvSpPr>
        <p:spPr/>
        <p:txBody>
          <a:bodyPr/>
          <a:lstStyle/>
          <a:p>
            <a:fld id="{67AAC542-1006-4B19-9D14-54425FDB41F8}" type="datetime1">
              <a:rPr lang="en-US" smtClean="0"/>
              <a:t>8/5/2026</a:t>
            </a:fld>
            <a:endParaRPr lang="en-GB"/>
          </a:p>
        </p:txBody>
      </p:sp>
      <p:sp>
        <p:nvSpPr>
          <p:cNvPr id="6" name="Footer Placeholder 5">
            <a:extLst>
              <a:ext uri="{FF2B5EF4-FFF2-40B4-BE49-F238E27FC236}">
                <a16:creationId xmlns:a16="http://schemas.microsoft.com/office/drawing/2014/main" id="{CD1CF9F8-DE64-7F19-9EC8-9B716AF20150}"/>
              </a:ext>
            </a:extLst>
          </p:cNvPr>
          <p:cNvSpPr>
            <a:spLocks noGrp="1"/>
          </p:cNvSpPr>
          <p:nvPr>
            <p:ph type="ftr" sz="quarter" idx="11"/>
          </p:nvPr>
        </p:nvSpPr>
        <p:spPr/>
        <p:txBody>
          <a:bodyPr/>
          <a:lstStyle/>
          <a:p>
            <a:r>
              <a:rPr lang="en-US"/>
              <a:t>ACCB6017 Usability Engineering</a:t>
            </a:r>
            <a:endParaRPr lang="en-GB"/>
          </a:p>
        </p:txBody>
      </p:sp>
      <p:sp>
        <p:nvSpPr>
          <p:cNvPr id="7" name="Slide Number Placeholder 6">
            <a:extLst>
              <a:ext uri="{FF2B5EF4-FFF2-40B4-BE49-F238E27FC236}">
                <a16:creationId xmlns:a16="http://schemas.microsoft.com/office/drawing/2014/main" id="{7C81D9F3-3346-3249-5C86-B1B61AEFAF43}"/>
              </a:ext>
            </a:extLst>
          </p:cNvPr>
          <p:cNvSpPr>
            <a:spLocks noGrp="1"/>
          </p:cNvSpPr>
          <p:nvPr>
            <p:ph type="sldNum" sz="quarter" idx="12"/>
          </p:nvPr>
        </p:nvSpPr>
        <p:spPr/>
        <p:txBody>
          <a:bodyPr/>
          <a:lstStyle/>
          <a:p>
            <a:fld id="{80D0CFC9-8F59-41E7-B4BD-C3A2A0002919}" type="slidenum">
              <a:rPr lang="en-GB" smtClean="0"/>
              <a:t>16</a:t>
            </a:fld>
            <a:endParaRPr lang="en-GB"/>
          </a:p>
        </p:txBody>
      </p:sp>
      <p:sp>
        <p:nvSpPr>
          <p:cNvPr id="5" name="TextBox 4">
            <a:extLst>
              <a:ext uri="{FF2B5EF4-FFF2-40B4-BE49-F238E27FC236}">
                <a16:creationId xmlns:a16="http://schemas.microsoft.com/office/drawing/2014/main" id="{1BF53567-619C-5651-E526-C929A73ECC2E}"/>
              </a:ext>
            </a:extLst>
          </p:cNvPr>
          <p:cNvSpPr txBox="1"/>
          <p:nvPr/>
        </p:nvSpPr>
        <p:spPr>
          <a:xfrm>
            <a:off x="4474029" y="2613391"/>
            <a:ext cx="2964722" cy="815608"/>
          </a:xfrm>
          <a:prstGeom prst="rect">
            <a:avLst/>
          </a:prstGeom>
          <a:noFill/>
        </p:spPr>
        <p:txBody>
          <a:bodyPr wrap="none" rtlCol="0">
            <a:spAutoFit/>
          </a:bodyPr>
          <a:lstStyle/>
          <a:p>
            <a:r>
              <a:rPr lang="en-US" sz="4700" dirty="0">
                <a:solidFill>
                  <a:srgbClr val="FFFFFF"/>
                </a:solidFill>
                <a:latin typeface="+mj-lt"/>
                <a:ea typeface="+mj-ea"/>
                <a:cs typeface="+mj-cs"/>
              </a:rPr>
              <a:t>Questions?</a:t>
            </a:r>
            <a:endParaRPr lang="en-GB" sz="4700" dirty="0">
              <a:solidFill>
                <a:srgbClr val="FFFFFF"/>
              </a:solidFill>
              <a:latin typeface="+mj-lt"/>
              <a:ea typeface="+mj-ea"/>
              <a:cs typeface="+mj-cs"/>
            </a:endParaRPr>
          </a:p>
        </p:txBody>
      </p:sp>
    </p:spTree>
    <p:extLst>
      <p:ext uri="{BB962C8B-B14F-4D97-AF65-F5344CB8AC3E}">
        <p14:creationId xmlns:p14="http://schemas.microsoft.com/office/powerpoint/2010/main" val="171288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360"/>
                            </p:stCondLst>
                            <p:childTnLst>
                              <p:par>
                                <p:cTn id="9" presetID="10" presetClass="entr" presetSubtype="0" fill="hold" grpId="0" nodeType="afterEffect">
                                  <p:stCondLst>
                                    <p:cond delay="34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FE882-80E6-D235-5E1C-46A66A34D3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1817E3-1FD6-EA60-AAD3-3DB7CF9F0A42}"/>
              </a:ext>
            </a:extLst>
          </p:cNvPr>
          <p:cNvSpPr>
            <a:spLocks noGrp="1"/>
          </p:cNvSpPr>
          <p:nvPr>
            <p:ph type="title"/>
          </p:nvPr>
        </p:nvSpPr>
        <p:spPr>
          <a:xfrm>
            <a:off x="489998" y="232984"/>
            <a:ext cx="6709088" cy="885976"/>
          </a:xfrm>
        </p:spPr>
        <p:txBody>
          <a:bodyPr anchor="b">
            <a:noAutofit/>
          </a:bodyPr>
          <a:lstStyle/>
          <a:p>
            <a:r>
              <a:rPr lang="en-GB" sz="3200" b="1" dirty="0"/>
              <a:t>Feedback</a:t>
            </a:r>
            <a:endParaRPr lang="en-GB" sz="3200" dirty="0"/>
          </a:p>
        </p:txBody>
      </p:sp>
      <p:sp>
        <p:nvSpPr>
          <p:cNvPr id="6" name="Footer Placeholder 5">
            <a:extLst>
              <a:ext uri="{FF2B5EF4-FFF2-40B4-BE49-F238E27FC236}">
                <a16:creationId xmlns:a16="http://schemas.microsoft.com/office/drawing/2014/main" id="{296D6808-6764-2D29-C338-C9E61DAB13E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US" sz="1100" b="1">
                <a:solidFill>
                  <a:schemeClr val="tx1">
                    <a:lumMod val="50000"/>
                    <a:lumOff val="50000"/>
                  </a:schemeClr>
                </a:solidFill>
              </a:rPr>
              <a:t>ACCB6017 Usability Engineering</a:t>
            </a:r>
            <a:endParaRPr lang="en-GB" sz="1100" dirty="0">
              <a:solidFill>
                <a:schemeClr val="tx1">
                  <a:lumMod val="50000"/>
                  <a:lumOff val="50000"/>
                </a:schemeClr>
              </a:solidFill>
            </a:endParaRPr>
          </a:p>
        </p:txBody>
      </p:sp>
      <p:sp>
        <p:nvSpPr>
          <p:cNvPr id="5" name="Date Placeholder 4">
            <a:extLst>
              <a:ext uri="{FF2B5EF4-FFF2-40B4-BE49-F238E27FC236}">
                <a16:creationId xmlns:a16="http://schemas.microsoft.com/office/drawing/2014/main" id="{721AE223-A042-045C-3504-02F38BF2239B}"/>
              </a:ext>
            </a:extLst>
          </p:cNvPr>
          <p:cNvSpPr>
            <a:spLocks noGrp="1"/>
          </p:cNvSpPr>
          <p:nvPr>
            <p:ph type="dt" sz="half" idx="10"/>
          </p:nvPr>
        </p:nvSpPr>
        <p:spPr>
          <a:xfrm>
            <a:off x="8970264" y="6455664"/>
            <a:ext cx="2743200" cy="365125"/>
          </a:xfrm>
        </p:spPr>
        <p:txBody>
          <a:bodyPr>
            <a:normAutofit/>
          </a:bodyPr>
          <a:lstStyle/>
          <a:p>
            <a:pPr algn="r">
              <a:spcAft>
                <a:spcPts val="600"/>
              </a:spcAft>
            </a:pPr>
            <a:fld id="{D2F04F5E-5EEA-480B-AADF-F2A845DCB2E7}" type="datetime1">
              <a:rPr lang="en-US" sz="1100" smtClean="0">
                <a:solidFill>
                  <a:schemeClr val="tx1"/>
                </a:solidFill>
              </a:rPr>
              <a:t>8/5/2026</a:t>
            </a:fld>
            <a:endParaRPr lang="en-GB" sz="1100" dirty="0">
              <a:solidFill>
                <a:schemeClr val="tx1"/>
              </a:solidFill>
            </a:endParaRPr>
          </a:p>
        </p:txBody>
      </p:sp>
      <p:sp>
        <p:nvSpPr>
          <p:cNvPr id="7" name="Slide Number Placeholder 6">
            <a:extLst>
              <a:ext uri="{FF2B5EF4-FFF2-40B4-BE49-F238E27FC236}">
                <a16:creationId xmlns:a16="http://schemas.microsoft.com/office/drawing/2014/main" id="{F505DFAB-17B1-9FE2-AB5F-8F104865FFD2}"/>
              </a:ext>
            </a:extLst>
          </p:cNvPr>
          <p:cNvSpPr>
            <a:spLocks noGrp="1"/>
          </p:cNvSpPr>
          <p:nvPr>
            <p:ph type="sldNum" sz="quarter" idx="12"/>
          </p:nvPr>
        </p:nvSpPr>
        <p:spPr>
          <a:xfrm>
            <a:off x="11704320" y="6455664"/>
            <a:ext cx="448056" cy="365125"/>
          </a:xfrm>
        </p:spPr>
        <p:txBody>
          <a:bodyPr>
            <a:normAutofit/>
          </a:bodyPr>
          <a:lstStyle/>
          <a:p>
            <a:pPr>
              <a:spcAft>
                <a:spcPts val="600"/>
              </a:spcAft>
            </a:pPr>
            <a:fld id="{818EA1D3-1786-D44B-B63C-54D9AE4520B9}" type="slidenum">
              <a:rPr lang="en-GB" sz="1100">
                <a:solidFill>
                  <a:schemeClr val="tx1"/>
                </a:solidFill>
              </a:rPr>
              <a:pPr>
                <a:spcAft>
                  <a:spcPts val="600"/>
                </a:spcAft>
              </a:pPr>
              <a:t>17</a:t>
            </a:fld>
            <a:endParaRPr lang="en-GB" sz="1100" dirty="0">
              <a:solidFill>
                <a:schemeClr val="tx1"/>
              </a:solidFill>
            </a:endParaRPr>
          </a:p>
        </p:txBody>
      </p:sp>
      <p:sp>
        <p:nvSpPr>
          <p:cNvPr id="13" name="Rectangle 3">
            <a:extLst>
              <a:ext uri="{FF2B5EF4-FFF2-40B4-BE49-F238E27FC236}">
                <a16:creationId xmlns:a16="http://schemas.microsoft.com/office/drawing/2014/main" id="{6FBA95C6-27C8-3C49-3866-8538EDBFAEA2}"/>
              </a:ext>
            </a:extLst>
          </p:cNvPr>
          <p:cNvSpPr>
            <a:spLocks noChangeArrowheads="1"/>
          </p:cNvSpPr>
          <p:nvPr/>
        </p:nvSpPr>
        <p:spPr bwMode="auto">
          <a:xfrm>
            <a:off x="0" y="-3002271"/>
            <a:ext cx="264816"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758B7E8E-A078-56F9-CE39-52ECB73958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10417443" y="4646"/>
            <a:ext cx="1734933" cy="72461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3E9BE4A-C3A4-81B2-D837-7A011CB00847}"/>
              </a:ext>
            </a:extLst>
          </p:cNvPr>
          <p:cNvSpPr txBox="1"/>
          <p:nvPr/>
        </p:nvSpPr>
        <p:spPr>
          <a:xfrm>
            <a:off x="4011291" y="5555766"/>
            <a:ext cx="4619142" cy="1015663"/>
          </a:xfrm>
          <a:prstGeom prst="rect">
            <a:avLst/>
          </a:prstGeom>
          <a:noFill/>
        </p:spPr>
        <p:txBody>
          <a:bodyPr wrap="square">
            <a:spAutoFit/>
          </a:bodyPr>
          <a:lstStyle/>
          <a:p>
            <a:r>
              <a:rPr lang="en-GB" sz="2000" dirty="0">
                <a:hlinkClick r:id="rId4"/>
              </a:rPr>
              <a:t>Menti Link: </a:t>
            </a:r>
            <a:r>
              <a:rPr lang="en-GB" sz="2000" dirty="0">
                <a:hlinkClick r:id="rId5"/>
              </a:rPr>
              <a:t>https://www.menti.com/al6pxm8gcsag</a:t>
            </a:r>
            <a:endParaRPr lang="en-GB" sz="2000" dirty="0"/>
          </a:p>
          <a:p>
            <a:r>
              <a:rPr lang="en-GB" sz="2000" dirty="0"/>
              <a:t>Menti Code: </a:t>
            </a:r>
            <a:r>
              <a:rPr lang="en-GB" b="1" dirty="0"/>
              <a:t>8634 9715</a:t>
            </a:r>
            <a:endParaRPr lang="en-GB" sz="2000" dirty="0"/>
          </a:p>
        </p:txBody>
      </p:sp>
      <p:pic>
        <p:nvPicPr>
          <p:cNvPr id="4" name="Picture 3">
            <a:extLst>
              <a:ext uri="{FF2B5EF4-FFF2-40B4-BE49-F238E27FC236}">
                <a16:creationId xmlns:a16="http://schemas.microsoft.com/office/drawing/2014/main" id="{F34DA125-5D3D-A79F-E702-F0AABF2AD4EB}"/>
              </a:ext>
            </a:extLst>
          </p:cNvPr>
          <p:cNvPicPr>
            <a:picLocks noChangeAspect="1"/>
          </p:cNvPicPr>
          <p:nvPr/>
        </p:nvPicPr>
        <p:blipFill>
          <a:blip r:embed="rId6"/>
          <a:stretch>
            <a:fillRect/>
          </a:stretch>
        </p:blipFill>
        <p:spPr>
          <a:xfrm>
            <a:off x="4011290" y="1083457"/>
            <a:ext cx="4472309" cy="4472309"/>
          </a:xfrm>
          <a:prstGeom prst="rect">
            <a:avLst/>
          </a:prstGeom>
        </p:spPr>
      </p:pic>
    </p:spTree>
    <p:extLst>
      <p:ext uri="{BB962C8B-B14F-4D97-AF65-F5344CB8AC3E}">
        <p14:creationId xmlns:p14="http://schemas.microsoft.com/office/powerpoint/2010/main" val="275013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69df091-b013-40e3-86ee-bd9cb9e25814}" enabled="0" method="" siteId="{569df091-b013-40e3-86ee-bd9cb9e25814}" removed="1"/>
</clbl:labelList>
</file>

<file path=docProps/app.xml><?xml version="1.0" encoding="utf-8"?>
<Properties xmlns="http://schemas.openxmlformats.org/officeDocument/2006/extended-properties" xmlns:vt="http://schemas.openxmlformats.org/officeDocument/2006/docPropsVTypes">
  <Template/>
  <TotalTime>8167</TotalTime>
  <Words>4052</Words>
  <Application>Microsoft Office PowerPoint</Application>
  <PresentationFormat>Widescreen</PresentationFormat>
  <Paragraphs>410</Paragraphs>
  <Slides>17</Slides>
  <Notes>16</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Cambria</vt:lpstr>
      <vt:lpstr>Office Theme</vt:lpstr>
      <vt:lpstr>Designing Novel Interactions  </vt:lpstr>
      <vt:lpstr>Topics of Discussion</vt:lpstr>
      <vt:lpstr>Menti Link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Thank you for your attention!</vt:lpstr>
      <vt:lpstr>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Fahad Ahmed</dc:creator>
  <cp:lastModifiedBy>Fahad Ahmed</cp:lastModifiedBy>
  <cp:revision>46</cp:revision>
  <dcterms:created xsi:type="dcterms:W3CDTF">2025-01-26T21:38:18Z</dcterms:created>
  <dcterms:modified xsi:type="dcterms:W3CDTF">2026-08-05T20:50:02Z</dcterms:modified>
</cp:coreProperties>
</file>