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9" r:id="rId4"/>
    <p:sldId id="266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3395" autoAdjust="0"/>
  </p:normalViewPr>
  <p:slideViewPr>
    <p:cSldViewPr snapToGrid="0">
      <p:cViewPr>
        <p:scale>
          <a:sx n="80" d="100"/>
          <a:sy n="80" d="100"/>
        </p:scale>
        <p:origin x="-342" y="-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7AEF63-E5CE-4322-ADFF-782D47128017}" type="datetimeFigureOut">
              <a:rPr lang="en-IN" smtClean="0"/>
              <a:t>24-11-2022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390178-3BD0-4779-B238-36ED262C967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07478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390178-3BD0-4779-B238-36ED262C9674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962494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390178-3BD0-4779-B238-36ED262C9674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364316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390178-3BD0-4779-B238-36ED262C9674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726753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390178-3BD0-4779-B238-36ED262C9674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21190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390178-3BD0-4779-B238-36ED262C9674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728450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390178-3BD0-4779-B238-36ED262C9674}" type="slidenum">
              <a:rPr lang="en-IN" smtClean="0"/>
              <a:t>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666815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390178-3BD0-4779-B238-36ED262C9674}" type="slidenum">
              <a:rPr lang="en-IN" smtClean="0"/>
              <a:t>8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97422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22FB3CF-0646-C3D7-4DD2-17EAD26BBA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EE68F6E7-B1A3-7D1F-3BD2-5E4680B555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8EF7A0B-1BEA-4122-DE9D-40C650A5B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87896-7B48-4EE2-BCC7-54E0DB6F44F4}" type="datetimeFigureOut">
              <a:rPr lang="en-IN" smtClean="0"/>
              <a:t>24-11-2022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D8A6383-896F-BFD5-DC6F-275124222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B0C9E81-7CDF-1FFE-21AC-21965D331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DF609-F3B9-4356-9493-797DE7C500C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785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614C1D5-6AB0-323A-4872-B1EFE1230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FDA9038-380F-2DF4-30CB-F0D677DA5E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09FABB2-F233-D37C-D3F3-4AE61F0AE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87896-7B48-4EE2-BCC7-54E0DB6F44F4}" type="datetimeFigureOut">
              <a:rPr lang="en-IN" smtClean="0"/>
              <a:t>24-11-2022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1FFB970-6684-F168-73CD-4753E03D6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F07D81D-B6D8-D3CC-14DB-CDE8CFD47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DF609-F3B9-4356-9493-797DE7C500C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50854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A9DD93-2697-D4AE-9B9C-F8D50A5E2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95D02CBB-D078-2BF1-D15F-AD38568BB2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B734AAE-DE19-D78F-2541-98D9D913F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87896-7B48-4EE2-BCC7-54E0DB6F44F4}" type="datetimeFigureOut">
              <a:rPr lang="en-IN" smtClean="0"/>
              <a:t>24-11-2022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296CE64-018B-2E97-961F-BE52A87E4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8AFBE05-C5C8-DE24-106B-34FEE7E73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DF609-F3B9-4356-9493-797DE7C500C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02124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1BB4FBB-FE78-58D4-B713-FFB50E609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4271C0A-3375-7BA4-B494-581929BDF2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A9C160D1-7CC6-6B2D-8843-D3A136EB0B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3C78D898-2335-4C19-DF3B-FF0D0D974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87896-7B48-4EE2-BCC7-54E0DB6F44F4}" type="datetimeFigureOut">
              <a:rPr lang="en-IN" smtClean="0"/>
              <a:t>24-11-2022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D6631E19-E21F-C0CD-7BB8-4AC3CC713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665FBBB0-226E-6B75-B95B-F0813D052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DF609-F3B9-4356-9493-797DE7C500C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13649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241D044-9231-AEB6-6DCC-E4444A05D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27D0075-E273-0390-8D2B-8B899FE089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3D4B6269-75F5-4661-DE72-B03F92A927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5B8964C8-5B61-324C-3DA3-15B84C18AB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A23468B6-B70C-633F-F550-A53DAEB718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0C80182-BE68-9487-1BA6-7CD5E7A65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87896-7B48-4EE2-BCC7-54E0DB6F44F4}" type="datetimeFigureOut">
              <a:rPr lang="en-IN" smtClean="0"/>
              <a:t>24-11-2022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80855BD3-9F69-7A5F-E2A5-AB6D2FEBA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539CB561-40D2-20A7-E7F3-32ED52224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DF609-F3B9-4356-9493-797DE7C500C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99195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71F5544-5A79-5DFE-A633-841B65A90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93CCB223-A42F-2C2D-7E46-9C9BD79BA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87896-7B48-4EE2-BCC7-54E0DB6F44F4}" type="datetimeFigureOut">
              <a:rPr lang="en-IN" smtClean="0"/>
              <a:t>24-11-2022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66E8698-5518-10A8-1917-0344AA1B5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07526CA0-D35E-F255-50B3-CCB77788E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DF609-F3B9-4356-9493-797DE7C500C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51493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24DDBD63-3F33-64AB-4263-EAC6978A2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87896-7B48-4EE2-BCC7-54E0DB6F44F4}" type="datetimeFigureOut">
              <a:rPr lang="en-IN" smtClean="0"/>
              <a:t>24-11-2022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4191962D-1DE0-BA3A-C935-B6231D6D1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1D9A8E81-FA6E-5D76-9A55-680C2413F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DF609-F3B9-4356-9493-797DE7C500C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72020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D8E27FC-F508-3237-61D3-ACD3C959A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EDBAB54-972B-7843-FA42-ACFC51F1D6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81111A9C-138C-0EE1-EE01-B432A72225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283FF96D-774F-F33F-D235-E527EF46F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87896-7B48-4EE2-BCC7-54E0DB6F44F4}" type="datetimeFigureOut">
              <a:rPr lang="en-IN" smtClean="0"/>
              <a:t>24-11-2022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154A187-B179-C092-0E32-8D95EE584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3980A105-8B7E-97A8-6687-609B301CA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DF609-F3B9-4356-9493-797DE7C500C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52116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86F672D-D92E-123B-0692-C2D5F47923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54422096-9093-9FAB-2FC9-70DE5DF04D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41DED177-CFB6-D5B4-7EFD-796BACD55E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2F907783-0B47-D89A-48EC-2464FF218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87896-7B48-4EE2-BCC7-54E0DB6F44F4}" type="datetimeFigureOut">
              <a:rPr lang="en-IN" smtClean="0"/>
              <a:t>24-11-2022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7A95215-0D94-1580-2F47-DF6D63F71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B4685BB-7953-3BC4-C2A3-5562EA6B3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DF609-F3B9-4356-9493-797DE7C500C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80681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D55A06A-4F3D-3F9F-D1AE-2E3268337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CACA1628-96B1-E29F-3615-291086A3BE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493DE82-73F3-986F-096E-2A0330CC3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87896-7B48-4EE2-BCC7-54E0DB6F44F4}" type="datetimeFigureOut">
              <a:rPr lang="en-IN" smtClean="0"/>
              <a:t>24-11-2022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58CD2E9-2A3D-EA29-8278-919DD2AC5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C9C1484-E8B4-85A6-A822-C3FE3FA02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DF609-F3B9-4356-9493-797DE7C500C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32965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719327A7-4FC5-A5BF-1AD1-1E2265DA36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7CCA27E-538B-80BB-5B60-A556B3503F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292F496-9836-9C4A-9D20-4C801855E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87896-7B48-4EE2-BCC7-54E0DB6F44F4}" type="datetimeFigureOut">
              <a:rPr lang="en-IN" smtClean="0"/>
              <a:t>24-11-2022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A53DB5-A802-00CB-B670-3E8F6238A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AAF9A19-AE9F-91AC-66AC-861D266D9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DF609-F3B9-4356-9493-797DE7C500C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08197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8502CFD-943E-75E8-CEF6-B90F87786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83734173-32AF-8333-C245-65D29811D3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2E6B67C-B023-0188-ABEC-0DBEB257BC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F87896-7B48-4EE2-BCC7-54E0DB6F44F4}" type="datetimeFigureOut">
              <a:rPr lang="en-IN" smtClean="0"/>
              <a:t>24-11-2022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5F1AA05-6387-CE92-D83A-7F4B7B9B71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C163F00-422D-CF82-6D4B-833B608BAB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CDF609-F3B9-4356-9493-797DE7C500C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11535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="" xmlns:a16="http://schemas.microsoft.com/office/drawing/2014/main" id="{86295E7F-EA66-480B-B001-C8BE7CD6190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ltGray">
          <a:xfrm>
            <a:off x="320040" y="4892040"/>
            <a:ext cx="11548872" cy="1645920"/>
          </a:xfrm>
          <a:prstGeom prst="rect">
            <a:avLst/>
          </a:prstGeom>
          <a:solidFill>
            <a:srgbClr val="262626"/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E4EAF267-2D1F-CC83-9657-243DFA2F90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8686" y="5091762"/>
            <a:ext cx="7484787" cy="1264588"/>
          </a:xfrm>
        </p:spPr>
        <p:txBody>
          <a:bodyPr anchor="ctr">
            <a:normAutofit/>
          </a:bodyPr>
          <a:lstStyle/>
          <a:p>
            <a:pPr algn="r"/>
            <a:r>
              <a:rPr lang="en-IN" sz="2600" b="1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ASSESSMENT 1- INDIVIDUAL PRESENTATION</a:t>
            </a:r>
            <a:r>
              <a:rPr lang="en-IN" sz="2600">
                <a:solidFill>
                  <a:srgbClr val="FFFFFF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/>
            </a:r>
            <a:br>
              <a:rPr lang="en-IN" sz="2600">
                <a:solidFill>
                  <a:srgbClr val="FFFFFF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en-IN" sz="260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3B8CA2E3-BAD4-8F29-6F74-4D4388C92C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602119" y="5091763"/>
            <a:ext cx="2871195" cy="1264587"/>
          </a:xfrm>
        </p:spPr>
        <p:txBody>
          <a:bodyPr anchor="ctr">
            <a:normAutofit/>
          </a:bodyPr>
          <a:lstStyle/>
          <a:p>
            <a:pPr algn="l"/>
            <a:endParaRPr lang="en-IN" sz="2000">
              <a:solidFill>
                <a:srgbClr val="FFC000"/>
              </a:solidFill>
            </a:endParaRPr>
          </a:p>
        </p:txBody>
      </p:sp>
      <p:pic>
        <p:nvPicPr>
          <p:cNvPr id="1026" name="Picture 2" descr="Work Flexibility - What Is It &amp; Why Is It Important? | Feedough">
            <a:extLst>
              <a:ext uri="{FF2B5EF4-FFF2-40B4-BE49-F238E27FC236}">
                <a16:creationId xmlns="" xmlns:a16="http://schemas.microsoft.com/office/drawing/2014/main" id="{09BBDF00-5E1A-269D-39EE-9FCB71C78C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07" r="-1" b="13288"/>
          <a:stretch/>
        </p:blipFill>
        <p:spPr bwMode="auto">
          <a:xfrm>
            <a:off x="320040" y="320040"/>
            <a:ext cx="11548872" cy="4462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33" name="Straight Connector 1032">
            <a:extLst>
              <a:ext uri="{FF2B5EF4-FFF2-40B4-BE49-F238E27FC236}">
                <a16:creationId xmlns="" xmlns:a16="http://schemas.microsoft.com/office/drawing/2014/main" id="{E126E481-B945-4179-BD79-05E96E9B29E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54216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77" name="Rectangle 2076">
            <a:extLst>
              <a:ext uri="{FF2B5EF4-FFF2-40B4-BE49-F238E27FC236}">
                <a16:creationId xmlns="" xmlns:a16="http://schemas.microsoft.com/office/drawing/2014/main" id="{F13C74B1-5B17-4795-BED0-7140497B445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E6A07502-2810-9456-A38E-EAE014E67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Introduction</a:t>
            </a:r>
          </a:p>
        </p:txBody>
      </p:sp>
      <p:sp>
        <p:nvSpPr>
          <p:cNvPr id="2079" name="sketchy line">
            <a:extLst>
              <a:ext uri="{FF2B5EF4-FFF2-40B4-BE49-F238E27FC236}">
                <a16:creationId xmlns="" xmlns:a16="http://schemas.microsoft.com/office/drawing/2014/main" id="{D4974D33-8DC5-464E-8C6D-BE58F0669C1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=""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="" xmlns:a16="http://schemas.microsoft.com/office/drawing/2014/main" id="{3FDA36A7-DF45-850F-60E0-1E9AE1ED38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en-US" sz="1900" dirty="0"/>
              <a:t>Flexible working environment develop the effective environment through out the </a:t>
            </a:r>
            <a:r>
              <a:rPr lang="en-US" sz="1900" dirty="0" err="1" smtClean="0"/>
              <a:t>diversi</a:t>
            </a:r>
            <a:r>
              <a:rPr lang="ro-RO" sz="1900" dirty="0" smtClean="0"/>
              <a:t>t</a:t>
            </a:r>
            <a:r>
              <a:rPr lang="en-US" sz="1900" dirty="0" smtClean="0"/>
              <a:t>y </a:t>
            </a:r>
            <a:r>
              <a:rPr lang="en-US" sz="1900" dirty="0"/>
              <a:t>and inclusion. </a:t>
            </a:r>
          </a:p>
          <a:p>
            <a:r>
              <a:rPr lang="en-US" sz="1900" dirty="0"/>
              <a:t>Flexibility create working places for the group </a:t>
            </a:r>
            <a:r>
              <a:rPr lang="en-US" sz="1900" dirty="0" smtClean="0"/>
              <a:t>of </a:t>
            </a:r>
            <a:r>
              <a:rPr lang="en-US" sz="1900" dirty="0"/>
              <a:t>people of the different cultural aspects. </a:t>
            </a:r>
          </a:p>
          <a:p>
            <a:r>
              <a:rPr lang="en-US" sz="1900" dirty="0"/>
              <a:t>Flexible working increases the working ability of the HR.</a:t>
            </a:r>
          </a:p>
          <a:p>
            <a:r>
              <a:rPr lang="en-US" sz="1900" dirty="0"/>
              <a:t>Working flexibility increases productivity among the employees. </a:t>
            </a:r>
            <a:endParaRPr lang="en-IN" sz="1900" dirty="0"/>
          </a:p>
        </p:txBody>
      </p:sp>
      <p:pic>
        <p:nvPicPr>
          <p:cNvPr id="2054" name="Picture 6" descr="Workplace Flexibility - IPEM">
            <a:extLst>
              <a:ext uri="{FF2B5EF4-FFF2-40B4-BE49-F238E27FC236}">
                <a16:creationId xmlns="" xmlns:a16="http://schemas.microsoft.com/office/drawing/2014/main" id="{25A4CC89-1B66-0241-3931-67FAE58343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7" r="26213" b="-1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0563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="" xmlns:a16="http://schemas.microsoft.com/office/drawing/2014/main" id="{04812C46-200A-4DEB-A05E-3ED6C68C238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The power of workplace flexibility in an uncertain future | Dropbox Blog">
            <a:extLst>
              <a:ext uri="{FF2B5EF4-FFF2-40B4-BE49-F238E27FC236}">
                <a16:creationId xmlns="" xmlns:a16="http://schemas.microsoft.com/office/drawing/2014/main" id="{C578600E-ACB1-B53A-A94E-BCC9189282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92" r="9136" b="-1"/>
          <a:stretch/>
        </p:blipFill>
        <p:spPr bwMode="auto">
          <a:xfrm>
            <a:off x="1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5" name="Rectangle 4104">
            <a:extLst>
              <a:ext uri="{FF2B5EF4-FFF2-40B4-BE49-F238E27FC236}">
                <a16:creationId xmlns="" xmlns:a16="http://schemas.microsoft.com/office/drawing/2014/main" id="{D1EA859B-E555-4109-94F3-6700E046E0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B7CE71F8-5D2F-3125-6AEC-E995573A7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pPr algn="ctr"/>
            <a:r>
              <a:rPr lang="en-IN" sz="31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Flexibility within the </a:t>
            </a:r>
            <a:r>
              <a:rPr lang="en-IN" sz="3100" b="1" kern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workplace</a:t>
            </a:r>
            <a:r>
              <a:rPr lang="en-IN" sz="31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IN" sz="31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IN" sz="31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E4ABF64-F424-5F3F-FD5F-B3437DAF58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US" sz="1700" dirty="0"/>
              <a:t>Workplace flexibility creates job opportunity within the working place.</a:t>
            </a:r>
          </a:p>
          <a:p>
            <a:r>
              <a:rPr lang="en-US" sz="1700" dirty="0"/>
              <a:t>Flexibility increases strength among the employees. </a:t>
            </a:r>
          </a:p>
          <a:p>
            <a:r>
              <a:rPr lang="en-US" sz="1700" dirty="0"/>
              <a:t>Promote flexible condition among the employees.</a:t>
            </a:r>
          </a:p>
          <a:p>
            <a:r>
              <a:rPr lang="en-US" sz="1700" dirty="0"/>
              <a:t>Workplace flexibility </a:t>
            </a:r>
            <a:r>
              <a:rPr lang="en-US" sz="1700" dirty="0" smtClean="0"/>
              <a:t>use</a:t>
            </a:r>
            <a:r>
              <a:rPr lang="ro-RO" sz="1700" dirty="0"/>
              <a:t>s</a:t>
            </a:r>
            <a:r>
              <a:rPr lang="en-US" sz="1700" dirty="0" smtClean="0"/>
              <a:t> </a:t>
            </a:r>
            <a:r>
              <a:rPr lang="en-US" sz="1700" dirty="0"/>
              <a:t>as </a:t>
            </a:r>
            <a:r>
              <a:rPr lang="ro-RO" sz="1700" dirty="0" err="1" smtClean="0"/>
              <a:t>the</a:t>
            </a:r>
            <a:r>
              <a:rPr lang="en-US" sz="1700" dirty="0" smtClean="0"/>
              <a:t> </a:t>
            </a:r>
            <a:r>
              <a:rPr lang="en-US" sz="1700" dirty="0"/>
              <a:t>tool.</a:t>
            </a:r>
          </a:p>
          <a:p>
            <a:r>
              <a:rPr lang="en-US" sz="1700" dirty="0"/>
              <a:t>Increases willingness and adoptability among the employees.</a:t>
            </a:r>
          </a:p>
          <a:p>
            <a:r>
              <a:rPr lang="en-US" sz="1700" dirty="0"/>
              <a:t>Effective for the work life balances among the employees.</a:t>
            </a:r>
          </a:p>
          <a:p>
            <a:endParaRPr lang="en-US" sz="1700" dirty="0"/>
          </a:p>
          <a:p>
            <a:endParaRPr lang="en-US" sz="1700" dirty="0"/>
          </a:p>
          <a:p>
            <a:endParaRPr lang="en-IN" sz="1700" dirty="0"/>
          </a:p>
        </p:txBody>
      </p:sp>
    </p:spTree>
    <p:extLst>
      <p:ext uri="{BB962C8B-B14F-4D97-AF65-F5344CB8AC3E}">
        <p14:creationId xmlns:p14="http://schemas.microsoft.com/office/powerpoint/2010/main" val="2957239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 descr="NEW Study: Effective Talent Management Needs Wellness Focus">
            <a:extLst>
              <a:ext uri="{FF2B5EF4-FFF2-40B4-BE49-F238E27FC236}">
                <a16:creationId xmlns="" xmlns:a16="http://schemas.microsoft.com/office/drawing/2014/main" id="{0BCF9BBF-F732-AF26-6254-75C121E92D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50"/>
          <a:stretch/>
        </p:blipFill>
        <p:spPr bwMode="auto">
          <a:xfrm>
            <a:off x="13647" y="10"/>
            <a:ext cx="1219200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3" name="Freeform 5">
            <a:extLst>
              <a:ext uri="{FF2B5EF4-FFF2-40B4-BE49-F238E27FC236}">
                <a16:creationId xmlns="" xmlns:a16="http://schemas.microsoft.com/office/drawing/2014/main" id="{3CD9DF72-87A3-404E-A828-84CBF11A830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88C0D8-40BB-81CA-5A1A-EFB02B40B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>
            <a:normAutofit/>
          </a:bodyPr>
          <a:lstStyle/>
          <a:p>
            <a:pPr algn="ctr"/>
            <a:r>
              <a:rPr lang="en-US" sz="3600" dirty="0" err="1" smtClean="0"/>
              <a:t>Impo</a:t>
            </a:r>
            <a:r>
              <a:rPr lang="ro-RO" sz="3600" dirty="0" err="1" smtClean="0"/>
              <a:t>rt</a:t>
            </a:r>
            <a:r>
              <a:rPr lang="en-US" sz="3600" dirty="0" err="1" smtClean="0"/>
              <a:t>ance</a:t>
            </a:r>
            <a:r>
              <a:rPr lang="en-US" sz="3600" dirty="0" smtClean="0"/>
              <a:t> </a:t>
            </a:r>
            <a:r>
              <a:rPr lang="en-US" sz="3600" dirty="0"/>
              <a:t>of the flexibility in work. </a:t>
            </a:r>
            <a:endParaRPr lang="en-IN" sz="3600" dirty="0"/>
          </a:p>
        </p:txBody>
      </p:sp>
      <p:cxnSp>
        <p:nvCxnSpPr>
          <p:cNvPr id="5135" name="Straight Connector 5134">
            <a:extLst>
              <a:ext uri="{FF2B5EF4-FFF2-40B4-BE49-F238E27FC236}">
                <a16:creationId xmlns="" xmlns:a16="http://schemas.microsoft.com/office/drawing/2014/main" id="{20E3A342-4D61-4E3F-AF90-1AB42AEB96C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1C45CB5-ADFB-31E3-F75D-83EB4E0463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16" y="3417573"/>
            <a:ext cx="4593021" cy="2619839"/>
          </a:xfrm>
        </p:spPr>
        <p:txBody>
          <a:bodyPr anchor="ctr">
            <a:normAutofit/>
          </a:bodyPr>
          <a:lstStyle/>
          <a:p>
            <a:r>
              <a:rPr lang="en-US" sz="1800" dirty="0"/>
              <a:t>Diversity and inclusion are the co-related.</a:t>
            </a:r>
          </a:p>
          <a:p>
            <a:r>
              <a:rPr lang="en-US" sz="1800" dirty="0"/>
              <a:t>Diversity states representative.</a:t>
            </a:r>
          </a:p>
          <a:p>
            <a:r>
              <a:rPr lang="en-US" sz="1800" dirty="0"/>
              <a:t>Inclusion deliver working arrangement among the various people through the different location.</a:t>
            </a:r>
          </a:p>
          <a:p>
            <a:r>
              <a:rPr lang="en-US" sz="1800" dirty="0"/>
              <a:t>Flexible ways of the working </a:t>
            </a:r>
            <a:r>
              <a:rPr lang="en-US" sz="1800" dirty="0" err="1" smtClean="0"/>
              <a:t>perfo</a:t>
            </a:r>
            <a:r>
              <a:rPr lang="ro-RO" sz="1800" dirty="0" smtClean="0"/>
              <a:t>r</a:t>
            </a:r>
            <a:r>
              <a:rPr lang="en-US" sz="1800" dirty="0" smtClean="0"/>
              <a:t>man</a:t>
            </a:r>
            <a:r>
              <a:rPr lang="ro-RO" sz="1800" dirty="0" smtClean="0"/>
              <a:t>ce</a:t>
            </a:r>
            <a:r>
              <a:rPr lang="en-US" sz="1800" dirty="0" smtClean="0"/>
              <a:t>. </a:t>
            </a:r>
            <a:endParaRPr lang="en-IN" sz="1800" dirty="0"/>
          </a:p>
        </p:txBody>
      </p:sp>
      <p:sp>
        <p:nvSpPr>
          <p:cNvPr id="4" name="AutoShape 2" descr="Improving the work-life equation: Rethinking workplace flexibility to  include parents | Sprout Social">
            <a:extLst>
              <a:ext uri="{FF2B5EF4-FFF2-40B4-BE49-F238E27FC236}">
                <a16:creationId xmlns="" xmlns:a16="http://schemas.microsoft.com/office/drawing/2014/main" id="{7848E8BD-C7AE-7A52-B308-DAF52DFCD9D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5" name="AutoShape 4" descr="Improving the work-life equation: Rethinking workplace flexibility to  include parents | Sprout Social">
            <a:extLst>
              <a:ext uri="{FF2B5EF4-FFF2-40B4-BE49-F238E27FC236}">
                <a16:creationId xmlns="" xmlns:a16="http://schemas.microsoft.com/office/drawing/2014/main" id="{CD4FD42C-D0E8-2ADF-4E54-20301ECAE28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6" name="AutoShape 6" descr="Improving the work-life equation: Rethinking workplace flexibility to  include parents | Sprout Social">
            <a:extLst>
              <a:ext uri="{FF2B5EF4-FFF2-40B4-BE49-F238E27FC236}">
                <a16:creationId xmlns="" xmlns:a16="http://schemas.microsoft.com/office/drawing/2014/main" id="{CC155077-3EA7-E746-2A0E-8F4E18B574E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134191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rticle: Curating the right mix of employee wellness benefits — People  Matters">
            <a:extLst>
              <a:ext uri="{FF2B5EF4-FFF2-40B4-BE49-F238E27FC236}">
                <a16:creationId xmlns="" xmlns:a16="http://schemas.microsoft.com/office/drawing/2014/main" id="{01BB122B-8940-6031-B0B7-2A3204250E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"/>
          <a:stretch/>
        </p:blipFill>
        <p:spPr bwMode="auto">
          <a:xfrm>
            <a:off x="20" y="10"/>
            <a:ext cx="1218893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1" name="Freeform: Shape 6150">
            <a:extLst>
              <a:ext uri="{FF2B5EF4-FFF2-40B4-BE49-F238E27FC236}">
                <a16:creationId xmlns="" xmlns:a16="http://schemas.microsoft.com/office/drawing/2014/main" id="{5E8D2E83-FB3A-40E7-A9E5-7AB389D612B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4023809"/>
            <a:ext cx="11016943" cy="2262375"/>
          </a:xfrm>
          <a:custGeom>
            <a:avLst/>
            <a:gdLst>
              <a:gd name="connsiteX0" fmla="*/ 0 w 11016943"/>
              <a:gd name="connsiteY0" fmla="*/ 0 h 2262375"/>
              <a:gd name="connsiteX1" fmla="*/ 9969166 w 11016943"/>
              <a:gd name="connsiteY1" fmla="*/ 0 h 2262375"/>
              <a:gd name="connsiteX2" fmla="*/ 11016943 w 11016943"/>
              <a:gd name="connsiteY2" fmla="*/ 2262375 h 2262375"/>
              <a:gd name="connsiteX3" fmla="*/ 4942050 w 11016943"/>
              <a:gd name="connsiteY3" fmla="*/ 2262375 h 2262375"/>
              <a:gd name="connsiteX4" fmla="*/ 4582160 w 11016943"/>
              <a:gd name="connsiteY4" fmla="*/ 2262375 h 2262375"/>
              <a:gd name="connsiteX5" fmla="*/ 0 w 11016943"/>
              <a:gd name="connsiteY5" fmla="*/ 2262375 h 226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16943" h="2262375">
                <a:moveTo>
                  <a:pt x="0" y="0"/>
                </a:moveTo>
                <a:lnTo>
                  <a:pt x="9969166" y="0"/>
                </a:lnTo>
                <a:lnTo>
                  <a:pt x="11016943" y="2262375"/>
                </a:lnTo>
                <a:lnTo>
                  <a:pt x="4942050" y="2262375"/>
                </a:lnTo>
                <a:lnTo>
                  <a:pt x="4582160" y="2262375"/>
                </a:lnTo>
                <a:lnTo>
                  <a:pt x="0" y="2262375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13A261-0A8F-9B86-BE67-CF203042F0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062" y="4185749"/>
            <a:ext cx="9265771" cy="622836"/>
          </a:xfrm>
        </p:spPr>
        <p:txBody>
          <a:bodyPr>
            <a:normAutofit/>
          </a:bodyPr>
          <a:lstStyle/>
          <a:p>
            <a:r>
              <a:rPr lang="en-US" sz="3600"/>
              <a:t>Importance of the flexibility in workplace</a:t>
            </a:r>
            <a:endParaRPr lang="en-IN" sz="360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F35DC90-2DF4-71E2-0CA6-8ACEB0E791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063" y="4856921"/>
            <a:ext cx="9565028" cy="1249240"/>
          </a:xfrm>
        </p:spPr>
        <p:txBody>
          <a:bodyPr>
            <a:normAutofit/>
          </a:bodyPr>
          <a:lstStyle/>
          <a:p>
            <a:r>
              <a:rPr lang="en-US" sz="1400" dirty="0"/>
              <a:t>Companies are focusing on the flexible </a:t>
            </a:r>
            <a:r>
              <a:rPr lang="ro-RO" sz="1400" dirty="0" smtClean="0"/>
              <a:t> </a:t>
            </a:r>
            <a:r>
              <a:rPr lang="en-US" sz="1400" dirty="0" smtClean="0"/>
              <a:t>policies</a:t>
            </a:r>
            <a:r>
              <a:rPr lang="en-US" sz="1400" dirty="0"/>
              <a:t>.</a:t>
            </a:r>
          </a:p>
          <a:p>
            <a:r>
              <a:rPr lang="en-US" sz="1400" dirty="0"/>
              <a:t>The tool increases </a:t>
            </a:r>
            <a:r>
              <a:rPr lang="en-US" sz="1400" dirty="0" err="1" smtClean="0"/>
              <a:t>workin</a:t>
            </a:r>
            <a:r>
              <a:rPr lang="ro-RO" sz="1400" dirty="0" smtClean="0"/>
              <a:t>g</a:t>
            </a:r>
            <a:r>
              <a:rPr lang="en-US" sz="1400" dirty="0" smtClean="0"/>
              <a:t> </a:t>
            </a:r>
            <a:r>
              <a:rPr lang="en-US" sz="1400" dirty="0"/>
              <a:t>performances among the </a:t>
            </a:r>
            <a:r>
              <a:rPr lang="en-US" sz="1400" dirty="0" smtClean="0"/>
              <a:t>employees</a:t>
            </a:r>
            <a:r>
              <a:rPr lang="en-US" sz="1400" dirty="0"/>
              <a:t>. </a:t>
            </a:r>
          </a:p>
          <a:p>
            <a:r>
              <a:rPr lang="en-US" sz="1400" dirty="0"/>
              <a:t>Time consuming for the working </a:t>
            </a:r>
            <a:r>
              <a:rPr lang="en-US" sz="1400" dirty="0" smtClean="0"/>
              <a:t>par</a:t>
            </a:r>
            <a:r>
              <a:rPr lang="ro-RO" sz="1400" dirty="0" err="1" smtClean="0"/>
              <a:t>ents</a:t>
            </a:r>
            <a:r>
              <a:rPr lang="en-US" sz="1400" dirty="0" smtClean="0"/>
              <a:t>. </a:t>
            </a:r>
            <a:endParaRPr lang="en-US" sz="1400" dirty="0"/>
          </a:p>
          <a:p>
            <a:r>
              <a:rPr lang="en-US" sz="1400" dirty="0"/>
              <a:t>Employees determine the work life balances.  </a:t>
            </a:r>
            <a:endParaRPr lang="en-IN" sz="1400" dirty="0"/>
          </a:p>
        </p:txBody>
      </p:sp>
    </p:spTree>
    <p:extLst>
      <p:ext uri="{BB962C8B-B14F-4D97-AF65-F5344CB8AC3E}">
        <p14:creationId xmlns:p14="http://schemas.microsoft.com/office/powerpoint/2010/main" val="444343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Rectangle 7174">
            <a:extLst>
              <a:ext uri="{FF2B5EF4-FFF2-40B4-BE49-F238E27FC236}">
                <a16:creationId xmlns="" xmlns:a16="http://schemas.microsoft.com/office/drawing/2014/main" id="{4038CB10-1F5C-4D54-9DF7-12586DE5B00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3A4553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6667EA38-EFD5-484F-B03D-FEC04C7FC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en-US">
                <a:solidFill>
                  <a:srgbClr val="FFFFFF"/>
                </a:solidFill>
              </a:rPr>
              <a:t>HR role in the promoting diversity</a:t>
            </a:r>
            <a:endParaRPr lang="en-IN">
              <a:solidFill>
                <a:srgbClr val="FFFFFF"/>
              </a:solidFill>
            </a:endParaRPr>
          </a:p>
        </p:txBody>
      </p:sp>
      <p:pic>
        <p:nvPicPr>
          <p:cNvPr id="7170" name="Picture 2" descr="How to Make Your Workplace More Flexible | Fortune">
            <a:extLst>
              <a:ext uri="{FF2B5EF4-FFF2-40B4-BE49-F238E27FC236}">
                <a16:creationId xmlns="" xmlns:a16="http://schemas.microsoft.com/office/drawing/2014/main" id="{110BCDFA-EBD8-E548-0ED9-362D8C7D6F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52" r="2" b="2"/>
          <a:stretch/>
        </p:blipFill>
        <p:spPr bwMode="auto">
          <a:xfrm>
            <a:off x="327547" y="321733"/>
            <a:ext cx="7058306" cy="410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7" name="Rectangle 7176">
            <a:extLst>
              <a:ext uri="{FF2B5EF4-FFF2-40B4-BE49-F238E27FC236}">
                <a16:creationId xmlns="" xmlns:a16="http://schemas.microsoft.com/office/drawing/2014/main" id="{73ED6512-6858-4552-B699-9A97FE9A4EA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ADD4250-A09E-554E-9910-7B53EB3802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en-US" sz="2000" dirty="0">
                <a:solidFill>
                  <a:srgbClr val="FFFFFF"/>
                </a:solidFill>
              </a:rPr>
              <a:t>Employees can deliver their opinion.</a:t>
            </a:r>
          </a:p>
          <a:p>
            <a:r>
              <a:rPr lang="en-US" sz="2000" dirty="0">
                <a:solidFill>
                  <a:srgbClr val="FFFFFF"/>
                </a:solidFill>
              </a:rPr>
              <a:t>Communicate with the </a:t>
            </a:r>
            <a:r>
              <a:rPr lang="en-US" sz="2000" dirty="0" err="1" smtClean="0">
                <a:solidFill>
                  <a:srgbClr val="FFFFFF"/>
                </a:solidFill>
              </a:rPr>
              <a:t>differen</a:t>
            </a:r>
            <a:r>
              <a:rPr lang="ro-RO" sz="2000" dirty="0" smtClean="0">
                <a:solidFill>
                  <a:srgbClr val="FFFFFF"/>
                </a:solidFill>
              </a:rPr>
              <a:t>t </a:t>
            </a:r>
            <a:r>
              <a:rPr lang="en-US" sz="2000" dirty="0" smtClean="0">
                <a:solidFill>
                  <a:srgbClr val="FFFFFF"/>
                </a:solidFill>
              </a:rPr>
              <a:t>employees </a:t>
            </a:r>
            <a:r>
              <a:rPr lang="en-US" sz="2000" dirty="0">
                <a:solidFill>
                  <a:srgbClr val="FFFFFF"/>
                </a:solidFill>
              </a:rPr>
              <a:t>through the telecommunication.</a:t>
            </a:r>
          </a:p>
          <a:p>
            <a:r>
              <a:rPr lang="en-US" sz="2000" dirty="0">
                <a:solidFill>
                  <a:srgbClr val="FFFFFF"/>
                </a:solidFill>
              </a:rPr>
              <a:t>HR gives flexible </a:t>
            </a:r>
            <a:r>
              <a:rPr lang="en-US" sz="2000" dirty="0" err="1" smtClean="0">
                <a:solidFill>
                  <a:srgbClr val="FFFFFF"/>
                </a:solidFill>
              </a:rPr>
              <a:t>environm</a:t>
            </a:r>
            <a:r>
              <a:rPr lang="ro-RO" sz="2000" dirty="0" smtClean="0">
                <a:solidFill>
                  <a:srgbClr val="FFFFFF"/>
                </a:solidFill>
              </a:rPr>
              <a:t>e</a:t>
            </a:r>
            <a:r>
              <a:rPr lang="en-US" sz="2000" dirty="0" err="1" smtClean="0">
                <a:solidFill>
                  <a:srgbClr val="FFFFFF"/>
                </a:solidFill>
              </a:rPr>
              <a:t>nt</a:t>
            </a:r>
            <a:r>
              <a:rPr lang="en-US" sz="2000" dirty="0" smtClean="0">
                <a:solidFill>
                  <a:srgbClr val="FFFFFF"/>
                </a:solidFill>
              </a:rPr>
              <a:t> </a:t>
            </a:r>
            <a:r>
              <a:rPr lang="en-US" sz="2000" dirty="0">
                <a:solidFill>
                  <a:srgbClr val="FFFFFF"/>
                </a:solidFill>
              </a:rPr>
              <a:t>for that employees. </a:t>
            </a:r>
          </a:p>
          <a:p>
            <a:r>
              <a:rPr lang="en-US" sz="2000" dirty="0">
                <a:solidFill>
                  <a:srgbClr val="FFFFFF"/>
                </a:solidFill>
              </a:rPr>
              <a:t>This create a talent pool within </a:t>
            </a:r>
            <a:r>
              <a:rPr lang="en-US" sz="2000" dirty="0" err="1">
                <a:solidFill>
                  <a:srgbClr val="FFFFFF"/>
                </a:solidFill>
              </a:rPr>
              <a:t>organisation</a:t>
            </a:r>
            <a:r>
              <a:rPr lang="en-US" sz="2000" dirty="0">
                <a:solidFill>
                  <a:srgbClr val="FFFFFF"/>
                </a:solidFill>
              </a:rPr>
              <a:t>.</a:t>
            </a:r>
            <a:endParaRPr lang="en-IN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7236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9" name="Rectangle 8198">
            <a:extLst>
              <a:ext uri="{FF2B5EF4-FFF2-40B4-BE49-F238E27FC236}">
                <a16:creationId xmlns="" xmlns:a16="http://schemas.microsoft.com/office/drawing/2014/main" id="{4038CB10-1F5C-4D54-9DF7-12586DE5B00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31345E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1A60D9A4-CB8F-90B3-CAD9-E880433FF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en-US">
                <a:solidFill>
                  <a:srgbClr val="FFFFFF"/>
                </a:solidFill>
              </a:rPr>
              <a:t>HR role in promoting inclusion</a:t>
            </a:r>
            <a:endParaRPr lang="en-IN">
              <a:solidFill>
                <a:srgbClr val="FFFFFF"/>
              </a:solidFill>
            </a:endParaRPr>
          </a:p>
        </p:txBody>
      </p:sp>
      <p:pic>
        <p:nvPicPr>
          <p:cNvPr id="8194" name="Picture 2" descr="Workplace Flexibility Should Not Be Another Policy | Schiavello Construction">
            <a:extLst>
              <a:ext uri="{FF2B5EF4-FFF2-40B4-BE49-F238E27FC236}">
                <a16:creationId xmlns="" xmlns:a16="http://schemas.microsoft.com/office/drawing/2014/main" id="{E0EEE659-C2D6-E9A7-D050-CE74B80DFE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34" r="1" b="1887"/>
          <a:stretch/>
        </p:blipFill>
        <p:spPr bwMode="auto">
          <a:xfrm>
            <a:off x="327547" y="321733"/>
            <a:ext cx="7058306" cy="410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1" name="Rectangle 8200">
            <a:extLst>
              <a:ext uri="{FF2B5EF4-FFF2-40B4-BE49-F238E27FC236}">
                <a16:creationId xmlns="" xmlns:a16="http://schemas.microsoft.com/office/drawing/2014/main" id="{73ED6512-6858-4552-B699-9A97FE9A4EA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0AFDABD-8D70-66F5-2139-1053FBAD9E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en-US" sz="2000">
                <a:solidFill>
                  <a:srgbClr val="FFFFFF"/>
                </a:solidFill>
              </a:rPr>
              <a:t>This help to create the remote working facility.</a:t>
            </a:r>
          </a:p>
          <a:p>
            <a:r>
              <a:rPr lang="en-US" sz="2000">
                <a:solidFill>
                  <a:srgbClr val="FFFFFF"/>
                </a:solidFill>
              </a:rPr>
              <a:t>This can create flexible working hours for the employees. </a:t>
            </a:r>
          </a:p>
          <a:p>
            <a:r>
              <a:rPr lang="en-US" sz="2000">
                <a:solidFill>
                  <a:srgbClr val="FFFFFF"/>
                </a:solidFill>
              </a:rPr>
              <a:t>HR introduces condense schedule for the employees. </a:t>
            </a:r>
            <a:endParaRPr lang="en-IN" sz="20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8417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Rectangle 9222">
            <a:extLst>
              <a:ext uri="{FF2B5EF4-FFF2-40B4-BE49-F238E27FC236}">
                <a16:creationId xmlns="" xmlns:a16="http://schemas.microsoft.com/office/drawing/2014/main" id="{4038CB10-1F5C-4D54-9DF7-12586DE5B00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3C4B5C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FCA058-36A0-BD2C-4560-711EEFC83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en-US">
                <a:solidFill>
                  <a:srgbClr val="FFFFFF"/>
                </a:solidFill>
              </a:rPr>
              <a:t>Conclusion</a:t>
            </a:r>
            <a:endParaRPr lang="en-IN">
              <a:solidFill>
                <a:srgbClr val="FFFFFF"/>
              </a:solidFill>
            </a:endParaRPr>
          </a:p>
        </p:txBody>
      </p:sp>
      <p:pic>
        <p:nvPicPr>
          <p:cNvPr id="9218" name="Picture 2" descr="The importance of workplace flexibility - Entrepreneur Caribbean">
            <a:extLst>
              <a:ext uri="{FF2B5EF4-FFF2-40B4-BE49-F238E27FC236}">
                <a16:creationId xmlns="" xmlns:a16="http://schemas.microsoft.com/office/drawing/2014/main" id="{7C5E8EB6-9E4F-07A5-7447-A92EFCA77E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8"/>
          <a:stretch/>
        </p:blipFill>
        <p:spPr bwMode="auto">
          <a:xfrm>
            <a:off x="327547" y="321733"/>
            <a:ext cx="7058306" cy="410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5" name="Rectangle 9224">
            <a:extLst>
              <a:ext uri="{FF2B5EF4-FFF2-40B4-BE49-F238E27FC236}">
                <a16:creationId xmlns="" xmlns:a16="http://schemas.microsoft.com/office/drawing/2014/main" id="{73ED6512-6858-4552-B699-9A97FE9A4EA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E48DC1A-0443-9391-4FBB-A1B23BAD0E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en-US" sz="2000" dirty="0">
                <a:solidFill>
                  <a:srgbClr val="FFFFFF"/>
                </a:solidFill>
              </a:rPr>
              <a:t>Flexible working environment can creates effective job role </a:t>
            </a:r>
            <a:r>
              <a:rPr lang="en-US" sz="2000" dirty="0" smtClean="0">
                <a:solidFill>
                  <a:srgbClr val="FFFFFF"/>
                </a:solidFill>
              </a:rPr>
              <a:t>within </a:t>
            </a:r>
            <a:r>
              <a:rPr lang="en-US" sz="2000" dirty="0" err="1" smtClean="0">
                <a:solidFill>
                  <a:srgbClr val="FFFFFF"/>
                </a:solidFill>
              </a:rPr>
              <a:t>th</a:t>
            </a:r>
            <a:r>
              <a:rPr lang="ro-RO" sz="2000" dirty="0" smtClean="0">
                <a:solidFill>
                  <a:srgbClr val="FFFFFF"/>
                </a:solidFill>
              </a:rPr>
              <a:t>e</a:t>
            </a:r>
            <a:r>
              <a:rPr lang="en-US" sz="2000" dirty="0" smtClean="0">
                <a:solidFill>
                  <a:srgbClr val="FFFFFF"/>
                </a:solidFill>
              </a:rPr>
              <a:t> </a:t>
            </a:r>
            <a:r>
              <a:rPr lang="en-US" sz="2000" dirty="0">
                <a:solidFill>
                  <a:srgbClr val="FFFFFF"/>
                </a:solidFill>
              </a:rPr>
              <a:t>organization.</a:t>
            </a:r>
          </a:p>
          <a:p>
            <a:r>
              <a:rPr lang="en-US" sz="2000" dirty="0">
                <a:solidFill>
                  <a:srgbClr val="FFFFFF"/>
                </a:solidFill>
              </a:rPr>
              <a:t>HR professional can create effective working environment for the employees.  </a:t>
            </a:r>
            <a:endParaRPr lang="en-IN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6159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Nine out of ten employees believe flexible working is key to boosting  productivity - Workplace Insight">
            <a:extLst>
              <a:ext uri="{FF2B5EF4-FFF2-40B4-BE49-F238E27FC236}">
                <a16:creationId xmlns="" xmlns:a16="http://schemas.microsoft.com/office/drawing/2014/main" id="{8E466883-C7AC-538E-A3AC-FC4C98BA26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2168"/>
          <a:stretch/>
        </p:blipFill>
        <p:spPr bwMode="auto">
          <a:xfrm>
            <a:off x="5182104" y="10"/>
            <a:ext cx="7009896" cy="6857990"/>
          </a:xfrm>
          <a:custGeom>
            <a:avLst/>
            <a:gdLst/>
            <a:ahLst/>
            <a:cxnLst/>
            <a:rect l="l" t="t" r="r" b="b"/>
            <a:pathLst>
              <a:path w="7009896" h="6858000">
                <a:moveTo>
                  <a:pt x="0" y="0"/>
                </a:moveTo>
                <a:lnTo>
                  <a:pt x="7009896" y="0"/>
                </a:lnTo>
                <a:lnTo>
                  <a:pt x="7009896" y="6858000"/>
                </a:lnTo>
                <a:lnTo>
                  <a:pt x="21616" y="6858000"/>
                </a:lnTo>
                <a:lnTo>
                  <a:pt x="129867" y="6647018"/>
                </a:lnTo>
                <a:cubicBezTo>
                  <a:pt x="1043295" y="4758249"/>
                  <a:pt x="1332296" y="2559611"/>
                  <a:pt x="814641" y="380651"/>
                </a:cubicBezTo>
                <a:lnTo>
                  <a:pt x="714685" y="1"/>
                </a:lnTo>
                <a:lnTo>
                  <a:pt x="0" y="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7" name="Freeform: Shape 10246">
            <a:extLst>
              <a:ext uri="{FF2B5EF4-FFF2-40B4-BE49-F238E27FC236}">
                <a16:creationId xmlns="" xmlns:a16="http://schemas.microsoft.com/office/drawing/2014/main" id="{5FDF4720-5445-47BE-89FE-E40D1AE6F6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-1"/>
            <a:ext cx="6480073" cy="6858002"/>
          </a:xfrm>
          <a:custGeom>
            <a:avLst/>
            <a:gdLst>
              <a:gd name="connsiteX0" fmla="*/ 6130244 w 6480073"/>
              <a:gd name="connsiteY0" fmla="*/ 0 h 6858002"/>
              <a:gd name="connsiteX1" fmla="*/ 6212951 w 6480073"/>
              <a:gd name="connsiteY1" fmla="*/ 314584 h 6858002"/>
              <a:gd name="connsiteX2" fmla="*/ 5540779 w 6480073"/>
              <a:gd name="connsiteY2" fmla="*/ 6756649 h 6858002"/>
              <a:gd name="connsiteX3" fmla="*/ 5489971 w 6480073"/>
              <a:gd name="connsiteY3" fmla="*/ 6858002 h 6858002"/>
              <a:gd name="connsiteX4" fmla="*/ 0 w 6480073"/>
              <a:gd name="connsiteY4" fmla="*/ 6858002 h 6858002"/>
              <a:gd name="connsiteX5" fmla="*/ 0 w 6480073"/>
              <a:gd name="connsiteY5" fmla="*/ 0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480073" h="6858002">
                <a:moveTo>
                  <a:pt x="6130244" y="0"/>
                </a:moveTo>
                <a:lnTo>
                  <a:pt x="6212951" y="314584"/>
                </a:lnTo>
                <a:cubicBezTo>
                  <a:pt x="6745828" y="2551616"/>
                  <a:pt x="6460994" y="4808873"/>
                  <a:pt x="5540779" y="6756649"/>
                </a:cubicBezTo>
                <a:lnTo>
                  <a:pt x="5489971" y="6858002"/>
                </a:lnTo>
                <a:lnTo>
                  <a:pt x="0" y="685800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0249" name="Freeform: Shape 10248">
            <a:extLst>
              <a:ext uri="{FF2B5EF4-FFF2-40B4-BE49-F238E27FC236}">
                <a16:creationId xmlns="" xmlns:a16="http://schemas.microsoft.com/office/drawing/2014/main" id="{AC8710B4-A815-4082-9E4F-F13A0007090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6249216" cy="6858001"/>
          </a:xfrm>
          <a:custGeom>
            <a:avLst/>
            <a:gdLst>
              <a:gd name="connsiteX0" fmla="*/ 0 w 6249216"/>
              <a:gd name="connsiteY0" fmla="*/ 0 h 6858001"/>
              <a:gd name="connsiteX1" fmla="*/ 5893742 w 6249216"/>
              <a:gd name="connsiteY1" fmla="*/ 1 h 6858001"/>
              <a:gd name="connsiteX2" fmla="*/ 5993697 w 6249216"/>
              <a:gd name="connsiteY2" fmla="*/ 380651 h 6858001"/>
              <a:gd name="connsiteX3" fmla="*/ 5308924 w 6249216"/>
              <a:gd name="connsiteY3" fmla="*/ 6647018 h 6858001"/>
              <a:gd name="connsiteX4" fmla="*/ 5200672 w 6249216"/>
              <a:gd name="connsiteY4" fmla="*/ 6858001 h 6858001"/>
              <a:gd name="connsiteX5" fmla="*/ 1 w 6249216"/>
              <a:gd name="connsiteY5" fmla="*/ 685800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49216" h="6858001">
                <a:moveTo>
                  <a:pt x="0" y="0"/>
                </a:moveTo>
                <a:lnTo>
                  <a:pt x="5893742" y="1"/>
                </a:lnTo>
                <a:lnTo>
                  <a:pt x="5993697" y="380651"/>
                </a:lnTo>
                <a:cubicBezTo>
                  <a:pt x="6511353" y="2559611"/>
                  <a:pt x="6222352" y="4758249"/>
                  <a:pt x="5308924" y="6647018"/>
                </a:cubicBezTo>
                <a:lnTo>
                  <a:pt x="5200672" y="6858001"/>
                </a:lnTo>
                <a:lnTo>
                  <a:pt x="1" y="685800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8473D4-BEAF-C5A9-699D-A93DF3B631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377" y="351261"/>
            <a:ext cx="4782458" cy="1325563"/>
          </a:xfrm>
        </p:spPr>
        <p:txBody>
          <a:bodyPr>
            <a:normAutofit/>
          </a:bodyPr>
          <a:lstStyle/>
          <a:p>
            <a:r>
              <a:rPr lang="en-US" dirty="0"/>
              <a:t>References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A9AC3EA-6087-9F1D-B876-8A34597E8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1900052"/>
            <a:ext cx="4782458" cy="4153614"/>
          </a:xfrm>
        </p:spPr>
        <p:txBody>
          <a:bodyPr anchor="t">
            <a:normAutofit fontScale="62500" lnSpcReduction="20000"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IN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Bush, M, 2022. Why is diversity &amp; inclusion in the workplace important?, Great Place To Work®. Available at: https://www.greatplacetowork.com/resources/blog/why-is-diversity-inclusion-in-the-workplace-important (Accessed: November 22, 2022). </a:t>
            </a:r>
            <a:endParaRPr lang="en-IN" sz="19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IN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CIPD, 2022. Flexible working: A step to creating more inclusive workplaces, CIPD. Available at: https://www.cipd.co.uk/news-views/news-articles/flexible-working#gref (Accessed: November 22, 2022). </a:t>
            </a:r>
            <a:endParaRPr lang="en-IN" sz="19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IN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Greedy, E, 2022. Job flexibility will drive workforce diversity, HR Magazine. Available at: https://www.hrmagazine.co.uk/content/news/job-flexibility-will-drive-workforce-diversity (Accessed: November 22, 2022). </a:t>
            </a:r>
            <a:endParaRPr lang="en-IN" sz="19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IN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SHRM, 2022. Resources &amp; Tools. Available at: https://www.shrm.org/resourcesandtools/pages/default.aspx (Accessed: November 22, 2022). </a:t>
            </a:r>
            <a:endParaRPr lang="en-IN" sz="19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IN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wordsmith, 2022. Flexible work arrangements can help companies become more diverse and inclusive-here's how, CNBC. CNBC. Available at: https://www.cnbc.com/2022/04/20/how-flexible-work-arrangements-can-help-companies-become-more-diverse-and-inclusive.html (Accessed: November 22, 2022). </a:t>
            </a:r>
            <a:endParaRPr lang="en-IN" sz="19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IN" sz="700" dirty="0"/>
          </a:p>
        </p:txBody>
      </p:sp>
    </p:spTree>
    <p:extLst>
      <p:ext uri="{BB962C8B-B14F-4D97-AF65-F5344CB8AC3E}">
        <p14:creationId xmlns:p14="http://schemas.microsoft.com/office/powerpoint/2010/main" val="7766043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="" xmlns:a16="http://schemas.microsoft.com/office/drawing/2014/main" id="{AA8F442E-3FDE-0944-F7F5-BECA2DEF31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3"/>
            <a:ext cx="12191999" cy="6852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992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449</Words>
  <Application>Microsoft Office PowerPoint</Application>
  <PresentationFormat>Particularizare</PresentationFormat>
  <Paragraphs>49</Paragraphs>
  <Slides>10</Slides>
  <Notes>7</Notes>
  <HiddenSlides>0</HiddenSlides>
  <MMClips>0</MMClip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10</vt:i4>
      </vt:variant>
    </vt:vector>
  </HeadingPairs>
  <TitlesOfParts>
    <vt:vector size="11" baseType="lpstr">
      <vt:lpstr>Office Theme</vt:lpstr>
      <vt:lpstr>ASSESSMENT 1- INDIVIDUAL PRESENTATION </vt:lpstr>
      <vt:lpstr>Introduction</vt:lpstr>
      <vt:lpstr>Flexibility within the workplace </vt:lpstr>
      <vt:lpstr>Importance of the flexibility in work. </vt:lpstr>
      <vt:lpstr>Importance of the flexibility in workplace</vt:lpstr>
      <vt:lpstr>HR role in the promoting diversity</vt:lpstr>
      <vt:lpstr>HR role in promoting inclusion</vt:lpstr>
      <vt:lpstr>Conclusion</vt:lpstr>
      <vt:lpstr>References</vt:lpstr>
      <vt:lpstr>Prezentare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1- INDIVIDUAL PRESENTATION</dc:title>
  <dc:creator>Alexandru Cretu</dc:creator>
  <cp:lastModifiedBy>Alex</cp:lastModifiedBy>
  <cp:revision>9</cp:revision>
  <dcterms:created xsi:type="dcterms:W3CDTF">2022-11-22T13:06:45Z</dcterms:created>
  <dcterms:modified xsi:type="dcterms:W3CDTF">2022-11-24T21:18:26Z</dcterms:modified>
</cp:coreProperties>
</file>