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418" r:id="rId2"/>
    <p:sldId id="475" r:id="rId3"/>
    <p:sldId id="631" r:id="rId4"/>
    <p:sldId id="632" r:id="rId5"/>
    <p:sldId id="655" r:id="rId6"/>
    <p:sldId id="470" r:id="rId7"/>
    <p:sldId id="654" r:id="rId8"/>
    <p:sldId id="633" r:id="rId9"/>
    <p:sldId id="651" r:id="rId10"/>
    <p:sldId id="634" r:id="rId11"/>
    <p:sldId id="652" r:id="rId12"/>
    <p:sldId id="635" r:id="rId13"/>
    <p:sldId id="653" r:id="rId14"/>
    <p:sldId id="380" r:id="rId15"/>
    <p:sldId id="485" r:id="rId16"/>
    <p:sldId id="496" r:id="rId17"/>
    <p:sldId id="585" r:id="rId18"/>
    <p:sldId id="497" r:id="rId19"/>
    <p:sldId id="573" r:id="rId20"/>
    <p:sldId id="657" r:id="rId21"/>
    <p:sldId id="658" r:id="rId22"/>
    <p:sldId id="659" r:id="rId23"/>
    <p:sldId id="579" r:id="rId24"/>
    <p:sldId id="581" r:id="rId25"/>
    <p:sldId id="582" r:id="rId26"/>
    <p:sldId id="583" r:id="rId27"/>
    <p:sldId id="584" r:id="rId28"/>
    <p:sldId id="586" r:id="rId29"/>
    <p:sldId id="587" r:id="rId30"/>
    <p:sldId id="498" r:id="rId31"/>
    <p:sldId id="661" r:id="rId32"/>
    <p:sldId id="660" r:id="rId33"/>
    <p:sldId id="666" r:id="rId34"/>
    <p:sldId id="414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3315BF-B634-40E7-9DA0-8EFAA4D810BC}" v="238" dt="2026-09-13T00:47:51.1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58" autoAdjust="0"/>
    <p:restoredTop sz="95260" autoAdjust="0"/>
  </p:normalViewPr>
  <p:slideViewPr>
    <p:cSldViewPr>
      <p:cViewPr varScale="1">
        <p:scale>
          <a:sx n="112" d="100"/>
          <a:sy n="112" d="100"/>
        </p:scale>
        <p:origin x="130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5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D05296E-8324-4DE2-93D8-42C1E1B0FB42}"/>
    <pc:docChg chg="custSel addSld delSld modSld sldOrd">
      <pc:chgData name="Vasilios Tavlaridis" userId="cf0f3e73-e183-4ecf-9d20-cf90aae84965" providerId="ADAL" clId="{DD05296E-8324-4DE2-93D8-42C1E1B0FB42}" dt="2026-09-13T00:47:51.178" v="245" actId="120"/>
      <pc:docMkLst>
        <pc:docMk/>
      </pc:docMkLst>
      <pc:sldChg chg="del">
        <pc:chgData name="Vasilios Tavlaridis" userId="cf0f3e73-e183-4ecf-9d20-cf90aae84965" providerId="ADAL" clId="{DD05296E-8324-4DE2-93D8-42C1E1B0FB42}" dt="2026-09-13T00:45:21.845" v="209" actId="47"/>
        <pc:sldMkLst>
          <pc:docMk/>
          <pc:sldMk cId="1313076978" sldId="407"/>
        </pc:sldMkLst>
      </pc:sldChg>
      <pc:sldChg chg="delSp modSp del mod ord delAnim">
        <pc:chgData name="Vasilios Tavlaridis" userId="cf0f3e73-e183-4ecf-9d20-cf90aae84965" providerId="ADAL" clId="{DD05296E-8324-4DE2-93D8-42C1E1B0FB42}" dt="2026-09-12T19:15:43.818" v="5" actId="2696"/>
        <pc:sldMkLst>
          <pc:docMk/>
          <pc:sldMk cId="3974780493" sldId="453"/>
        </pc:sldMkLst>
        <pc:spChg chg="mod">
          <ac:chgData name="Vasilios Tavlaridis" userId="cf0f3e73-e183-4ecf-9d20-cf90aae84965" providerId="ADAL" clId="{DD05296E-8324-4DE2-93D8-42C1E1B0FB42}" dt="2026-09-12T19:15:32.758" v="3" actId="20577"/>
          <ac:spMkLst>
            <pc:docMk/>
            <pc:sldMk cId="3974780493" sldId="453"/>
            <ac:spMk id="2" creationId="{EDAA5AA7-ED10-4016-A974-6D5B01978A19}"/>
          </ac:spMkLst>
        </pc:spChg>
        <pc:picChg chg="del">
          <ac:chgData name="Vasilios Tavlaridis" userId="cf0f3e73-e183-4ecf-9d20-cf90aae84965" providerId="ADAL" clId="{DD05296E-8324-4DE2-93D8-42C1E1B0FB42}" dt="2026-09-12T19:15:35.161" v="4" actId="478"/>
          <ac:picMkLst>
            <pc:docMk/>
            <pc:sldMk cId="3974780493" sldId="453"/>
            <ac:picMk id="8" creationId="{E1E59119-1ECA-46A5-AC0C-AF5077A2C0C0}"/>
          </ac:picMkLst>
        </pc:picChg>
      </pc:sldChg>
      <pc:sldChg chg="del">
        <pc:chgData name="Vasilios Tavlaridis" userId="cf0f3e73-e183-4ecf-9d20-cf90aae84965" providerId="ADAL" clId="{DD05296E-8324-4DE2-93D8-42C1E1B0FB42}" dt="2026-09-12T19:15:46.507" v="6" actId="2696"/>
        <pc:sldMkLst>
          <pc:docMk/>
          <pc:sldMk cId="3387520277" sldId="459"/>
        </pc:sldMkLst>
      </pc:sldChg>
      <pc:sldChg chg="modSp">
        <pc:chgData name="Vasilios Tavlaridis" userId="cf0f3e73-e183-4ecf-9d20-cf90aae84965" providerId="ADAL" clId="{DD05296E-8324-4DE2-93D8-42C1E1B0FB42}" dt="2026-09-13T00:45:46.075" v="212" actId="20577"/>
        <pc:sldMkLst>
          <pc:docMk/>
          <pc:sldMk cId="274971265" sldId="475"/>
        </pc:sldMkLst>
        <pc:spChg chg="mod">
          <ac:chgData name="Vasilios Tavlaridis" userId="cf0f3e73-e183-4ecf-9d20-cf90aae84965" providerId="ADAL" clId="{DD05296E-8324-4DE2-93D8-42C1E1B0FB42}" dt="2026-09-13T00:45:46.075" v="212" actId="20577"/>
          <ac:spMkLst>
            <pc:docMk/>
            <pc:sldMk cId="274971265" sldId="47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DD05296E-8324-4DE2-93D8-42C1E1B0FB42}" dt="2026-09-13T00:47:51.178" v="245" actId="120"/>
        <pc:sldMkLst>
          <pc:docMk/>
          <pc:sldMk cId="1585014601" sldId="498"/>
        </pc:sldMkLst>
        <pc:spChg chg="mod">
          <ac:chgData name="Vasilios Tavlaridis" userId="cf0f3e73-e183-4ecf-9d20-cf90aae84965" providerId="ADAL" clId="{DD05296E-8324-4DE2-93D8-42C1E1B0FB42}" dt="2026-09-13T00:47:51.178" v="245" actId="120"/>
          <ac:spMkLst>
            <pc:docMk/>
            <pc:sldMk cId="1585014601" sldId="498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DD05296E-8324-4DE2-93D8-42C1E1B0FB42}" dt="2026-09-13T00:46:34.461" v="213" actId="404"/>
        <pc:sldMkLst>
          <pc:docMk/>
          <pc:sldMk cId="3612011110" sldId="585"/>
        </pc:sldMkLst>
        <pc:spChg chg="mod">
          <ac:chgData name="Vasilios Tavlaridis" userId="cf0f3e73-e183-4ecf-9d20-cf90aae84965" providerId="ADAL" clId="{DD05296E-8324-4DE2-93D8-42C1E1B0FB42}" dt="2026-09-13T00:46:34.461" v="213" actId="404"/>
          <ac:spMkLst>
            <pc:docMk/>
            <pc:sldMk cId="3612011110" sldId="585"/>
            <ac:spMk id="5" creationId="{F6C52813-73B3-957B-BB10-D199FD0FAF68}"/>
          </ac:spMkLst>
        </pc:spChg>
      </pc:sldChg>
      <pc:sldChg chg="add">
        <pc:chgData name="Vasilios Tavlaridis" userId="cf0f3e73-e183-4ecf-9d20-cf90aae84965" providerId="ADAL" clId="{DD05296E-8324-4DE2-93D8-42C1E1B0FB42}" dt="2026-09-12T19:15:21.881" v="0" actId="2890"/>
        <pc:sldMkLst>
          <pc:docMk/>
          <pc:sldMk cId="1300724575" sldId="660"/>
        </pc:sldMkLst>
      </pc:sldChg>
      <pc:sldChg chg="modSp add modAnim">
        <pc:chgData name="Vasilios Tavlaridis" userId="cf0f3e73-e183-4ecf-9d20-cf90aae84965" providerId="ADAL" clId="{DD05296E-8324-4DE2-93D8-42C1E1B0FB42}" dt="2026-09-12T19:17:37.880" v="196" actId="20577"/>
        <pc:sldMkLst>
          <pc:docMk/>
          <pc:sldMk cId="3157393881" sldId="661"/>
        </pc:sldMkLst>
        <pc:spChg chg="mod">
          <ac:chgData name="Vasilios Tavlaridis" userId="cf0f3e73-e183-4ecf-9d20-cf90aae84965" providerId="ADAL" clId="{DD05296E-8324-4DE2-93D8-42C1E1B0FB42}" dt="2026-09-12T19:17:37.880" v="196" actId="20577"/>
          <ac:spMkLst>
            <pc:docMk/>
            <pc:sldMk cId="3157393881" sldId="661"/>
            <ac:spMk id="3" creationId="{2C65E6CB-0B37-62BF-634C-AB1630F2CA71}"/>
          </ac:spMkLst>
        </pc:spChg>
      </pc:sldChg>
      <pc:sldChg chg="add">
        <pc:chgData name="Vasilios Tavlaridis" userId="cf0f3e73-e183-4ecf-9d20-cf90aae84965" providerId="ADAL" clId="{DD05296E-8324-4DE2-93D8-42C1E1B0FB42}" dt="2026-09-13T00:45:19.816" v="208"/>
        <pc:sldMkLst>
          <pc:docMk/>
          <pc:sldMk cId="826257448" sldId="6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B6AE6-770A-4B44-A488-FCF254461C99}" type="doc">
      <dgm:prSet loTypeId="urn:microsoft.com/office/officeart/2005/8/layout/radial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F47260-923E-4E0F-8B9C-BF183C724BA6}">
      <dgm:prSet phldrT="[Text]" custT="1"/>
      <dgm:spPr>
        <a:solidFill>
          <a:srgbClr val="00CC99">
            <a:alpha val="50000"/>
          </a:srgbClr>
        </a:solidFill>
      </dgm:spPr>
      <dgm:t>
        <a:bodyPr/>
        <a:lstStyle/>
        <a:p>
          <a:r>
            <a:rPr lang="en-US" sz="1600" b="1" dirty="0"/>
            <a:t>Market Segmentation</a:t>
          </a:r>
        </a:p>
      </dgm:t>
    </dgm:pt>
    <dgm:pt modelId="{5E32C263-8154-4BD3-8FAF-2B0DBB357D14}" type="parTrans" cxnId="{938BB5EE-D6A1-4820-AC7A-C6371AF53DBD}">
      <dgm:prSet/>
      <dgm:spPr/>
      <dgm:t>
        <a:bodyPr/>
        <a:lstStyle/>
        <a:p>
          <a:endParaRPr lang="en-US"/>
        </a:p>
      </dgm:t>
    </dgm:pt>
    <dgm:pt modelId="{5D02A994-F469-4D43-966E-A714AB11F5DD}" type="sibTrans" cxnId="{938BB5EE-D6A1-4820-AC7A-C6371AF53DBD}">
      <dgm:prSet/>
      <dgm:spPr/>
      <dgm:t>
        <a:bodyPr/>
        <a:lstStyle/>
        <a:p>
          <a:endParaRPr lang="en-US"/>
        </a:p>
      </dgm:t>
    </dgm:pt>
    <dgm:pt modelId="{7A49918B-80B8-46E5-A3E6-36270FDB6054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gm:t>
    </dgm:pt>
    <dgm:pt modelId="{1F28AB60-A84D-4047-9CA5-A3BE14453A07}" type="parTrans" cxnId="{0EC0A124-E2DE-4E96-AAA4-96C4EB5723AE}">
      <dgm:prSet/>
      <dgm:spPr/>
      <dgm:t>
        <a:bodyPr/>
        <a:lstStyle/>
        <a:p>
          <a:endParaRPr lang="en-US"/>
        </a:p>
      </dgm:t>
    </dgm:pt>
    <dgm:pt modelId="{FD8701BD-9D01-4BBE-9BE2-C47B59252683}" type="sibTrans" cxnId="{0EC0A124-E2DE-4E96-AAA4-96C4EB5723AE}">
      <dgm:prSet/>
      <dgm:spPr/>
      <dgm:t>
        <a:bodyPr/>
        <a:lstStyle/>
        <a:p>
          <a:endParaRPr lang="en-US"/>
        </a:p>
      </dgm:t>
    </dgm:pt>
    <dgm:pt modelId="{920C385F-5B2D-4FC6-9A67-BCC31421261E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gm:t>
    </dgm:pt>
    <dgm:pt modelId="{488C6599-9B9E-4D4D-BC4A-B8C5E8C60978}" type="parTrans" cxnId="{2EB96869-7838-4895-AEA6-5E2A3D5D2B97}">
      <dgm:prSet/>
      <dgm:spPr/>
      <dgm:t>
        <a:bodyPr/>
        <a:lstStyle/>
        <a:p>
          <a:endParaRPr lang="en-US"/>
        </a:p>
      </dgm:t>
    </dgm:pt>
    <dgm:pt modelId="{466F79CE-7EEC-4CEC-93B1-B902A7E307EE}" type="sibTrans" cxnId="{2EB96869-7838-4895-AEA6-5E2A3D5D2B97}">
      <dgm:prSet/>
      <dgm:spPr/>
      <dgm:t>
        <a:bodyPr/>
        <a:lstStyle/>
        <a:p>
          <a:endParaRPr lang="en-US"/>
        </a:p>
      </dgm:t>
    </dgm:pt>
    <dgm:pt modelId="{4B139B11-7BCB-4F23-A72D-D886D45C7F62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gm:t>
    </dgm:pt>
    <dgm:pt modelId="{90176A2D-F24F-41FE-B1E6-E1B455FD64BB}" type="parTrans" cxnId="{157BC25F-3C9E-4E5B-8245-AF0E25CEAD5F}">
      <dgm:prSet/>
      <dgm:spPr/>
      <dgm:t>
        <a:bodyPr/>
        <a:lstStyle/>
        <a:p>
          <a:endParaRPr lang="en-US"/>
        </a:p>
      </dgm:t>
    </dgm:pt>
    <dgm:pt modelId="{D56E47A7-5E2D-4ED4-BB4A-2C255B8D98F4}" type="sibTrans" cxnId="{157BC25F-3C9E-4E5B-8245-AF0E25CEAD5F}">
      <dgm:prSet/>
      <dgm:spPr/>
      <dgm:t>
        <a:bodyPr/>
        <a:lstStyle/>
        <a:p>
          <a:endParaRPr lang="en-US"/>
        </a:p>
      </dgm:t>
    </dgm:pt>
    <dgm:pt modelId="{F733DBA4-7403-4210-9179-3C4FE5BF37FC}">
      <dgm:prSet phldrT="[Text]" custT="1"/>
      <dgm:spPr>
        <a:solidFill>
          <a:srgbClr val="FF6600">
            <a:alpha val="50000"/>
          </a:srgbClr>
        </a:solidFill>
        <a:ln>
          <a:solidFill>
            <a:srgbClr val="00CC99"/>
          </a:solidFill>
        </a:ln>
      </dgm:spPr>
      <dgm:t>
        <a:bodyPr/>
        <a:lstStyle/>
        <a:p>
          <a:r>
            <a:rPr lang="en-US" sz="2000" b="1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gm:t>
    </dgm:pt>
    <dgm:pt modelId="{DB00596E-94D2-41F0-9B58-7D2C9E1CC525}" type="parTrans" cxnId="{1B2F8112-DBC7-4D40-8B16-49763ABDF9A5}">
      <dgm:prSet/>
      <dgm:spPr/>
      <dgm:t>
        <a:bodyPr/>
        <a:lstStyle/>
        <a:p>
          <a:endParaRPr lang="en-US"/>
        </a:p>
      </dgm:t>
    </dgm:pt>
    <dgm:pt modelId="{CCB62BAF-A26A-4DDC-A080-0058F193F9C9}" type="sibTrans" cxnId="{1B2F8112-DBC7-4D40-8B16-49763ABDF9A5}">
      <dgm:prSet/>
      <dgm:spPr/>
      <dgm:t>
        <a:bodyPr/>
        <a:lstStyle/>
        <a:p>
          <a:endParaRPr lang="en-US"/>
        </a:p>
      </dgm:t>
    </dgm:pt>
    <dgm:pt modelId="{B8A1609B-8580-4542-8D65-A406200DC042}" type="pres">
      <dgm:prSet presAssocID="{07EB6AE6-770A-4B44-A488-FCF254461C99}" presName="composite" presStyleCnt="0">
        <dgm:presLayoutVars>
          <dgm:chMax val="1"/>
          <dgm:dir/>
          <dgm:resizeHandles val="exact"/>
        </dgm:presLayoutVars>
      </dgm:prSet>
      <dgm:spPr/>
    </dgm:pt>
    <dgm:pt modelId="{B562385D-E224-49D4-803E-58056287A940}" type="pres">
      <dgm:prSet presAssocID="{07EB6AE6-770A-4B44-A488-FCF254461C99}" presName="radial" presStyleCnt="0">
        <dgm:presLayoutVars>
          <dgm:animLvl val="ctr"/>
        </dgm:presLayoutVars>
      </dgm:prSet>
      <dgm:spPr/>
    </dgm:pt>
    <dgm:pt modelId="{7B7B27E3-60A6-436D-998E-E515989122FD}" type="pres">
      <dgm:prSet presAssocID="{C3F47260-923E-4E0F-8B9C-BF183C724BA6}" presName="centerShape" presStyleLbl="vennNode1" presStyleIdx="0" presStyleCnt="5"/>
      <dgm:spPr/>
    </dgm:pt>
    <dgm:pt modelId="{093A5449-39ED-4234-B83F-CCB8E4F6B419}" type="pres">
      <dgm:prSet presAssocID="{7A49918B-80B8-46E5-A3E6-36270FDB6054}" presName="node" presStyleLbl="vennNode1" presStyleIdx="1" presStyleCnt="5" custScaleX="221714" custScaleY="142635" custRadScaleRad="103574">
        <dgm:presLayoutVars>
          <dgm:bulletEnabled val="1"/>
        </dgm:presLayoutVars>
      </dgm:prSet>
      <dgm:spPr/>
    </dgm:pt>
    <dgm:pt modelId="{651F1499-468D-4CDC-9ED2-7D24B8B25F72}" type="pres">
      <dgm:prSet presAssocID="{920C385F-5B2D-4FC6-9A67-BCC31421261E}" presName="node" presStyleLbl="vennNode1" presStyleIdx="2" presStyleCnt="5" custScaleX="223425" custScaleY="145411" custRadScaleRad="128987" custRadScaleInc="-5683">
        <dgm:presLayoutVars>
          <dgm:bulletEnabled val="1"/>
        </dgm:presLayoutVars>
      </dgm:prSet>
      <dgm:spPr/>
    </dgm:pt>
    <dgm:pt modelId="{BF7496E3-856E-4DE4-8FC4-4EC83306D9FE}" type="pres">
      <dgm:prSet presAssocID="{4B139B11-7BCB-4F23-A72D-D886D45C7F62}" presName="node" presStyleLbl="vennNode1" presStyleIdx="3" presStyleCnt="5" custScaleX="284421" custScaleY="132947" custRadScaleRad="85520">
        <dgm:presLayoutVars>
          <dgm:bulletEnabled val="1"/>
        </dgm:presLayoutVars>
      </dgm:prSet>
      <dgm:spPr/>
    </dgm:pt>
    <dgm:pt modelId="{2277B748-05EB-4BFA-883E-FEA86ED056E0}" type="pres">
      <dgm:prSet presAssocID="{F733DBA4-7403-4210-9179-3C4FE5BF37FC}" presName="node" presStyleLbl="vennNode1" presStyleIdx="4" presStyleCnt="5" custScaleX="214741" custScaleY="156858" custRadScaleRad="130481" custRadScaleInc="7297">
        <dgm:presLayoutVars>
          <dgm:bulletEnabled val="1"/>
        </dgm:presLayoutVars>
      </dgm:prSet>
      <dgm:spPr/>
    </dgm:pt>
  </dgm:ptLst>
  <dgm:cxnLst>
    <dgm:cxn modelId="{1B2F8112-DBC7-4D40-8B16-49763ABDF9A5}" srcId="{C3F47260-923E-4E0F-8B9C-BF183C724BA6}" destId="{F733DBA4-7403-4210-9179-3C4FE5BF37FC}" srcOrd="3" destOrd="0" parTransId="{DB00596E-94D2-41F0-9B58-7D2C9E1CC525}" sibTransId="{CCB62BAF-A26A-4DDC-A080-0058F193F9C9}"/>
    <dgm:cxn modelId="{6D813022-87E6-4249-9D69-2CC92390FFEC}" type="presOf" srcId="{F733DBA4-7403-4210-9179-3C4FE5BF37FC}" destId="{2277B748-05EB-4BFA-883E-FEA86ED056E0}" srcOrd="0" destOrd="0" presId="urn:microsoft.com/office/officeart/2005/8/layout/radial3"/>
    <dgm:cxn modelId="{0EC0A124-E2DE-4E96-AAA4-96C4EB5723AE}" srcId="{C3F47260-923E-4E0F-8B9C-BF183C724BA6}" destId="{7A49918B-80B8-46E5-A3E6-36270FDB6054}" srcOrd="0" destOrd="0" parTransId="{1F28AB60-A84D-4047-9CA5-A3BE14453A07}" sibTransId="{FD8701BD-9D01-4BBE-9BE2-C47B59252683}"/>
    <dgm:cxn modelId="{157BC25F-3C9E-4E5B-8245-AF0E25CEAD5F}" srcId="{C3F47260-923E-4E0F-8B9C-BF183C724BA6}" destId="{4B139B11-7BCB-4F23-A72D-D886D45C7F62}" srcOrd="2" destOrd="0" parTransId="{90176A2D-F24F-41FE-B1E6-E1B455FD64BB}" sibTransId="{D56E47A7-5E2D-4ED4-BB4A-2C255B8D98F4}"/>
    <dgm:cxn modelId="{2EB96869-7838-4895-AEA6-5E2A3D5D2B97}" srcId="{C3F47260-923E-4E0F-8B9C-BF183C724BA6}" destId="{920C385F-5B2D-4FC6-9A67-BCC31421261E}" srcOrd="1" destOrd="0" parTransId="{488C6599-9B9E-4D4D-BC4A-B8C5E8C60978}" sibTransId="{466F79CE-7EEC-4CEC-93B1-B902A7E307EE}"/>
    <dgm:cxn modelId="{0E6676AD-9BEF-4FC8-B7EE-A51409BEC790}" type="presOf" srcId="{920C385F-5B2D-4FC6-9A67-BCC31421261E}" destId="{651F1499-468D-4CDC-9ED2-7D24B8B25F72}" srcOrd="0" destOrd="0" presId="urn:microsoft.com/office/officeart/2005/8/layout/radial3"/>
    <dgm:cxn modelId="{AA5366B8-9C42-49DA-9BE2-416CD06EFC36}" type="presOf" srcId="{C3F47260-923E-4E0F-8B9C-BF183C724BA6}" destId="{7B7B27E3-60A6-436D-998E-E515989122FD}" srcOrd="0" destOrd="0" presId="urn:microsoft.com/office/officeart/2005/8/layout/radial3"/>
    <dgm:cxn modelId="{248DA5D3-F729-4157-BEC3-4FAA92F09F00}" type="presOf" srcId="{7A49918B-80B8-46E5-A3E6-36270FDB6054}" destId="{093A5449-39ED-4234-B83F-CCB8E4F6B419}" srcOrd="0" destOrd="0" presId="urn:microsoft.com/office/officeart/2005/8/layout/radial3"/>
    <dgm:cxn modelId="{938BB5EE-D6A1-4820-AC7A-C6371AF53DBD}" srcId="{07EB6AE6-770A-4B44-A488-FCF254461C99}" destId="{C3F47260-923E-4E0F-8B9C-BF183C724BA6}" srcOrd="0" destOrd="0" parTransId="{5E32C263-8154-4BD3-8FAF-2B0DBB357D14}" sibTransId="{5D02A994-F469-4D43-966E-A714AB11F5DD}"/>
    <dgm:cxn modelId="{E5E1DDF5-18AB-4793-A4AD-CBBE834128C3}" type="presOf" srcId="{07EB6AE6-770A-4B44-A488-FCF254461C99}" destId="{B8A1609B-8580-4542-8D65-A406200DC042}" srcOrd="0" destOrd="0" presId="urn:microsoft.com/office/officeart/2005/8/layout/radial3"/>
    <dgm:cxn modelId="{B83ACAFF-9402-4819-ADA9-A2F5D25B42A1}" type="presOf" srcId="{4B139B11-7BCB-4F23-A72D-D886D45C7F62}" destId="{BF7496E3-856E-4DE4-8FC4-4EC83306D9FE}" srcOrd="0" destOrd="0" presId="urn:microsoft.com/office/officeart/2005/8/layout/radial3"/>
    <dgm:cxn modelId="{6F9298AC-E8F1-4E12-B79E-3BBE6EC42402}" type="presParOf" srcId="{B8A1609B-8580-4542-8D65-A406200DC042}" destId="{B562385D-E224-49D4-803E-58056287A940}" srcOrd="0" destOrd="0" presId="urn:microsoft.com/office/officeart/2005/8/layout/radial3"/>
    <dgm:cxn modelId="{2A5D358E-3E33-416E-8BC4-F773AD90039C}" type="presParOf" srcId="{B562385D-E224-49D4-803E-58056287A940}" destId="{7B7B27E3-60A6-436D-998E-E515989122FD}" srcOrd="0" destOrd="0" presId="urn:microsoft.com/office/officeart/2005/8/layout/radial3"/>
    <dgm:cxn modelId="{2F76818F-7BA8-48EE-B9EE-D5D4862AFF93}" type="presParOf" srcId="{B562385D-E224-49D4-803E-58056287A940}" destId="{093A5449-39ED-4234-B83F-CCB8E4F6B419}" srcOrd="1" destOrd="0" presId="urn:microsoft.com/office/officeart/2005/8/layout/radial3"/>
    <dgm:cxn modelId="{0113CAEC-C462-4DB3-A020-6500F91E25AA}" type="presParOf" srcId="{B562385D-E224-49D4-803E-58056287A940}" destId="{651F1499-468D-4CDC-9ED2-7D24B8B25F72}" srcOrd="2" destOrd="0" presId="urn:microsoft.com/office/officeart/2005/8/layout/radial3"/>
    <dgm:cxn modelId="{38CD0F6C-4033-4F33-BC4C-AFD581FAA369}" type="presParOf" srcId="{B562385D-E224-49D4-803E-58056287A940}" destId="{BF7496E3-856E-4DE4-8FC4-4EC83306D9FE}" srcOrd="3" destOrd="0" presId="urn:microsoft.com/office/officeart/2005/8/layout/radial3"/>
    <dgm:cxn modelId="{31B5F004-0FEC-4E75-88F0-73966612B21E}" type="presParOf" srcId="{B562385D-E224-49D4-803E-58056287A940}" destId="{2277B748-05EB-4BFA-883E-FEA86ED056E0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B27E3-60A6-436D-998E-E515989122FD}">
      <dsp:nvSpPr>
        <dsp:cNvPr id="0" name=""/>
        <dsp:cNvSpPr/>
      </dsp:nvSpPr>
      <dsp:spPr>
        <a:xfrm>
          <a:off x="2078971" y="891391"/>
          <a:ext cx="2155626" cy="2155626"/>
        </a:xfrm>
        <a:prstGeom prst="ellipse">
          <a:avLst/>
        </a:prstGeom>
        <a:solidFill>
          <a:srgbClr val="00CC99">
            <a:alpha val="5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Market Segmentation</a:t>
          </a:r>
        </a:p>
      </dsp:txBody>
      <dsp:txXfrm>
        <a:off x="2394655" y="1207075"/>
        <a:ext cx="1524258" cy="1524258"/>
      </dsp:txXfrm>
    </dsp:sp>
    <dsp:sp modelId="{093A5449-39ED-4234-B83F-CCB8E4F6B419}">
      <dsp:nvSpPr>
        <dsp:cNvPr id="0" name=""/>
        <dsp:cNvSpPr/>
      </dsp:nvSpPr>
      <dsp:spPr>
        <a:xfrm>
          <a:off x="1961953" y="-203273"/>
          <a:ext cx="2389662" cy="1537338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Geographic</a:t>
          </a:r>
        </a:p>
      </dsp:txBody>
      <dsp:txXfrm>
        <a:off x="2311911" y="21865"/>
        <a:ext cx="1689746" cy="1087062"/>
      </dsp:txXfrm>
    </dsp:sp>
    <dsp:sp modelId="{651F1499-468D-4CDC-9ED2-7D24B8B25F72}">
      <dsp:nvSpPr>
        <dsp:cNvPr id="0" name=""/>
        <dsp:cNvSpPr/>
      </dsp:nvSpPr>
      <dsp:spPr>
        <a:xfrm>
          <a:off x="3756253" y="1024148"/>
          <a:ext cx="2408104" cy="1567259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Demographic</a:t>
          </a:r>
        </a:p>
      </dsp:txBody>
      <dsp:txXfrm>
        <a:off x="4108912" y="1253668"/>
        <a:ext cx="1702786" cy="1108219"/>
      </dsp:txXfrm>
    </dsp:sp>
    <dsp:sp modelId="{BF7496E3-856E-4DE4-8FC4-4EC83306D9FE}">
      <dsp:nvSpPr>
        <dsp:cNvPr id="0" name=""/>
        <dsp:cNvSpPr/>
      </dsp:nvSpPr>
      <dsp:spPr>
        <a:xfrm>
          <a:off x="1624021" y="2453281"/>
          <a:ext cx="3065527" cy="1432920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Psychographic</a:t>
          </a:r>
        </a:p>
      </dsp:txBody>
      <dsp:txXfrm>
        <a:off x="2072957" y="2663127"/>
        <a:ext cx="2167655" cy="1013228"/>
      </dsp:txXfrm>
    </dsp:sp>
    <dsp:sp modelId="{2277B748-05EB-4BFA-883E-FEA86ED056E0}">
      <dsp:nvSpPr>
        <dsp:cNvPr id="0" name=""/>
        <dsp:cNvSpPr/>
      </dsp:nvSpPr>
      <dsp:spPr>
        <a:xfrm>
          <a:off x="179846" y="914394"/>
          <a:ext cx="2314507" cy="1690636"/>
        </a:xfrm>
        <a:prstGeom prst="ellipse">
          <a:avLst/>
        </a:prstGeom>
        <a:solidFill>
          <a:srgbClr val="FF6600">
            <a:alpha val="50000"/>
          </a:srgbClr>
        </a:solidFill>
        <a:ln w="25400" cap="flat" cmpd="sng" algn="ctr">
          <a:solidFill>
            <a:srgbClr val="00CC99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+mn-lt"/>
              <a:cs typeface="Arial" panose="020B0604020202020204" pitchFamily="34" charset="0"/>
            </a:rPr>
            <a:t>Behavioral</a:t>
          </a:r>
        </a:p>
      </dsp:txBody>
      <dsp:txXfrm>
        <a:off x="518798" y="1161982"/>
        <a:ext cx="1636603" cy="1195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FxIzCtw8Q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093202" y="1916832"/>
            <a:ext cx="7272808" cy="39703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highlight>
                  <a:srgbClr val="FFFF00"/>
                </a:highlight>
              </a:rPr>
              <a:t>LCBB5013: Entrepreneurship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Market Segmentation &amp; Targeting customers</a:t>
            </a:r>
          </a:p>
          <a:p>
            <a:pPr algn="ctr"/>
            <a:endParaRPr lang="fr-FR" sz="2800" b="1" dirty="0">
              <a:solidFill>
                <a:schemeClr val="bg1"/>
              </a:solidFill>
            </a:endParaRP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GB" sz="2800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fr-FR" sz="2800" b="1" dirty="0">
                <a:solidFill>
                  <a:schemeClr val="bg1"/>
                </a:solidFill>
              </a:rPr>
              <a:t>Module Leader: Vasilios Tavlaridis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81134" y="692696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>
                <a:highlight>
                  <a:srgbClr val="FFFF00"/>
                </a:highlight>
              </a:rPr>
              <a:t>Bachelor of Arts Business Management</a:t>
            </a:r>
            <a:endParaRPr lang="en-GB" sz="3200" b="1" dirty="0">
              <a:solidFill>
                <a:srgbClr val="FFFF00"/>
              </a:solidFill>
              <a:highlight>
                <a:srgbClr val="FFFF00"/>
              </a:highlight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1536" y="1353609"/>
            <a:ext cx="8435280" cy="3875591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what market segmentation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different customer profiles and how businesses target them.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Apply the above to your own business idea.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is the process of dividing a market into groups of customers who share common characteristics.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 segmentation helps companies better understand customer needs and match products or services to those needs.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It also helps companies allocate their human and financial resources more efficiently.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b="1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119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The main functions of market segmentation are to: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Identify segmentation variables and segment the market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Develop profiles of the resulting customer segments.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2400" dirty="0"/>
              <a:t>Through market targeting, companies can: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Evaluate the attractiveness of each segment.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Select the most suitable target segment(s) for their products and/or services.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5570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AB78DB-B045-54CF-7576-EEC5AB3325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1580348-6138-E57C-E33B-46F37C5A288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D04B4-CAF4-A54A-C87F-9B7A0C8199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5A93BD-BE3F-3FCC-3EB2-A4935472C35D}"/>
              </a:ext>
            </a:extLst>
          </p:cNvPr>
          <p:cNvSpPr txBox="1"/>
          <p:nvPr/>
        </p:nvSpPr>
        <p:spPr>
          <a:xfrm>
            <a:off x="89756" y="1166842"/>
            <a:ext cx="896448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7DC3"/>
              </a:buClr>
            </a:pPr>
            <a:r>
              <a:rPr lang="en-GB" sz="2400" dirty="0"/>
              <a:t>There is no limit to the ways in which an organisation can segment its market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Identifiable: It must be possible to locate the segment.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Measurable: We must be able to measure its size and characteristics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Meaningful: Large enough to have sufficient sales and growth potential to offer long term success</a:t>
            </a:r>
          </a:p>
          <a:p>
            <a:pPr>
              <a:buClr>
                <a:srgbClr val="007DC3"/>
              </a:buClr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Marketable: Can be reached and served profitably (accessible)</a:t>
            </a:r>
          </a:p>
        </p:txBody>
      </p:sp>
    </p:spTree>
    <p:extLst>
      <p:ext uri="{BB962C8B-B14F-4D97-AF65-F5344CB8AC3E}">
        <p14:creationId xmlns:p14="http://schemas.microsoft.com/office/powerpoint/2010/main" val="15979863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376" y="1063229"/>
            <a:ext cx="8229600" cy="857250"/>
          </a:xfrm>
        </p:spPr>
        <p:txBody>
          <a:bodyPr wrap="square" anchor="ctr">
            <a:normAutofit/>
          </a:bodyPr>
          <a:lstStyle/>
          <a:p>
            <a:r>
              <a:rPr lang="en-IN" sz="3075" dirty="0"/>
              <a:t>Example: Segmenting the Computer Industry</a:t>
            </a:r>
            <a:endParaRPr lang="en-US" sz="3075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2057401"/>
            <a:ext cx="5652120" cy="299178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SzPct val="100000"/>
              <a:buNone/>
            </a:pPr>
            <a:r>
              <a:rPr lang="en-US" sz="1950" dirty="0"/>
              <a:t>The computer industry can be segmented in the following ways:</a:t>
            </a:r>
          </a:p>
          <a:p>
            <a:pPr marL="530305" lvl="1" indent="-192024">
              <a:lnSpc>
                <a:spcPct val="90000"/>
              </a:lnSpc>
              <a:buSzPct val="100000"/>
            </a:pPr>
            <a:r>
              <a:rPr lang="en-US" sz="1950" dirty="0"/>
              <a:t>Product type (handheld computers, tablet computers, PCs, workstations, minicomputers, mainframes and super computers.</a:t>
            </a:r>
          </a:p>
          <a:p>
            <a:pPr marL="530305" lvl="1" indent="-192024">
              <a:lnSpc>
                <a:spcPct val="90000"/>
              </a:lnSpc>
              <a:buSzPct val="100000"/>
            </a:pPr>
            <a:r>
              <a:rPr lang="en-US" sz="1950" dirty="0"/>
              <a:t>Customers served (individuals, businesses, schools or government).</a:t>
            </a:r>
          </a:p>
          <a:p>
            <a:pPr marL="530305" lvl="1" indent="-192024">
              <a:lnSpc>
                <a:spcPct val="90000"/>
              </a:lnSpc>
              <a:buSzPct val="100000"/>
            </a:pPr>
            <a:endParaRPr lang="en-US" sz="1950" dirty="0"/>
          </a:p>
        </p:txBody>
      </p:sp>
      <p:pic>
        <p:nvPicPr>
          <p:cNvPr id="6" name="Picture 5" descr="A picture containing text, electronics, indoor, computer&#10;&#10;Description automatically generated">
            <a:extLst>
              <a:ext uri="{FF2B5EF4-FFF2-40B4-BE49-F238E27FC236}">
                <a16:creationId xmlns:a16="http://schemas.microsoft.com/office/drawing/2014/main" id="{5D0125CF-3EB3-A149-B720-5D7C01D028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920479"/>
            <a:ext cx="3024336" cy="2682848"/>
          </a:xfrm>
          <a:prstGeom prst="rect">
            <a:avLst/>
          </a:prstGeom>
          <a:noFill/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3BD54FA8-3A01-4897-A7CB-F0770901F9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5750720"/>
            <a:ext cx="971550" cy="164306"/>
          </a:xfrm>
        </p:spPr>
        <p:txBody>
          <a:bodyPr/>
          <a:lstStyle/>
          <a:p>
            <a:pPr defTabSz="685800">
              <a:spcAft>
                <a:spcPts val="450"/>
              </a:spcAft>
              <a:defRPr/>
            </a:pPr>
            <a:fld id="{F7614AD2-EBEE-4B9C-B8EB-7B45076136C4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>
                <a:spcAft>
                  <a:spcPts val="450"/>
                </a:spcAft>
                <a:defRPr/>
              </a:pPr>
              <a:t>13/09/2026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6CE991-95EE-1980-8753-BF534101C2B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96649EE-174D-F7FA-2BC3-66868BE4473D}"/>
              </a:ext>
            </a:extLst>
          </p:cNvPr>
          <p:cNvSpPr txBox="1">
            <a:spLocks/>
          </p:cNvSpPr>
          <p:nvPr/>
        </p:nvSpPr>
        <p:spPr>
          <a:xfrm>
            <a:off x="611560" y="377833"/>
            <a:ext cx="8229600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/>
              <a:t> </a:t>
            </a:r>
            <a:r>
              <a:rPr lang="en-GB" sz="3600" b="1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990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EA02CD-F761-3DDE-A270-3AE5B0F5C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432C-BF07-13B0-D62B-097E584AE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A25D94B-CBEA-7960-1B54-5726B750D1C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193FCDDA-EDC4-84C2-04F1-F35FF3A8C505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007" y="1185416"/>
            <a:ext cx="7780337" cy="4331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80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783BB1FC-198A-D356-55B7-215C4D83E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62644" y="1352208"/>
            <a:ext cx="7993063" cy="3806891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836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EA7A0-62B2-3663-E6BE-31B535AA53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9A434-F8FB-443A-56DF-B8FCE6DD0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 "single segment with a single product" strategy in marketing means targeting a specific customer group (segment) with a single product offering.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approach focuses all marketing efforts on one clearly defined group of consumers.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A company selling gluten-free protein bars exclusively to fitness-focused individuals with gluten intolerance. Gluten is a protein found in wheat, barley and rye.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178856-1519-45DE-5F08-71183A8FDC5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7E2D0-6B39-E79C-E37E-FBD1AF9900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314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D4693F-754C-8C82-0E80-1855EC1E8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8851" y="1307634"/>
            <a:ext cx="7740650" cy="40989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015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98CC88-8D6E-1AEC-A750-5CB6EF0A4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28D35-2274-9C91-ACD5-3B6D9E79F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When a business offers one product to all segments, it uses an undifferentiated marketing strategy (also called mass marketing).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approach assumes that the product meets the general needs of most consumers and focuses on wide appeal rather than tailored messaging.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Coca-Cola’s classic product is promoted to all ages and demographics with broad messaging around happiness and refreshment.</a:t>
            </a: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7E9B7EB-528E-D4BD-C14B-EAC2126080A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33A4D-38E1-1A1D-F76E-CF5E6F85D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9660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2" name="Picture 5">
            <a:extLst>
              <a:ext uri="{FF2B5EF4-FFF2-40B4-BE49-F238E27FC236}">
                <a16:creationId xmlns:a16="http://schemas.microsoft.com/office/drawing/2014/main" id="{211814A0-F8C1-0ACD-4377-01150F3B9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4515" y="1375068"/>
            <a:ext cx="7740650" cy="420687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850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1721B-DEF5-087E-ADFB-9DA31B5447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429D7-852F-B078-BAB4-E11A59698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When a company uses a different brand for different market segments, it follows a differentiated marketing strategy with multi-branding.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is a deliberate tactic to tailor offerings and messaging to the unique needs, preferences, or identities of distinct customer groups. It’s often referred to as multi-brand strategy or segmented branding.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Unilever owns both Dove (targeting health-conscious, body-positive consumers) and Axe/Lynx (targeting young men with edgy, masculine branding).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A6894F-574B-E003-5435-23DAC37E7F6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LCBB5013: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656D5-3775-DD2D-F2BE-631F4156E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Market Segmentation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7435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69392"/>
            <a:ext cx="8229600" cy="609600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Market Segmentations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78992"/>
            <a:ext cx="8229600" cy="45719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dirty="0"/>
              <a:t>Marketers have developed four basic ways to segment: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1546176" y="1780151"/>
          <a:ext cx="6360368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11C18846-10FD-48DF-B261-B65CEB9C5C9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754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5" grpId="0">
        <p:bldAsOne/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1976" y="447492"/>
            <a:ext cx="8534400" cy="792089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070C0"/>
                </a:solidFill>
              </a:rPr>
              <a:t>Market Segmentation</a:t>
            </a:r>
            <a:endParaRPr lang="en-US" sz="32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39581"/>
            <a:ext cx="8964488" cy="4709699"/>
          </a:xfrm>
        </p:spPr>
        <p:txBody>
          <a:bodyPr>
            <a:no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Demographic segmentation: focuses on groups of customers who share similar characteristics, such as age, gender, marital status, education, income and religion.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Behavioural segmentation: focuses on groups of customers with similar buying habits, usage patterns or behaviours.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Geographic segmentation: focuses on location, such as country, region, county, city, community or education institution.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Psychographic segmentation: focuses on customers’ attitudes, opinions, values and lifestyles.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6A8A43E-295D-442A-9ACE-F34DA7724EC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322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Market Segmentation</a:t>
            </a:r>
            <a:endParaRPr lang="en-US" altLang="en-US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Let’s watch a video</a:t>
            </a:r>
          </a:p>
          <a:p>
            <a:pPr marL="0" indent="0" algn="ctr">
              <a:buNone/>
            </a:pPr>
            <a:r>
              <a:rPr lang="en-GB" sz="2400" dirty="0">
                <a:hlinkClick r:id="rId2"/>
              </a:rPr>
              <a:t>https://www.youtube.com/watch?v=wFxIzCtw8QU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77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215ED6-D6AC-4500-0F6A-896979BE1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6C52813-73B3-957B-BB10-D199FD0FAF68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7" name="Picture 6" descr="A chart of a diagram&#10;&#10;Description automatically generated with medium confidence">
            <a:extLst>
              <a:ext uri="{FF2B5EF4-FFF2-40B4-BE49-F238E27FC236}">
                <a16:creationId xmlns:a16="http://schemas.microsoft.com/office/drawing/2014/main" id="{EF51D188-A476-E41E-AC42-9F29A1BE3A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7632848" cy="40324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4316A3-9AB5-0CB1-525A-DA93266751DD}"/>
              </a:ext>
            </a:extLst>
          </p:cNvPr>
          <p:cNvSpPr txBox="1"/>
          <p:nvPr/>
        </p:nvSpPr>
        <p:spPr>
          <a:xfrm>
            <a:off x="2339752" y="548680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7DC3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Market Segmentation</a:t>
            </a:r>
            <a:endParaRPr kumimoji="0" lang="en-US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20111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Customer profiling- Target Marketing</a:t>
            </a:r>
          </a:p>
          <a:p>
            <a:pPr algn="ctr"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Defining your ideal customer should be clear and focused. You do not need to serve everyone, but you should understand your customers’ needs.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your current customer base (age, sex, income, and geographic location)?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habits do your customers and prospects share? Where do they shop, what do they read, watch, or listen to?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Which customers are you currently not reaching? How can you reach them?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244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Customer profiling- Target Marketing</a:t>
            </a:r>
          </a:p>
          <a:p>
            <a:pPr algn="ctr"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qualities do your customers value most about your product or service?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they value selection, convenience, service, reliability, availability, or affordability?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qualities do you think customers want you to change about your product/s or service/s? What are the advantages and consequences for modifying your product?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001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34CA0E-71D8-AB03-4BD0-62676553D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0EBE6-202A-09A0-D262-B69A4536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Example of a Customer profile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B63E-C010-C368-447F-9EC3B8D0D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0425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Below we will see an example of a typical customer profile for a subscription for healthy food business</a:t>
            </a:r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u="sng" dirty="0"/>
              <a:t>Customer profile name: Maria</a:t>
            </a:r>
          </a:p>
          <a:p>
            <a:pPr marL="0" indent="0">
              <a:buNone/>
            </a:pPr>
            <a:r>
              <a:rPr lang="en-GB" sz="2400" b="1" u="sng" dirty="0"/>
              <a:t>Demographics: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Age</a:t>
            </a:r>
            <a:r>
              <a:rPr lang="en-GB" sz="2400" dirty="0"/>
              <a:t>: 28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Gender</a:t>
            </a:r>
            <a:r>
              <a:rPr lang="en-GB" sz="2400" dirty="0"/>
              <a:t>: Female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Location</a:t>
            </a:r>
            <a:r>
              <a:rPr lang="en-GB" sz="2400" dirty="0"/>
              <a:t>: Manchester, UK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Occupation</a:t>
            </a:r>
            <a:r>
              <a:rPr lang="en-GB" sz="2400" dirty="0"/>
              <a:t>: Marketing Executive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Income</a:t>
            </a:r>
            <a:r>
              <a:rPr lang="en-GB" sz="2400" dirty="0"/>
              <a:t>: £28,000/year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Education</a:t>
            </a:r>
            <a:r>
              <a:rPr lang="en-GB" sz="2400" dirty="0"/>
              <a:t>: University Degree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097E6B1-E904-A3A9-6F35-F418139AEB27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40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3F90F-9095-7F37-48FA-950525932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1FA7-5B52-330B-0EE9-3058EE073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C7972-730E-3A00-2CE3-26925C1E4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u="sng" dirty="0"/>
              <a:t>Psychographics: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Values</a:t>
            </a:r>
            <a:r>
              <a:rPr lang="en-GB" sz="2200" dirty="0"/>
              <a:t>: Healthy living, sustainability, convenience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Lifestyle</a:t>
            </a:r>
            <a:r>
              <a:rPr lang="en-GB" sz="2200" dirty="0"/>
              <a:t>: Busy urban lifestyle, commutes daily, attends fitness classes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b="1" dirty="0"/>
              <a:t>Personality</a:t>
            </a:r>
            <a:r>
              <a:rPr lang="en-GB" sz="2200" dirty="0"/>
              <a:t>: Curious, early adopter of trends, social media savvy.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200" b="1" u="sng" dirty="0"/>
              <a:t>Buying Behaviour: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Shops online for health products and convenience foods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Subscribes to a few lifestyle/fitness brands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Reads reviews and trusts peer recommendations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Influenced by Instagram and YouTube content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67E2D6-598C-8024-4E81-F140F87D74D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247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CF351D-1E56-5C09-600E-987F36606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0618-F801-C563-0816-C58501B25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37849"/>
            <a:ext cx="8534400" cy="570871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Example of a Customer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42CCA-E113-3DAB-0495-921B7C436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03" y="908720"/>
            <a:ext cx="8964488" cy="47096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 </a:t>
            </a:r>
            <a:r>
              <a:rPr lang="en-GB" sz="2400" b="1" u="sng" dirty="0"/>
              <a:t>Market Gap: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Struggles to find healthy, satisfying healthy food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Doesn’t have time to shop in stores frequently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Doesn't like bland “diet” food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u="sng" dirty="0"/>
              <a:t>Customer Goals &amp; Needs: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Wants tasty, </a:t>
            </a:r>
            <a:r>
              <a:rPr lang="en-GB" sz="2400"/>
              <a:t>nutritious food </a:t>
            </a:r>
            <a:r>
              <a:rPr lang="en-GB" sz="2400" dirty="0"/>
              <a:t>delivered monthly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Prefers eco-friendly packaging and clear nutrition info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Seeks variety and the chance to discover new brands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7E856FB-C132-D7AD-B57B-764E3CD89F4D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177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Mass marketing (undifferentiated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Segmented marketing (differentiated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Concentrated marketing (niche marketing)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Micromarketing.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103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Mass marketing (undifferentiated marketing)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Mass marketing is a strategy where the organisation chooses not to focus on separate segments and instead sells its product or service to the entire market.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can be suitable for products such as basic clothing or essential food items.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986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Differentiated Marketing strategy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is also known as segmented marketing. The company selects several target markets and creates customised products and/or services for each segment.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By offering separate products for different segments, the organisation aims to achieve a higher market share in each segment.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22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Concentrated marketing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is also known as niche marketing.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 a concentrated marketing strategy, the organisation focuses on gaining a strong position in one or more small segments or niches.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through concentrated marketing, the organization is planning to achieve a strong market share and create brand loyalty in the customers.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39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Target Marketing strategies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  <a:p>
            <a:pPr marL="0" indent="0">
              <a:buNone/>
            </a:pPr>
            <a:r>
              <a:rPr lang="en-GB" sz="2400" dirty="0"/>
              <a:t>Micromarketing strategy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Micromarketing is about adapting the product, service and marketing approach to suit a specific individual or location.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Rather than targeting everyone, micromarketing concentrates on satisfying the needs of very specific customer groups.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291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40A6C7-D357-BAC6-1AB3-81EA6E103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68FCA-3CFA-BF05-9427-E4B8BB00D3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784976" cy="518457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Discuss in class the examples below</a:t>
            </a:r>
          </a:p>
          <a:p>
            <a:pPr algn="ctr">
              <a:buNone/>
            </a:pPr>
            <a:endParaRPr lang="en-GB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DE5B9-88BB-2B14-986A-A992AC11D9F3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5" name="Picture 4" descr="M10UP005">
            <a:extLst>
              <a:ext uri="{FF2B5EF4-FFF2-40B4-BE49-F238E27FC236}">
                <a16:creationId xmlns:a16="http://schemas.microsoft.com/office/drawing/2014/main" id="{E5025786-B643-E5E3-A705-42DC79E5B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08" y="1484784"/>
            <a:ext cx="4526831" cy="407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395" name="Picture 4" descr="M10UP001">
            <a:extLst>
              <a:ext uri="{FF2B5EF4-FFF2-40B4-BE49-F238E27FC236}">
                <a16:creationId xmlns:a16="http://schemas.microsoft.com/office/drawing/2014/main" id="{C238A322-CB3C-8F9D-6C86-7360414A7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238" y="1484784"/>
            <a:ext cx="4264641" cy="4004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2336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E65186-97C0-6519-4AD4-FF718D36D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B52B4-1FF5-BF13-C492-567DAC476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377833"/>
            <a:ext cx="9036496" cy="53554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b="1" dirty="0">
                <a:solidFill>
                  <a:srgbClr val="007DC3"/>
                </a:solidFill>
              </a:rPr>
              <a:t>Recap of key terms</a:t>
            </a:r>
          </a:p>
          <a:p>
            <a:pPr algn="ctr">
              <a:buNone/>
            </a:pPr>
            <a:endParaRPr lang="en-GB" b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b="1" dirty="0">
                <a:solidFill>
                  <a:srgbClr val="0070C0"/>
                </a:solidFill>
              </a:rPr>
              <a:t>Market Segmentation: </a:t>
            </a:r>
            <a:r>
              <a:rPr lang="en-GB" altLang="en-US" sz="2200" dirty="0"/>
              <a:t>the process of dividing a market into distinct groups of buyers who may require different products or marketing approaches. The company identifies ways to segment the market and develops profiles of the resulting segments.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200" b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b="1" dirty="0">
                <a:solidFill>
                  <a:srgbClr val="0070C0"/>
                </a:solidFill>
              </a:rPr>
              <a:t>Market Targeting: </a:t>
            </a:r>
            <a:r>
              <a:rPr lang="en-GB" altLang="en-US" sz="2200" dirty="0"/>
              <a:t>the process of evaluating the attractiveness of each segment and selecting one or more market segments to enter.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altLang="en-US" sz="2200" b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200" b="1" dirty="0">
                <a:solidFill>
                  <a:srgbClr val="0070C0"/>
                </a:solidFill>
              </a:rPr>
              <a:t>Product Positioning: </a:t>
            </a:r>
            <a:r>
              <a:rPr lang="en-GB" altLang="en-US" sz="2200" dirty="0"/>
              <a:t>how customers perceive a product in comparison with competing products. It is shaped through marketing communication and the overall marketing mix.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79B4465-4DCE-A548-9AE9-658A00CD8B0E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06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476672"/>
            <a:ext cx="8928992" cy="504056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Practical Activity – 25 minutes</a:t>
            </a:r>
          </a:p>
          <a:p>
            <a:pPr algn="ctr">
              <a:buNone/>
            </a:pPr>
            <a:endParaRPr lang="en-GB" sz="2800" b="1" dirty="0">
              <a:highlight>
                <a:srgbClr val="FFFF00"/>
              </a:highlight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Identify your target market and explain why this customer group is suitable.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Create few customer profiles for your business idea.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Include details such as age, income, location, lifestyle, buying behaviour and customer needs.</a:t>
            </a:r>
          </a:p>
          <a:p>
            <a:pPr algn="ctr">
              <a:buNone/>
            </a:pPr>
            <a:endParaRPr lang="en-GB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B877F88-D42A-4F6A-ADE4-85307A67037C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01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95C7F2-0506-5BCC-22B9-413465D4A8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5E6CB-0B37-62BF-634C-AB1630F2C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476672"/>
            <a:ext cx="8928992" cy="504056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Assessment Q &amp; A</a:t>
            </a:r>
          </a:p>
          <a:p>
            <a:pPr algn="ctr">
              <a:buNone/>
            </a:pPr>
            <a:endParaRPr lang="en-GB" sz="2800" b="1" dirty="0">
              <a:highlight>
                <a:srgbClr val="FFFF00"/>
              </a:highlight>
            </a:endParaRPr>
          </a:p>
          <a:p>
            <a:pPr algn="ctr">
              <a:buNone/>
            </a:pPr>
            <a:r>
              <a:rPr lang="en-GB" sz="2800" dirty="0"/>
              <a:t>The remaining of our time will focus on the assessment.</a:t>
            </a:r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If anyone has any questions we will discuss them in class.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F60A697-B691-3B77-87FD-B095FBEC65A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7393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EC5E98-F5B4-1599-A3D3-16094EBA7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7ABF8-1DAC-E65C-DEC2-2FB2671E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B3449CA-D256-6411-709D-3843AFDC6052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+mn-lt"/>
                <a:ea typeface="+mj-ea"/>
                <a:cs typeface="Calibri" panose="020F0502020204030204" pitchFamily="34" charset="0"/>
              </a:rPr>
              <a:t>LCBB5013: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+mn-lt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7245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908720"/>
            <a:ext cx="8702082" cy="475230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dirty="0">
                <a:solidFill>
                  <a:schemeClr val="tx1"/>
                </a:solidFill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Barringer, B.R. and Ireland, R.D. (2019) </a:t>
            </a:r>
            <a:r>
              <a:rPr lang="en-GB" sz="2400" b="0" i="1" dirty="0">
                <a:solidFill>
                  <a:schemeClr val="tx1"/>
                </a:solidFill>
              </a:rPr>
              <a:t>Entrepreneurship: successfully launching new ventures</a:t>
            </a:r>
            <a:r>
              <a:rPr lang="en-GB" sz="2400" b="0" dirty="0">
                <a:solidFill>
                  <a:schemeClr val="tx1"/>
                </a:solidFill>
              </a:rPr>
              <a:t>. 6th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Harlow: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Chaston, I. (2009) </a:t>
            </a:r>
            <a:r>
              <a:rPr lang="en-GB" sz="2400" b="0" i="1" dirty="0">
                <a:solidFill>
                  <a:schemeClr val="tx1"/>
                </a:solidFill>
              </a:rPr>
              <a:t>Entrepreneurial management in small firms</a:t>
            </a:r>
            <a:r>
              <a:rPr lang="en-GB" sz="2400" b="0" dirty="0">
                <a:solidFill>
                  <a:schemeClr val="tx1"/>
                </a:solidFill>
              </a:rPr>
              <a:t>. Los Angeles: SAGE.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Mariotti, S. and Glackin, C. (2016) </a:t>
            </a:r>
            <a:r>
              <a:rPr lang="en-GB" sz="2400" b="0" i="1" dirty="0">
                <a:solidFill>
                  <a:schemeClr val="tx1"/>
                </a:solidFill>
              </a:rPr>
              <a:t>Entrepreneurship: starting and operating a small business</a:t>
            </a:r>
            <a:r>
              <a:rPr lang="en-GB" sz="2400" b="0" dirty="0">
                <a:solidFill>
                  <a:schemeClr val="tx1"/>
                </a:solidFill>
              </a:rPr>
              <a:t>. 4th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Boston: Pearson.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b="0" dirty="0">
              <a:solidFill>
                <a:schemeClr val="tx1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0" dirty="0">
                <a:solidFill>
                  <a:schemeClr val="tx1"/>
                </a:solidFill>
              </a:rPr>
              <a:t>Morris, M.J. (2011) </a:t>
            </a:r>
            <a:r>
              <a:rPr lang="en-GB" sz="2400" b="0" i="1" dirty="0">
                <a:solidFill>
                  <a:schemeClr val="tx1"/>
                </a:solidFill>
              </a:rPr>
              <a:t>Starting a successful business</a:t>
            </a:r>
            <a:r>
              <a:rPr lang="en-GB" sz="2400" b="0" dirty="0">
                <a:solidFill>
                  <a:schemeClr val="tx1"/>
                </a:solidFill>
              </a:rPr>
              <a:t>. 7th </a:t>
            </a:r>
            <a:r>
              <a:rPr lang="en-GB" sz="2400" b="0" dirty="0" err="1">
                <a:solidFill>
                  <a:schemeClr val="tx1"/>
                </a:solidFill>
              </a:rPr>
              <a:t>edn</a:t>
            </a:r>
            <a:r>
              <a:rPr lang="en-GB" sz="2400" b="0" dirty="0">
                <a:solidFill>
                  <a:schemeClr val="tx1"/>
                </a:solidFill>
              </a:rPr>
              <a:t>. London: Kogan Page.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84FA17F-1B0C-FE70-094B-97C68ECCA036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LCBB5013: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257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sz="2000" b="1">
                <a:latin typeface="+mj-lt"/>
                <a:cs typeface="Calibri" panose="020F0502020204030204" pitchFamily="34" charset="0"/>
              </a:rPr>
              <a:t>Marketing Digital Strategies and the 4Ps marketing mix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043392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1599</Words>
  <Application>Microsoft Office PowerPoint</Application>
  <PresentationFormat>On-screen Show (4:3)</PresentationFormat>
  <Paragraphs>248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Learning Outcomes for today’s session</vt:lpstr>
      <vt:lpstr> Market Segmentation</vt:lpstr>
      <vt:lpstr> Market Segmentation</vt:lpstr>
      <vt:lpstr> Market Segmentation</vt:lpstr>
      <vt:lpstr>Example: Segmenting the Computer Industry</vt:lpstr>
      <vt:lpstr>PowerPoint Presentation</vt:lpstr>
      <vt:lpstr>PowerPoint Presentation</vt:lpstr>
      <vt:lpstr> Market Segmentation</vt:lpstr>
      <vt:lpstr>PowerPoint Presentation</vt:lpstr>
      <vt:lpstr> Market Segmentation</vt:lpstr>
      <vt:lpstr>PowerPoint Presentation</vt:lpstr>
      <vt:lpstr> Market Segmentation</vt:lpstr>
      <vt:lpstr>Market Segmentations</vt:lpstr>
      <vt:lpstr>Market Segmentation</vt:lpstr>
      <vt:lpstr>PowerPoint Presentation</vt:lpstr>
      <vt:lpstr>PowerPoint Presentation</vt:lpstr>
      <vt:lpstr>PowerPoint Presentation</vt:lpstr>
      <vt:lpstr>PowerPoint Presentation</vt:lpstr>
      <vt:lpstr>Example of a Customer profile </vt:lpstr>
      <vt:lpstr>Example of a Customer profile</vt:lpstr>
      <vt:lpstr>Example of a Customer profile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Thank you!</vt:lpstr>
      <vt:lpstr>PowerPoint Presentation</vt:lpstr>
      <vt:lpstr>Next week…..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Vasilios Tavlaridis</cp:lastModifiedBy>
  <cp:revision>33</cp:revision>
  <dcterms:created xsi:type="dcterms:W3CDTF">2022-01-28T13:18:47Z</dcterms:created>
  <dcterms:modified xsi:type="dcterms:W3CDTF">2026-09-13T00:47:59Z</dcterms:modified>
  <cp:contentStatus/>
</cp:coreProperties>
</file>