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48" r:id="rId1"/>
  </p:sldMasterIdLst>
  <p:notesMasterIdLst>
    <p:notesMasterId r:id="rId14"/>
  </p:notesMasterIdLst>
  <p:sldIdLst>
    <p:sldId id="256" r:id="rId2"/>
    <p:sldId id="258" r:id="rId3"/>
    <p:sldId id="257" r:id="rId4"/>
    <p:sldId id="259" r:id="rId5"/>
    <p:sldId id="262" r:id="rId6"/>
    <p:sldId id="263" r:id="rId7"/>
    <p:sldId id="264" r:id="rId8"/>
    <p:sldId id="265" r:id="rId9"/>
    <p:sldId id="267" r:id="rId10"/>
    <p:sldId id="266" r:id="rId11"/>
    <p:sldId id="260"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199" autoAdjust="0"/>
  </p:normalViewPr>
  <p:slideViewPr>
    <p:cSldViewPr snapToGrid="0">
      <p:cViewPr varScale="1">
        <p:scale>
          <a:sx n="97" d="100"/>
          <a:sy n="97" d="100"/>
        </p:scale>
        <p:origin x="48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BFE17D-4671-4FAF-982D-667603CBB5FD}" type="datetimeFigureOut">
              <a:rPr lang="en-GB" smtClean="0"/>
              <a:t>23/01/2020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37D1C1-671F-4C7E-9F3F-B150946341BA}" type="slidenum">
              <a:rPr lang="en-GB" smtClean="0"/>
              <a:t>‹#›</a:t>
            </a:fld>
            <a:endParaRPr lang="en-GB"/>
          </a:p>
        </p:txBody>
      </p:sp>
    </p:spTree>
    <p:extLst>
      <p:ext uri="{BB962C8B-B14F-4D97-AF65-F5344CB8AC3E}">
        <p14:creationId xmlns:p14="http://schemas.microsoft.com/office/powerpoint/2010/main" val="1651223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O’Connor and Colwell conducted research into the longitudinal impact of Nurture Groups. They analysed the diagnostic strands of Boxall Profiles completed on entry to Nurture groups, exit of Nurture groups and 2 years post Nurture groups. The evidence was overwhelmingly positive, however, they called for more longitudinal studies to be completed to solidify their hypotheses. They critiqued the Boxall</a:t>
            </a:r>
            <a:r>
              <a:rPr lang="en-GB" baseline="0" dirty="0" smtClean="0"/>
              <a:t> profile in identifying that there is potential for bias to be evident due to the in depth nature of the questioning and the reliance on interpretation of behaviour. They also identified that although the checklist should be completed by a neutral person, this is not effective as the person still needs to have a sound knowledge of the child and their behaviour, as well as knowing that the behaviour is typical for that child. They stated that there could be </a:t>
            </a:r>
            <a:r>
              <a:rPr lang="en-GB" baseline="0" dirty="0" err="1" smtClean="0"/>
              <a:t>discrepencies</a:t>
            </a:r>
            <a:r>
              <a:rPr lang="en-GB" baseline="0" dirty="0" smtClean="0"/>
              <a:t> between the three Boxall profiles collated due to the potential for different people to have been completing the profile at each given assessment </a:t>
            </a:r>
            <a:r>
              <a:rPr lang="en-GB" baseline="0" dirty="0" err="1" smtClean="0"/>
              <a:t>oppourtunity</a:t>
            </a:r>
            <a:r>
              <a:rPr lang="en-GB" baseline="0" dirty="0" smtClean="0"/>
              <a:t>.</a:t>
            </a:r>
            <a:endParaRPr lang="en-GB" dirty="0" smtClean="0"/>
          </a:p>
          <a:p>
            <a:endParaRPr lang="en-GB" dirty="0" smtClean="0"/>
          </a:p>
          <a:p>
            <a:r>
              <a:rPr lang="en-GB" dirty="0" smtClean="0"/>
              <a:t>Cooper and </a:t>
            </a:r>
            <a:r>
              <a:rPr lang="en-GB" dirty="0" err="1" smtClean="0"/>
              <a:t>Whitebread</a:t>
            </a:r>
            <a:r>
              <a:rPr lang="en-GB" dirty="0" smtClean="0"/>
              <a:t> conducted</a:t>
            </a:r>
            <a:r>
              <a:rPr lang="en-GB" baseline="0" dirty="0" smtClean="0"/>
              <a:t> a study into the impact of nurture groups focusing on three specific outcomes – Effects nurture groups in promoting pupil improvement. How this was generalised into mainstream settings. Impact of NG on whole schools. Again, overwhelmingly positive indications of improvements, specifically in established nurture groups (over 2 years) and more so in the first two terms of placement. However, they noted that there may have been </a:t>
            </a:r>
            <a:r>
              <a:rPr lang="en-GB" baseline="0" dirty="0" err="1" smtClean="0"/>
              <a:t>oppourtunity</a:t>
            </a:r>
            <a:r>
              <a:rPr lang="en-GB" baseline="0" dirty="0" smtClean="0"/>
              <a:t> for bias to be prevalent due to the subjective nature of the questions within the profile – may have influenced data gathering for this to be seen as more positive than it was. </a:t>
            </a:r>
          </a:p>
          <a:p>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King and </a:t>
            </a:r>
            <a:r>
              <a:rPr lang="en-GB" sz="1200" dirty="0" err="1" smtClean="0"/>
              <a:t>Chantler</a:t>
            </a:r>
            <a:r>
              <a:rPr lang="en-GB" sz="1200" dirty="0" smtClean="0"/>
              <a:t> (2002) in</a:t>
            </a:r>
            <a:r>
              <a:rPr lang="en-GB" sz="1200" baseline="0" dirty="0" smtClean="0"/>
              <a:t> contrast, conducted a study of the implementation and success of a nurture room within a mainstream school, as opposed to a formal nurture group placement. They used the Boxall profile in an attempt to capture baseline assessments of the pupils who were identified as appropriate candidates to access the ‘Quiet room’. They noted that although the Boxall provides a good visual format for displaying the results of the assessment, it was time consuming and difficult to administer. Aside from this fact, they again, noted that it was a subjective measure. </a:t>
            </a:r>
            <a:endParaRPr lang="en-GB" sz="120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137D1C1-671F-4C7E-9F3F-B150946341BA}" type="slidenum">
              <a:rPr lang="en-GB" smtClean="0"/>
              <a:t>11</a:t>
            </a:fld>
            <a:endParaRPr lang="en-GB"/>
          </a:p>
        </p:txBody>
      </p:sp>
    </p:spTree>
    <p:extLst>
      <p:ext uri="{BB962C8B-B14F-4D97-AF65-F5344CB8AC3E}">
        <p14:creationId xmlns:p14="http://schemas.microsoft.com/office/powerpoint/2010/main" val="1250742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1/23/2020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gov.wales/sites/default/files/publications/2018-03/special-educational-needs-code-of-practice-for-wal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 critique of the use of </a:t>
            </a:r>
            <a:r>
              <a:rPr lang="en-GB" dirty="0" err="1" smtClean="0"/>
              <a:t>sebd</a:t>
            </a:r>
            <a:r>
              <a:rPr lang="en-GB" dirty="0" smtClean="0"/>
              <a:t> assessments in the wellbeing team</a:t>
            </a:r>
            <a:endParaRPr lang="en-GB" dirty="0"/>
          </a:p>
        </p:txBody>
      </p:sp>
      <p:sp>
        <p:nvSpPr>
          <p:cNvPr id="3" name="Subtitle 2"/>
          <p:cNvSpPr>
            <a:spLocks noGrp="1"/>
          </p:cNvSpPr>
          <p:nvPr>
            <p:ph type="subTitle" idx="1"/>
          </p:nvPr>
        </p:nvSpPr>
        <p:spPr/>
        <p:txBody>
          <a:bodyPr/>
          <a:lstStyle/>
          <a:p>
            <a:r>
              <a:rPr lang="en-GB" smtClean="0"/>
              <a:t>1503094</a:t>
            </a:r>
            <a:endParaRPr lang="en-GB" dirty="0"/>
          </a:p>
        </p:txBody>
      </p:sp>
    </p:spTree>
    <p:extLst>
      <p:ext uri="{BB962C8B-B14F-4D97-AF65-F5344CB8AC3E}">
        <p14:creationId xmlns:p14="http://schemas.microsoft.com/office/powerpoint/2010/main" val="1409779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define </a:t>
            </a:r>
            <a:r>
              <a:rPr lang="en-GB" dirty="0" err="1" smtClean="0"/>
              <a:t>sebd</a:t>
            </a:r>
            <a:r>
              <a:rPr lang="en-GB" dirty="0" smtClean="0"/>
              <a:t>?</a:t>
            </a:r>
            <a:endParaRPr lang="en-GB" dirty="0"/>
          </a:p>
        </p:txBody>
      </p:sp>
      <p:sp>
        <p:nvSpPr>
          <p:cNvPr id="4" name="Rounded Rectangle 3"/>
          <p:cNvSpPr/>
          <p:nvPr/>
        </p:nvSpPr>
        <p:spPr>
          <a:xfrm>
            <a:off x="645484" y="1820562"/>
            <a:ext cx="4110681"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t>Children and </a:t>
            </a:r>
            <a:r>
              <a:rPr lang="en-GB" i="1" dirty="0"/>
              <a:t>young people who demonstrate features of emotional and behavioural difficulties, who are withdrawn or isolated, disruptive and disturbing, hyperactive and lack concentration; those with immature social skills; and those presenting challenging behaviours arising from other complex special need…” </a:t>
            </a:r>
            <a:endParaRPr lang="en-GB" i="1" dirty="0" smtClean="0"/>
          </a:p>
          <a:p>
            <a:pPr algn="ctr"/>
            <a:endParaRPr lang="en-GB" i="1" dirty="0"/>
          </a:p>
          <a:p>
            <a:pPr algn="ctr"/>
            <a:r>
              <a:rPr lang="en-GB" sz="1200" dirty="0" smtClean="0"/>
              <a:t>(</a:t>
            </a:r>
            <a:r>
              <a:rPr lang="en-GB" sz="1200" dirty="0">
                <a:latin typeface="Arial" panose="020B0604020202020204" pitchFamily="34" charset="0"/>
                <a:cs typeface="Arial" panose="020B0604020202020204" pitchFamily="34" charset="0"/>
              </a:rPr>
              <a:t>Special Educational Needs Code of Practice for Wales</a:t>
            </a:r>
            <a:r>
              <a:rPr lang="en-GB" sz="1200" dirty="0" smtClean="0"/>
              <a:t>, 2004, pp.86)</a:t>
            </a:r>
            <a:endParaRPr lang="en-GB" sz="1200" dirty="0"/>
          </a:p>
        </p:txBody>
      </p:sp>
      <p:sp>
        <p:nvSpPr>
          <p:cNvPr id="5" name="Rounded Rectangle 4"/>
          <p:cNvSpPr/>
          <p:nvPr/>
        </p:nvSpPr>
        <p:spPr>
          <a:xfrm>
            <a:off x="6479060" y="1820562"/>
            <a:ext cx="4110681"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There is currently no acknowledgment of specific needs in the Draft </a:t>
            </a:r>
            <a:r>
              <a:rPr lang="en-GB" dirty="0"/>
              <a:t>C</a:t>
            </a:r>
            <a:r>
              <a:rPr lang="en-GB" dirty="0" smtClean="0"/>
              <a:t>ode for ALN. However, it is still pertinent to acknowledge the definition proposed in the current </a:t>
            </a:r>
            <a:r>
              <a:rPr lang="en-GB" dirty="0" err="1" smtClean="0"/>
              <a:t>CoP.</a:t>
            </a:r>
            <a:r>
              <a:rPr lang="en-GB" dirty="0" smtClean="0"/>
              <a:t> </a:t>
            </a:r>
            <a:endParaRPr lang="en-GB" dirty="0"/>
          </a:p>
        </p:txBody>
      </p:sp>
      <p:sp>
        <p:nvSpPr>
          <p:cNvPr id="6" name="Right Arrow 5"/>
          <p:cNvSpPr/>
          <p:nvPr/>
        </p:nvSpPr>
        <p:spPr>
          <a:xfrm>
            <a:off x="4973282" y="3586936"/>
            <a:ext cx="1071544" cy="510746"/>
          </a:xfrm>
          <a:prstGeom prst="right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8333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1062002"/>
          </a:xfrm>
        </p:spPr>
        <p:txBody>
          <a:bodyPr/>
          <a:lstStyle/>
          <a:p>
            <a:r>
              <a:rPr lang="en-GB" dirty="0" smtClean="0"/>
              <a:t>Considering this definition, what do we see?</a:t>
            </a:r>
            <a:endParaRPr lang="en-GB" dirty="0"/>
          </a:p>
        </p:txBody>
      </p:sp>
      <p:sp>
        <p:nvSpPr>
          <p:cNvPr id="3" name="Content Placeholder 2"/>
          <p:cNvSpPr>
            <a:spLocks noGrp="1"/>
          </p:cNvSpPr>
          <p:nvPr>
            <p:ph sz="quarter" idx="13"/>
          </p:nvPr>
        </p:nvSpPr>
        <p:spPr>
          <a:xfrm>
            <a:off x="913774" y="2367092"/>
            <a:ext cx="10363826" cy="3774916"/>
          </a:xfrm>
        </p:spPr>
        <p:txBody>
          <a:bodyPr>
            <a:normAutofit/>
          </a:bodyPr>
          <a:lstStyle/>
          <a:p>
            <a:pPr marL="118872" indent="0">
              <a:buNone/>
            </a:pPr>
            <a:r>
              <a:rPr lang="en-GB" dirty="0"/>
              <a:t>Children and young people may experience a wide range of social and emotional difficulties which manifest themselves in many ways</a:t>
            </a:r>
            <a:r>
              <a:rPr lang="en-GB" dirty="0" smtClean="0"/>
              <a:t>:</a:t>
            </a:r>
            <a:endParaRPr lang="en-GB" dirty="0"/>
          </a:p>
          <a:p>
            <a:r>
              <a:rPr lang="en-GB" dirty="0"/>
              <a:t>Internalised responses- becoming withdrawn or isolated, finding it difficult to </a:t>
            </a:r>
            <a:r>
              <a:rPr lang="en-GB" dirty="0" smtClean="0"/>
              <a:t>communicate</a:t>
            </a:r>
            <a:endParaRPr lang="en-GB" dirty="0"/>
          </a:p>
          <a:p>
            <a:r>
              <a:rPr lang="en-GB" dirty="0"/>
              <a:t>Externalised responses-  displaying disruptive, challenging and uncooperative behaviour and frustration. </a:t>
            </a:r>
            <a:endParaRPr lang="en-GB" dirty="0" smtClean="0"/>
          </a:p>
          <a:p>
            <a:r>
              <a:rPr lang="en-GB" dirty="0" smtClean="0"/>
              <a:t>They </a:t>
            </a:r>
            <a:r>
              <a:rPr lang="en-GB" dirty="0"/>
              <a:t>may be unable to achieve school expectations and in some cases may disrupt the education of others. </a:t>
            </a:r>
          </a:p>
          <a:p>
            <a:endParaRPr lang="en-GB" dirty="0"/>
          </a:p>
        </p:txBody>
      </p:sp>
    </p:spTree>
    <p:extLst>
      <p:ext uri="{BB962C8B-B14F-4D97-AF65-F5344CB8AC3E}">
        <p14:creationId xmlns:p14="http://schemas.microsoft.com/office/powerpoint/2010/main" val="1348574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gain from assessments?</a:t>
            </a:r>
            <a:endParaRPr lang="en-GB" dirty="0"/>
          </a:p>
        </p:txBody>
      </p:sp>
      <p:sp>
        <p:nvSpPr>
          <p:cNvPr id="7" name="Rounded Rectangle 6"/>
          <p:cNvSpPr/>
          <p:nvPr/>
        </p:nvSpPr>
        <p:spPr>
          <a:xfrm>
            <a:off x="691979" y="1820562"/>
            <a:ext cx="2265405" cy="416010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a:t>Early identification and assessment</a:t>
            </a:r>
          </a:p>
          <a:p>
            <a:endParaRPr lang="en-GB" b="1"/>
          </a:p>
          <a:p>
            <a:r>
              <a:rPr lang="en-GB"/>
              <a:t>Supporting staff to develop their observational skills and their understanding of children and </a:t>
            </a:r>
          </a:p>
          <a:p>
            <a:r>
              <a:rPr lang="en-GB"/>
              <a:t>young people's difficulties. </a:t>
            </a:r>
            <a:endParaRPr lang="en-GB" dirty="0"/>
          </a:p>
        </p:txBody>
      </p:sp>
      <p:sp>
        <p:nvSpPr>
          <p:cNvPr id="9" name="Rounded Rectangle 8"/>
          <p:cNvSpPr/>
          <p:nvPr/>
        </p:nvSpPr>
        <p:spPr>
          <a:xfrm>
            <a:off x="8822725" y="1820562"/>
            <a:ext cx="2265405" cy="4160108"/>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Tracking progress</a:t>
            </a:r>
          </a:p>
          <a:p>
            <a:endParaRPr lang="en-GB" dirty="0"/>
          </a:p>
          <a:p>
            <a:r>
              <a:rPr lang="en-GB" dirty="0"/>
              <a:t>Helping staff review children and young people's target behaviour. </a:t>
            </a:r>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10" name="Rounded Rectangle 9"/>
          <p:cNvSpPr/>
          <p:nvPr/>
        </p:nvSpPr>
        <p:spPr>
          <a:xfrm>
            <a:off x="4617308" y="1820562"/>
            <a:ext cx="2265405" cy="416010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Target setting and intervention</a:t>
            </a:r>
          </a:p>
          <a:p>
            <a:endParaRPr lang="en-GB" b="1" u="sng" dirty="0"/>
          </a:p>
          <a:p>
            <a:r>
              <a:rPr lang="en-GB" dirty="0"/>
              <a:t>Setting individualised, achievable targets that reinforce target behaviour and skills</a:t>
            </a:r>
            <a:r>
              <a:rPr lang="en-GB" dirty="0" smtClean="0"/>
              <a:t>.</a:t>
            </a:r>
          </a:p>
          <a:p>
            <a:endParaRPr lang="en-GB" dirty="0"/>
          </a:p>
          <a:p>
            <a:endParaRPr lang="en-GB" dirty="0" smtClean="0"/>
          </a:p>
          <a:p>
            <a:endParaRPr lang="en-GB" dirty="0"/>
          </a:p>
          <a:p>
            <a:r>
              <a:rPr lang="en-GB" dirty="0" smtClean="0"/>
              <a:t> </a:t>
            </a:r>
            <a:endParaRPr lang="en-GB" dirty="0"/>
          </a:p>
        </p:txBody>
      </p:sp>
    </p:spTree>
    <p:extLst>
      <p:ext uri="{BB962C8B-B14F-4D97-AF65-F5344CB8AC3E}">
        <p14:creationId xmlns:p14="http://schemas.microsoft.com/office/powerpoint/2010/main" val="4075234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Boxall profile </a:t>
            </a:r>
            <a:endParaRPr lang="en-GB" dirty="0"/>
          </a:p>
        </p:txBody>
      </p:sp>
      <p:sp>
        <p:nvSpPr>
          <p:cNvPr id="5" name="Rounded Rectangle 4"/>
          <p:cNvSpPr/>
          <p:nvPr/>
        </p:nvSpPr>
        <p:spPr>
          <a:xfrm>
            <a:off x="691979" y="1820562"/>
            <a:ext cx="10140778"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Profile was designed by an educational psychologist, Marjorie Boxall. </a:t>
            </a:r>
          </a:p>
          <a:p>
            <a:endParaRPr lang="en-GB" dirty="0"/>
          </a:p>
          <a:p>
            <a:r>
              <a:rPr lang="en-GB" dirty="0" smtClean="0"/>
              <a:t>The profile was </a:t>
            </a:r>
            <a:r>
              <a:rPr lang="en-GB" dirty="0"/>
              <a:t>created in response to the overwhelming number of children being referred for assessments to specialist provisions. </a:t>
            </a:r>
          </a:p>
          <a:p>
            <a:endParaRPr lang="en-GB" dirty="0"/>
          </a:p>
          <a:p>
            <a:r>
              <a:rPr lang="en-GB" dirty="0"/>
              <a:t>Long waiting lists meant that children were facing exclusions and further difficulties in schools. This caused distress for parents, staff and children reported feeling a sense of failure, rejection which could have life long consequences.  </a:t>
            </a:r>
            <a:endParaRPr lang="en-GB" dirty="0" smtClean="0"/>
          </a:p>
          <a:p>
            <a:endParaRPr lang="en-GB" dirty="0"/>
          </a:p>
          <a:p>
            <a:pPr algn="ctr"/>
            <a:r>
              <a:rPr lang="en-GB" dirty="0" smtClean="0"/>
              <a:t>The Nurture Group Network (2018)</a:t>
            </a:r>
            <a:endParaRPr lang="en-GB" dirty="0"/>
          </a:p>
        </p:txBody>
      </p:sp>
      <p:pic>
        <p:nvPicPr>
          <p:cNvPr id="6" name="Picture 5"/>
          <p:cNvPicPr>
            <a:picLocks noChangeAspect="1"/>
          </p:cNvPicPr>
          <p:nvPr/>
        </p:nvPicPr>
        <p:blipFill>
          <a:blip r:embed="rId2"/>
          <a:stretch>
            <a:fillRect/>
          </a:stretch>
        </p:blipFill>
        <p:spPr>
          <a:xfrm>
            <a:off x="10253936" y="193560"/>
            <a:ext cx="1601234" cy="2241533"/>
          </a:xfrm>
          <a:prstGeom prst="rect">
            <a:avLst/>
          </a:prstGeom>
        </p:spPr>
      </p:pic>
    </p:spTree>
    <p:extLst>
      <p:ext uri="{BB962C8B-B14F-4D97-AF65-F5344CB8AC3E}">
        <p14:creationId xmlns:p14="http://schemas.microsoft.com/office/powerpoint/2010/main" val="4115077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Boxall Profile?</a:t>
            </a:r>
            <a:endParaRPr lang="en-GB" dirty="0"/>
          </a:p>
        </p:txBody>
      </p:sp>
      <p:sp>
        <p:nvSpPr>
          <p:cNvPr id="5" name="Rounded Rectangle 4"/>
          <p:cNvSpPr/>
          <p:nvPr/>
        </p:nvSpPr>
        <p:spPr>
          <a:xfrm>
            <a:off x="827904" y="1907059"/>
            <a:ext cx="10140778"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Boxall Profile is a resource for the assessment of children and young people's social, emotional and behavioural development. </a:t>
            </a:r>
          </a:p>
          <a:p>
            <a:endParaRPr lang="en-GB" dirty="0"/>
          </a:p>
          <a:p>
            <a:r>
              <a:rPr lang="en-GB" dirty="0"/>
              <a:t>The Boxall Profile provides a framework for the precise assessment of children and young people’s social and emotional aptitudes. It provides staff with insights and suggests points of entry into the child's world, allowing teachers to think about what lies behind their student’s behaviour, and how to plan accordingly.</a:t>
            </a:r>
          </a:p>
          <a:p>
            <a:endParaRPr lang="en-GB" dirty="0"/>
          </a:p>
          <a:p>
            <a:r>
              <a:rPr lang="en-GB" dirty="0"/>
              <a:t>The assessment is designed to identify both the strengths and areas of developments for individuals and offers strategies to support their needs. </a:t>
            </a:r>
          </a:p>
        </p:txBody>
      </p:sp>
    </p:spTree>
    <p:extLst>
      <p:ext uri="{BB962C8B-B14F-4D97-AF65-F5344CB8AC3E}">
        <p14:creationId xmlns:p14="http://schemas.microsoft.com/office/powerpoint/2010/main" val="2853634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it work?</a:t>
            </a:r>
            <a:endParaRPr lang="en-GB" dirty="0"/>
          </a:p>
        </p:txBody>
      </p:sp>
      <p:sp>
        <p:nvSpPr>
          <p:cNvPr id="5" name="Rounded Rectangle 4"/>
          <p:cNvSpPr/>
          <p:nvPr/>
        </p:nvSpPr>
        <p:spPr>
          <a:xfrm>
            <a:off x="836142" y="1989438"/>
            <a:ext cx="10140778"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GB">
                <a:solidFill>
                  <a:srgbClr val="FFFFFF"/>
                </a:solidFill>
              </a:rPr>
              <a:t>The two-part checklist, which is completed by staff who know the child and young person best, is quick — and, very importantly, identifies the levels of skills the children and young people possess to access learning. </a:t>
            </a:r>
          </a:p>
          <a:p>
            <a:pPr marL="285750" lvl="0" indent="-285750">
              <a:buFont typeface="Arial" panose="020B0604020202020204" pitchFamily="34" charset="0"/>
              <a:buChar char="•"/>
            </a:pPr>
            <a:endParaRPr lang="en-GB">
              <a:solidFill>
                <a:srgbClr val="FFFFFF"/>
              </a:solidFill>
            </a:endParaRPr>
          </a:p>
          <a:p>
            <a:pPr lvl="0"/>
            <a:endParaRPr lang="en-GB">
              <a:solidFill>
                <a:schemeClr val="accent3"/>
              </a:solidFill>
            </a:endParaRPr>
          </a:p>
          <a:p>
            <a:pPr marL="285750" lvl="0" indent="-285750">
              <a:buFont typeface="Arial" panose="020B0604020202020204" pitchFamily="34" charset="0"/>
              <a:buChar char="•"/>
            </a:pPr>
            <a:r>
              <a:rPr lang="en-GB">
                <a:solidFill>
                  <a:schemeClr val="accent1">
                    <a:lumMod val="60000"/>
                    <a:lumOff val="40000"/>
                  </a:schemeClr>
                </a:solidFill>
              </a:rPr>
              <a:t>On completion, the scores of each individual student are compared to the standardised emotional literacy scores of children and young people of a similar age group.</a:t>
            </a:r>
          </a:p>
          <a:p>
            <a:pPr marL="285750" lvl="0" indent="-285750">
              <a:buFont typeface="Arial" panose="020B0604020202020204" pitchFamily="34" charset="0"/>
              <a:buChar char="•"/>
            </a:pPr>
            <a:endParaRPr lang="en-GB">
              <a:solidFill>
                <a:schemeClr val="accent4">
                  <a:lumMod val="50000"/>
                </a:schemeClr>
              </a:solidFill>
            </a:endParaRPr>
          </a:p>
          <a:p>
            <a:pPr marL="285750" lvl="0" indent="-285750">
              <a:buFont typeface="Arial" panose="020B0604020202020204" pitchFamily="34" charset="0"/>
              <a:buChar char="•"/>
            </a:pPr>
            <a:endParaRPr lang="en-GB">
              <a:solidFill>
                <a:schemeClr val="accent4">
                  <a:lumMod val="50000"/>
                </a:schemeClr>
              </a:solidFill>
            </a:endParaRPr>
          </a:p>
          <a:p>
            <a:pPr marL="285750" lvl="0" indent="-285750">
              <a:buFont typeface="Arial" panose="020B0604020202020204" pitchFamily="34" charset="0"/>
              <a:buChar char="•"/>
            </a:pPr>
            <a:r>
              <a:rPr lang="en-GB"/>
              <a:t>Individualised, achievable targets for social and emotional aptitudes are then set for the student in the form of a personalised Individual Learning Plan which can be reviewed and re-assessed periodically as a whole-school approach.</a:t>
            </a:r>
            <a:endParaRPr lang="en-GB" dirty="0"/>
          </a:p>
        </p:txBody>
      </p:sp>
    </p:spTree>
    <p:extLst>
      <p:ext uri="{BB962C8B-B14F-4D97-AF65-F5344CB8AC3E}">
        <p14:creationId xmlns:p14="http://schemas.microsoft.com/office/powerpoint/2010/main" val="2917521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consider prior to completing the </a:t>
            </a:r>
            <a:r>
              <a:rPr lang="en-GB" dirty="0" err="1" smtClean="0"/>
              <a:t>boxall</a:t>
            </a:r>
            <a:r>
              <a:rPr lang="en-GB" dirty="0" smtClean="0"/>
              <a:t> profile</a:t>
            </a:r>
            <a:endParaRPr lang="en-GB" dirty="0"/>
          </a:p>
        </p:txBody>
      </p:sp>
      <p:sp>
        <p:nvSpPr>
          <p:cNvPr id="4" name="Rounded Rectangle 3"/>
          <p:cNvSpPr/>
          <p:nvPr/>
        </p:nvSpPr>
        <p:spPr>
          <a:xfrm>
            <a:off x="836141" y="1989438"/>
            <a:ext cx="10284939"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mj-lt"/>
              <a:buAutoNum type="arabicPeriod"/>
            </a:pPr>
            <a:r>
              <a:rPr lang="en-GB" dirty="0">
                <a:solidFill>
                  <a:srgbClr val="FFFF00"/>
                </a:solidFill>
              </a:rPr>
              <a:t>There are two Boxall Profile assessments – </a:t>
            </a:r>
            <a:r>
              <a:rPr lang="en-GB" dirty="0"/>
              <a:t>one for children (nursery/primary school pupils), and the other for young people (secondary school students)</a:t>
            </a:r>
          </a:p>
          <a:p>
            <a:pPr marL="457200" indent="-457200">
              <a:buFont typeface="+mj-lt"/>
              <a:buAutoNum type="arabicPeriod"/>
            </a:pPr>
            <a:endParaRPr lang="en-GB" dirty="0"/>
          </a:p>
          <a:p>
            <a:pPr marL="457200" indent="-457200">
              <a:buFont typeface="+mj-lt"/>
              <a:buAutoNum type="arabicPeriod"/>
            </a:pPr>
            <a:r>
              <a:rPr lang="en-GB" dirty="0">
                <a:solidFill>
                  <a:srgbClr val="FFFF00"/>
                </a:solidFill>
              </a:rPr>
              <a:t>There are two ways of completing the Boxall Profile (2017) </a:t>
            </a:r>
            <a:r>
              <a:rPr lang="en-GB" dirty="0"/>
              <a:t>– each school has a paper copy and are now eligible to sign up to the online version. Please speak to your </a:t>
            </a:r>
            <a:r>
              <a:rPr lang="en-GB" dirty="0" err="1"/>
              <a:t>Senco</a:t>
            </a:r>
            <a:r>
              <a:rPr lang="en-GB" dirty="0"/>
              <a:t> or Wellbeing team for updates. </a:t>
            </a:r>
          </a:p>
          <a:p>
            <a:pPr marL="457200" indent="-457200">
              <a:buFont typeface="+mj-lt"/>
              <a:buAutoNum type="arabicPeriod"/>
            </a:pPr>
            <a:endParaRPr lang="en-GB" dirty="0">
              <a:solidFill>
                <a:srgbClr val="FFFF00"/>
              </a:solidFill>
            </a:endParaRPr>
          </a:p>
          <a:p>
            <a:pPr marL="457200" indent="-457200">
              <a:buFont typeface="+mj-lt"/>
              <a:buAutoNum type="arabicPeriod"/>
            </a:pPr>
            <a:r>
              <a:rPr lang="en-GB" dirty="0">
                <a:solidFill>
                  <a:srgbClr val="FFFF00"/>
                </a:solidFill>
              </a:rPr>
              <a:t>We highly recommend - </a:t>
            </a:r>
            <a:r>
              <a:rPr lang="en-GB" dirty="0"/>
              <a:t>staff initially fill out a paper copy to gain a sound understanding of the entire process.  </a:t>
            </a:r>
          </a:p>
          <a:p>
            <a:pPr marL="457200" indent="-457200">
              <a:buFont typeface="+mj-lt"/>
              <a:buAutoNum type="arabicPeriod"/>
            </a:pPr>
            <a:endParaRPr lang="en-GB" sz="1600" dirty="0"/>
          </a:p>
          <a:p>
            <a:pPr marL="457200" indent="-457200">
              <a:buFont typeface="+mj-lt"/>
              <a:buAutoNum type="arabicPeriod"/>
            </a:pPr>
            <a:r>
              <a:rPr lang="en-GB" dirty="0">
                <a:solidFill>
                  <a:srgbClr val="FFFF00"/>
                </a:solidFill>
              </a:rPr>
              <a:t>The profile should be completed by - </a:t>
            </a:r>
            <a:r>
              <a:rPr lang="en-GB" dirty="0"/>
              <a:t>an adult who has a relationship with the young person and is reasonably confident that the behaviour is seen as typical.  </a:t>
            </a:r>
          </a:p>
          <a:p>
            <a:pPr lvl="0"/>
            <a:endParaRPr lang="en-GB" dirty="0"/>
          </a:p>
        </p:txBody>
      </p:sp>
    </p:spTree>
    <p:extLst>
      <p:ext uri="{BB962C8B-B14F-4D97-AF65-F5344CB8AC3E}">
        <p14:creationId xmlns:p14="http://schemas.microsoft.com/office/powerpoint/2010/main" val="3252821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a:t>
            </a:r>
            <a:r>
              <a:rPr lang="en-GB" dirty="0" err="1" smtClean="0"/>
              <a:t>boxall</a:t>
            </a:r>
            <a:r>
              <a:rPr lang="en-GB" dirty="0" smtClean="0"/>
              <a:t> profile tell us?</a:t>
            </a:r>
            <a:endParaRPr lang="en-GB" dirty="0"/>
          </a:p>
        </p:txBody>
      </p:sp>
      <p:sp>
        <p:nvSpPr>
          <p:cNvPr id="5" name="Rounded Rectangle 4"/>
          <p:cNvSpPr/>
          <p:nvPr/>
        </p:nvSpPr>
        <p:spPr>
          <a:xfrm>
            <a:off x="836141" y="2071816"/>
            <a:ext cx="10284939" cy="41601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t>Firstly, familiarise yourself with the Boxall Profile handbook, it will guide you through the process and help you to further understand the child / young persons need.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After the scores have been plotted on both graphs, align them both to ensure you can see the columns ranging from A-Z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Both graphs are clearly marked in green to indicate a range of average scores in a sample of competently functioning children between aged 4-11 years 0r 11- 14 years.</a:t>
            </a:r>
          </a:p>
          <a:p>
            <a:pPr marL="285750" indent="-285750">
              <a:buFont typeface="Arial" panose="020B0604020202020204" pitchFamily="34" charset="0"/>
              <a:buChar char="•"/>
            </a:pPr>
            <a:endParaRPr lang="en-GB" dirty="0"/>
          </a:p>
          <a:p>
            <a:r>
              <a:rPr lang="en-GB" b="1" dirty="0">
                <a:solidFill>
                  <a:schemeClr val="accent1"/>
                </a:solidFill>
              </a:rPr>
              <a:t>In its most simplistic form; </a:t>
            </a:r>
          </a:p>
          <a:p>
            <a:pPr marL="285750" indent="-285750">
              <a:buFont typeface="Arial" panose="020B0604020202020204" pitchFamily="34" charset="0"/>
              <a:buChar char="•"/>
            </a:pPr>
            <a:r>
              <a:rPr lang="en-GB" dirty="0"/>
              <a:t>The higher the score on the developmental strands, the nearer the child is to the range of average scores shown in the shaded areas, at the top of the column.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lower the score on the diagnostic strands, the nearer the child is to the range of average score of well-functioning children shown in the shaded</a:t>
            </a:r>
          </a:p>
        </p:txBody>
      </p:sp>
    </p:spTree>
    <p:extLst>
      <p:ext uri="{BB962C8B-B14F-4D97-AF65-F5344CB8AC3E}">
        <p14:creationId xmlns:p14="http://schemas.microsoft.com/office/powerpoint/2010/main" val="1301973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033" y="791708"/>
            <a:ext cx="9523566" cy="701784"/>
          </a:xfrm>
        </p:spPr>
        <p:txBody>
          <a:bodyPr/>
          <a:lstStyle/>
          <a:p>
            <a:pPr algn="ctr"/>
            <a:r>
              <a:rPr lang="en-GB" dirty="0" smtClean="0"/>
              <a:t>When should we use the </a:t>
            </a:r>
            <a:r>
              <a:rPr lang="en-GB" dirty="0" err="1" smtClean="0"/>
              <a:t>boxall</a:t>
            </a:r>
            <a:r>
              <a:rPr lang="en-GB" dirty="0" smtClean="0"/>
              <a:t> profile?</a:t>
            </a:r>
            <a:endParaRPr lang="en-GB" dirty="0"/>
          </a:p>
        </p:txBody>
      </p:sp>
      <p:sp>
        <p:nvSpPr>
          <p:cNvPr id="3" name="AutoShape 2"/>
          <p:cNvSpPr>
            <a:spLocks noChangeArrowheads="1"/>
          </p:cNvSpPr>
          <p:nvPr/>
        </p:nvSpPr>
        <p:spPr bwMode="auto">
          <a:xfrm>
            <a:off x="408161" y="2242099"/>
            <a:ext cx="2544762" cy="436562"/>
          </a:xfrm>
          <a:prstGeom prst="roundRect">
            <a:avLst>
              <a:gd name="adj" fmla="val 16667"/>
            </a:avLst>
          </a:prstGeom>
          <a:solidFill>
            <a:srgbClr val="5B9BD5"/>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smtClean="0">
                <a:ln>
                  <a:noFill/>
                </a:ln>
                <a:solidFill>
                  <a:srgbClr val="000000"/>
                </a:solidFill>
                <a:effectLst/>
                <a:latin typeface="Calibri" panose="020F0502020204030204" pitchFamily="34" charset="0"/>
              </a:rPr>
              <a:t>School Concern </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4" name="AutoShape 3"/>
          <p:cNvSpPr>
            <a:spLocks noChangeArrowheads="1"/>
          </p:cNvSpPr>
          <p:nvPr/>
        </p:nvSpPr>
        <p:spPr bwMode="auto">
          <a:xfrm>
            <a:off x="1551161" y="2787188"/>
            <a:ext cx="258762" cy="457200"/>
          </a:xfrm>
          <a:prstGeom prst="downArrow">
            <a:avLst>
              <a:gd name="adj1" fmla="val 50000"/>
              <a:gd name="adj2" fmla="val 44172"/>
            </a:avLst>
          </a:prstGeom>
          <a:solidFill>
            <a:srgbClr val="5B9BD5"/>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eaVert" wrap="square" lIns="36576" tIns="36576" rIns="36576" bIns="36576" numCol="1" anchor="t" anchorCtr="0" compatLnSpc="1">
            <a:prstTxWarp prst="textNoShape">
              <a:avLst/>
            </a:prstTxWarp>
          </a:bodyPr>
          <a:lstStyle/>
          <a:p>
            <a:endParaRPr lang="en-GB"/>
          </a:p>
        </p:txBody>
      </p:sp>
      <p:sp>
        <p:nvSpPr>
          <p:cNvPr id="5" name="AutoShape 4"/>
          <p:cNvSpPr>
            <a:spLocks noChangeArrowheads="1"/>
          </p:cNvSpPr>
          <p:nvPr/>
        </p:nvSpPr>
        <p:spPr bwMode="auto">
          <a:xfrm>
            <a:off x="408161" y="3427268"/>
            <a:ext cx="2544762" cy="436563"/>
          </a:xfrm>
          <a:prstGeom prst="roundRect">
            <a:avLst>
              <a:gd name="adj" fmla="val 16667"/>
            </a:avLst>
          </a:prstGeom>
          <a:solidFill>
            <a:srgbClr val="5B9BD5"/>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smtClean="0">
                <a:ln>
                  <a:noFill/>
                </a:ln>
                <a:solidFill>
                  <a:srgbClr val="000000"/>
                </a:solidFill>
                <a:effectLst/>
                <a:latin typeface="Calibri" panose="020F0502020204030204" pitchFamily="34" charset="0"/>
              </a:rPr>
              <a:t>School Action</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6" name="AutoShape 5"/>
          <p:cNvSpPr>
            <a:spLocks noChangeArrowheads="1"/>
          </p:cNvSpPr>
          <p:nvPr/>
        </p:nvSpPr>
        <p:spPr bwMode="auto">
          <a:xfrm>
            <a:off x="1551161" y="4023316"/>
            <a:ext cx="258762" cy="457200"/>
          </a:xfrm>
          <a:prstGeom prst="downArrow">
            <a:avLst>
              <a:gd name="adj1" fmla="val 50000"/>
              <a:gd name="adj2" fmla="val 44172"/>
            </a:avLst>
          </a:prstGeom>
          <a:solidFill>
            <a:srgbClr val="5B9BD5"/>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eaVert" wrap="square" lIns="36576" tIns="36576" rIns="36576" bIns="36576" numCol="1" anchor="t" anchorCtr="0" compatLnSpc="1">
            <a:prstTxWarp prst="textNoShape">
              <a:avLst/>
            </a:prstTxWarp>
          </a:bodyPr>
          <a:lstStyle/>
          <a:p>
            <a:endParaRPr lang="en-GB"/>
          </a:p>
        </p:txBody>
      </p:sp>
      <p:sp>
        <p:nvSpPr>
          <p:cNvPr id="7" name="AutoShape 6"/>
          <p:cNvSpPr>
            <a:spLocks noChangeArrowheads="1"/>
          </p:cNvSpPr>
          <p:nvPr/>
        </p:nvSpPr>
        <p:spPr bwMode="auto">
          <a:xfrm>
            <a:off x="408161" y="4640001"/>
            <a:ext cx="2544762" cy="436562"/>
          </a:xfrm>
          <a:prstGeom prst="roundRect">
            <a:avLst>
              <a:gd name="adj" fmla="val 16667"/>
            </a:avLst>
          </a:prstGeom>
          <a:solidFill>
            <a:srgbClr val="5B9BD5"/>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smtClean="0">
                <a:ln>
                  <a:noFill/>
                </a:ln>
                <a:solidFill>
                  <a:srgbClr val="000000"/>
                </a:solidFill>
                <a:effectLst/>
                <a:latin typeface="Calibri" panose="020F0502020204030204" pitchFamily="34" charset="0"/>
              </a:rPr>
              <a:t>School Action +</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8" name="AutoShape 5"/>
          <p:cNvSpPr>
            <a:spLocks noChangeArrowheads="1"/>
          </p:cNvSpPr>
          <p:nvPr/>
        </p:nvSpPr>
        <p:spPr bwMode="auto">
          <a:xfrm>
            <a:off x="1551161" y="5236048"/>
            <a:ext cx="258762" cy="457200"/>
          </a:xfrm>
          <a:prstGeom prst="downArrow">
            <a:avLst>
              <a:gd name="adj1" fmla="val 50000"/>
              <a:gd name="adj2" fmla="val 44172"/>
            </a:avLst>
          </a:prstGeom>
          <a:solidFill>
            <a:srgbClr val="5B9BD5"/>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eaVert" wrap="square" lIns="36576" tIns="36576" rIns="36576" bIns="36576" numCol="1" anchor="t" anchorCtr="0" compatLnSpc="1">
            <a:prstTxWarp prst="textNoShape">
              <a:avLst/>
            </a:prstTxWarp>
          </a:bodyPr>
          <a:lstStyle/>
          <a:p>
            <a:endParaRPr lang="en-GB"/>
          </a:p>
        </p:txBody>
      </p:sp>
      <p:sp>
        <p:nvSpPr>
          <p:cNvPr id="9" name="AutoShape 6"/>
          <p:cNvSpPr>
            <a:spLocks noChangeArrowheads="1"/>
          </p:cNvSpPr>
          <p:nvPr/>
        </p:nvSpPr>
        <p:spPr bwMode="auto">
          <a:xfrm>
            <a:off x="408161" y="5852733"/>
            <a:ext cx="2544762" cy="436562"/>
          </a:xfrm>
          <a:prstGeom prst="roundRect">
            <a:avLst>
              <a:gd name="adj" fmla="val 16667"/>
            </a:avLst>
          </a:prstGeom>
          <a:solidFill>
            <a:srgbClr val="5B9BD5"/>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smtClean="0">
                <a:ln>
                  <a:noFill/>
                </a:ln>
                <a:solidFill>
                  <a:srgbClr val="000000"/>
                </a:solidFill>
                <a:effectLst/>
                <a:latin typeface="Calibri" panose="020F0502020204030204" pitchFamily="34" charset="0"/>
              </a:rPr>
              <a:t>Statement</a:t>
            </a:r>
            <a:r>
              <a:rPr kumimoji="0" lang="en-GB" altLang="en-US" sz="1600" b="1" i="0" u="none" strike="noStrike" cap="none" normalizeH="0" dirty="0" smtClean="0">
                <a:ln>
                  <a:noFill/>
                </a:ln>
                <a:solidFill>
                  <a:srgbClr val="000000"/>
                </a:solidFill>
                <a:effectLst/>
                <a:latin typeface="Calibri" panose="020F0502020204030204" pitchFamily="34" charset="0"/>
              </a:rPr>
              <a:t> of SEN</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0" name="Right Arrow 9"/>
          <p:cNvSpPr/>
          <p:nvPr/>
        </p:nvSpPr>
        <p:spPr>
          <a:xfrm rot="20178726">
            <a:off x="3232252" y="3298419"/>
            <a:ext cx="822960" cy="257695"/>
          </a:xfrm>
          <a:prstGeom prst="rightArrow">
            <a:avLst/>
          </a:prstGeom>
          <a:solidFill>
            <a:schemeClr val="tx1"/>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utoShape 4"/>
          <p:cNvSpPr>
            <a:spLocks noChangeArrowheads="1"/>
          </p:cNvSpPr>
          <p:nvPr/>
        </p:nvSpPr>
        <p:spPr bwMode="auto">
          <a:xfrm>
            <a:off x="4334539" y="2444206"/>
            <a:ext cx="3038850" cy="1072495"/>
          </a:xfrm>
          <a:prstGeom prst="roundRect">
            <a:avLst>
              <a:gd name="adj" fmla="val 16667"/>
            </a:avLst>
          </a:prstGeom>
          <a:solidFill>
            <a:srgbClr val="5B9BD5"/>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sng" strike="noStrike" cap="none" normalizeH="0" baseline="0" dirty="0" smtClean="0">
                <a:ln>
                  <a:noFill/>
                </a:ln>
                <a:solidFill>
                  <a:srgbClr val="000000"/>
                </a:solidFill>
                <a:effectLst/>
                <a:latin typeface="Calibri" panose="020F0502020204030204" pitchFamily="34" charset="0"/>
              </a:rPr>
              <a:t>First Boxall </a:t>
            </a:r>
          </a:p>
          <a:p>
            <a:pPr marL="0" marR="0" lvl="0" indent="0" algn="ctr" defTabSz="914400" rtl="0" eaLnBrk="0" fontAlgn="base" latinLnBrk="0" hangingPunct="0">
              <a:lnSpc>
                <a:spcPct val="100000"/>
              </a:lnSpc>
              <a:spcBef>
                <a:spcPct val="0"/>
              </a:spcBef>
              <a:spcAft>
                <a:spcPct val="0"/>
              </a:spcAft>
              <a:buClrTx/>
              <a:buSzTx/>
              <a:buFontTx/>
              <a:buNone/>
              <a:tabLst/>
            </a:pPr>
            <a:r>
              <a:rPr lang="en-GB" altLang="en-US" sz="1400" b="1" dirty="0" smtClean="0">
                <a:solidFill>
                  <a:srgbClr val="000000"/>
                </a:solidFill>
                <a:latin typeface="Calibri" panose="020F0502020204030204" pitchFamily="34" charset="0"/>
              </a:rPr>
              <a:t> Purpose: To establish a B</a:t>
            </a:r>
            <a:r>
              <a:rPr kumimoji="0" lang="en-GB" altLang="en-US" sz="1400" b="1" i="0" u="none" strike="noStrike" cap="none" normalizeH="0" baseline="0" dirty="0" smtClean="0">
                <a:ln>
                  <a:noFill/>
                </a:ln>
                <a:solidFill>
                  <a:srgbClr val="000000"/>
                </a:solidFill>
                <a:effectLst/>
                <a:latin typeface="Calibri" panose="020F0502020204030204" pitchFamily="34" charset="0"/>
              </a:rPr>
              <a:t>aseline for School Action intervention (ELSA/Nurture/RBP</a:t>
            </a:r>
            <a:r>
              <a:rPr kumimoji="0" lang="en-GB" altLang="en-US" sz="1400" b="1" i="0" u="none" strike="noStrike" cap="none" normalizeH="0" dirty="0" smtClean="0">
                <a:ln>
                  <a:noFill/>
                </a:ln>
                <a:solidFill>
                  <a:srgbClr val="000000"/>
                </a:solidFill>
                <a:effectLst/>
                <a:latin typeface="Calibri" panose="020F0502020204030204" pitchFamily="34" charset="0"/>
              </a:rPr>
              <a:t> etc</a:t>
            </a:r>
            <a:r>
              <a:rPr lang="en-GB" altLang="en-US" sz="1400" b="1" dirty="0">
                <a:solidFill>
                  <a:srgbClr val="000000"/>
                </a:solidFill>
                <a:latin typeface="Calibri" panose="020F0502020204030204" pitchFamily="34" charset="0"/>
              </a:rPr>
              <a:t>.</a:t>
            </a:r>
            <a:r>
              <a:rPr kumimoji="0" lang="en-GB" altLang="en-US" sz="1400" b="1" i="0" u="none" strike="noStrike" cap="none" normalizeH="0" baseline="0" dirty="0" smtClean="0">
                <a:ln>
                  <a:noFill/>
                </a:ln>
                <a:solidFill>
                  <a:srgbClr val="000000"/>
                </a:solidFill>
                <a:effectLst/>
                <a:latin typeface="Calibri" panose="020F0502020204030204" pitchFamily="34" charset="0"/>
              </a:rPr>
              <a:t>)</a:t>
            </a:r>
            <a:endParaRPr kumimoji="0" lang="en-US" altLang="en-US" sz="1600" b="0" i="0" u="none" strike="noStrike" cap="none" normalizeH="0" baseline="0" dirty="0" smtClean="0">
              <a:ln>
                <a:noFill/>
              </a:ln>
              <a:solidFill>
                <a:schemeClr val="tx1"/>
              </a:solidFill>
              <a:effectLst/>
              <a:latin typeface="Arial" panose="020B0604020202020204" pitchFamily="34" charset="0"/>
            </a:endParaRPr>
          </a:p>
        </p:txBody>
      </p:sp>
      <p:sp>
        <p:nvSpPr>
          <p:cNvPr id="12" name="Right Arrow 11"/>
          <p:cNvSpPr/>
          <p:nvPr/>
        </p:nvSpPr>
        <p:spPr>
          <a:xfrm>
            <a:off x="3191539" y="4228476"/>
            <a:ext cx="822960" cy="257695"/>
          </a:xfrm>
          <a:prstGeom prst="rightArrow">
            <a:avLst/>
          </a:prstGeom>
          <a:solidFill>
            <a:schemeClr val="tx1"/>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utoShape 4"/>
          <p:cNvSpPr>
            <a:spLocks noChangeArrowheads="1"/>
          </p:cNvSpPr>
          <p:nvPr/>
        </p:nvSpPr>
        <p:spPr bwMode="auto">
          <a:xfrm>
            <a:off x="4334539" y="4023316"/>
            <a:ext cx="3038850" cy="905425"/>
          </a:xfrm>
          <a:prstGeom prst="roundRect">
            <a:avLst>
              <a:gd name="adj" fmla="val 16667"/>
            </a:avLst>
          </a:prstGeom>
          <a:solidFill>
            <a:srgbClr val="5B9BD5"/>
          </a:solidFill>
          <a:ln w="2540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sng" strike="noStrike" cap="none" normalizeH="0" baseline="0" dirty="0" smtClean="0">
                <a:ln>
                  <a:noFill/>
                </a:ln>
                <a:solidFill>
                  <a:srgbClr val="000000"/>
                </a:solidFill>
                <a:effectLst/>
                <a:latin typeface="Calibri" panose="020F0502020204030204" pitchFamily="34" charset="0"/>
              </a:rPr>
              <a:t>Second Boxa</a:t>
            </a:r>
            <a:r>
              <a:rPr lang="en-GB" altLang="en-US" sz="1400" b="1" u="sng" dirty="0" smtClean="0">
                <a:solidFill>
                  <a:srgbClr val="000000"/>
                </a:solidFill>
                <a:latin typeface="Calibri" panose="020F0502020204030204" pitchFamily="34" charset="0"/>
              </a:rPr>
              <a:t>ll</a:t>
            </a:r>
          </a:p>
          <a:p>
            <a:pPr marL="0" marR="0" lvl="0" indent="0" algn="ctr" defTabSz="914400" rtl="0" eaLnBrk="0" fontAlgn="base" latinLnBrk="0" hangingPunct="0">
              <a:lnSpc>
                <a:spcPct val="100000"/>
              </a:lnSpc>
              <a:spcBef>
                <a:spcPct val="0"/>
              </a:spcBef>
              <a:spcAft>
                <a:spcPct val="0"/>
              </a:spcAft>
              <a:buClrTx/>
              <a:buSzTx/>
              <a:buFontTx/>
              <a:buNone/>
              <a:tabLst/>
            </a:pPr>
            <a:r>
              <a:rPr lang="en-GB" altLang="en-US" sz="1400" b="1" dirty="0" smtClean="0">
                <a:solidFill>
                  <a:srgbClr val="000000"/>
                </a:solidFill>
                <a:latin typeface="Calibri" panose="020F0502020204030204" pitchFamily="34" charset="0"/>
              </a:rPr>
              <a:t>Purpose: To evaluate effectiveness of intervention at School Action.</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smtClean="0">
              <a:solidFill>
                <a:srgbClr val="000000"/>
              </a:solidFill>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smtClean="0">
              <a:solidFill>
                <a:srgbClr val="000000"/>
              </a:solidFill>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solidFill>
                <a:schemeClr val="tx1"/>
              </a:solidFill>
              <a:effectLst/>
              <a:latin typeface="Arial" panose="020B0604020202020204" pitchFamily="34" charset="0"/>
            </a:endParaRPr>
          </a:p>
        </p:txBody>
      </p:sp>
      <p:sp>
        <p:nvSpPr>
          <p:cNvPr id="16" name="Right Brace 15"/>
          <p:cNvSpPr/>
          <p:nvPr/>
        </p:nvSpPr>
        <p:spPr>
          <a:xfrm>
            <a:off x="7664335" y="2152996"/>
            <a:ext cx="1055716" cy="3083052"/>
          </a:xfrm>
          <a:prstGeom prst="rightBrace">
            <a:avLst/>
          </a:prstGeom>
          <a:ln>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Rounded Rectangle 16"/>
          <p:cNvSpPr/>
          <p:nvPr/>
        </p:nvSpPr>
        <p:spPr>
          <a:xfrm>
            <a:off x="8927869" y="2761632"/>
            <a:ext cx="3059083" cy="2474416"/>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bg2">
                    <a:lumMod val="60000"/>
                    <a:lumOff val="40000"/>
                  </a:schemeClr>
                </a:solidFill>
              </a:rPr>
              <a:t>You now have two completed Boxall profiles which clearly evidence and track the interventions that you have put into place at a School Action level, in readiness for a referral to outside agencies via CSF.</a:t>
            </a:r>
            <a:endParaRPr lang="en-GB" dirty="0">
              <a:solidFill>
                <a:schemeClr val="bg2">
                  <a:lumMod val="60000"/>
                  <a:lumOff val="40000"/>
                </a:schemeClr>
              </a:solidFill>
            </a:endParaRPr>
          </a:p>
        </p:txBody>
      </p:sp>
    </p:spTree>
    <p:extLst>
      <p:ext uri="{BB962C8B-B14F-4D97-AF65-F5344CB8AC3E}">
        <p14:creationId xmlns:p14="http://schemas.microsoft.com/office/powerpoint/2010/main" val="1284677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the </a:t>
            </a:r>
            <a:r>
              <a:rPr lang="en-GB" dirty="0" err="1" smtClean="0"/>
              <a:t>boxall</a:t>
            </a:r>
            <a:r>
              <a:rPr lang="en-GB" dirty="0" smtClean="0"/>
              <a:t> profile	</a:t>
            </a:r>
            <a:endParaRPr lang="en-GB" dirty="0"/>
          </a:p>
        </p:txBody>
      </p:sp>
      <p:sp>
        <p:nvSpPr>
          <p:cNvPr id="5" name="Rounded Rectangle 4"/>
          <p:cNvSpPr/>
          <p:nvPr/>
        </p:nvSpPr>
        <p:spPr>
          <a:xfrm>
            <a:off x="1043919" y="1841157"/>
            <a:ext cx="2653010" cy="202292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O'Connor and Colwell </a:t>
            </a:r>
            <a:endParaRPr lang="en-GB" sz="2800" dirty="0" smtClean="0"/>
          </a:p>
          <a:p>
            <a:pPr algn="ctr"/>
            <a:r>
              <a:rPr lang="en-GB" sz="2800" dirty="0" smtClean="0"/>
              <a:t>(</a:t>
            </a:r>
            <a:r>
              <a:rPr lang="en-GB" sz="2800" dirty="0"/>
              <a:t>2002</a:t>
            </a:r>
            <a:r>
              <a:rPr lang="en-GB" sz="2800" dirty="0" smtClean="0"/>
              <a:t>)</a:t>
            </a:r>
            <a:endParaRPr lang="en-GB" sz="2800" dirty="0"/>
          </a:p>
        </p:txBody>
      </p:sp>
      <p:sp>
        <p:nvSpPr>
          <p:cNvPr id="7" name="Rounded Rectangle 6"/>
          <p:cNvSpPr/>
          <p:nvPr/>
        </p:nvSpPr>
        <p:spPr>
          <a:xfrm>
            <a:off x="4523735" y="1841157"/>
            <a:ext cx="2598573" cy="202292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Cooper and </a:t>
            </a:r>
            <a:r>
              <a:rPr lang="en-GB" sz="2800" dirty="0" err="1"/>
              <a:t>Whitebread</a:t>
            </a:r>
            <a:r>
              <a:rPr lang="en-GB" sz="2800" dirty="0"/>
              <a:t> (2007)</a:t>
            </a:r>
          </a:p>
        </p:txBody>
      </p:sp>
      <p:sp>
        <p:nvSpPr>
          <p:cNvPr id="8" name="Rounded Rectangle 7"/>
          <p:cNvSpPr/>
          <p:nvPr/>
        </p:nvSpPr>
        <p:spPr>
          <a:xfrm>
            <a:off x="8244615" y="1841157"/>
            <a:ext cx="2462714" cy="202292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King and </a:t>
            </a:r>
            <a:r>
              <a:rPr lang="en-GB" sz="2800" dirty="0" err="1"/>
              <a:t>Chantler</a:t>
            </a:r>
            <a:r>
              <a:rPr lang="en-GB" sz="2800" dirty="0"/>
              <a:t> (2002)</a:t>
            </a:r>
          </a:p>
        </p:txBody>
      </p:sp>
    </p:spTree>
    <p:extLst>
      <p:ext uri="{BB962C8B-B14F-4D97-AF65-F5344CB8AC3E}">
        <p14:creationId xmlns:p14="http://schemas.microsoft.com/office/powerpoint/2010/main" val="1766862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Refence</a:t>
            </a:r>
            <a:r>
              <a:rPr lang="en-GB" dirty="0" smtClean="0"/>
              <a:t> List</a:t>
            </a:r>
            <a:endParaRPr lang="en-GB" dirty="0"/>
          </a:p>
        </p:txBody>
      </p:sp>
      <p:sp>
        <p:nvSpPr>
          <p:cNvPr id="3" name="Content Placeholder 2"/>
          <p:cNvSpPr>
            <a:spLocks noGrp="1"/>
          </p:cNvSpPr>
          <p:nvPr>
            <p:ph sz="quarter" idx="13"/>
          </p:nvPr>
        </p:nvSpPr>
        <p:spPr/>
        <p:txBody>
          <a:bodyPr/>
          <a:lstStyle/>
          <a:p>
            <a:pPr marL="0" indent="0">
              <a:buNone/>
            </a:pPr>
            <a:endParaRPr lang="en-GB" i="1" dirty="0">
              <a:latin typeface="Arial" panose="020B0604020202020204" pitchFamily="34" charset="0"/>
              <a:cs typeface="Arial" panose="020B0604020202020204" pitchFamily="34" charset="0"/>
            </a:endParaRPr>
          </a:p>
        </p:txBody>
      </p:sp>
      <p:sp>
        <p:nvSpPr>
          <p:cNvPr id="8" name="Rounded Rectangle 7"/>
          <p:cNvSpPr/>
          <p:nvPr/>
        </p:nvSpPr>
        <p:spPr>
          <a:xfrm>
            <a:off x="481782" y="1621080"/>
            <a:ext cx="10923638" cy="4916129"/>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dirty="0" smtClean="0">
                <a:latin typeface="Arial" panose="020B0604020202020204" pitchFamily="34" charset="0"/>
                <a:cs typeface="Arial" panose="020B0604020202020204" pitchFamily="34" charset="0"/>
              </a:rPr>
              <a:t>Welsh Assembly Government (2004) ‘</a:t>
            </a:r>
            <a:r>
              <a:rPr lang="en-GB" sz="1600" i="1" dirty="0" smtClean="0">
                <a:latin typeface="Arial" panose="020B0604020202020204" pitchFamily="34" charset="0"/>
                <a:cs typeface="Arial" panose="020B0604020202020204" pitchFamily="34" charset="0"/>
              </a:rPr>
              <a:t>Special Educational Needs Code of Practice for Wales’, </a:t>
            </a:r>
            <a:r>
              <a:rPr lang="en-GB" sz="1600" dirty="0" smtClean="0">
                <a:latin typeface="Arial" panose="020B0604020202020204" pitchFamily="34" charset="0"/>
                <a:cs typeface="Arial" panose="020B0604020202020204" pitchFamily="34" charset="0"/>
              </a:rPr>
              <a:t>Cardiff. [Online]. Available from:  </a:t>
            </a:r>
            <a:r>
              <a:rPr lang="en-GB" sz="1600" dirty="0" smtClean="0">
                <a:solidFill>
                  <a:schemeClr val="tx1"/>
                </a:solidFill>
                <a:latin typeface="Arial" panose="020B0604020202020204" pitchFamily="34" charset="0"/>
                <a:cs typeface="Arial" panose="020B0604020202020204" pitchFamily="34" charset="0"/>
                <a:hlinkClick r:id="rId2"/>
              </a:rPr>
              <a:t>https://gov.wales/sites/default/files/publications/2018-03/special-educational-needs-code-of-practice-for-wales.pdf</a:t>
            </a:r>
            <a:r>
              <a:rPr lang="en-GB" sz="1600" dirty="0" smtClean="0">
                <a:solidFill>
                  <a:schemeClr val="tx1"/>
                </a:solidFill>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[Accessed on 14 January 2020]</a:t>
            </a:r>
            <a:endParaRPr lang="en-GB" sz="1600" dirty="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Beyond the Boxall for Young People. (2018) </a:t>
            </a:r>
            <a:r>
              <a:rPr lang="en-GB" sz="1600" i="1" dirty="0" smtClean="0">
                <a:latin typeface="Arial" panose="020B0604020202020204" pitchFamily="34" charset="0"/>
                <a:cs typeface="Arial" panose="020B0604020202020204" pitchFamily="34" charset="0"/>
              </a:rPr>
              <a:t>The Nurture Group Network Limited</a:t>
            </a:r>
            <a:r>
              <a:rPr lang="en-GB" sz="1600" i="1" dirty="0">
                <a:latin typeface="Arial" panose="020B0604020202020204" pitchFamily="34" charset="0"/>
                <a:cs typeface="Arial" panose="020B0604020202020204" pitchFamily="34" charset="0"/>
              </a:rPr>
              <a:t>.</a:t>
            </a:r>
            <a:r>
              <a:rPr lang="en-GB" sz="1600" i="1" dirty="0" smtClean="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Nurture Group Network </a:t>
            </a:r>
            <a:r>
              <a:rPr lang="en-GB" sz="1600" dirty="0" smtClean="0">
                <a:latin typeface="Arial" panose="020B0604020202020204" pitchFamily="34" charset="0"/>
                <a:cs typeface="Arial" panose="020B0604020202020204" pitchFamily="34" charset="0"/>
              </a:rPr>
              <a:t>Limited: London </a:t>
            </a: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O’Connor, </a:t>
            </a:r>
            <a:r>
              <a:rPr lang="en-GB" sz="1600" dirty="0">
                <a:latin typeface="Arial" panose="020B0604020202020204" pitchFamily="34" charset="0"/>
                <a:cs typeface="Arial" panose="020B0604020202020204" pitchFamily="34" charset="0"/>
              </a:rPr>
              <a:t>T &amp; </a:t>
            </a:r>
            <a:r>
              <a:rPr lang="en-GB" sz="1600" dirty="0" smtClean="0">
                <a:latin typeface="Arial" panose="020B0604020202020204" pitchFamily="34" charset="0"/>
                <a:cs typeface="Arial" panose="020B0604020202020204" pitchFamily="34" charset="0"/>
              </a:rPr>
              <a:t>Colwell, </a:t>
            </a:r>
            <a:r>
              <a:rPr lang="en-GB" sz="1600" dirty="0">
                <a:latin typeface="Arial" panose="020B0604020202020204" pitchFamily="34" charset="0"/>
                <a:cs typeface="Arial" panose="020B0604020202020204" pitchFamily="34" charset="0"/>
              </a:rPr>
              <a:t>J. (2002) ‘</a:t>
            </a:r>
            <a:r>
              <a:rPr lang="en-GB" sz="1600" i="1" dirty="0">
                <a:latin typeface="Arial" panose="020B0604020202020204" pitchFamily="34" charset="0"/>
                <a:cs typeface="Arial" panose="020B0604020202020204" pitchFamily="34" charset="0"/>
              </a:rPr>
              <a:t>The effectiveness and rationale of the ‘nurture group’ approach to helping children with emotional and behavioural difficulties remain within mainstream education</a:t>
            </a:r>
            <a:r>
              <a:rPr lang="en-GB" sz="1600" i="1" dirty="0" smtClean="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British </a:t>
            </a:r>
            <a:r>
              <a:rPr lang="en-GB" sz="1600" i="1" dirty="0" smtClean="0">
                <a:latin typeface="Arial" panose="020B0604020202020204" pitchFamily="34" charset="0"/>
                <a:cs typeface="Arial" panose="020B0604020202020204" pitchFamily="34" charset="0"/>
              </a:rPr>
              <a:t>Journal </a:t>
            </a:r>
            <a:r>
              <a:rPr lang="en-GB" sz="1600" i="1" dirty="0">
                <a:latin typeface="Arial" panose="020B0604020202020204" pitchFamily="34" charset="0"/>
                <a:cs typeface="Arial" panose="020B0604020202020204" pitchFamily="34" charset="0"/>
              </a:rPr>
              <a:t>of </a:t>
            </a:r>
            <a:r>
              <a:rPr lang="en-GB" sz="1600" i="1" dirty="0" smtClean="0">
                <a:latin typeface="Arial" panose="020B0604020202020204" pitchFamily="34" charset="0"/>
                <a:cs typeface="Arial" panose="020B0604020202020204" pitchFamily="34" charset="0"/>
              </a:rPr>
              <a:t>Special Education, 29(2) p.96</a:t>
            </a:r>
          </a:p>
          <a:p>
            <a:endParaRPr lang="en-GB" sz="1600" dirty="0" smtClean="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Cooper, P &amp; </a:t>
            </a:r>
            <a:r>
              <a:rPr lang="en-GB" sz="1600" dirty="0" err="1">
                <a:latin typeface="Arial" panose="020B0604020202020204" pitchFamily="34" charset="0"/>
                <a:cs typeface="Arial" panose="020B0604020202020204" pitchFamily="34" charset="0"/>
              </a:rPr>
              <a:t>Whitebread</a:t>
            </a:r>
            <a:r>
              <a:rPr lang="en-GB" sz="1600" dirty="0">
                <a:latin typeface="Arial" panose="020B0604020202020204" pitchFamily="34" charset="0"/>
                <a:cs typeface="Arial" panose="020B0604020202020204" pitchFamily="34" charset="0"/>
              </a:rPr>
              <a:t>, D. (2007) ‘</a:t>
            </a:r>
            <a:r>
              <a:rPr lang="en-GB" sz="1600" i="1" dirty="0">
                <a:latin typeface="Arial" panose="020B0604020202020204" pitchFamily="34" charset="0"/>
                <a:cs typeface="Arial" panose="020B0604020202020204" pitchFamily="34" charset="0"/>
              </a:rPr>
              <a:t>The effectiveness of nurture groups on student progress: evidence from a national research study</a:t>
            </a:r>
            <a:r>
              <a:rPr lang="en-GB" sz="1600" i="1" dirty="0" smtClean="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Emotional &amp; Behavioural </a:t>
            </a:r>
            <a:r>
              <a:rPr lang="en-GB" sz="1600" i="1" dirty="0" smtClean="0">
                <a:latin typeface="Arial" panose="020B0604020202020204" pitchFamily="34" charset="0"/>
                <a:cs typeface="Arial" panose="020B0604020202020204" pitchFamily="34" charset="0"/>
              </a:rPr>
              <a:t>Difficulties</a:t>
            </a:r>
            <a:r>
              <a:rPr lang="en-GB" sz="1600" dirty="0" smtClean="0">
                <a:latin typeface="Arial" panose="020B0604020202020204" pitchFamily="34" charset="0"/>
                <a:cs typeface="Arial" panose="020B0604020202020204" pitchFamily="34" charset="0"/>
              </a:rPr>
              <a:t>, 12(3) p.171-190</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King, A &amp; </a:t>
            </a:r>
            <a:r>
              <a:rPr lang="en-GB" sz="1600" dirty="0" err="1" smtClean="0">
                <a:latin typeface="Arial" panose="020B0604020202020204" pitchFamily="34" charset="0"/>
                <a:cs typeface="Arial" panose="020B0604020202020204" pitchFamily="34" charset="0"/>
              </a:rPr>
              <a:t>Chantler</a:t>
            </a:r>
            <a:r>
              <a:rPr lang="en-GB" sz="1600" dirty="0" smtClean="0">
                <a:latin typeface="Arial" panose="020B0604020202020204" pitchFamily="34" charset="0"/>
                <a:cs typeface="Arial" panose="020B0604020202020204" pitchFamily="34" charset="0"/>
              </a:rPr>
              <a:t>, Z. (2002) ‘</a:t>
            </a:r>
            <a:r>
              <a:rPr lang="en-GB" sz="1600" i="1" dirty="0" smtClean="0">
                <a:latin typeface="Arial" panose="020B0604020202020204" pitchFamily="34" charset="0"/>
                <a:cs typeface="Arial" panose="020B0604020202020204" pitchFamily="34" charset="0"/>
              </a:rPr>
              <a:t>The </a:t>
            </a:r>
            <a:r>
              <a:rPr lang="en-GB" sz="1600" i="1" dirty="0">
                <a:latin typeface="Arial" panose="020B0604020202020204" pitchFamily="34" charset="0"/>
                <a:cs typeface="Arial" panose="020B0604020202020204" pitchFamily="34" charset="0"/>
              </a:rPr>
              <a:t>Western Primary School ‘Quiet Room’ </a:t>
            </a:r>
            <a:r>
              <a:rPr lang="en-GB" sz="1600" i="1" dirty="0" smtClean="0">
                <a:latin typeface="Arial" panose="020B0604020202020204" pitchFamily="34" charset="0"/>
                <a:cs typeface="Arial" panose="020B0604020202020204" pitchFamily="34" charset="0"/>
              </a:rPr>
              <a:t>Project’, Journal </a:t>
            </a:r>
            <a:r>
              <a:rPr lang="en-GB" sz="1600" i="1" dirty="0">
                <a:latin typeface="Arial" panose="020B0604020202020204" pitchFamily="34" charset="0"/>
                <a:cs typeface="Arial" panose="020B0604020202020204" pitchFamily="34" charset="0"/>
              </a:rPr>
              <a:t>of Special </a:t>
            </a:r>
            <a:r>
              <a:rPr lang="en-GB" sz="1600" i="1" dirty="0" smtClean="0">
                <a:latin typeface="Arial" panose="020B0604020202020204" pitchFamily="34" charset="0"/>
                <a:cs typeface="Arial" panose="020B0604020202020204" pitchFamily="34" charset="0"/>
              </a:rPr>
              <a:t>Education, </a:t>
            </a:r>
            <a:r>
              <a:rPr lang="en-GB" sz="1600" dirty="0" smtClean="0">
                <a:latin typeface="Arial" panose="020B0604020202020204" pitchFamily="34" charset="0"/>
                <a:cs typeface="Arial" panose="020B0604020202020204" pitchFamily="34" charset="0"/>
              </a:rPr>
              <a:t>29(4) p.183-188</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63654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313</TotalTime>
  <Words>1493</Words>
  <Application>Microsoft Office PowerPoint</Application>
  <PresentationFormat>Widescreen</PresentationFormat>
  <Paragraphs>104</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Droplet</vt:lpstr>
      <vt:lpstr>A critique of the use of sebd assessments in the wellbeing team</vt:lpstr>
      <vt:lpstr>How do we define sebd?</vt:lpstr>
      <vt:lpstr>Considering this definition, what do we see?</vt:lpstr>
      <vt:lpstr>What do we gain from assessments?</vt:lpstr>
      <vt:lpstr>The Boxall profile </vt:lpstr>
      <vt:lpstr>What is the Boxall Profile?</vt:lpstr>
      <vt:lpstr>How does it work?</vt:lpstr>
      <vt:lpstr>Points to consider prior to completing the boxall profile</vt:lpstr>
      <vt:lpstr>What does the boxall profile tell us?</vt:lpstr>
      <vt:lpstr>When should we use the boxall profile?</vt:lpstr>
      <vt:lpstr>Critique of the boxall profile </vt:lpstr>
      <vt:lpstr>Refence List</vt:lpstr>
    </vt:vector>
  </TitlesOfParts>
  <Company>NPTCBC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critique of the use of sebd assessments in the wellbeing team</dc:title>
  <dc:creator>Jessica O'Callaghan</dc:creator>
  <cp:lastModifiedBy>Jessica O'Callaghan</cp:lastModifiedBy>
  <cp:revision>22</cp:revision>
  <dcterms:created xsi:type="dcterms:W3CDTF">2020-01-21T16:19:47Z</dcterms:created>
  <dcterms:modified xsi:type="dcterms:W3CDTF">2020-01-23T12:10:03Z</dcterms:modified>
</cp:coreProperties>
</file>