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3" r:id="rId12"/>
    <p:sldId id="259" r:id="rId13"/>
    <p:sldId id="26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3E066A5-1838-D85B-2AA8-0E3033176C8C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27A1FB-381D-5A5B-164C-74F7C818489D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48ED6786-65C7-4E8A-AE24-6B98E496F9FE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B55B546-BC44-0075-C73E-88F0DAE235F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6BACFC2-BB88-316F-45FB-E1A7874756F5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E2D048-E93D-DCFA-7472-26C15AC80933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499280-258B-8D9D-CBCF-6DAB28ABDCA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0AD5C418-60D4-4686-A3CE-F96C35CF5E6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822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9E1C5E-5BF9-12D8-6EDD-EB3CA46B53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932E08-CF16-B08C-3E9B-7112CBFAA12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E477C7-FAEE-10B5-07E9-06B751CE690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87C3591-AD1B-456F-9FAE-DAF77740AC3D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0BABDF-1159-A79A-8C38-54AC5DF9E6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0E35DE-B6FC-DDCD-37F9-8A617414F2E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E498C4-D091-2573-9FFA-6CF3D5DB784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462E719-336B-4328-9A2A-FA07E4D56B83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783DE-CF18-376D-F1DF-A559A1ACF14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DB5952-D309-21B1-A9BB-3B447DDC771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A5261-0CA6-CFC1-2C22-6A7A8888DC6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B624E4-D5D1-4469-8B07-376368D8E4D7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42F51-1B24-F19E-5CCD-5796243D30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65CAA-2840-BCD9-AF11-C7A5B5CAEC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0CC88F-19A7-4C48-816D-CE0279079B3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20256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6087-B67C-63D4-D8D6-CA55A7CB0C6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0BE62-49DA-2E7D-EB5E-60D65E96EB67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877928-CB74-8954-0A9D-51768F4124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BFCF64-9A14-415C-8CB7-D993A4842A91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92A1A-75B0-0518-6FFE-7377F4B67C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2B53CD-F08E-8E2C-8925-BD50F5489E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EDD688-3FBB-431E-B399-CA619E79562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9385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0D3B9-8753-6643-82EB-C1ABE9C893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74491C-6686-1E1A-0E9C-2C208396762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CD48A7-E724-7FCB-BA03-30A42C4BDF8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9A3A4A-84DC-4BBD-AB95-2D2536CBB5E2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239C97-87A2-31E4-016E-562DCD70DCD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6B20F-7F62-30C8-973A-47E47BDA2E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3C7C55-AFF6-449D-940B-20F00B8DDA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900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AEC92-6D92-48D3-B970-362AB9E04A3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08AD2-1334-FE9F-A837-6E2854C7052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D1E7A2-C313-5C3B-99E4-430C31AB735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D1291D-E8A5-8CDD-F1D5-67946B1512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1CAA88-64DF-48ED-BF8A-DD5FBD59D8E6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5B3534-677E-DF82-F6ED-38E0466F64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1FACE-733E-B5E4-800F-CB7663E74C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61BA7E-12CC-4328-9C40-3228607452E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562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866B6-7C35-1702-DE65-5B447CABCF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DE78E4-23FD-1E37-A8C1-62407E15C1C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66B318-E134-CED9-EBAD-093C9D10767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012A14-530B-1E22-1A9A-87BC00461C6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C44388-3513-34ED-07D3-F1D531A6178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D87E4E-EFE5-A4E0-8078-1F460C7DB5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5497FC-8368-4048-93A6-F156276BEDEB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9E54CA-1C55-8A17-3F9C-B6F66BAAE0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92550B-4FB2-521B-B9EE-A96EB7658D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26B08D-5B32-4013-9EAB-9F355D845B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65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EE4C9-4CB5-9B0B-06BA-92A14A0A7A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D6C8FE-29AB-F54B-46D4-2DE542285F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F6634C-95C2-4039-9EDD-DF36E1367DC1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6F33CF-8187-5DE0-C62C-163ACB323C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6FD52B-60A0-9F7D-67D1-AE23CF56F2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1B2E40-B60E-4AD7-AA32-C5598038227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737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0C02E3-F9F4-7ADE-2D03-EC1AADA280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F15176-D3B9-41FA-A591-1BBDC4CDD02B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CBF9C8-60DD-CF69-1C5F-154E968BC3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3CC0AD-E312-1969-A234-25FBDD894B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7B3635-A915-44E6-A178-5B2482A1528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921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A734E-F4E7-282B-68E6-6954579755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A0458-0391-666F-236E-D373C225E11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30EDE1-C7BE-26F7-4ADE-A49F005B480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DD973D-077C-DF7A-3591-2F0EE26254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57D2C3-DAA5-4F9A-8869-F104C4E92241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F789A5-78D4-E861-3CA8-F6106616CA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F833F6-B3CC-B2B0-4759-056B10F004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1EA74F-0A03-4A4A-B67B-B99BEA2A4A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596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65440-59E2-5ABB-E4A7-E5AE41892D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EB1326-252E-D832-393E-74DE541C8CE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605B6C-6186-7DDF-96C9-3134CE5D760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5E377-0090-809C-00B7-0DFC333010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8FCAF0-342F-4617-A369-BDF56F01F3FE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59611C-70A4-6E20-F79B-D800B3DCB7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2A82D6-0745-3AAE-8BE3-4670A726C2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82B053F-5823-4C6C-9378-148750EB8FD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22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7686-3495-8257-FDB5-0AD47B1352F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A27A0A-C3E6-68A1-4524-D749DCDEF27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75E0A-EAA7-D1D2-9C32-D71444DDBB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0D9274-1628-4DB2-8AF0-A6D2E59F76D3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80DCB-3134-0BF9-8B7F-1A225D29CDF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84997-6A34-0763-C04F-1BB3238AC9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8C8A0C-3733-404B-AE90-DEA2923829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08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C10B2B-CF37-1DD8-F298-67A5ED0F334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D12021-4F82-E164-9E6C-5ED9A3F54CF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8125B7-3FBA-1FA3-058B-A68C435135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2DB052-3070-4E9A-B2AA-384B98210E47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1D5CE8-A2A3-4227-AC67-955E6C6D79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BCB4F9-C37A-3D46-9C7C-2804370E8D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C3AC02-7D30-4436-9477-353B77274E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543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F6D6D7-6C4D-4CA5-2AA5-3CAA22A0EA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B1B78-1EF9-446F-EFFC-5158C7ECF39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25D25-7E7E-A1EC-285A-EBE423B0A72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455490D0-E35E-47F9-9470-495966E7F0C7}" type="datetime1">
              <a:rPr lang="en-GB"/>
              <a:pPr lvl="0"/>
              <a:t>18/11/2025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20D8D-9AF5-8113-AF8E-1FEDB57BDA37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DD59C-199D-BE3D-6D2C-F82F714A8A8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2C053A9E-DAD9-4A6B-B181-5906CD16C275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BD17F-E7CA-EDFC-F7A0-2C5E317307B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765304"/>
            <a:ext cx="9144000" cy="2387598"/>
          </a:xfrm>
        </p:spPr>
        <p:txBody>
          <a:bodyPr/>
          <a:lstStyle/>
          <a:p>
            <a:pPr lvl="0"/>
            <a:r>
              <a:rPr lang="en-US" sz="4400">
                <a:solidFill>
                  <a:srgbClr val="BC002D"/>
                </a:solidFill>
                <a:latin typeface="Amasis MT Pro Black" pitchFamily="18"/>
              </a:rPr>
              <a:t>BUSINESS COMMUNICATION IN JAPAN </a:t>
            </a:r>
            <a:br>
              <a:rPr lang="en-US" sz="5400">
                <a:solidFill>
                  <a:srgbClr val="BC002D"/>
                </a:solidFill>
              </a:rPr>
            </a:br>
            <a:r>
              <a:rPr lang="en-US" sz="3200">
                <a:solidFill>
                  <a:srgbClr val="BC002D"/>
                </a:solidFill>
                <a:latin typeface="Amasis MT Pro Medium" pitchFamily="18"/>
              </a:rPr>
              <a:t>Module: LCBB6023 International Business Communication</a:t>
            </a:r>
            <a:endParaRPr lang="en-GB" sz="3200">
              <a:solidFill>
                <a:srgbClr val="BC002D"/>
              </a:solidFill>
              <a:latin typeface="Amasis MT Pro Medium" pitchFamily="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E89B1B-27DE-3565-6A77-8571F08A01D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4152903"/>
            <a:ext cx="9144000" cy="1655758"/>
          </a:xfrm>
        </p:spPr>
        <p:txBody>
          <a:bodyPr/>
          <a:lstStyle/>
          <a:p>
            <a:pPr lvl="0"/>
            <a:r>
              <a:rPr lang="en-US">
                <a:solidFill>
                  <a:srgbClr val="BC002D"/>
                </a:solidFill>
                <a:latin typeface="Amasis MT Pro Medium" pitchFamily="18"/>
              </a:rPr>
              <a:t>Presented By: Slavka Zdravkova</a:t>
            </a:r>
          </a:p>
          <a:p>
            <a:pPr lvl="0"/>
            <a:r>
              <a:rPr lang="en-US">
                <a:solidFill>
                  <a:srgbClr val="BC002D"/>
                </a:solidFill>
                <a:latin typeface="Amasis MT Pro Medium" pitchFamily="18"/>
              </a:rPr>
              <a:t>Student ID:</a:t>
            </a: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F91C8C2D-3354-2E1E-045E-D6B3FAEAD3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648018">
            <a:off x="-1312836" y="2945999"/>
            <a:ext cx="4090989" cy="397691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9B3A7E40-C076-5EA6-4AA8-41FBD1B84C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14978" y="4033345"/>
            <a:ext cx="4477953" cy="447795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65B1DFB9-8DB8-94D8-E1C0-292623783D7D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70000" contrast="-70000"/>
          </a:blip>
          <a:stretch>
            <a:fillRect/>
          </a:stretch>
        </p:blipFill>
        <p:spPr>
          <a:xfrm>
            <a:off x="2513182" y="5735638"/>
            <a:ext cx="2054528" cy="20545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55FE6E60-3565-1EDF-B5C5-6B0477F01D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6613" y="-1665927"/>
            <a:ext cx="4474854" cy="447485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CA4BD7C0-83F0-218D-4113-A4AE6CDA8A91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70000" contrast="-70000"/>
          </a:blip>
          <a:stretch>
            <a:fillRect/>
          </a:stretch>
        </p:blipFill>
        <p:spPr>
          <a:xfrm>
            <a:off x="11257471" y="1288892"/>
            <a:ext cx="2054528" cy="205452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10">
            <a:extLst>
              <a:ext uri="{FF2B5EF4-FFF2-40B4-BE49-F238E27FC236}">
                <a16:creationId xmlns:a16="http://schemas.microsoft.com/office/drawing/2014/main" id="{0724B1E3-4CAF-C048-CEB9-CFC437537833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70000" contrast="-70000"/>
          </a:blip>
          <a:stretch>
            <a:fillRect/>
          </a:stretch>
        </p:blipFill>
        <p:spPr>
          <a:xfrm>
            <a:off x="8909630" y="-1029166"/>
            <a:ext cx="2054528" cy="205452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8">
            <a:extLst>
              <a:ext uri="{FF2B5EF4-FFF2-40B4-BE49-F238E27FC236}">
                <a16:creationId xmlns:a16="http://schemas.microsoft.com/office/drawing/2014/main" id="{E60D67E4-0D87-CF6A-C43B-9B4C12FDD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CD35D2-A3A7-59B4-295F-880B56AFA4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0640" y="365129"/>
            <a:ext cx="5393359" cy="1325559"/>
          </a:xfrm>
        </p:spPr>
        <p:txBody>
          <a:bodyPr/>
          <a:lstStyle/>
          <a:p>
            <a:pPr lvl="0"/>
            <a:r>
              <a:rPr lang="en-GB">
                <a:latin typeface="Amasis MT Pro Black" pitchFamily="18"/>
              </a:rPr>
              <a:t>Introduction</a:t>
            </a:r>
          </a:p>
        </p:txBody>
      </p:sp>
      <p:sp>
        <p:nvSpPr>
          <p:cNvPr id="4" name="!!Arc">
            <a:extLst>
              <a:ext uri="{FF2B5EF4-FFF2-40B4-BE49-F238E27FC236}">
                <a16:creationId xmlns:a16="http://schemas.microsoft.com/office/drawing/2014/main" id="{06D42130-12CF-EFB6-BE25-30DEE57A3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21189189" flipV="1">
            <a:off x="6261885" y="687821"/>
            <a:ext cx="5471147" cy="5471147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1"/>
              <a:gd name="f10" fmla="val 244"/>
              <a:gd name="f11" fmla="+- 0 0 -270"/>
              <a:gd name="f12" fmla="+- 0 0 -392"/>
              <a:gd name="f13" fmla="+- 0 0 -514"/>
              <a:gd name="f14" fmla="abs f4"/>
              <a:gd name="f15" fmla="abs f5"/>
              <a:gd name="f16" fmla="abs f6"/>
              <a:gd name="f17" fmla="+- 0 0 f3"/>
              <a:gd name="f18" fmla="+- 0 0 f10"/>
              <a:gd name="f19" fmla="*/ f11 f0 1"/>
              <a:gd name="f20" fmla="*/ f12 f0 1"/>
              <a:gd name="f21" fmla="*/ f13 f0 1"/>
              <a:gd name="f22" fmla="?: f14 f4 1"/>
              <a:gd name="f23" fmla="?: f15 f5 1"/>
              <a:gd name="f24" fmla="?: f16 f6 1"/>
              <a:gd name="f25" fmla="*/ f17 f0 1"/>
              <a:gd name="f26" fmla="*/ f18 f0 1"/>
              <a:gd name="f27" fmla="*/ f19 1 f3"/>
              <a:gd name="f28" fmla="*/ f20 1 f3"/>
              <a:gd name="f29" fmla="*/ f21 1 f3"/>
              <a:gd name="f30" fmla="*/ f22 1 21600"/>
              <a:gd name="f31" fmla="*/ f23 1 21600"/>
              <a:gd name="f32" fmla="*/ 21600 f22 1"/>
              <a:gd name="f33" fmla="*/ 21600 f23 1"/>
              <a:gd name="f34" fmla="*/ f25 1 f3"/>
              <a:gd name="f35" fmla="*/ f26 1 f3"/>
              <a:gd name="f36" fmla="+- f27 0 f1"/>
              <a:gd name="f37" fmla="+- f28 0 f1"/>
              <a:gd name="f38" fmla="+- f29 0 f1"/>
              <a:gd name="f39" fmla="min f31 f30"/>
              <a:gd name="f40" fmla="*/ f32 1 f24"/>
              <a:gd name="f41" fmla="*/ f33 1 f24"/>
              <a:gd name="f42" fmla="+- f34 0 f1"/>
              <a:gd name="f43" fmla="+- f35 0 f1"/>
              <a:gd name="f44" fmla="val f40"/>
              <a:gd name="f45" fmla="val f41"/>
              <a:gd name="f46" fmla="+- 0 0 f42"/>
              <a:gd name="f47" fmla="+- 0 0 f43"/>
              <a:gd name="f48" fmla="+- f45 0 f7"/>
              <a:gd name="f49" fmla="+- f44 0 f7"/>
              <a:gd name="f50" fmla="+- f47 0 f46"/>
              <a:gd name="f51" fmla="+- f46 f1 0"/>
              <a:gd name="f52" fmla="+- f47 f1 0"/>
              <a:gd name="f53" fmla="+- 21600000 0 f46"/>
              <a:gd name="f54" fmla="+- f1 0 f46"/>
              <a:gd name="f55" fmla="+- 27000000 0 f46"/>
              <a:gd name="f56" fmla="+- f0 0 f46"/>
              <a:gd name="f57" fmla="+- 32400000 0 f46"/>
              <a:gd name="f58" fmla="+- f2 0 f46"/>
              <a:gd name="f59" fmla="+- 37800000 0 f46"/>
              <a:gd name="f60" fmla="*/ f48 1 2"/>
              <a:gd name="f61" fmla="*/ f49 1 2"/>
              <a:gd name="f62" fmla="+- f50 21600000 0"/>
              <a:gd name="f63" fmla="?: f54 f54 f55"/>
              <a:gd name="f64" fmla="?: f56 f56 f57"/>
              <a:gd name="f65" fmla="?: f58 f58 f59"/>
              <a:gd name="f66" fmla="*/ f51 f8 1"/>
              <a:gd name="f67" fmla="*/ f52 f8 1"/>
              <a:gd name="f68" fmla="+- f7 f60 0"/>
              <a:gd name="f69" fmla="+- f7 f61 0"/>
              <a:gd name="f70" fmla="?: f50 f50 f62"/>
              <a:gd name="f71" fmla="*/ f66 1 f0"/>
              <a:gd name="f72" fmla="*/ f67 1 f0"/>
              <a:gd name="f73" fmla="*/ f61 f39 1"/>
              <a:gd name="f74" fmla="*/ f60 f39 1"/>
              <a:gd name="f75" fmla="+- f70 0 f53"/>
              <a:gd name="f76" fmla="+- f70 0 f63"/>
              <a:gd name="f77" fmla="+- f70 0 f64"/>
              <a:gd name="f78" fmla="+- f70 0 f65"/>
              <a:gd name="f79" fmla="+- 0 0 f71"/>
              <a:gd name="f80" fmla="+- 0 0 f72"/>
              <a:gd name="f81" fmla="*/ f69 f39 1"/>
              <a:gd name="f82" fmla="*/ f68 f39 1"/>
              <a:gd name="f83" fmla="+- 0 0 f79"/>
              <a:gd name="f84" fmla="+- 0 0 f80"/>
              <a:gd name="f85" fmla="*/ f83 f0 1"/>
              <a:gd name="f86" fmla="*/ f84 f0 1"/>
              <a:gd name="f87" fmla="*/ f85 1 f8"/>
              <a:gd name="f88" fmla="*/ f86 1 f8"/>
              <a:gd name="f89" fmla="+- f87 0 f1"/>
              <a:gd name="f90" fmla="+- f88 0 f1"/>
              <a:gd name="f91" fmla="sin 1 f89"/>
              <a:gd name="f92" fmla="cos 1 f89"/>
              <a:gd name="f93" fmla="sin 1 f90"/>
              <a:gd name="f94" fmla="cos 1 f90"/>
              <a:gd name="f95" fmla="+- 0 0 f91"/>
              <a:gd name="f96" fmla="+- 0 0 f92"/>
              <a:gd name="f97" fmla="+- 0 0 f93"/>
              <a:gd name="f98" fmla="+- 0 0 f94"/>
              <a:gd name="f99" fmla="+- 0 0 f95"/>
              <a:gd name="f100" fmla="+- 0 0 f96"/>
              <a:gd name="f101" fmla="+- 0 0 f97"/>
              <a:gd name="f102" fmla="+- 0 0 f98"/>
              <a:gd name="f103" fmla="val f99"/>
              <a:gd name="f104" fmla="val f100"/>
              <a:gd name="f105" fmla="val f101"/>
              <a:gd name="f106" fmla="val f102"/>
              <a:gd name="f107" fmla="*/ f103 f61 1"/>
              <a:gd name="f108" fmla="*/ f104 f60 1"/>
              <a:gd name="f109" fmla="*/ f105 f61 1"/>
              <a:gd name="f110" fmla="*/ f106 f60 1"/>
              <a:gd name="f111" fmla="+- 0 0 f108"/>
              <a:gd name="f112" fmla="+- 0 0 f107"/>
              <a:gd name="f113" fmla="+- 0 0 f110"/>
              <a:gd name="f114" fmla="+- 0 0 f109"/>
              <a:gd name="f115" fmla="+- 0 0 f111"/>
              <a:gd name="f116" fmla="+- 0 0 f112"/>
              <a:gd name="f117" fmla="+- 0 0 f113"/>
              <a:gd name="f118" fmla="+- 0 0 f114"/>
              <a:gd name="f119" fmla="at2 f115 f116"/>
              <a:gd name="f120" fmla="at2 f117 f118"/>
              <a:gd name="f121" fmla="+- f119 f1 0"/>
              <a:gd name="f122" fmla="+- f120 f1 0"/>
              <a:gd name="f123" fmla="*/ f121 f8 1"/>
              <a:gd name="f124" fmla="*/ f122 f8 1"/>
              <a:gd name="f125" fmla="*/ f123 1 f0"/>
              <a:gd name="f126" fmla="*/ f124 1 f0"/>
              <a:gd name="f127" fmla="+- 0 0 f125"/>
              <a:gd name="f128" fmla="+- 0 0 f126"/>
              <a:gd name="f129" fmla="val f127"/>
              <a:gd name="f130" fmla="val f128"/>
              <a:gd name="f131" fmla="+- 0 0 f129"/>
              <a:gd name="f132" fmla="+- 0 0 f130"/>
              <a:gd name="f133" fmla="*/ f131 f0 1"/>
              <a:gd name="f134" fmla="*/ f132 f0 1"/>
              <a:gd name="f135" fmla="*/ f133 1 f8"/>
              <a:gd name="f136" fmla="*/ f134 1 f8"/>
              <a:gd name="f137" fmla="+- f135 0 f1"/>
              <a:gd name="f138" fmla="+- f136 0 f1"/>
              <a:gd name="f139" fmla="+- f137 f1 0"/>
              <a:gd name="f140" fmla="+- f138 f1 0"/>
              <a:gd name="f141" fmla="*/ f139 f8 1"/>
              <a:gd name="f142" fmla="*/ f140 f8 1"/>
              <a:gd name="f143" fmla="*/ f141 1 f0"/>
              <a:gd name="f144" fmla="*/ f142 1 f0"/>
              <a:gd name="f145" fmla="+- 0 0 f143"/>
              <a:gd name="f146" fmla="+- 0 0 f144"/>
              <a:gd name="f147" fmla="+- 0 0 f145"/>
              <a:gd name="f148" fmla="+- 0 0 f146"/>
              <a:gd name="f149" fmla="*/ f147 f0 1"/>
              <a:gd name="f150" fmla="*/ f148 f0 1"/>
              <a:gd name="f151" fmla="*/ f149 1 f8"/>
              <a:gd name="f152" fmla="*/ f150 1 f8"/>
              <a:gd name="f153" fmla="+- f151 0 f1"/>
              <a:gd name="f154" fmla="+- f152 0 f1"/>
              <a:gd name="f155" fmla="cos 1 f153"/>
              <a:gd name="f156" fmla="sin 1 f153"/>
              <a:gd name="f157" fmla="cos 1 f154"/>
              <a:gd name="f158" fmla="sin 1 f154"/>
              <a:gd name="f159" fmla="+- 0 0 f155"/>
              <a:gd name="f160" fmla="+- 0 0 f156"/>
              <a:gd name="f161" fmla="+- 0 0 f157"/>
              <a:gd name="f162" fmla="+- 0 0 f158"/>
              <a:gd name="f163" fmla="+- 0 0 f159"/>
              <a:gd name="f164" fmla="+- 0 0 f160"/>
              <a:gd name="f165" fmla="+- 0 0 f161"/>
              <a:gd name="f166" fmla="+- 0 0 f162"/>
              <a:gd name="f167" fmla="val f163"/>
              <a:gd name="f168" fmla="val f164"/>
              <a:gd name="f169" fmla="val f165"/>
              <a:gd name="f170" fmla="val f166"/>
              <a:gd name="f171" fmla="+- 0 0 f167"/>
              <a:gd name="f172" fmla="+- 0 0 f168"/>
              <a:gd name="f173" fmla="+- 0 0 f169"/>
              <a:gd name="f174" fmla="+- 0 0 f170"/>
              <a:gd name="f175" fmla="*/ f9 f171 1"/>
              <a:gd name="f176" fmla="*/ f9 f172 1"/>
              <a:gd name="f177" fmla="*/ f9 f173 1"/>
              <a:gd name="f178" fmla="*/ f9 f174 1"/>
              <a:gd name="f179" fmla="*/ f175 f61 1"/>
              <a:gd name="f180" fmla="*/ f176 f60 1"/>
              <a:gd name="f181" fmla="*/ f177 f61 1"/>
              <a:gd name="f182" fmla="*/ f178 f60 1"/>
              <a:gd name="f183" fmla="+- f69 f179 0"/>
              <a:gd name="f184" fmla="+- f68 f180 0"/>
              <a:gd name="f185" fmla="+- f69 f181 0"/>
              <a:gd name="f186" fmla="+- f68 f182 0"/>
              <a:gd name="f187" fmla="max f183 f185"/>
              <a:gd name="f188" fmla="max f184 f186"/>
              <a:gd name="f189" fmla="min f183 f185"/>
              <a:gd name="f190" fmla="min f184 f186"/>
              <a:gd name="f191" fmla="*/ f183 f39 1"/>
              <a:gd name="f192" fmla="*/ f184 f39 1"/>
              <a:gd name="f193" fmla="*/ f185 f39 1"/>
              <a:gd name="f194" fmla="*/ f186 f39 1"/>
              <a:gd name="f195" fmla="?: f75 f44 f187"/>
              <a:gd name="f196" fmla="?: f76 f45 f188"/>
              <a:gd name="f197" fmla="?: f77 f7 f189"/>
              <a:gd name="f198" fmla="?: f78 f7 f190"/>
              <a:gd name="f199" fmla="*/ f197 f39 1"/>
              <a:gd name="f200" fmla="*/ f198 f39 1"/>
              <a:gd name="f201" fmla="*/ f195 f39 1"/>
              <a:gd name="f202" fmla="*/ f196 f3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6">
                <a:pos x="f191" y="f192"/>
              </a:cxn>
              <a:cxn ang="f37">
                <a:pos x="f81" y="f82"/>
              </a:cxn>
              <a:cxn ang="f38">
                <a:pos x="f193" y="f194"/>
              </a:cxn>
            </a:cxnLst>
            <a:rect l="f199" t="f200" r="f201" b="f202"/>
            <a:pathLst>
              <a:path stroke="0">
                <a:moveTo>
                  <a:pt x="f191" y="f192"/>
                </a:moveTo>
                <a:arcTo wR="f73" hR="f74" stAng="f46" swAng="f70"/>
                <a:lnTo>
                  <a:pt x="f81" y="f82"/>
                </a:lnTo>
                <a:close/>
              </a:path>
              <a:path fill="none">
                <a:moveTo>
                  <a:pt x="f191" y="f192"/>
                </a:moveTo>
                <a:arcTo wR="f73" hR="f74" stAng="f46" swAng="f70"/>
              </a:path>
            </a:pathLst>
          </a:custGeom>
          <a:noFill/>
          <a:ln w="127001" cap="rnd">
            <a:solidFill>
              <a:srgbClr val="0F9ED5">
                <a:alpha val="95000"/>
              </a:srgbClr>
            </a:solidFill>
            <a:custDash>
              <a:ds d="500000" sp="1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!!Oval">
            <a:extLst>
              <a:ext uri="{FF2B5EF4-FFF2-40B4-BE49-F238E27FC236}">
                <a16:creationId xmlns:a16="http://schemas.microsoft.com/office/drawing/2014/main" id="{546ED247-5FC1-A27C-FEDB-47DF7C839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10248558" y="921120"/>
            <a:ext cx="791020" cy="76955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6" name="Picture 14">
            <a:extLst>
              <a:ext uri="{FF2B5EF4-FFF2-40B4-BE49-F238E27FC236}">
                <a16:creationId xmlns:a16="http://schemas.microsoft.com/office/drawing/2014/main" id="{54651192-636F-8F2E-2967-282D3D2E31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727" r="16727"/>
          <a:stretch>
            <a:fillRect/>
          </a:stretch>
        </p:blipFill>
        <p:spPr>
          <a:xfrm>
            <a:off x="5214832" y="-359231"/>
            <a:ext cx="7565251" cy="756525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6446449-235A-9765-3791-582087DA48C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8473" y="3429000"/>
            <a:ext cx="10515600" cy="2507879"/>
          </a:xfrm>
        </p:spPr>
        <p:txBody>
          <a:bodyPr/>
          <a:lstStyle/>
          <a:p>
            <a:pPr marL="0" lvl="0" indent="0">
              <a:buNone/>
            </a:pPr>
            <a:r>
              <a:rPr lang="en-GB"/>
              <a:t> </a:t>
            </a:r>
          </a:p>
        </p:txBody>
      </p:sp>
      <p:grpSp>
        <p:nvGrpSpPr>
          <p:cNvPr id="8" name="Diagram 12">
            <a:extLst>
              <a:ext uri="{FF2B5EF4-FFF2-40B4-BE49-F238E27FC236}">
                <a16:creationId xmlns:a16="http://schemas.microsoft.com/office/drawing/2014/main" id="{A08F2D75-842A-8BEB-B40A-B8590478598A}"/>
              </a:ext>
            </a:extLst>
          </p:cNvPr>
          <p:cNvGrpSpPr/>
          <p:nvPr/>
        </p:nvGrpSpPr>
        <p:grpSpPr>
          <a:xfrm>
            <a:off x="617311" y="3712034"/>
            <a:ext cx="9195042" cy="1788968"/>
            <a:chOff x="617311" y="3712034"/>
            <a:chExt cx="9195042" cy="178896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90E2022-ACAB-8C19-90AE-A096DBEF36BC}"/>
                </a:ext>
              </a:extLst>
            </p:cNvPr>
            <p:cNvSpPr/>
            <p:nvPr/>
          </p:nvSpPr>
          <p:spPr>
            <a:xfrm>
              <a:off x="617311" y="3712034"/>
              <a:ext cx="7565251" cy="795098"/>
            </a:xfrm>
            <a:custGeom>
              <a:avLst>
                <a:gd name="f1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2160"/>
                <a:gd name="f11" fmla="abs f4"/>
                <a:gd name="f12" fmla="abs f5"/>
                <a:gd name="f13" fmla="abs f6"/>
                <a:gd name="f14" fmla="*/ f8 1 180"/>
                <a:gd name="f15" fmla="val f10"/>
                <a:gd name="f16" fmla="+- 0 0 f2"/>
                <a:gd name="f17" fmla="?: f11 f4 1"/>
                <a:gd name="f18" fmla="?: f12 f5 1"/>
                <a:gd name="f19" fmla="?: f13 f6 1"/>
                <a:gd name="f20" fmla="*/ f9 f14 1"/>
                <a:gd name="f21" fmla="+- f7 f15 0"/>
                <a:gd name="f22" fmla="*/ f17 1 21600"/>
                <a:gd name="f23" fmla="*/ f18 1 21600"/>
                <a:gd name="f24" fmla="*/ 21600 f17 1"/>
                <a:gd name="f25" fmla="*/ 21600 f18 1"/>
                <a:gd name="f26" fmla="+- 0 0 f20"/>
                <a:gd name="f27" fmla="+- f7 0 f21"/>
                <a:gd name="f28" fmla="+- f21 0 f7"/>
                <a:gd name="f29" fmla="min f23 f22"/>
                <a:gd name="f30" fmla="*/ f24 1 f19"/>
                <a:gd name="f31" fmla="*/ f25 1 f19"/>
                <a:gd name="f32" fmla="*/ f26 f1 1"/>
                <a:gd name="f33" fmla="abs f27"/>
                <a:gd name="f34" fmla="abs f28"/>
                <a:gd name="f35" fmla="?: f27 f16 f2"/>
                <a:gd name="f36" fmla="?: f27 f2 f16"/>
                <a:gd name="f37" fmla="?: f27 f3 f2"/>
                <a:gd name="f38" fmla="?: f27 f2 f3"/>
                <a:gd name="f39" fmla="?: f28 f16 f2"/>
                <a:gd name="f40" fmla="?: f28 f2 f16"/>
                <a:gd name="f41" fmla="?: f27 0 f1"/>
                <a:gd name="f42" fmla="?: f27 f1 0"/>
                <a:gd name="f43" fmla="val f30"/>
                <a:gd name="f44" fmla="val f31"/>
                <a:gd name="f45" fmla="*/ f32 1 f8"/>
                <a:gd name="f46" fmla="?: f27 f38 f37"/>
                <a:gd name="f47" fmla="?: f27 f37 f38"/>
                <a:gd name="f48" fmla="?: f28 f36 f35"/>
                <a:gd name="f49" fmla="*/ f21 f29 1"/>
                <a:gd name="f50" fmla="*/ f7 f29 1"/>
                <a:gd name="f51" fmla="*/ f33 f29 1"/>
                <a:gd name="f52" fmla="*/ f34 f29 1"/>
                <a:gd name="f53" fmla="+- f44 0 f15"/>
                <a:gd name="f54" fmla="+- f43 0 f15"/>
                <a:gd name="f55" fmla="+- f45 0 f2"/>
                <a:gd name="f56" fmla="?: f28 f47 f46"/>
                <a:gd name="f57" fmla="*/ f44 f29 1"/>
                <a:gd name="f58" fmla="*/ f43 f29 1"/>
                <a:gd name="f59" fmla="+- f55 f2 0"/>
                <a:gd name="f60" fmla="+- f44 0 f53"/>
                <a:gd name="f61" fmla="+- f43 0 f54"/>
                <a:gd name="f62" fmla="+- f53 0 f44"/>
                <a:gd name="f63" fmla="+- f54 0 f43"/>
                <a:gd name="f64" fmla="*/ f53 f29 1"/>
                <a:gd name="f65" fmla="*/ f54 f29 1"/>
                <a:gd name="f66" fmla="*/ f59 f8 1"/>
                <a:gd name="f67" fmla="abs f60"/>
                <a:gd name="f68" fmla="?: f60 0 f1"/>
                <a:gd name="f69" fmla="?: f60 f1 0"/>
                <a:gd name="f70" fmla="?: f60 f39 f40"/>
                <a:gd name="f71" fmla="abs f61"/>
                <a:gd name="f72" fmla="abs f62"/>
                <a:gd name="f73" fmla="?: f61 f16 f2"/>
                <a:gd name="f74" fmla="?: f61 f2 f16"/>
                <a:gd name="f75" fmla="?: f61 f3 f2"/>
                <a:gd name="f76" fmla="?: f61 f2 f3"/>
                <a:gd name="f77" fmla="abs f63"/>
                <a:gd name="f78" fmla="?: f63 f16 f2"/>
                <a:gd name="f79" fmla="?: f63 f2 f16"/>
                <a:gd name="f80" fmla="?: f63 f42 f41"/>
                <a:gd name="f81" fmla="?: f63 f41 f42"/>
                <a:gd name="f82" fmla="*/ f66 1 f1"/>
                <a:gd name="f83" fmla="?: f28 f69 f68"/>
                <a:gd name="f84" fmla="?: f28 f68 f69"/>
                <a:gd name="f85" fmla="?: f61 f76 f75"/>
                <a:gd name="f86" fmla="?: f61 f75 f76"/>
                <a:gd name="f87" fmla="?: f62 f74 f73"/>
                <a:gd name="f88" fmla="?: f27 f80 f81"/>
                <a:gd name="f89" fmla="?: f27 f78 f79"/>
                <a:gd name="f90" fmla="*/ f67 f29 1"/>
                <a:gd name="f91" fmla="*/ f71 f29 1"/>
                <a:gd name="f92" fmla="*/ f72 f29 1"/>
                <a:gd name="f93" fmla="*/ f77 f29 1"/>
                <a:gd name="f94" fmla="+- 0 0 f82"/>
                <a:gd name="f95" fmla="?: f60 f83 f84"/>
                <a:gd name="f96" fmla="?: f62 f86 f85"/>
                <a:gd name="f97" fmla="+- 0 0 f94"/>
                <a:gd name="f98" fmla="*/ f97 f1 1"/>
                <a:gd name="f99" fmla="*/ f98 1 f8"/>
                <a:gd name="f100" fmla="+- f99 0 f2"/>
                <a:gd name="f101" fmla="cos 1 f100"/>
                <a:gd name="f102" fmla="+- 0 0 f101"/>
                <a:gd name="f103" fmla="+- 0 0 f102"/>
                <a:gd name="f104" fmla="val f103"/>
                <a:gd name="f105" fmla="+- 0 0 f104"/>
                <a:gd name="f106" fmla="*/ f15 f105 1"/>
                <a:gd name="f107" fmla="*/ f106 3163 1"/>
                <a:gd name="f108" fmla="*/ f107 1 7636"/>
                <a:gd name="f109" fmla="+- f7 f108 0"/>
                <a:gd name="f110" fmla="+- f43 0 f108"/>
                <a:gd name="f111" fmla="+- f44 0 f108"/>
                <a:gd name="f112" fmla="*/ f109 f29 1"/>
                <a:gd name="f113" fmla="*/ f110 f29 1"/>
                <a:gd name="f114" fmla="*/ f111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2" t="f112" r="f113" b="f114"/>
              <a:pathLst>
                <a:path>
                  <a:moveTo>
                    <a:pt x="f49" y="f50"/>
                  </a:moveTo>
                  <a:arcTo wR="f51" hR="f52" stAng="f56" swAng="f48"/>
                  <a:lnTo>
                    <a:pt x="f50" y="f64"/>
                  </a:lnTo>
                  <a:arcTo wR="f52" hR="f90" stAng="f95" swAng="f70"/>
                  <a:lnTo>
                    <a:pt x="f65" y="f57"/>
                  </a:lnTo>
                  <a:arcTo wR="f91" hR="f92" stAng="f96" swAng="f87"/>
                  <a:lnTo>
                    <a:pt x="f58" y="f49"/>
                  </a:lnTo>
                  <a:arcTo wR="f93" hR="f51" stAng="f88" swAng="f89"/>
                  <a:close/>
                </a:path>
              </a:pathLst>
            </a:custGeom>
            <a:solidFill>
              <a:srgbClr val="BC002D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Rectangle 9" descr="Head with Gears">
              <a:extLst>
                <a:ext uri="{FF2B5EF4-FFF2-40B4-BE49-F238E27FC236}">
                  <a16:creationId xmlns:a16="http://schemas.microsoft.com/office/drawing/2014/main" id="{ECAD7D67-CE87-E6FE-1547-1B84E778BD84}"/>
                </a:ext>
              </a:extLst>
            </p:cNvPr>
            <p:cNvSpPr/>
            <p:nvPr/>
          </p:nvSpPr>
          <p:spPr>
            <a:xfrm>
              <a:off x="857826" y="3890927"/>
              <a:ext cx="437302" cy="437302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32B4951-9BB3-AA5F-188C-77B6E9A02DA9}"/>
                </a:ext>
              </a:extLst>
            </p:cNvPr>
            <p:cNvSpPr/>
            <p:nvPr/>
          </p:nvSpPr>
          <p:spPr>
            <a:xfrm>
              <a:off x="1535652" y="3712034"/>
              <a:ext cx="3404366" cy="7950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04362"/>
                <a:gd name="f7" fmla="val 795099"/>
                <a:gd name="f8" fmla="+- 0 0 -90"/>
                <a:gd name="f9" fmla="*/ f3 1 3404362"/>
                <a:gd name="f10" fmla="*/ f4 1 795099"/>
                <a:gd name="f11" fmla="+- f7 0 f5"/>
                <a:gd name="f12" fmla="+- f6 0 f5"/>
                <a:gd name="f13" fmla="*/ f8 f0 1"/>
                <a:gd name="f14" fmla="*/ f12 1 3404362"/>
                <a:gd name="f15" fmla="*/ f11 1 795099"/>
                <a:gd name="f16" fmla="*/ 0 f12 1"/>
                <a:gd name="f17" fmla="*/ 0 f11 1"/>
                <a:gd name="f18" fmla="*/ 3404362 f12 1"/>
                <a:gd name="f19" fmla="*/ 795099 f11 1"/>
                <a:gd name="f20" fmla="*/ f13 1 f2"/>
                <a:gd name="f21" fmla="*/ f16 1 3404362"/>
                <a:gd name="f22" fmla="*/ f17 1 795099"/>
                <a:gd name="f23" fmla="*/ f18 1 3404362"/>
                <a:gd name="f24" fmla="*/ f19 1 79509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404362" h="79509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84152" tIns="84152" rIns="84152" bIns="84152" anchor="ctr" anchorCtr="0" compatLnSpc="1">
              <a:noAutofit/>
            </a:bodyPr>
            <a:lstStyle/>
            <a:p>
              <a:pPr marL="0" marR="0" lvl="0" indent="0" algn="l" defTabSz="111125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FFFFFF"/>
                  </a:solidFill>
                  <a:uFillTx/>
                  <a:latin typeface="Amasis MT Pro Medium" pitchFamily="18"/>
                </a:rPr>
                <a:t>Purpose: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202315F-5584-D7C7-A6D4-6432BCFE064A}"/>
                </a:ext>
              </a:extLst>
            </p:cNvPr>
            <p:cNvSpPr/>
            <p:nvPr/>
          </p:nvSpPr>
          <p:spPr>
            <a:xfrm>
              <a:off x="3308427" y="3712034"/>
              <a:ext cx="6503926" cy="7950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503927"/>
                <a:gd name="f7" fmla="val 795099"/>
                <a:gd name="f8" fmla="+- 0 0 -90"/>
                <a:gd name="f9" fmla="*/ f3 1 6503927"/>
                <a:gd name="f10" fmla="*/ f4 1 795099"/>
                <a:gd name="f11" fmla="+- f7 0 f5"/>
                <a:gd name="f12" fmla="+- f6 0 f5"/>
                <a:gd name="f13" fmla="*/ f8 f0 1"/>
                <a:gd name="f14" fmla="*/ f12 1 6503927"/>
                <a:gd name="f15" fmla="*/ f11 1 795099"/>
                <a:gd name="f16" fmla="*/ 0 f12 1"/>
                <a:gd name="f17" fmla="*/ 0 f11 1"/>
                <a:gd name="f18" fmla="*/ 6503927 f12 1"/>
                <a:gd name="f19" fmla="*/ 795099 f11 1"/>
                <a:gd name="f20" fmla="*/ f13 1 f2"/>
                <a:gd name="f21" fmla="*/ f16 1 6503927"/>
                <a:gd name="f22" fmla="*/ f17 1 795099"/>
                <a:gd name="f23" fmla="*/ f18 1 6503927"/>
                <a:gd name="f24" fmla="*/ f19 1 79509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6503927" h="79509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84152" tIns="84152" rIns="84152" bIns="84152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Amasis MT Pro Medium" pitchFamily="18"/>
                </a:rPr>
                <a:t>To evaluate Japanese communication using </a:t>
              </a:r>
            </a:p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Amasis MT Pro Medium" pitchFamily="18"/>
                </a:rPr>
                <a:t>intercultural theories and provide recommendations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BCDF7AD-85A9-A61C-B383-B47CA0A2638A}"/>
                </a:ext>
              </a:extLst>
            </p:cNvPr>
            <p:cNvSpPr/>
            <p:nvPr/>
          </p:nvSpPr>
          <p:spPr>
            <a:xfrm>
              <a:off x="617311" y="4705904"/>
              <a:ext cx="7565251" cy="795098"/>
            </a:xfrm>
            <a:custGeom>
              <a:avLst>
                <a:gd name="f1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2160"/>
                <a:gd name="f11" fmla="abs f4"/>
                <a:gd name="f12" fmla="abs f5"/>
                <a:gd name="f13" fmla="abs f6"/>
                <a:gd name="f14" fmla="*/ f8 1 180"/>
                <a:gd name="f15" fmla="val f10"/>
                <a:gd name="f16" fmla="+- 0 0 f2"/>
                <a:gd name="f17" fmla="?: f11 f4 1"/>
                <a:gd name="f18" fmla="?: f12 f5 1"/>
                <a:gd name="f19" fmla="?: f13 f6 1"/>
                <a:gd name="f20" fmla="*/ f9 f14 1"/>
                <a:gd name="f21" fmla="+- f7 f15 0"/>
                <a:gd name="f22" fmla="*/ f17 1 21600"/>
                <a:gd name="f23" fmla="*/ f18 1 21600"/>
                <a:gd name="f24" fmla="*/ 21600 f17 1"/>
                <a:gd name="f25" fmla="*/ 21600 f18 1"/>
                <a:gd name="f26" fmla="+- 0 0 f20"/>
                <a:gd name="f27" fmla="+- f7 0 f21"/>
                <a:gd name="f28" fmla="+- f21 0 f7"/>
                <a:gd name="f29" fmla="min f23 f22"/>
                <a:gd name="f30" fmla="*/ f24 1 f19"/>
                <a:gd name="f31" fmla="*/ f25 1 f19"/>
                <a:gd name="f32" fmla="*/ f26 f1 1"/>
                <a:gd name="f33" fmla="abs f27"/>
                <a:gd name="f34" fmla="abs f28"/>
                <a:gd name="f35" fmla="?: f27 f16 f2"/>
                <a:gd name="f36" fmla="?: f27 f2 f16"/>
                <a:gd name="f37" fmla="?: f27 f3 f2"/>
                <a:gd name="f38" fmla="?: f27 f2 f3"/>
                <a:gd name="f39" fmla="?: f28 f16 f2"/>
                <a:gd name="f40" fmla="?: f28 f2 f16"/>
                <a:gd name="f41" fmla="?: f27 0 f1"/>
                <a:gd name="f42" fmla="?: f27 f1 0"/>
                <a:gd name="f43" fmla="val f30"/>
                <a:gd name="f44" fmla="val f31"/>
                <a:gd name="f45" fmla="*/ f32 1 f8"/>
                <a:gd name="f46" fmla="?: f27 f38 f37"/>
                <a:gd name="f47" fmla="?: f27 f37 f38"/>
                <a:gd name="f48" fmla="?: f28 f36 f35"/>
                <a:gd name="f49" fmla="*/ f21 f29 1"/>
                <a:gd name="f50" fmla="*/ f7 f29 1"/>
                <a:gd name="f51" fmla="*/ f33 f29 1"/>
                <a:gd name="f52" fmla="*/ f34 f29 1"/>
                <a:gd name="f53" fmla="+- f44 0 f15"/>
                <a:gd name="f54" fmla="+- f43 0 f15"/>
                <a:gd name="f55" fmla="+- f45 0 f2"/>
                <a:gd name="f56" fmla="?: f28 f47 f46"/>
                <a:gd name="f57" fmla="*/ f44 f29 1"/>
                <a:gd name="f58" fmla="*/ f43 f29 1"/>
                <a:gd name="f59" fmla="+- f55 f2 0"/>
                <a:gd name="f60" fmla="+- f44 0 f53"/>
                <a:gd name="f61" fmla="+- f43 0 f54"/>
                <a:gd name="f62" fmla="+- f53 0 f44"/>
                <a:gd name="f63" fmla="+- f54 0 f43"/>
                <a:gd name="f64" fmla="*/ f53 f29 1"/>
                <a:gd name="f65" fmla="*/ f54 f29 1"/>
                <a:gd name="f66" fmla="*/ f59 f8 1"/>
                <a:gd name="f67" fmla="abs f60"/>
                <a:gd name="f68" fmla="?: f60 0 f1"/>
                <a:gd name="f69" fmla="?: f60 f1 0"/>
                <a:gd name="f70" fmla="?: f60 f39 f40"/>
                <a:gd name="f71" fmla="abs f61"/>
                <a:gd name="f72" fmla="abs f62"/>
                <a:gd name="f73" fmla="?: f61 f16 f2"/>
                <a:gd name="f74" fmla="?: f61 f2 f16"/>
                <a:gd name="f75" fmla="?: f61 f3 f2"/>
                <a:gd name="f76" fmla="?: f61 f2 f3"/>
                <a:gd name="f77" fmla="abs f63"/>
                <a:gd name="f78" fmla="?: f63 f16 f2"/>
                <a:gd name="f79" fmla="?: f63 f2 f16"/>
                <a:gd name="f80" fmla="?: f63 f42 f41"/>
                <a:gd name="f81" fmla="?: f63 f41 f42"/>
                <a:gd name="f82" fmla="*/ f66 1 f1"/>
                <a:gd name="f83" fmla="?: f28 f69 f68"/>
                <a:gd name="f84" fmla="?: f28 f68 f69"/>
                <a:gd name="f85" fmla="?: f61 f76 f75"/>
                <a:gd name="f86" fmla="?: f61 f75 f76"/>
                <a:gd name="f87" fmla="?: f62 f74 f73"/>
                <a:gd name="f88" fmla="?: f27 f80 f81"/>
                <a:gd name="f89" fmla="?: f27 f78 f79"/>
                <a:gd name="f90" fmla="*/ f67 f29 1"/>
                <a:gd name="f91" fmla="*/ f71 f29 1"/>
                <a:gd name="f92" fmla="*/ f72 f29 1"/>
                <a:gd name="f93" fmla="*/ f77 f29 1"/>
                <a:gd name="f94" fmla="+- 0 0 f82"/>
                <a:gd name="f95" fmla="?: f60 f83 f84"/>
                <a:gd name="f96" fmla="?: f62 f86 f85"/>
                <a:gd name="f97" fmla="+- 0 0 f94"/>
                <a:gd name="f98" fmla="*/ f97 f1 1"/>
                <a:gd name="f99" fmla="*/ f98 1 f8"/>
                <a:gd name="f100" fmla="+- f99 0 f2"/>
                <a:gd name="f101" fmla="cos 1 f100"/>
                <a:gd name="f102" fmla="+- 0 0 f101"/>
                <a:gd name="f103" fmla="+- 0 0 f102"/>
                <a:gd name="f104" fmla="val f103"/>
                <a:gd name="f105" fmla="+- 0 0 f104"/>
                <a:gd name="f106" fmla="*/ f15 f105 1"/>
                <a:gd name="f107" fmla="*/ f106 3163 1"/>
                <a:gd name="f108" fmla="*/ f107 1 7636"/>
                <a:gd name="f109" fmla="+- f7 f108 0"/>
                <a:gd name="f110" fmla="+- f43 0 f108"/>
                <a:gd name="f111" fmla="+- f44 0 f108"/>
                <a:gd name="f112" fmla="*/ f109 f29 1"/>
                <a:gd name="f113" fmla="*/ f110 f29 1"/>
                <a:gd name="f114" fmla="*/ f111 f2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2" t="f112" r="f113" b="f114"/>
              <a:pathLst>
                <a:path>
                  <a:moveTo>
                    <a:pt x="f49" y="f50"/>
                  </a:moveTo>
                  <a:arcTo wR="f51" hR="f52" stAng="f56" swAng="f48"/>
                  <a:lnTo>
                    <a:pt x="f50" y="f64"/>
                  </a:lnTo>
                  <a:arcTo wR="f52" hR="f90" stAng="f95" swAng="f70"/>
                  <a:lnTo>
                    <a:pt x="f65" y="f57"/>
                  </a:lnTo>
                  <a:arcTo wR="f91" hR="f92" stAng="f96" swAng="f87"/>
                  <a:lnTo>
                    <a:pt x="f58" y="f49"/>
                  </a:lnTo>
                  <a:arcTo wR="f93" hR="f51" stAng="f88" swAng="f89"/>
                  <a:close/>
                </a:path>
              </a:pathLst>
            </a:custGeom>
            <a:solidFill>
              <a:srgbClr val="BC002D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4" name="Rectangle 13" descr="Books">
              <a:extLst>
                <a:ext uri="{FF2B5EF4-FFF2-40B4-BE49-F238E27FC236}">
                  <a16:creationId xmlns:a16="http://schemas.microsoft.com/office/drawing/2014/main" id="{F600EC0E-DE81-131D-19B2-9E02DA4E9E95}"/>
                </a:ext>
              </a:extLst>
            </p:cNvPr>
            <p:cNvSpPr/>
            <p:nvPr/>
          </p:nvSpPr>
          <p:spPr>
            <a:xfrm>
              <a:off x="857826" y="4884807"/>
              <a:ext cx="437302" cy="437302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C98FDFA-BEFC-0D05-E825-07E9BF1F3FD2}"/>
                </a:ext>
              </a:extLst>
            </p:cNvPr>
            <p:cNvSpPr/>
            <p:nvPr/>
          </p:nvSpPr>
          <p:spPr>
            <a:xfrm>
              <a:off x="1535652" y="4705904"/>
              <a:ext cx="3404366" cy="7950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04362"/>
                <a:gd name="f7" fmla="val 795099"/>
                <a:gd name="f8" fmla="+- 0 0 -90"/>
                <a:gd name="f9" fmla="*/ f3 1 3404362"/>
                <a:gd name="f10" fmla="*/ f4 1 795099"/>
                <a:gd name="f11" fmla="+- f7 0 f5"/>
                <a:gd name="f12" fmla="+- f6 0 f5"/>
                <a:gd name="f13" fmla="*/ f8 f0 1"/>
                <a:gd name="f14" fmla="*/ f12 1 3404362"/>
                <a:gd name="f15" fmla="*/ f11 1 795099"/>
                <a:gd name="f16" fmla="*/ 0 f12 1"/>
                <a:gd name="f17" fmla="*/ 0 f11 1"/>
                <a:gd name="f18" fmla="*/ 3404362 f12 1"/>
                <a:gd name="f19" fmla="*/ 795099 f11 1"/>
                <a:gd name="f20" fmla="*/ f13 1 f2"/>
                <a:gd name="f21" fmla="*/ f16 1 3404362"/>
                <a:gd name="f22" fmla="*/ f17 1 795099"/>
                <a:gd name="f23" fmla="*/ f18 1 3404362"/>
                <a:gd name="f24" fmla="*/ f19 1 79509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404362" h="79509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84152" tIns="84152" rIns="84152" bIns="84152" anchor="ctr" anchorCtr="0" compatLnSpc="1">
              <a:noAutofit/>
            </a:bodyPr>
            <a:lstStyle/>
            <a:p>
              <a:pPr marL="0" marR="0" lvl="0" indent="0" algn="l" defTabSz="111125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FFFFFF"/>
                  </a:solidFill>
                  <a:uFillTx/>
                  <a:latin typeface="Amasis MT Pro Medium" pitchFamily="18"/>
                </a:rPr>
                <a:t>Structure: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2660762-9E8A-B9A6-CF26-7DA7B6453A84}"/>
                </a:ext>
              </a:extLst>
            </p:cNvPr>
            <p:cNvSpPr/>
            <p:nvPr/>
          </p:nvSpPr>
          <p:spPr>
            <a:xfrm>
              <a:off x="3409175" y="4705904"/>
              <a:ext cx="6302419" cy="7950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302417"/>
                <a:gd name="f7" fmla="val 795099"/>
                <a:gd name="f8" fmla="+- 0 0 -90"/>
                <a:gd name="f9" fmla="*/ f3 1 6302417"/>
                <a:gd name="f10" fmla="*/ f4 1 795099"/>
                <a:gd name="f11" fmla="+- f7 0 f5"/>
                <a:gd name="f12" fmla="+- f6 0 f5"/>
                <a:gd name="f13" fmla="*/ f8 f0 1"/>
                <a:gd name="f14" fmla="*/ f12 1 6302417"/>
                <a:gd name="f15" fmla="*/ f11 1 795099"/>
                <a:gd name="f16" fmla="*/ 0 f12 1"/>
                <a:gd name="f17" fmla="*/ 0 f11 1"/>
                <a:gd name="f18" fmla="*/ 6302417 f12 1"/>
                <a:gd name="f19" fmla="*/ 795099 f11 1"/>
                <a:gd name="f20" fmla="*/ f13 1 f2"/>
                <a:gd name="f21" fmla="*/ f16 1 6302417"/>
                <a:gd name="f22" fmla="*/ f17 1 795099"/>
                <a:gd name="f23" fmla="*/ f18 1 6302417"/>
                <a:gd name="f24" fmla="*/ f19 1 79509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6302417" h="79509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84152" tIns="84152" rIns="84152" bIns="84152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Amasis MT Pro Medium" pitchFamily="18"/>
                </a:rPr>
                <a:t>Theories → Application → Challenges →</a:t>
              </a:r>
            </a:p>
            <a:p>
              <a:pPr marL="0" marR="0" lvl="0" indent="0" algn="l" defTabSz="8001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Amasis MT Pro Medium" pitchFamily="18"/>
                </a:rPr>
                <a:t>Recommendations → Conclusion.</a:t>
              </a: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B34BAC2F-09CD-0C21-2C5A-F6840ABCC2B3}"/>
              </a:ext>
            </a:extLst>
          </p:cNvPr>
          <p:cNvSpPr txBox="1"/>
          <p:nvPr/>
        </p:nvSpPr>
        <p:spPr>
          <a:xfrm>
            <a:off x="570640" y="1305909"/>
            <a:ext cx="6728228" cy="224677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0" i="0" u="none" strike="noStrike" kern="1200" cap="none" spc="0" baseline="0">
                <a:solidFill>
                  <a:srgbClr val="000000"/>
                </a:solidFill>
                <a:uFillTx/>
                <a:latin typeface="Amasis MT Pro Medium" pitchFamily="18"/>
              </a:rPr>
              <a:t>One of the three largest economies and is known from blending tradition into its modern practice. Japan’s business communication emphasises hierarchy, collectivism, and indirectness.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27C10-5BF9-5693-6F33-FF38F1ADD5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681035"/>
            <a:ext cx="6574974" cy="1325559"/>
          </a:xfrm>
        </p:spPr>
        <p:txBody>
          <a:bodyPr/>
          <a:lstStyle/>
          <a:p>
            <a:pPr lvl="0"/>
            <a:r>
              <a:rPr lang="en-US" sz="3600" b="1">
                <a:solidFill>
                  <a:srgbClr val="BC002D"/>
                </a:solidFill>
                <a:latin typeface="Amasis MT Pro Black" pitchFamily="18"/>
                <a:cs typeface="Arial Bold"/>
              </a:rPr>
              <a:t>Key Theories of Communication</a:t>
            </a:r>
            <a:br>
              <a:rPr lang="en-US" sz="3600" b="1">
                <a:solidFill>
                  <a:srgbClr val="D6801C"/>
                </a:solidFill>
                <a:latin typeface="Arial Bold"/>
                <a:cs typeface="Arial Bold"/>
              </a:rPr>
            </a:br>
            <a:endParaRPr lang="en-GB" sz="3600"/>
          </a:p>
        </p:txBody>
      </p:sp>
      <p:grpSp>
        <p:nvGrpSpPr>
          <p:cNvPr id="3" name="Content Placeholder 5">
            <a:extLst>
              <a:ext uri="{FF2B5EF4-FFF2-40B4-BE49-F238E27FC236}">
                <a16:creationId xmlns:a16="http://schemas.microsoft.com/office/drawing/2014/main" id="{BDB0EAAE-DAF1-7ACA-F53B-5FA4B662BA27}"/>
              </a:ext>
            </a:extLst>
          </p:cNvPr>
          <p:cNvGrpSpPr/>
          <p:nvPr/>
        </p:nvGrpSpPr>
        <p:grpSpPr>
          <a:xfrm>
            <a:off x="838203" y="1698333"/>
            <a:ext cx="10515600" cy="4788713"/>
            <a:chOff x="838203" y="1698333"/>
            <a:chExt cx="10515600" cy="4788713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B9949297-E4EB-96CE-C096-27A944BE11A5}"/>
                </a:ext>
              </a:extLst>
            </p:cNvPr>
            <p:cNvSpPr/>
            <p:nvPr/>
          </p:nvSpPr>
          <p:spPr>
            <a:xfrm>
              <a:off x="838203" y="6487046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19046" cap="flat">
              <a:solidFill>
                <a:srgbClr val="BC002D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49430C0-41B6-1A75-DEB9-F8A40F02BF33}"/>
                </a:ext>
              </a:extLst>
            </p:cNvPr>
            <p:cNvSpPr/>
            <p:nvPr/>
          </p:nvSpPr>
          <p:spPr>
            <a:xfrm>
              <a:off x="838203" y="4865065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19046" cap="flat">
              <a:solidFill>
                <a:srgbClr val="BC002D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4B6FFFD6-780B-BA1D-F649-845AFBFCB55E}"/>
                </a:ext>
              </a:extLst>
            </p:cNvPr>
            <p:cNvSpPr/>
            <p:nvPr/>
          </p:nvSpPr>
          <p:spPr>
            <a:xfrm>
              <a:off x="838203" y="3243075"/>
              <a:ext cx="10515600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*/ f7 f0 1"/>
                <a:gd name="f13" fmla="*/ f8 f0 1"/>
                <a:gd name="f14" fmla="?: f9 f3 1"/>
                <a:gd name="f15" fmla="?: f10 f4 1"/>
                <a:gd name="f16" fmla="?: f11 f5 1"/>
                <a:gd name="f17" fmla="*/ f12 1 f2"/>
                <a:gd name="f18" fmla="*/ f13 1 f2"/>
                <a:gd name="f19" fmla="*/ f14 1 21600"/>
                <a:gd name="f20" fmla="*/ f15 1 21600"/>
                <a:gd name="f21" fmla="*/ 21600 f14 1"/>
                <a:gd name="f22" fmla="*/ 21600 f15 1"/>
                <a:gd name="f23" fmla="+- f17 0 f1"/>
                <a:gd name="f24" fmla="+- f18 0 f1"/>
                <a:gd name="f25" fmla="min f20 f19"/>
                <a:gd name="f26" fmla="*/ f21 1 f16"/>
                <a:gd name="f27" fmla="*/ f22 1 f16"/>
                <a:gd name="f28" fmla="val f26"/>
                <a:gd name="f29" fmla="val f27"/>
                <a:gd name="f30" fmla="*/ f6 f25 1"/>
                <a:gd name="f31" fmla="*/ f28 f25 1"/>
                <a:gd name="f32" fmla="*/ f29 f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3">
                  <a:pos x="f30" y="f30"/>
                </a:cxn>
                <a:cxn ang="f24">
                  <a:pos x="f31" y="f32"/>
                </a:cxn>
              </a:cxnLst>
              <a:rect l="f30" t="f30" r="f31" b="f32"/>
              <a:pathLst>
                <a:path>
                  <a:moveTo>
                    <a:pt x="f30" y="f30"/>
                  </a:moveTo>
                  <a:lnTo>
                    <a:pt x="f31" y="f32"/>
                  </a:lnTo>
                </a:path>
              </a:pathLst>
            </a:custGeom>
            <a:noFill/>
            <a:ln w="19046" cap="flat">
              <a:solidFill>
                <a:srgbClr val="BC002D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E425D5E-3743-D903-DC70-7F84D747FD2F}"/>
                </a:ext>
              </a:extLst>
            </p:cNvPr>
            <p:cNvSpPr/>
            <p:nvPr/>
          </p:nvSpPr>
          <p:spPr>
            <a:xfrm>
              <a:off x="3572259" y="1698333"/>
              <a:ext cx="7781544" cy="15447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81544"/>
                <a:gd name="f7" fmla="val 1544745"/>
                <a:gd name="f8" fmla="+- 0 0 -90"/>
                <a:gd name="f9" fmla="*/ f3 1 7781544"/>
                <a:gd name="f10" fmla="*/ f4 1 1544745"/>
                <a:gd name="f11" fmla="+- f7 0 f5"/>
                <a:gd name="f12" fmla="+- f6 0 f5"/>
                <a:gd name="f13" fmla="*/ f8 f0 1"/>
                <a:gd name="f14" fmla="*/ f12 1 7781544"/>
                <a:gd name="f15" fmla="*/ f11 1 1544745"/>
                <a:gd name="f16" fmla="*/ 0 f12 1"/>
                <a:gd name="f17" fmla="*/ 0 f11 1"/>
                <a:gd name="f18" fmla="*/ 7781544 f12 1"/>
                <a:gd name="f19" fmla="*/ 1544745 f11 1"/>
                <a:gd name="f20" fmla="*/ f13 1 f2"/>
                <a:gd name="f21" fmla="*/ f16 1 7781544"/>
                <a:gd name="f22" fmla="*/ f17 1 1544745"/>
                <a:gd name="f23" fmla="*/ f18 1 7781544"/>
                <a:gd name="f24" fmla="*/ f19 1 1544745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7781544" h="154474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53336" tIns="53336" rIns="53336" bIns="53336" anchor="b" anchorCtr="0" compatLnSpc="1">
              <a:noAutofit/>
            </a:bodyPr>
            <a:lstStyle/>
            <a:p>
              <a:pPr marL="0" marR="0" lvl="0" indent="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800" b="0" i="0" u="none" strike="noStrike" kern="1200" cap="none" spc="0" baseline="0">
                  <a:solidFill>
                    <a:srgbClr val="000000"/>
                  </a:solidFill>
                  <a:uFillTx/>
                  <a:latin typeface="Amasis MT Pro Medium" pitchFamily="18"/>
                </a:rPr>
                <a:t>Collectivism and masculinity, distance in power, Japanese avoidance of uncertainty.</a:t>
              </a:r>
              <a:endPara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masis MT Pro Medium" pitchFamily="18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134428C-A792-455C-FCBC-A423FA2395FE}"/>
                </a:ext>
              </a:extLst>
            </p:cNvPr>
            <p:cNvSpPr/>
            <p:nvPr/>
          </p:nvSpPr>
          <p:spPr>
            <a:xfrm>
              <a:off x="838203" y="1698333"/>
              <a:ext cx="2734056" cy="15447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734056"/>
                <a:gd name="f7" fmla="val 1544745"/>
                <a:gd name="f8" fmla="val 257509"/>
                <a:gd name="f9" fmla="val 2476547"/>
                <a:gd name="f10" fmla="val 2618765"/>
                <a:gd name="f11" fmla="val 115291"/>
                <a:gd name="f12" fmla="+- 0 0 -90"/>
                <a:gd name="f13" fmla="*/ f3 1 2734056"/>
                <a:gd name="f14" fmla="*/ f4 1 1544745"/>
                <a:gd name="f15" fmla="+- f7 0 f5"/>
                <a:gd name="f16" fmla="+- f6 0 f5"/>
                <a:gd name="f17" fmla="*/ f12 f0 1"/>
                <a:gd name="f18" fmla="*/ f16 1 2734056"/>
                <a:gd name="f19" fmla="*/ f15 1 1544745"/>
                <a:gd name="f20" fmla="*/ 257509 f16 1"/>
                <a:gd name="f21" fmla="*/ 0 f15 1"/>
                <a:gd name="f22" fmla="*/ 2476547 f16 1"/>
                <a:gd name="f23" fmla="*/ 2734056 f16 1"/>
                <a:gd name="f24" fmla="*/ 257509 f15 1"/>
                <a:gd name="f25" fmla="*/ 1544745 f15 1"/>
                <a:gd name="f26" fmla="*/ 0 f16 1"/>
                <a:gd name="f27" fmla="*/ f17 1 f2"/>
                <a:gd name="f28" fmla="*/ f20 1 2734056"/>
                <a:gd name="f29" fmla="*/ f21 1 1544745"/>
                <a:gd name="f30" fmla="*/ f22 1 2734056"/>
                <a:gd name="f31" fmla="*/ f23 1 2734056"/>
                <a:gd name="f32" fmla="*/ f24 1 1544745"/>
                <a:gd name="f33" fmla="*/ f25 1 1544745"/>
                <a:gd name="f34" fmla="*/ f26 1 2734056"/>
                <a:gd name="f35" fmla="*/ f5 1 f18"/>
                <a:gd name="f36" fmla="*/ f6 1 f18"/>
                <a:gd name="f37" fmla="*/ f5 1 f19"/>
                <a:gd name="f38" fmla="*/ f7 1 f19"/>
                <a:gd name="f39" fmla="+- f27 0 f1"/>
                <a:gd name="f40" fmla="*/ f28 1 f18"/>
                <a:gd name="f41" fmla="*/ f29 1 f19"/>
                <a:gd name="f42" fmla="*/ f30 1 f18"/>
                <a:gd name="f43" fmla="*/ f31 1 f18"/>
                <a:gd name="f44" fmla="*/ f32 1 f19"/>
                <a:gd name="f45" fmla="*/ f33 1 f19"/>
                <a:gd name="f46" fmla="*/ f34 1 f18"/>
                <a:gd name="f47" fmla="*/ f35 f13 1"/>
                <a:gd name="f48" fmla="*/ f36 f13 1"/>
                <a:gd name="f49" fmla="*/ f38 f14 1"/>
                <a:gd name="f50" fmla="*/ f37 f14 1"/>
                <a:gd name="f51" fmla="*/ f40 f13 1"/>
                <a:gd name="f52" fmla="*/ f41 f14 1"/>
                <a:gd name="f53" fmla="*/ f42 f13 1"/>
                <a:gd name="f54" fmla="*/ f43 f13 1"/>
                <a:gd name="f55" fmla="*/ f44 f14 1"/>
                <a:gd name="f56" fmla="*/ f45 f14 1"/>
                <a:gd name="f57" fmla="*/ f46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1" y="f52"/>
                </a:cxn>
                <a:cxn ang="f39">
                  <a:pos x="f53" y="f52"/>
                </a:cxn>
                <a:cxn ang="f39">
                  <a:pos x="f54" y="f55"/>
                </a:cxn>
                <a:cxn ang="f39">
                  <a:pos x="f54" y="f56"/>
                </a:cxn>
                <a:cxn ang="f39">
                  <a:pos x="f54" y="f56"/>
                </a:cxn>
                <a:cxn ang="f39">
                  <a:pos x="f57" y="f56"/>
                </a:cxn>
                <a:cxn ang="f39">
                  <a:pos x="f57" y="f56"/>
                </a:cxn>
                <a:cxn ang="f39">
                  <a:pos x="f57" y="f55"/>
                </a:cxn>
                <a:cxn ang="f39">
                  <a:pos x="f51" y="f52"/>
                </a:cxn>
              </a:cxnLst>
              <a:rect l="f47" t="f50" r="f48" b="f49"/>
              <a:pathLst>
                <a:path w="2734056" h="1544745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6" y="f11"/>
                    <a:pt x="f6" y="f8"/>
                  </a:cubicBezTo>
                  <a:lnTo>
                    <a:pt x="f6" y="f7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7"/>
                  </a:lnTo>
                  <a:lnTo>
                    <a:pt x="f5" y="f8"/>
                  </a:lnTo>
                  <a:cubicBezTo>
                    <a:pt x="f5" y="f11"/>
                    <a:pt x="f11" y="f5"/>
                    <a:pt x="f8" y="f5"/>
                  </a:cubicBez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FFFFFF"/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128765" tIns="128765" rIns="128765" bIns="53336" anchor="ctr" anchorCtr="1" compatLnSpc="1">
              <a:noAutofit/>
            </a:bodyPr>
            <a:lstStyle/>
            <a:p>
              <a:pPr marL="0" marR="0" lvl="0" indent="0" algn="ctr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800" b="1" i="0" u="none" strike="noStrike" kern="1200" cap="none" spc="0" baseline="0">
                  <a:solidFill>
                    <a:srgbClr val="FFFFFF"/>
                  </a:solidFill>
                  <a:uFillTx/>
                  <a:latin typeface="Amasis MT Pro Medium" pitchFamily="18"/>
                </a:rPr>
                <a:t>Hofstede and Cultural Dimensions: </a:t>
              </a:r>
              <a:endPara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masis MT Pro Medium" pitchFamily="18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6996D06-CBF8-0A0B-E69D-F12B3A8F2814}"/>
                </a:ext>
              </a:extLst>
            </p:cNvPr>
            <p:cNvSpPr/>
            <p:nvPr/>
          </p:nvSpPr>
          <p:spPr>
            <a:xfrm>
              <a:off x="3572259" y="3320314"/>
              <a:ext cx="7781544" cy="15447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81544"/>
                <a:gd name="f7" fmla="val 1544745"/>
                <a:gd name="f8" fmla="+- 0 0 -90"/>
                <a:gd name="f9" fmla="*/ f3 1 7781544"/>
                <a:gd name="f10" fmla="*/ f4 1 1544745"/>
                <a:gd name="f11" fmla="+- f7 0 f5"/>
                <a:gd name="f12" fmla="+- f6 0 f5"/>
                <a:gd name="f13" fmla="*/ f8 f0 1"/>
                <a:gd name="f14" fmla="*/ f12 1 7781544"/>
                <a:gd name="f15" fmla="*/ f11 1 1544745"/>
                <a:gd name="f16" fmla="*/ 0 f12 1"/>
                <a:gd name="f17" fmla="*/ 0 f11 1"/>
                <a:gd name="f18" fmla="*/ 7781544 f12 1"/>
                <a:gd name="f19" fmla="*/ 1544745 f11 1"/>
                <a:gd name="f20" fmla="*/ f13 1 f2"/>
                <a:gd name="f21" fmla="*/ f16 1 7781544"/>
                <a:gd name="f22" fmla="*/ f17 1 1544745"/>
                <a:gd name="f23" fmla="*/ f18 1 7781544"/>
                <a:gd name="f24" fmla="*/ f19 1 1544745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7781544" h="154474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53336" tIns="53336" rIns="53336" bIns="53336" anchor="b" anchorCtr="0" compatLnSpc="1">
              <a:noAutofit/>
            </a:bodyPr>
            <a:lstStyle/>
            <a:p>
              <a:pPr marL="0" marR="0" lvl="0" indent="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800" b="0" i="0" u="none" strike="noStrike" kern="1200" cap="none" spc="0" baseline="0">
                  <a:solidFill>
                    <a:srgbClr val="000000"/>
                  </a:solidFill>
                  <a:uFillTx/>
                  <a:latin typeface="Amasis MT Pro Medium" pitchFamily="18"/>
                </a:rPr>
                <a:t>Japan = high-context → implicit, indirect communication.</a:t>
              </a:r>
              <a:endPara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masis MT Pro Medium" pitchFamily="18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DCA20682-B1F4-CDA8-9245-B942D590419D}"/>
                </a:ext>
              </a:extLst>
            </p:cNvPr>
            <p:cNvSpPr/>
            <p:nvPr/>
          </p:nvSpPr>
          <p:spPr>
            <a:xfrm>
              <a:off x="838203" y="3320314"/>
              <a:ext cx="2734056" cy="15447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734056"/>
                <a:gd name="f7" fmla="val 1544745"/>
                <a:gd name="f8" fmla="val 257509"/>
                <a:gd name="f9" fmla="val 2476547"/>
                <a:gd name="f10" fmla="val 2618765"/>
                <a:gd name="f11" fmla="val 115291"/>
                <a:gd name="f12" fmla="+- 0 0 -90"/>
                <a:gd name="f13" fmla="*/ f3 1 2734056"/>
                <a:gd name="f14" fmla="*/ f4 1 1544745"/>
                <a:gd name="f15" fmla="+- f7 0 f5"/>
                <a:gd name="f16" fmla="+- f6 0 f5"/>
                <a:gd name="f17" fmla="*/ f12 f0 1"/>
                <a:gd name="f18" fmla="*/ f16 1 2734056"/>
                <a:gd name="f19" fmla="*/ f15 1 1544745"/>
                <a:gd name="f20" fmla="*/ 257509 f16 1"/>
                <a:gd name="f21" fmla="*/ 0 f15 1"/>
                <a:gd name="f22" fmla="*/ 2476547 f16 1"/>
                <a:gd name="f23" fmla="*/ 2734056 f16 1"/>
                <a:gd name="f24" fmla="*/ 257509 f15 1"/>
                <a:gd name="f25" fmla="*/ 1544745 f15 1"/>
                <a:gd name="f26" fmla="*/ 0 f16 1"/>
                <a:gd name="f27" fmla="*/ f17 1 f2"/>
                <a:gd name="f28" fmla="*/ f20 1 2734056"/>
                <a:gd name="f29" fmla="*/ f21 1 1544745"/>
                <a:gd name="f30" fmla="*/ f22 1 2734056"/>
                <a:gd name="f31" fmla="*/ f23 1 2734056"/>
                <a:gd name="f32" fmla="*/ f24 1 1544745"/>
                <a:gd name="f33" fmla="*/ f25 1 1544745"/>
                <a:gd name="f34" fmla="*/ f26 1 2734056"/>
                <a:gd name="f35" fmla="*/ f5 1 f18"/>
                <a:gd name="f36" fmla="*/ f6 1 f18"/>
                <a:gd name="f37" fmla="*/ f5 1 f19"/>
                <a:gd name="f38" fmla="*/ f7 1 f19"/>
                <a:gd name="f39" fmla="+- f27 0 f1"/>
                <a:gd name="f40" fmla="*/ f28 1 f18"/>
                <a:gd name="f41" fmla="*/ f29 1 f19"/>
                <a:gd name="f42" fmla="*/ f30 1 f18"/>
                <a:gd name="f43" fmla="*/ f31 1 f18"/>
                <a:gd name="f44" fmla="*/ f32 1 f19"/>
                <a:gd name="f45" fmla="*/ f33 1 f19"/>
                <a:gd name="f46" fmla="*/ f34 1 f18"/>
                <a:gd name="f47" fmla="*/ f35 f13 1"/>
                <a:gd name="f48" fmla="*/ f36 f13 1"/>
                <a:gd name="f49" fmla="*/ f38 f14 1"/>
                <a:gd name="f50" fmla="*/ f37 f14 1"/>
                <a:gd name="f51" fmla="*/ f40 f13 1"/>
                <a:gd name="f52" fmla="*/ f41 f14 1"/>
                <a:gd name="f53" fmla="*/ f42 f13 1"/>
                <a:gd name="f54" fmla="*/ f43 f13 1"/>
                <a:gd name="f55" fmla="*/ f44 f14 1"/>
                <a:gd name="f56" fmla="*/ f45 f14 1"/>
                <a:gd name="f57" fmla="*/ f46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1" y="f52"/>
                </a:cxn>
                <a:cxn ang="f39">
                  <a:pos x="f53" y="f52"/>
                </a:cxn>
                <a:cxn ang="f39">
                  <a:pos x="f54" y="f55"/>
                </a:cxn>
                <a:cxn ang="f39">
                  <a:pos x="f54" y="f56"/>
                </a:cxn>
                <a:cxn ang="f39">
                  <a:pos x="f54" y="f56"/>
                </a:cxn>
                <a:cxn ang="f39">
                  <a:pos x="f57" y="f56"/>
                </a:cxn>
                <a:cxn ang="f39">
                  <a:pos x="f57" y="f56"/>
                </a:cxn>
                <a:cxn ang="f39">
                  <a:pos x="f57" y="f55"/>
                </a:cxn>
                <a:cxn ang="f39">
                  <a:pos x="f51" y="f52"/>
                </a:cxn>
              </a:cxnLst>
              <a:rect l="f47" t="f50" r="f48" b="f49"/>
              <a:pathLst>
                <a:path w="2734056" h="1544745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6" y="f11"/>
                    <a:pt x="f6" y="f8"/>
                  </a:cubicBezTo>
                  <a:lnTo>
                    <a:pt x="f6" y="f7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7"/>
                  </a:lnTo>
                  <a:lnTo>
                    <a:pt x="f5" y="f8"/>
                  </a:lnTo>
                  <a:cubicBezTo>
                    <a:pt x="f5" y="f11"/>
                    <a:pt x="f11" y="f5"/>
                    <a:pt x="f8" y="f5"/>
                  </a:cubicBez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FFFFFF"/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128765" tIns="128765" rIns="128765" bIns="53336" anchor="ctr" anchorCtr="1" compatLnSpc="1">
              <a:noAutofit/>
            </a:bodyPr>
            <a:lstStyle/>
            <a:p>
              <a:pPr marL="0" marR="0" lvl="0" indent="0" algn="ctr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800" b="1" i="0" u="none" strike="noStrike" kern="1200" cap="none" spc="0" baseline="0">
                  <a:solidFill>
                    <a:srgbClr val="FFFFFF"/>
                  </a:solidFill>
                  <a:uFillTx/>
                  <a:latin typeface="Amasis MT Pro Medium" pitchFamily="18"/>
                </a:rPr>
                <a:t>Hall’s High vs. Low Context Theory: </a:t>
              </a:r>
              <a:endPara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masis MT Pro Medium" pitchFamily="18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4E29672-5776-C3F7-0154-96AF90A7D7DB}"/>
                </a:ext>
              </a:extLst>
            </p:cNvPr>
            <p:cNvSpPr/>
            <p:nvPr/>
          </p:nvSpPr>
          <p:spPr>
            <a:xfrm>
              <a:off x="3572259" y="4942295"/>
              <a:ext cx="7781544" cy="15447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781544"/>
                <a:gd name="f7" fmla="val 1544745"/>
                <a:gd name="f8" fmla="+- 0 0 -90"/>
                <a:gd name="f9" fmla="*/ f3 1 7781544"/>
                <a:gd name="f10" fmla="*/ f4 1 1544745"/>
                <a:gd name="f11" fmla="+- f7 0 f5"/>
                <a:gd name="f12" fmla="+- f6 0 f5"/>
                <a:gd name="f13" fmla="*/ f8 f0 1"/>
                <a:gd name="f14" fmla="*/ f12 1 7781544"/>
                <a:gd name="f15" fmla="*/ f11 1 1544745"/>
                <a:gd name="f16" fmla="*/ 0 f12 1"/>
                <a:gd name="f17" fmla="*/ 0 f11 1"/>
                <a:gd name="f18" fmla="*/ 7781544 f12 1"/>
                <a:gd name="f19" fmla="*/ 1544745 f11 1"/>
                <a:gd name="f20" fmla="*/ f13 1 f2"/>
                <a:gd name="f21" fmla="*/ f16 1 7781544"/>
                <a:gd name="f22" fmla="*/ f17 1 1544745"/>
                <a:gd name="f23" fmla="*/ f18 1 7781544"/>
                <a:gd name="f24" fmla="*/ f19 1 1544745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7781544" h="154474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53336" tIns="53336" rIns="53336" bIns="53336" anchor="b" anchorCtr="0" compatLnSpc="1">
              <a:noAutofit/>
            </a:bodyPr>
            <a:lstStyle/>
            <a:p>
              <a:pPr marL="0" marR="0" lvl="0" indent="0" algn="l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800" b="0" i="0" u="none" strike="noStrike" kern="1200" cap="none" spc="0" baseline="0">
                  <a:solidFill>
                    <a:srgbClr val="000000"/>
                  </a:solidFill>
                  <a:uFillTx/>
                  <a:latin typeface="Amasis MT Pro Medium" pitchFamily="18"/>
                </a:rPr>
                <a:t>Maintaining harmony and “saving face” is central</a:t>
              </a:r>
              <a:endPara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masis MT Pro Medium" pitchFamily="18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91CC439-2A25-C169-3438-4C0118C3A0CE}"/>
                </a:ext>
              </a:extLst>
            </p:cNvPr>
            <p:cNvSpPr/>
            <p:nvPr/>
          </p:nvSpPr>
          <p:spPr>
            <a:xfrm>
              <a:off x="838203" y="4942295"/>
              <a:ext cx="2734056" cy="15447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734056"/>
                <a:gd name="f7" fmla="val 1544745"/>
                <a:gd name="f8" fmla="val 257509"/>
                <a:gd name="f9" fmla="val 2476547"/>
                <a:gd name="f10" fmla="val 2618765"/>
                <a:gd name="f11" fmla="val 115291"/>
                <a:gd name="f12" fmla="+- 0 0 -90"/>
                <a:gd name="f13" fmla="*/ f3 1 2734056"/>
                <a:gd name="f14" fmla="*/ f4 1 1544745"/>
                <a:gd name="f15" fmla="+- f7 0 f5"/>
                <a:gd name="f16" fmla="+- f6 0 f5"/>
                <a:gd name="f17" fmla="*/ f12 f0 1"/>
                <a:gd name="f18" fmla="*/ f16 1 2734056"/>
                <a:gd name="f19" fmla="*/ f15 1 1544745"/>
                <a:gd name="f20" fmla="*/ 257509 f16 1"/>
                <a:gd name="f21" fmla="*/ 0 f15 1"/>
                <a:gd name="f22" fmla="*/ 2476547 f16 1"/>
                <a:gd name="f23" fmla="*/ 2734056 f16 1"/>
                <a:gd name="f24" fmla="*/ 257509 f15 1"/>
                <a:gd name="f25" fmla="*/ 1544745 f15 1"/>
                <a:gd name="f26" fmla="*/ 0 f16 1"/>
                <a:gd name="f27" fmla="*/ f17 1 f2"/>
                <a:gd name="f28" fmla="*/ f20 1 2734056"/>
                <a:gd name="f29" fmla="*/ f21 1 1544745"/>
                <a:gd name="f30" fmla="*/ f22 1 2734056"/>
                <a:gd name="f31" fmla="*/ f23 1 2734056"/>
                <a:gd name="f32" fmla="*/ f24 1 1544745"/>
                <a:gd name="f33" fmla="*/ f25 1 1544745"/>
                <a:gd name="f34" fmla="*/ f26 1 2734056"/>
                <a:gd name="f35" fmla="*/ f5 1 f18"/>
                <a:gd name="f36" fmla="*/ f6 1 f18"/>
                <a:gd name="f37" fmla="*/ f5 1 f19"/>
                <a:gd name="f38" fmla="*/ f7 1 f19"/>
                <a:gd name="f39" fmla="+- f27 0 f1"/>
                <a:gd name="f40" fmla="*/ f28 1 f18"/>
                <a:gd name="f41" fmla="*/ f29 1 f19"/>
                <a:gd name="f42" fmla="*/ f30 1 f18"/>
                <a:gd name="f43" fmla="*/ f31 1 f18"/>
                <a:gd name="f44" fmla="*/ f32 1 f19"/>
                <a:gd name="f45" fmla="*/ f33 1 f19"/>
                <a:gd name="f46" fmla="*/ f34 1 f18"/>
                <a:gd name="f47" fmla="*/ f35 f13 1"/>
                <a:gd name="f48" fmla="*/ f36 f13 1"/>
                <a:gd name="f49" fmla="*/ f38 f14 1"/>
                <a:gd name="f50" fmla="*/ f37 f14 1"/>
                <a:gd name="f51" fmla="*/ f40 f13 1"/>
                <a:gd name="f52" fmla="*/ f41 f14 1"/>
                <a:gd name="f53" fmla="*/ f42 f13 1"/>
                <a:gd name="f54" fmla="*/ f43 f13 1"/>
                <a:gd name="f55" fmla="*/ f44 f14 1"/>
                <a:gd name="f56" fmla="*/ f45 f14 1"/>
                <a:gd name="f57" fmla="*/ f46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9">
                  <a:pos x="f51" y="f52"/>
                </a:cxn>
                <a:cxn ang="f39">
                  <a:pos x="f53" y="f52"/>
                </a:cxn>
                <a:cxn ang="f39">
                  <a:pos x="f54" y="f55"/>
                </a:cxn>
                <a:cxn ang="f39">
                  <a:pos x="f54" y="f56"/>
                </a:cxn>
                <a:cxn ang="f39">
                  <a:pos x="f54" y="f56"/>
                </a:cxn>
                <a:cxn ang="f39">
                  <a:pos x="f57" y="f56"/>
                </a:cxn>
                <a:cxn ang="f39">
                  <a:pos x="f57" y="f56"/>
                </a:cxn>
                <a:cxn ang="f39">
                  <a:pos x="f57" y="f55"/>
                </a:cxn>
                <a:cxn ang="f39">
                  <a:pos x="f51" y="f52"/>
                </a:cxn>
              </a:cxnLst>
              <a:rect l="f47" t="f50" r="f48" b="f49"/>
              <a:pathLst>
                <a:path w="2734056" h="1544745">
                  <a:moveTo>
                    <a:pt x="f8" y="f5"/>
                  </a:moveTo>
                  <a:lnTo>
                    <a:pt x="f9" y="f5"/>
                  </a:lnTo>
                  <a:cubicBezTo>
                    <a:pt x="f10" y="f5"/>
                    <a:pt x="f6" y="f11"/>
                    <a:pt x="f6" y="f8"/>
                  </a:cubicBezTo>
                  <a:lnTo>
                    <a:pt x="f6" y="f7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7"/>
                  </a:lnTo>
                  <a:lnTo>
                    <a:pt x="f5" y="f8"/>
                  </a:lnTo>
                  <a:cubicBezTo>
                    <a:pt x="f5" y="f11"/>
                    <a:pt x="f11" y="f5"/>
                    <a:pt x="f8" y="f5"/>
                  </a:cubicBez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FFFFFF"/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128765" tIns="128765" rIns="128765" bIns="53336" anchor="ctr" anchorCtr="1" compatLnSpc="1">
              <a:noAutofit/>
            </a:bodyPr>
            <a:lstStyle/>
            <a:p>
              <a:pPr marL="0" marR="0" lvl="0" indent="0" algn="ctr" defTabSz="124459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800" b="1" i="0" u="none" strike="noStrike" kern="1200" cap="none" spc="0" baseline="0">
                  <a:solidFill>
                    <a:srgbClr val="FFFFFF"/>
                  </a:solidFill>
                  <a:uFillTx/>
                  <a:latin typeface="Amasis MT Pro Medium" pitchFamily="18"/>
                </a:rPr>
                <a:t>Face-Negotiation Theory (Ting-Toomey):</a:t>
              </a:r>
              <a:endPara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Amasis MT Pro Medium" pitchFamily="18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B60E861D-1373-FA2B-AB8D-7B83A70FD07E}"/>
              </a:ext>
            </a:extLst>
          </p:cNvPr>
          <p:cNvSpPr/>
          <p:nvPr/>
        </p:nvSpPr>
        <p:spPr>
          <a:xfrm>
            <a:off x="5609487" y="0"/>
            <a:ext cx="6582509" cy="6858000"/>
          </a:xfrm>
          <a:custGeom>
            <a:avLst/>
            <a:gdLst>
              <a:gd name="f0" fmla="val w"/>
              <a:gd name="f1" fmla="val h"/>
              <a:gd name="f2" fmla="val 0"/>
              <a:gd name="f3" fmla="val 6350000"/>
              <a:gd name="f4" fmla="val 3506470"/>
              <a:gd name="f5" fmla="val 2843530"/>
              <a:gd name="f6" fmla="*/ f0 1 6350000"/>
              <a:gd name="f7" fmla="*/ f1 1 6350000"/>
              <a:gd name="f8" fmla="val f2"/>
              <a:gd name="f9" fmla="val f3"/>
              <a:gd name="f10" fmla="+- f9 0 f8"/>
              <a:gd name="f11" fmla="*/ f10 1 6350000"/>
              <a:gd name="f12" fmla="*/ f8 1 f11"/>
              <a:gd name="f13" fmla="*/ f9 1 f11"/>
              <a:gd name="f14" fmla="*/ f12 f6 1"/>
              <a:gd name="f15" fmla="*/ f13 f6 1"/>
              <a:gd name="f16" fmla="*/ f13 f7 1"/>
              <a:gd name="f17" fmla="*/ f12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4" t="f17" r="f15" b="f16"/>
            <a:pathLst>
              <a:path w="6350000" h="6350000">
                <a:moveTo>
                  <a:pt x="f2" y="f2"/>
                </a:moveTo>
                <a:cubicBezTo>
                  <a:pt x="f2" y="f4"/>
                  <a:pt x="f5" y="f3"/>
                  <a:pt x="f3" y="f3"/>
                </a:cubicBezTo>
                <a:lnTo>
                  <a:pt x="f3" y="f2"/>
                </a:lnTo>
                <a:lnTo>
                  <a:pt x="f2" y="f2"/>
                </a:lnTo>
                <a:close/>
              </a:path>
            </a:pathLst>
          </a:custGeom>
          <a:blipFill>
            <a:blip r:embed="rId3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CDCE741-9B33-5942-71E0-816ABCF6013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8980" y="364351"/>
            <a:ext cx="10515600" cy="1325559"/>
          </a:xfrm>
        </p:spPr>
        <p:txBody>
          <a:bodyPr/>
          <a:lstStyle/>
          <a:p>
            <a:pPr lvl="0"/>
            <a:r>
              <a:rPr lang="en-US" sz="4000" b="1">
                <a:latin typeface="Amasis MT Pro Black" pitchFamily="18"/>
                <a:cs typeface="Arial Bold"/>
              </a:rPr>
              <a:t>Hofstede Applied </a:t>
            </a:r>
            <a:br>
              <a:rPr lang="en-US" sz="4000" b="1">
                <a:latin typeface="Amasis MT Pro Black" pitchFamily="18"/>
                <a:cs typeface="Arial Bold"/>
              </a:rPr>
            </a:br>
            <a:r>
              <a:rPr lang="en-US" sz="4000" b="1">
                <a:latin typeface="Amasis MT Pro Black" pitchFamily="18"/>
                <a:cs typeface="Arial Bold"/>
              </a:rPr>
              <a:t>to Japan</a:t>
            </a:r>
            <a:br>
              <a:rPr lang="en-US" sz="4000" b="1">
                <a:latin typeface="Arial Bold"/>
                <a:cs typeface="Arial Bold"/>
              </a:rPr>
            </a:br>
            <a:endParaRPr lang="en-GB" sz="4000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A44D56CD-8201-897A-A46B-5247903F44D9}"/>
              </a:ext>
            </a:extLst>
          </p:cNvPr>
          <p:cNvGrpSpPr/>
          <p:nvPr/>
        </p:nvGrpSpPr>
        <p:grpSpPr>
          <a:xfrm>
            <a:off x="1842863" y="1320411"/>
            <a:ext cx="7211004" cy="2057244"/>
            <a:chOff x="1842863" y="1320411"/>
            <a:chExt cx="7211004" cy="2057244"/>
          </a:xfrm>
        </p:grpSpPr>
        <p:sp>
          <p:nvSpPr>
            <p:cNvPr id="5" name="Freeform 16">
              <a:extLst>
                <a:ext uri="{FF2B5EF4-FFF2-40B4-BE49-F238E27FC236}">
                  <a16:creationId xmlns:a16="http://schemas.microsoft.com/office/drawing/2014/main" id="{AF61352C-5C2A-7916-571C-0144320D1B33}"/>
                </a:ext>
              </a:extLst>
            </p:cNvPr>
            <p:cNvSpPr/>
            <p:nvPr/>
          </p:nvSpPr>
          <p:spPr>
            <a:xfrm>
              <a:off x="1842863" y="2521814"/>
              <a:ext cx="5452905" cy="855841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95068"/>
                <a:gd name="f4" fmla="val 1444492"/>
                <a:gd name="f5" fmla="val 9395069"/>
                <a:gd name="f6" fmla="*/ f0 1 9395068"/>
                <a:gd name="f7" fmla="*/ f1 1 1444492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395068"/>
                <a:gd name="f14" fmla="*/ f11 1 1444492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395068" h="1444492">
                  <a:moveTo>
                    <a:pt x="f2" y="f2"/>
                  </a:moveTo>
                  <a:lnTo>
                    <a:pt x="f5" y="f2"/>
                  </a:lnTo>
                  <a:lnTo>
                    <a:pt x="f5" y="f4"/>
                  </a:lnTo>
                  <a:lnTo>
                    <a:pt x="f2" y="f4"/>
                  </a:lnTo>
                  <a:lnTo>
                    <a:pt x="f2" y="f2"/>
                  </a:lnTo>
                  <a:close/>
                </a:path>
              </a:pathLst>
            </a:custGeom>
            <a:blipFill>
              <a:blip r:embed="rId4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 18">
              <a:extLst>
                <a:ext uri="{FF2B5EF4-FFF2-40B4-BE49-F238E27FC236}">
                  <a16:creationId xmlns:a16="http://schemas.microsoft.com/office/drawing/2014/main" id="{4DA56370-39DA-CDA6-FBBE-ECFF8DEED128}"/>
                </a:ext>
              </a:extLst>
            </p:cNvPr>
            <p:cNvSpPr/>
            <p:nvPr/>
          </p:nvSpPr>
          <p:spPr>
            <a:xfrm>
              <a:off x="2213451" y="1320411"/>
              <a:ext cx="6840416" cy="155106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677807"/>
                <a:gd name="f4" fmla="val 716259"/>
                <a:gd name="f5" fmla="val 2553347"/>
                <a:gd name="f6" fmla="val 124460"/>
                <a:gd name="f7" fmla="val 55880"/>
                <a:gd name="f8" fmla="val 660379"/>
                <a:gd name="f9" fmla="val 591799"/>
                <a:gd name="f10" fmla="val 2621927"/>
                <a:gd name="f11" fmla="*/ f0 1 2677807"/>
                <a:gd name="f12" fmla="*/ f1 1 716259"/>
                <a:gd name="f13" fmla="val f2"/>
                <a:gd name="f14" fmla="val f3"/>
                <a:gd name="f15" fmla="val f4"/>
                <a:gd name="f16" fmla="+- f15 0 f13"/>
                <a:gd name="f17" fmla="+- f14 0 f13"/>
                <a:gd name="f18" fmla="*/ f17 1 2677807"/>
                <a:gd name="f19" fmla="*/ f16 1 716259"/>
                <a:gd name="f20" fmla="*/ f13 1 f18"/>
                <a:gd name="f21" fmla="*/ f14 1 f18"/>
                <a:gd name="f22" fmla="*/ f13 1 f19"/>
                <a:gd name="f23" fmla="*/ f15 1 f19"/>
                <a:gd name="f24" fmla="*/ f20 f11 1"/>
                <a:gd name="f25" fmla="*/ f21 f11 1"/>
                <a:gd name="f26" fmla="*/ f23 f12 1"/>
                <a:gd name="f27" fmla="*/ f22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4" t="f27" r="f25" b="f26"/>
              <a:pathLst>
                <a:path w="2677807" h="716259">
                  <a:moveTo>
                    <a:pt x="f5" y="f4"/>
                  </a:moveTo>
                  <a:lnTo>
                    <a:pt x="f6" y="f4"/>
                  </a:lnTo>
                  <a:cubicBezTo>
                    <a:pt x="f7" y="f4"/>
                    <a:pt x="f2" y="f8"/>
                    <a:pt x="f2" y="f9"/>
                  </a:cubicBezTo>
                  <a:lnTo>
                    <a:pt x="f2" y="f6"/>
                  </a:lnTo>
                  <a:cubicBezTo>
                    <a:pt x="f2" y="f7"/>
                    <a:pt x="f7" y="f2"/>
                    <a:pt x="f6" y="f2"/>
                  </a:cubicBezTo>
                  <a:lnTo>
                    <a:pt x="f5" y="f2"/>
                  </a:lnTo>
                  <a:cubicBezTo>
                    <a:pt x="f10" y="f2"/>
                    <a:pt x="f3" y="f7"/>
                    <a:pt x="f3" y="f6"/>
                  </a:cubicBezTo>
                  <a:lnTo>
                    <a:pt x="f3" y="f9"/>
                  </a:lnTo>
                  <a:cubicBezTo>
                    <a:pt x="f3" y="f8"/>
                    <a:pt x="f10" y="f4"/>
                    <a:pt x="f5" y="f4"/>
                  </a:cubicBezTo>
                  <a:close/>
                </a:path>
              </a:pathLst>
            </a:custGeom>
            <a:solidFill>
              <a:srgbClr val="BC002D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7" name="Freeform 18">
            <a:extLst>
              <a:ext uri="{FF2B5EF4-FFF2-40B4-BE49-F238E27FC236}">
                <a16:creationId xmlns:a16="http://schemas.microsoft.com/office/drawing/2014/main" id="{023FE2F0-810D-7DB7-8E38-1679F18D7D52}"/>
              </a:ext>
            </a:extLst>
          </p:cNvPr>
          <p:cNvSpPr/>
          <p:nvPr/>
        </p:nvSpPr>
        <p:spPr>
          <a:xfrm>
            <a:off x="4136297" y="3326669"/>
            <a:ext cx="5341805" cy="1325084"/>
          </a:xfrm>
          <a:custGeom>
            <a:avLst/>
            <a:gdLst>
              <a:gd name="f0" fmla="val w"/>
              <a:gd name="f1" fmla="val h"/>
              <a:gd name="f2" fmla="val 0"/>
              <a:gd name="f3" fmla="val 2677807"/>
              <a:gd name="f4" fmla="val 716259"/>
              <a:gd name="f5" fmla="val 2553347"/>
              <a:gd name="f6" fmla="val 124460"/>
              <a:gd name="f7" fmla="val 55880"/>
              <a:gd name="f8" fmla="val 660379"/>
              <a:gd name="f9" fmla="val 591799"/>
              <a:gd name="f10" fmla="val 2621927"/>
              <a:gd name="f11" fmla="*/ f0 1 2677807"/>
              <a:gd name="f12" fmla="*/ f1 1 716259"/>
              <a:gd name="f13" fmla="val f2"/>
              <a:gd name="f14" fmla="val f3"/>
              <a:gd name="f15" fmla="val f4"/>
              <a:gd name="f16" fmla="+- f15 0 f13"/>
              <a:gd name="f17" fmla="+- f14 0 f13"/>
              <a:gd name="f18" fmla="*/ f17 1 2677807"/>
              <a:gd name="f19" fmla="*/ f16 1 716259"/>
              <a:gd name="f20" fmla="*/ f13 1 f18"/>
              <a:gd name="f21" fmla="*/ f14 1 f18"/>
              <a:gd name="f22" fmla="*/ f13 1 f19"/>
              <a:gd name="f23" fmla="*/ f15 1 f19"/>
              <a:gd name="f24" fmla="*/ f20 f11 1"/>
              <a:gd name="f25" fmla="*/ f21 f11 1"/>
              <a:gd name="f26" fmla="*/ f23 f12 1"/>
              <a:gd name="f27" fmla="*/ f22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4" t="f27" r="f25" b="f26"/>
            <a:pathLst>
              <a:path w="2677807" h="716259">
                <a:moveTo>
                  <a:pt x="f5" y="f4"/>
                </a:moveTo>
                <a:lnTo>
                  <a:pt x="f6" y="f4"/>
                </a:lnTo>
                <a:cubicBezTo>
                  <a:pt x="f7" y="f4"/>
                  <a:pt x="f2" y="f8"/>
                  <a:pt x="f2" y="f9"/>
                </a:cubicBezTo>
                <a:lnTo>
                  <a:pt x="f2" y="f6"/>
                </a:lnTo>
                <a:cubicBezTo>
                  <a:pt x="f2" y="f7"/>
                  <a:pt x="f7" y="f2"/>
                  <a:pt x="f6" y="f2"/>
                </a:cubicBezTo>
                <a:lnTo>
                  <a:pt x="f5" y="f2"/>
                </a:lnTo>
                <a:cubicBezTo>
                  <a:pt x="f10" y="f2"/>
                  <a:pt x="f3" y="f7"/>
                  <a:pt x="f3" y="f6"/>
                </a:cubicBezTo>
                <a:lnTo>
                  <a:pt x="f3" y="f9"/>
                </a:lnTo>
                <a:cubicBezTo>
                  <a:pt x="f3" y="f8"/>
                  <a:pt x="f10" y="f4"/>
                  <a:pt x="f5" y="f4"/>
                </a:cubicBezTo>
                <a:close/>
              </a:path>
            </a:pathLst>
          </a:custGeom>
          <a:solidFill>
            <a:srgbClr val="BC002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Freeform 18">
            <a:extLst>
              <a:ext uri="{FF2B5EF4-FFF2-40B4-BE49-F238E27FC236}">
                <a16:creationId xmlns:a16="http://schemas.microsoft.com/office/drawing/2014/main" id="{7A0D0313-63DA-036C-6D79-84EB6AB3ABC0}"/>
              </a:ext>
            </a:extLst>
          </p:cNvPr>
          <p:cNvSpPr/>
          <p:nvPr/>
        </p:nvSpPr>
        <p:spPr>
          <a:xfrm>
            <a:off x="5604074" y="5019315"/>
            <a:ext cx="4080519" cy="1325084"/>
          </a:xfrm>
          <a:custGeom>
            <a:avLst/>
            <a:gdLst>
              <a:gd name="f0" fmla="val w"/>
              <a:gd name="f1" fmla="val h"/>
              <a:gd name="f2" fmla="val 0"/>
              <a:gd name="f3" fmla="val 2677807"/>
              <a:gd name="f4" fmla="val 716259"/>
              <a:gd name="f5" fmla="val 2553347"/>
              <a:gd name="f6" fmla="val 124460"/>
              <a:gd name="f7" fmla="val 55880"/>
              <a:gd name="f8" fmla="val 660379"/>
              <a:gd name="f9" fmla="val 591799"/>
              <a:gd name="f10" fmla="val 2621927"/>
              <a:gd name="f11" fmla="*/ f0 1 2677807"/>
              <a:gd name="f12" fmla="*/ f1 1 716259"/>
              <a:gd name="f13" fmla="val f2"/>
              <a:gd name="f14" fmla="val f3"/>
              <a:gd name="f15" fmla="val f4"/>
              <a:gd name="f16" fmla="+- f15 0 f13"/>
              <a:gd name="f17" fmla="+- f14 0 f13"/>
              <a:gd name="f18" fmla="*/ f17 1 2677807"/>
              <a:gd name="f19" fmla="*/ f16 1 716259"/>
              <a:gd name="f20" fmla="*/ f13 1 f18"/>
              <a:gd name="f21" fmla="*/ f14 1 f18"/>
              <a:gd name="f22" fmla="*/ f13 1 f19"/>
              <a:gd name="f23" fmla="*/ f15 1 f19"/>
              <a:gd name="f24" fmla="*/ f20 f11 1"/>
              <a:gd name="f25" fmla="*/ f21 f11 1"/>
              <a:gd name="f26" fmla="*/ f23 f12 1"/>
              <a:gd name="f27" fmla="*/ f22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4" t="f27" r="f25" b="f26"/>
            <a:pathLst>
              <a:path w="2677807" h="716259">
                <a:moveTo>
                  <a:pt x="f5" y="f4"/>
                </a:moveTo>
                <a:lnTo>
                  <a:pt x="f6" y="f4"/>
                </a:lnTo>
                <a:cubicBezTo>
                  <a:pt x="f7" y="f4"/>
                  <a:pt x="f2" y="f8"/>
                  <a:pt x="f2" y="f9"/>
                </a:cubicBezTo>
                <a:lnTo>
                  <a:pt x="f2" y="f6"/>
                </a:lnTo>
                <a:cubicBezTo>
                  <a:pt x="f2" y="f7"/>
                  <a:pt x="f7" y="f2"/>
                  <a:pt x="f6" y="f2"/>
                </a:cubicBezTo>
                <a:lnTo>
                  <a:pt x="f5" y="f2"/>
                </a:lnTo>
                <a:cubicBezTo>
                  <a:pt x="f10" y="f2"/>
                  <a:pt x="f3" y="f7"/>
                  <a:pt x="f3" y="f6"/>
                </a:cubicBezTo>
                <a:lnTo>
                  <a:pt x="f3" y="f9"/>
                </a:lnTo>
                <a:cubicBezTo>
                  <a:pt x="f3" y="f8"/>
                  <a:pt x="f10" y="f4"/>
                  <a:pt x="f5" y="f4"/>
                </a:cubicBezTo>
                <a:close/>
              </a:path>
            </a:pathLst>
          </a:custGeom>
          <a:solidFill>
            <a:srgbClr val="BC002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9" name="Freeform 20">
            <a:extLst>
              <a:ext uri="{FF2B5EF4-FFF2-40B4-BE49-F238E27FC236}">
                <a16:creationId xmlns:a16="http://schemas.microsoft.com/office/drawing/2014/main" id="{946CFE4A-370A-3CF7-4EDA-1A9CBFA75F71}"/>
              </a:ext>
            </a:extLst>
          </p:cNvPr>
          <p:cNvSpPr/>
          <p:nvPr/>
        </p:nvSpPr>
        <p:spPr>
          <a:xfrm>
            <a:off x="-868945" y="2871481"/>
            <a:ext cx="5005242" cy="4499277"/>
          </a:xfrm>
          <a:custGeom>
            <a:avLst/>
            <a:gdLst>
              <a:gd name="f0" fmla="val w"/>
              <a:gd name="f1" fmla="val h"/>
              <a:gd name="f2" fmla="val 0"/>
              <a:gd name="f3" fmla="val 6350000"/>
              <a:gd name="f4" fmla="val 3175000"/>
              <a:gd name="f5" fmla="val 1421496"/>
              <a:gd name="f6" fmla="val 4928504"/>
              <a:gd name="f7" fmla="*/ f0 1 6350000"/>
              <a:gd name="f8" fmla="*/ f1 1 6350000"/>
              <a:gd name="f9" fmla="val f2"/>
              <a:gd name="f10" fmla="val f3"/>
              <a:gd name="f11" fmla="+- f10 0 f9"/>
              <a:gd name="f12" fmla="*/ f11 1 6350000"/>
              <a:gd name="f13" fmla="*/ f9 1 f12"/>
              <a:gd name="f14" fmla="*/ f10 1 f12"/>
              <a:gd name="f15" fmla="*/ f13 f7 1"/>
              <a:gd name="f16" fmla="*/ f14 f7 1"/>
              <a:gd name="f17" fmla="*/ f14 f8 1"/>
              <a:gd name="f18" fmla="*/ f13 f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5" t="f18" r="f16" b="f17"/>
            <a:pathLst>
              <a:path w="6350000" h="6350000">
                <a:moveTo>
                  <a:pt x="f4" y="f2"/>
                </a:moveTo>
                <a:cubicBezTo>
                  <a:pt x="f5" y="f2"/>
                  <a:pt x="f2" y="f5"/>
                  <a:pt x="f2" y="f4"/>
                </a:cubicBezTo>
                <a:cubicBezTo>
                  <a:pt x="f2" y="f6"/>
                  <a:pt x="f5" y="f3"/>
                  <a:pt x="f4" y="f3"/>
                </a:cubicBezTo>
                <a:cubicBezTo>
                  <a:pt x="f6" y="f3"/>
                  <a:pt x="f3" y="f6"/>
                  <a:pt x="f3" y="f4"/>
                </a:cubicBezTo>
                <a:cubicBezTo>
                  <a:pt x="f3" y="f5"/>
                  <a:pt x="f6" y="f2"/>
                  <a:pt x="f4" y="f2"/>
                </a:cubicBezTo>
                <a:close/>
              </a:path>
            </a:pathLst>
          </a:custGeom>
          <a:solidFill>
            <a:srgbClr val="BC002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0" name="TextBox 15">
            <a:extLst>
              <a:ext uri="{FF2B5EF4-FFF2-40B4-BE49-F238E27FC236}">
                <a16:creationId xmlns:a16="http://schemas.microsoft.com/office/drawing/2014/main" id="{35B56E81-51E7-B199-81CE-2066C974BFEF}"/>
              </a:ext>
            </a:extLst>
          </p:cNvPr>
          <p:cNvSpPr txBox="1"/>
          <p:nvPr/>
        </p:nvSpPr>
        <p:spPr>
          <a:xfrm>
            <a:off x="2362105" y="1326675"/>
            <a:ext cx="6435967" cy="5655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masis MT Pro Black" pitchFamily="18"/>
                <a:ea typeface="Nunito Bold"/>
                <a:cs typeface="Nunito Bold"/>
              </a:rPr>
              <a:t>1. Collectivism</a:t>
            </a:r>
          </a:p>
        </p:txBody>
      </p:sp>
      <p:sp>
        <p:nvSpPr>
          <p:cNvPr id="11" name="TextBox 17">
            <a:extLst>
              <a:ext uri="{FF2B5EF4-FFF2-40B4-BE49-F238E27FC236}">
                <a16:creationId xmlns:a16="http://schemas.microsoft.com/office/drawing/2014/main" id="{6CB5EEF7-AD47-D890-0627-89039E1A7C4D}"/>
              </a:ext>
            </a:extLst>
          </p:cNvPr>
          <p:cNvSpPr txBox="1"/>
          <p:nvPr/>
        </p:nvSpPr>
        <p:spPr>
          <a:xfrm>
            <a:off x="2490002" y="1738612"/>
            <a:ext cx="6435967" cy="9470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Nunito"/>
                <a:cs typeface="Nunito"/>
              </a:rPr>
              <a:t>Loyalty to group &gt; individual achievement; teamwork highly valued.</a:t>
            </a:r>
          </a:p>
        </p:txBody>
      </p:sp>
      <p:sp>
        <p:nvSpPr>
          <p:cNvPr id="12" name="TextBox 19">
            <a:extLst>
              <a:ext uri="{FF2B5EF4-FFF2-40B4-BE49-F238E27FC236}">
                <a16:creationId xmlns:a16="http://schemas.microsoft.com/office/drawing/2014/main" id="{DEC214AD-9396-DDF5-FE4F-DF62758B6023}"/>
              </a:ext>
            </a:extLst>
          </p:cNvPr>
          <p:cNvSpPr txBox="1"/>
          <p:nvPr/>
        </p:nvSpPr>
        <p:spPr>
          <a:xfrm>
            <a:off x="4203460" y="3241822"/>
            <a:ext cx="6435967" cy="5655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masis MT Pro Black" pitchFamily="18"/>
                <a:ea typeface="Nunito Bold"/>
                <a:cs typeface="Nunito Bold"/>
              </a:rPr>
              <a:t>2. High Power Distance</a:t>
            </a:r>
          </a:p>
        </p:txBody>
      </p:sp>
      <p:sp>
        <p:nvSpPr>
          <p:cNvPr id="13" name="TextBox 21">
            <a:extLst>
              <a:ext uri="{FF2B5EF4-FFF2-40B4-BE49-F238E27FC236}">
                <a16:creationId xmlns:a16="http://schemas.microsoft.com/office/drawing/2014/main" id="{20919B5F-BFBB-61D4-C1F4-8EA6A5BF74CD}"/>
              </a:ext>
            </a:extLst>
          </p:cNvPr>
          <p:cNvSpPr txBox="1"/>
          <p:nvPr/>
        </p:nvSpPr>
        <p:spPr>
          <a:xfrm>
            <a:off x="4358917" y="3639504"/>
            <a:ext cx="6435967" cy="9470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Nunito"/>
                <a:cs typeface="Nunito"/>
              </a:rPr>
              <a:t>Respect for hierarchy, age, and seniority </a:t>
            </a:r>
          </a:p>
          <a:p>
            <a:pPr marL="0" marR="0" lvl="0" indent="0" algn="just" defTabSz="914400" rtl="0" fontAlgn="auto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Nunito"/>
                <a:cs typeface="Nunito"/>
              </a:rPr>
              <a:t>in organisations.</a:t>
            </a:r>
          </a:p>
        </p:txBody>
      </p:sp>
      <p:sp>
        <p:nvSpPr>
          <p:cNvPr id="14" name="TextBox 23">
            <a:extLst>
              <a:ext uri="{FF2B5EF4-FFF2-40B4-BE49-F238E27FC236}">
                <a16:creationId xmlns:a16="http://schemas.microsoft.com/office/drawing/2014/main" id="{7652D3DC-4533-B802-CECD-4D866F161DF2}"/>
              </a:ext>
            </a:extLst>
          </p:cNvPr>
          <p:cNvSpPr txBox="1"/>
          <p:nvPr/>
        </p:nvSpPr>
        <p:spPr>
          <a:xfrm>
            <a:off x="5620972" y="4939168"/>
            <a:ext cx="6435967" cy="5655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masis MT Pro Black" pitchFamily="18"/>
                <a:ea typeface="Nunito Bold"/>
                <a:cs typeface="Nunito Bold"/>
              </a:rPr>
              <a:t>3. Uncertainty Avoidance</a:t>
            </a:r>
          </a:p>
        </p:txBody>
      </p:sp>
      <p:sp>
        <p:nvSpPr>
          <p:cNvPr id="15" name="TextBox 25">
            <a:extLst>
              <a:ext uri="{FF2B5EF4-FFF2-40B4-BE49-F238E27FC236}">
                <a16:creationId xmlns:a16="http://schemas.microsoft.com/office/drawing/2014/main" id="{DB8A6E72-0EEF-7EC5-66AC-7B265FC2AA1C}"/>
              </a:ext>
            </a:extLst>
          </p:cNvPr>
          <p:cNvSpPr txBox="1"/>
          <p:nvPr/>
        </p:nvSpPr>
        <p:spPr>
          <a:xfrm>
            <a:off x="5756029" y="5281345"/>
            <a:ext cx="6435967" cy="9470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Nunito"/>
                <a:cs typeface="Nunito"/>
              </a:rPr>
              <a:t>Preference for rules, formality, and </a:t>
            </a:r>
          </a:p>
          <a:p>
            <a:pPr marL="0" marR="0" lvl="0" indent="0" algn="just" defTabSz="914400" rtl="0" fontAlgn="auto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Nunito"/>
                <a:cs typeface="Nunito"/>
              </a:rPr>
              <a:t>structured processes.</a:t>
            </a:r>
          </a:p>
        </p:txBody>
      </p:sp>
      <p:sp>
        <p:nvSpPr>
          <p:cNvPr id="16" name="TextBox 32">
            <a:extLst>
              <a:ext uri="{FF2B5EF4-FFF2-40B4-BE49-F238E27FC236}">
                <a16:creationId xmlns:a16="http://schemas.microsoft.com/office/drawing/2014/main" id="{2D9B7E1F-8600-9A9F-F657-4EC7B5A0017B}"/>
              </a:ext>
            </a:extLst>
          </p:cNvPr>
          <p:cNvSpPr txBox="1"/>
          <p:nvPr/>
        </p:nvSpPr>
        <p:spPr>
          <a:xfrm>
            <a:off x="188146" y="3220397"/>
            <a:ext cx="4170761" cy="49590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42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999" b="1" i="0" u="none" strike="noStrike" kern="1200" cap="none" spc="0" baseline="0">
                <a:solidFill>
                  <a:srgbClr val="000000"/>
                </a:solidFill>
                <a:uFillTx/>
                <a:latin typeface="Amasis MT Pro Black" pitchFamily="18"/>
                <a:ea typeface="Nunito Bold"/>
                <a:cs typeface="Nunito Bold"/>
              </a:rPr>
              <a:t>4. Masculinity: </a:t>
            </a:r>
          </a:p>
        </p:txBody>
      </p:sp>
      <p:sp>
        <p:nvSpPr>
          <p:cNvPr id="17" name="TextBox 33">
            <a:extLst>
              <a:ext uri="{FF2B5EF4-FFF2-40B4-BE49-F238E27FC236}">
                <a16:creationId xmlns:a16="http://schemas.microsoft.com/office/drawing/2014/main" id="{30B23837-A365-C303-8920-69FCFC369C9C}"/>
              </a:ext>
            </a:extLst>
          </p:cNvPr>
          <p:cNvSpPr txBox="1"/>
          <p:nvPr/>
        </p:nvSpPr>
        <p:spPr>
          <a:xfrm>
            <a:off x="-71103" y="4939168"/>
            <a:ext cx="4051486" cy="17793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99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Nunito"/>
                <a:cs typeface="Nunito"/>
              </a:rPr>
              <a:t>These factors explain the </a:t>
            </a:r>
            <a:r>
              <a:rPr lang="en-US" sz="2499" b="1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Nunito Bold"/>
                <a:cs typeface="Nunito Bold"/>
              </a:rPr>
              <a:t>formal, respectful, and group-oriented</a:t>
            </a:r>
            <a:r>
              <a:rPr lang="en-US" sz="2499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Nunito"/>
                <a:cs typeface="Nunito"/>
              </a:rPr>
              <a:t> communication style.</a:t>
            </a:r>
          </a:p>
        </p:txBody>
      </p:sp>
      <p:sp>
        <p:nvSpPr>
          <p:cNvPr id="18" name="TextBox 30">
            <a:extLst>
              <a:ext uri="{FF2B5EF4-FFF2-40B4-BE49-F238E27FC236}">
                <a16:creationId xmlns:a16="http://schemas.microsoft.com/office/drawing/2014/main" id="{F3423771-7B73-CEFD-8308-6A7851983DC1}"/>
              </a:ext>
            </a:extLst>
          </p:cNvPr>
          <p:cNvSpPr txBox="1"/>
          <p:nvPr/>
        </p:nvSpPr>
        <p:spPr>
          <a:xfrm>
            <a:off x="-93716" y="3771680"/>
            <a:ext cx="4230023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masis MT Pro" pitchFamily="18"/>
                <a:ea typeface="Nunito"/>
                <a:cs typeface="Nunito"/>
              </a:rPr>
              <a:t>Competitive spirit, achievement orientation, yet balanced with harmony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Amasis MT Pro" pitchFamily="1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27F2F-5272-3337-8A7B-0E62D0FD1A8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>
                <a:latin typeface="Poppins Bold"/>
              </a:rPr>
              <a:t>HALL’S HIGH-CONTEXT CULTURE</a:t>
            </a:r>
            <a:br>
              <a:rPr lang="en-US" b="1">
                <a:solidFill>
                  <a:srgbClr val="DD620A"/>
                </a:solidFill>
                <a:latin typeface="Poppins Bold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D011A-921D-8465-B5DE-ABEEBD801C7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1603372"/>
          </a:xfrm>
        </p:spPr>
        <p:txBody>
          <a:bodyPr/>
          <a:lstStyle/>
          <a:p>
            <a:pPr marL="538718" lvl="1" indent="-269354">
              <a:lnSpc>
                <a:spcPts val="3495"/>
              </a:lnSpc>
              <a:buFont typeface="Arial"/>
            </a:pPr>
            <a:r>
              <a:rPr lang="en-US" sz="2495">
                <a:latin typeface="Amasis MT Pro Medium" pitchFamily="18"/>
                <a:cs typeface="Arial"/>
              </a:rPr>
              <a:t>Japanese communication relies heavily on shared understanding and non-verbal cues.</a:t>
            </a:r>
          </a:p>
          <a:p>
            <a:pPr marL="538718" lvl="1" indent="-269354">
              <a:lnSpc>
                <a:spcPts val="3495"/>
              </a:lnSpc>
              <a:spcBef>
                <a:spcPts val="0"/>
              </a:spcBef>
              <a:buFont typeface="Arial"/>
            </a:pPr>
            <a:r>
              <a:rPr lang="en-US" sz="2495">
                <a:latin typeface="Amasis MT Pro Medium" pitchFamily="18"/>
                <a:cs typeface="Arial"/>
              </a:rPr>
              <a:t>Silence often communicates agreement, respect, or reflection.</a:t>
            </a:r>
          </a:p>
          <a:p>
            <a:pPr lvl="0"/>
            <a:endParaRPr lang="en-GB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A24BAF83-F5F4-9F1A-C597-E643A5108F87}"/>
              </a:ext>
            </a:extLst>
          </p:cNvPr>
          <p:cNvSpPr txBox="1"/>
          <p:nvPr/>
        </p:nvSpPr>
        <p:spPr>
          <a:xfrm>
            <a:off x="838203" y="4129192"/>
            <a:ext cx="10328029" cy="18485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539752" marR="0" lvl="1" indent="-269876" algn="l" defTabSz="914400" rtl="0" fontAlgn="auto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500" b="0" i="0" u="none" strike="noStrike" kern="1200" cap="none" spc="0" baseline="0">
                <a:solidFill>
                  <a:srgbClr val="000000"/>
                </a:solidFill>
                <a:uFillTx/>
                <a:latin typeface="Amasis MT Pro Medium" pitchFamily="18"/>
                <a:ea typeface="Arial"/>
                <a:cs typeface="Arial"/>
              </a:rPr>
              <a:t>Meaning is implied rather than stated directly; direct criticism is avoided.</a:t>
            </a:r>
          </a:p>
          <a:p>
            <a:pPr marL="539752" marR="0" lvl="1" indent="-269876" algn="l" defTabSz="914400" rtl="0" fontAlgn="auto" hangingPunct="1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500" b="0" i="0" u="none" strike="noStrike" kern="1200" cap="none" spc="0" baseline="0">
                <a:solidFill>
                  <a:srgbClr val="000000"/>
                </a:solidFill>
                <a:uFillTx/>
                <a:latin typeface="Amasis MT Pro Medium" pitchFamily="18"/>
                <a:ea typeface="Arial"/>
                <a:cs typeface="Arial"/>
              </a:rPr>
              <a:t>Strong focus on trust and relationship building before discussing business deals.</a:t>
            </a:r>
          </a:p>
        </p:txBody>
      </p:sp>
      <p:grpSp>
        <p:nvGrpSpPr>
          <p:cNvPr id="5" name="Group 8">
            <a:extLst>
              <a:ext uri="{FF2B5EF4-FFF2-40B4-BE49-F238E27FC236}">
                <a16:creationId xmlns:a16="http://schemas.microsoft.com/office/drawing/2014/main" id="{4EF280F7-3FAB-7DE5-7694-D5DB43EC280C}"/>
              </a:ext>
            </a:extLst>
          </p:cNvPr>
          <p:cNvGrpSpPr/>
          <p:nvPr/>
        </p:nvGrpSpPr>
        <p:grpSpPr>
          <a:xfrm>
            <a:off x="0" y="3217883"/>
            <a:ext cx="12191996" cy="791888"/>
            <a:chOff x="0" y="3217883"/>
            <a:chExt cx="12191996" cy="791888"/>
          </a:xfrm>
        </p:grpSpPr>
        <p:sp>
          <p:nvSpPr>
            <p:cNvPr id="6" name="Freeform 15">
              <a:extLst>
                <a:ext uri="{FF2B5EF4-FFF2-40B4-BE49-F238E27FC236}">
                  <a16:creationId xmlns:a16="http://schemas.microsoft.com/office/drawing/2014/main" id="{6FF545CB-86DA-7AEC-A46A-D28E58727338}"/>
                </a:ext>
              </a:extLst>
            </p:cNvPr>
            <p:cNvSpPr/>
            <p:nvPr/>
          </p:nvSpPr>
          <p:spPr>
            <a:xfrm>
              <a:off x="0" y="3362541"/>
              <a:ext cx="12191996" cy="6472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410505"/>
                <a:gd name="f4" fmla="val 170463"/>
                <a:gd name="f5" fmla="*/ f0 1 2410505"/>
                <a:gd name="f6" fmla="*/ f1 1 170463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2410505"/>
                <a:gd name="f13" fmla="*/ f10 1 170463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2410505" h="170463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TextBox 16">
              <a:extLst>
                <a:ext uri="{FF2B5EF4-FFF2-40B4-BE49-F238E27FC236}">
                  <a16:creationId xmlns:a16="http://schemas.microsoft.com/office/drawing/2014/main" id="{E53BA3CF-79FE-2BBC-F7EF-8B51148DB1CB}"/>
                </a:ext>
              </a:extLst>
            </p:cNvPr>
            <p:cNvSpPr txBox="1"/>
            <p:nvPr/>
          </p:nvSpPr>
          <p:spPr>
            <a:xfrm>
              <a:off x="0" y="3217883"/>
              <a:ext cx="12191996" cy="791888"/>
            </a:xfrm>
            <a:prstGeom prst="rect">
              <a:avLst/>
            </a:pr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</a:ln>
          </p:spPr>
          <p:txBody>
            <a:bodyPr vert="horz" wrap="square" lIns="50804" tIns="50804" rIns="50804" bIns="50804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266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grpSp>
        <p:nvGrpSpPr>
          <p:cNvPr id="8" name="Group 11">
            <a:extLst>
              <a:ext uri="{FF2B5EF4-FFF2-40B4-BE49-F238E27FC236}">
                <a16:creationId xmlns:a16="http://schemas.microsoft.com/office/drawing/2014/main" id="{40771D3E-A91E-5014-07EE-F80BC8F1E47D}"/>
              </a:ext>
            </a:extLst>
          </p:cNvPr>
          <p:cNvGrpSpPr/>
          <p:nvPr/>
        </p:nvGrpSpPr>
        <p:grpSpPr>
          <a:xfrm>
            <a:off x="0" y="1045122"/>
            <a:ext cx="12191996" cy="791888"/>
            <a:chOff x="0" y="1045122"/>
            <a:chExt cx="12191996" cy="791888"/>
          </a:xfrm>
        </p:grpSpPr>
        <p:sp>
          <p:nvSpPr>
            <p:cNvPr id="9" name="Freeform 15">
              <a:extLst>
                <a:ext uri="{FF2B5EF4-FFF2-40B4-BE49-F238E27FC236}">
                  <a16:creationId xmlns:a16="http://schemas.microsoft.com/office/drawing/2014/main" id="{5526396C-6A35-69CF-1B44-E3BC7068785A}"/>
                </a:ext>
              </a:extLst>
            </p:cNvPr>
            <p:cNvSpPr/>
            <p:nvPr/>
          </p:nvSpPr>
          <p:spPr>
            <a:xfrm>
              <a:off x="0" y="1189780"/>
              <a:ext cx="12191996" cy="6472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410505"/>
                <a:gd name="f4" fmla="val 170463"/>
                <a:gd name="f5" fmla="*/ f0 1 2410505"/>
                <a:gd name="f6" fmla="*/ f1 1 170463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2410505"/>
                <a:gd name="f13" fmla="*/ f10 1 170463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2410505" h="170463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TextBox 16">
              <a:extLst>
                <a:ext uri="{FF2B5EF4-FFF2-40B4-BE49-F238E27FC236}">
                  <a16:creationId xmlns:a16="http://schemas.microsoft.com/office/drawing/2014/main" id="{0B1C1704-CCC8-A695-E105-13566BD6D154}"/>
                </a:ext>
              </a:extLst>
            </p:cNvPr>
            <p:cNvSpPr txBox="1"/>
            <p:nvPr/>
          </p:nvSpPr>
          <p:spPr>
            <a:xfrm>
              <a:off x="0" y="1045122"/>
              <a:ext cx="12191996" cy="791888"/>
            </a:xfrm>
            <a:prstGeom prst="rect">
              <a:avLst/>
            </a:pr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</a:ln>
          </p:spPr>
          <p:txBody>
            <a:bodyPr vert="horz" wrap="square" lIns="50804" tIns="50804" rIns="50804" bIns="50804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266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grpSp>
        <p:nvGrpSpPr>
          <p:cNvPr id="11" name="Group 14">
            <a:extLst>
              <a:ext uri="{FF2B5EF4-FFF2-40B4-BE49-F238E27FC236}">
                <a16:creationId xmlns:a16="http://schemas.microsoft.com/office/drawing/2014/main" id="{527414EF-15EA-7F69-1CF6-8BBD6EA23D58}"/>
              </a:ext>
            </a:extLst>
          </p:cNvPr>
          <p:cNvGrpSpPr/>
          <p:nvPr/>
        </p:nvGrpSpPr>
        <p:grpSpPr>
          <a:xfrm>
            <a:off x="0" y="6066111"/>
            <a:ext cx="12191996" cy="791888"/>
            <a:chOff x="0" y="6066111"/>
            <a:chExt cx="12191996" cy="791888"/>
          </a:xfrm>
        </p:grpSpPr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E60E9B93-D826-A4E5-BEB6-F30CA6F6E01A}"/>
                </a:ext>
              </a:extLst>
            </p:cNvPr>
            <p:cNvSpPr/>
            <p:nvPr/>
          </p:nvSpPr>
          <p:spPr>
            <a:xfrm>
              <a:off x="0" y="6210769"/>
              <a:ext cx="12191996" cy="6472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410505"/>
                <a:gd name="f4" fmla="val 170463"/>
                <a:gd name="f5" fmla="*/ f0 1 2410505"/>
                <a:gd name="f6" fmla="*/ f1 1 170463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2410505"/>
                <a:gd name="f13" fmla="*/ f10 1 170463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2410505" h="170463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TextBox 16">
              <a:extLst>
                <a:ext uri="{FF2B5EF4-FFF2-40B4-BE49-F238E27FC236}">
                  <a16:creationId xmlns:a16="http://schemas.microsoft.com/office/drawing/2014/main" id="{6AC0B4D5-35EA-CB56-96F7-601BAE1AA9DE}"/>
                </a:ext>
              </a:extLst>
            </p:cNvPr>
            <p:cNvSpPr txBox="1"/>
            <p:nvPr/>
          </p:nvSpPr>
          <p:spPr>
            <a:xfrm>
              <a:off x="0" y="6066111"/>
              <a:ext cx="12191996" cy="791888"/>
            </a:xfrm>
            <a:prstGeom prst="rect">
              <a:avLst/>
            </a:pr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</a:ln>
          </p:spPr>
          <p:txBody>
            <a:bodyPr vert="horz" wrap="square" lIns="50804" tIns="50804" rIns="50804" bIns="50804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266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51836-B21F-9B9A-E810-D35EEFEAF4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7402" y="681035"/>
            <a:ext cx="10515600" cy="1325559"/>
          </a:xfrm>
        </p:spPr>
        <p:txBody>
          <a:bodyPr/>
          <a:lstStyle/>
          <a:p>
            <a:pPr lvl="0"/>
            <a:r>
              <a:rPr lang="en-US" sz="4000" b="1">
                <a:solidFill>
                  <a:srgbClr val="BC002D"/>
                </a:solidFill>
                <a:latin typeface="Amasis MT Pro Black" pitchFamily="18"/>
              </a:rPr>
              <a:t>JAPANESE BUSINESS </a:t>
            </a:r>
            <a:br>
              <a:rPr lang="en-US" sz="4000" b="1">
                <a:solidFill>
                  <a:srgbClr val="BC002D"/>
                </a:solidFill>
                <a:latin typeface="Amasis MT Pro Black" pitchFamily="18"/>
              </a:rPr>
            </a:br>
            <a:r>
              <a:rPr lang="en-US" sz="4000" b="1">
                <a:solidFill>
                  <a:srgbClr val="BC002D"/>
                </a:solidFill>
                <a:latin typeface="Amasis MT Pro Black" pitchFamily="18"/>
              </a:rPr>
              <a:t>ETIQUETTE</a:t>
            </a:r>
            <a:br>
              <a:rPr lang="en-US" sz="4000" b="1">
                <a:solidFill>
                  <a:srgbClr val="16599D"/>
                </a:solidFill>
                <a:latin typeface="Helios Bold"/>
              </a:rPr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0F7A6-C7DA-0426-4B18-6DD1263B211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28600" y="1584627"/>
            <a:ext cx="10163674" cy="5044772"/>
          </a:xfrm>
        </p:spPr>
        <p:txBody>
          <a:bodyPr/>
          <a:lstStyle/>
          <a:p>
            <a:pPr lvl="0" algn="just">
              <a:lnSpc>
                <a:spcPts val="3850"/>
              </a:lnSpc>
            </a:pPr>
            <a:r>
              <a:rPr lang="en-US" sz="2000" b="1">
                <a:latin typeface="Amasis MT Pro Medium" pitchFamily="18"/>
                <a:cs typeface="Arial Bold"/>
              </a:rPr>
              <a:t>Meetings:</a:t>
            </a:r>
            <a:r>
              <a:rPr lang="en-US" sz="2000">
                <a:latin typeface="Amasis MT Pro Medium" pitchFamily="18"/>
                <a:cs typeface="Arial"/>
              </a:rPr>
              <a:t> Often formal and require consensus </a:t>
            </a:r>
          </a:p>
          <a:p>
            <a:pPr marL="0" lvl="0" indent="0" algn="just">
              <a:lnSpc>
                <a:spcPts val="3850"/>
              </a:lnSpc>
              <a:buNone/>
            </a:pPr>
            <a:r>
              <a:rPr lang="en-US" sz="2000">
                <a:latin typeface="Amasis MT Pro Medium" pitchFamily="18"/>
                <a:cs typeface="Arial"/>
              </a:rPr>
              <a:t>   (ringi system).</a:t>
            </a:r>
          </a:p>
          <a:p>
            <a:pPr lvl="0" algn="just">
              <a:lnSpc>
                <a:spcPts val="3850"/>
              </a:lnSpc>
            </a:pPr>
            <a:r>
              <a:rPr lang="en-US" sz="2000" b="1">
                <a:latin typeface="Amasis MT Pro Medium" pitchFamily="18"/>
                <a:cs typeface="Arial Bold"/>
              </a:rPr>
              <a:t>Etiquette:</a:t>
            </a:r>
            <a:r>
              <a:rPr lang="en-US" sz="2000">
                <a:latin typeface="Amasis MT Pro Medium" pitchFamily="18"/>
                <a:cs typeface="Arial"/>
              </a:rPr>
              <a:t> Bowing shows respect; punctuality is a</a:t>
            </a:r>
          </a:p>
          <a:p>
            <a:pPr marL="0" lvl="0" indent="0" algn="just">
              <a:lnSpc>
                <a:spcPts val="3850"/>
              </a:lnSpc>
              <a:buNone/>
            </a:pPr>
            <a:r>
              <a:rPr lang="en-US" sz="2000">
                <a:latin typeface="Amasis MT Pro Medium" pitchFamily="18"/>
                <a:cs typeface="Arial"/>
              </a:rPr>
              <a:t>    sign of professionalism.</a:t>
            </a:r>
          </a:p>
          <a:p>
            <a:pPr lvl="0" algn="just">
              <a:lnSpc>
                <a:spcPts val="3850"/>
              </a:lnSpc>
            </a:pPr>
            <a:r>
              <a:rPr lang="en-US" sz="2000" b="1">
                <a:latin typeface="Amasis MT Pro Medium" pitchFamily="18"/>
                <a:cs typeface="Arial Bold"/>
              </a:rPr>
              <a:t>Business cards (meishi):</a:t>
            </a:r>
            <a:r>
              <a:rPr lang="en-US" sz="2000">
                <a:latin typeface="Amasis MT Pro Medium" pitchFamily="18"/>
                <a:cs typeface="Arial"/>
              </a:rPr>
              <a:t> Exchanged with two hands, </a:t>
            </a:r>
          </a:p>
          <a:p>
            <a:pPr marL="0" lvl="0" indent="0" algn="just">
              <a:lnSpc>
                <a:spcPts val="3850"/>
              </a:lnSpc>
              <a:buNone/>
            </a:pPr>
            <a:r>
              <a:rPr lang="en-US" sz="2000">
                <a:latin typeface="Amasis MT Pro Medium" pitchFamily="18"/>
                <a:cs typeface="Arial"/>
              </a:rPr>
              <a:t>   studied carefully, never placed casually.</a:t>
            </a:r>
          </a:p>
          <a:p>
            <a:pPr lvl="0" algn="just">
              <a:lnSpc>
                <a:spcPts val="3850"/>
              </a:lnSpc>
            </a:pPr>
            <a:r>
              <a:rPr lang="en-US" sz="2000" b="1">
                <a:latin typeface="Amasis MT Pro Medium" pitchFamily="18"/>
                <a:cs typeface="Arial Bold"/>
              </a:rPr>
              <a:t>Language:</a:t>
            </a:r>
            <a:r>
              <a:rPr lang="en-US" sz="2000">
                <a:latin typeface="Amasis MT Pro Medium" pitchFamily="18"/>
                <a:cs typeface="Arial"/>
              </a:rPr>
              <a:t> Use of honorifics shows respect; communication is polite </a:t>
            </a:r>
          </a:p>
          <a:p>
            <a:pPr marL="0" lvl="0" indent="0" algn="just">
              <a:lnSpc>
                <a:spcPts val="3850"/>
              </a:lnSpc>
              <a:buNone/>
            </a:pPr>
            <a:r>
              <a:rPr lang="en-US" sz="2000">
                <a:latin typeface="Amasis MT Pro Medium" pitchFamily="18"/>
                <a:cs typeface="Arial"/>
              </a:rPr>
              <a:t>   and indirect. Failure to follow etiquette can harm business relationships.</a:t>
            </a:r>
          </a:p>
          <a:p>
            <a:pPr lvl="0">
              <a:lnSpc>
                <a:spcPct val="70000"/>
              </a:lnSpc>
            </a:pPr>
            <a:endParaRPr lang="en-GB" sz="1100"/>
          </a:p>
        </p:txBody>
      </p:sp>
      <p:sp>
        <p:nvSpPr>
          <p:cNvPr id="4" name="Freeform 16">
            <a:extLst>
              <a:ext uri="{FF2B5EF4-FFF2-40B4-BE49-F238E27FC236}">
                <a16:creationId xmlns:a16="http://schemas.microsoft.com/office/drawing/2014/main" id="{9E756F4A-60F8-2B64-4D37-CBF1270FF103}"/>
              </a:ext>
            </a:extLst>
          </p:cNvPr>
          <p:cNvSpPr/>
          <p:nvPr/>
        </p:nvSpPr>
        <p:spPr>
          <a:xfrm>
            <a:off x="6651546" y="-1002319"/>
            <a:ext cx="9404494" cy="8566291"/>
          </a:xfrm>
          <a:custGeom>
            <a:avLst/>
            <a:gdLst>
              <a:gd name="f0" fmla="val w"/>
              <a:gd name="f1" fmla="val h"/>
              <a:gd name="f2" fmla="val 0"/>
              <a:gd name="f3" fmla="val 788579"/>
              <a:gd name="f4" fmla="val 421339"/>
              <a:gd name="f5" fmla="val 14939"/>
              <a:gd name="f6" fmla="val 773639"/>
              <a:gd name="f7" fmla="val 367239"/>
              <a:gd name="f8" fmla="val 788578"/>
              <a:gd name="f9" fmla="val 382178"/>
              <a:gd name="f10" fmla="val 406400"/>
              <a:gd name="f11" fmla="*/ f0 1 788579"/>
              <a:gd name="f12" fmla="*/ f1 1 788579"/>
              <a:gd name="f13" fmla="val f2"/>
              <a:gd name="f14" fmla="val f3"/>
              <a:gd name="f15" fmla="+- f14 0 f13"/>
              <a:gd name="f16" fmla="*/ f15 1 788579"/>
              <a:gd name="f17" fmla="*/ f13 1 f16"/>
              <a:gd name="f18" fmla="*/ f14 1 f16"/>
              <a:gd name="f19" fmla="*/ f17 f11 1"/>
              <a:gd name="f20" fmla="*/ f18 f11 1"/>
              <a:gd name="f21" fmla="*/ f18 f12 1"/>
              <a:gd name="f22" fmla="*/ f17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22" r="f20" b="f21"/>
            <a:pathLst>
              <a:path w="788579" h="788579">
                <a:moveTo>
                  <a:pt x="f4" y="f5"/>
                </a:moveTo>
                <a:lnTo>
                  <a:pt x="f6" y="f7"/>
                </a:lnTo>
                <a:cubicBezTo>
                  <a:pt x="f8" y="f9"/>
                  <a:pt x="f8" y="f10"/>
                  <a:pt x="f6" y="f4"/>
                </a:cubicBezTo>
                <a:lnTo>
                  <a:pt x="f4" y="f6"/>
                </a:lnTo>
                <a:cubicBezTo>
                  <a:pt x="f10" y="f8"/>
                  <a:pt x="f9" y="f8"/>
                  <a:pt x="f7" y="f6"/>
                </a:cubicBezTo>
                <a:lnTo>
                  <a:pt x="f5" y="f4"/>
                </a:lnTo>
                <a:cubicBezTo>
                  <a:pt x="f2" y="f10"/>
                  <a:pt x="f2" y="f9"/>
                  <a:pt x="f5" y="f7"/>
                </a:cubicBezTo>
                <a:lnTo>
                  <a:pt x="f7" y="f5"/>
                </a:lnTo>
                <a:cubicBezTo>
                  <a:pt x="f9" y="f2"/>
                  <a:pt x="f10" y="f2"/>
                  <a:pt x="f4" y="f5"/>
                </a:cubicBezTo>
                <a:close/>
              </a:path>
            </a:pathLst>
          </a:cu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Freeform 11">
            <a:extLst>
              <a:ext uri="{FF2B5EF4-FFF2-40B4-BE49-F238E27FC236}">
                <a16:creationId xmlns:a16="http://schemas.microsoft.com/office/drawing/2014/main" id="{19056F25-0627-E696-9245-21FB53029AC2}"/>
              </a:ext>
            </a:extLst>
          </p:cNvPr>
          <p:cNvSpPr/>
          <p:nvPr/>
        </p:nvSpPr>
        <p:spPr>
          <a:xfrm rot="18972374">
            <a:off x="7294742" y="-447414"/>
            <a:ext cx="7838255" cy="7752822"/>
          </a:xfrm>
          <a:custGeom>
            <a:avLst/>
            <a:gdLst>
              <a:gd name="f0" fmla="val w"/>
              <a:gd name="f1" fmla="val h"/>
              <a:gd name="f2" fmla="val 0"/>
              <a:gd name="f3" fmla="val 10898709"/>
              <a:gd name="f4" fmla="*/ f0 1 10898709"/>
              <a:gd name="f5" fmla="*/ f1 1 10898709"/>
              <a:gd name="f6" fmla="val f2"/>
              <a:gd name="f7" fmla="val f3"/>
              <a:gd name="f8" fmla="+- f7 0 f6"/>
              <a:gd name="f9" fmla="*/ f8 1 10898709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10898709" h="10898709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blipFill>
            <a:blip r:embed="rId3">
              <a:alphaModFix amt="58000"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4C561-9C46-6A92-E354-D0C3AC4DE83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BC002D"/>
                </a:solidFill>
                <a:latin typeface="Amasis MT Pro Black" pitchFamily="18"/>
              </a:rPr>
              <a:t>Real World Examples</a:t>
            </a:r>
            <a:endParaRPr lang="en-GB">
              <a:solidFill>
                <a:srgbClr val="BC002D"/>
              </a:solidFill>
              <a:latin typeface="Amasis MT Pro Black" pitchFamily="18"/>
            </a:endParaRPr>
          </a:p>
        </p:txBody>
      </p:sp>
      <p:sp>
        <p:nvSpPr>
          <p:cNvPr id="3" name="TextBox 8">
            <a:extLst>
              <a:ext uri="{FF2B5EF4-FFF2-40B4-BE49-F238E27FC236}">
                <a16:creationId xmlns:a16="http://schemas.microsoft.com/office/drawing/2014/main" id="{40F02447-9BB9-994B-0811-447FEAA732EC}"/>
              </a:ext>
            </a:extLst>
          </p:cNvPr>
          <p:cNvSpPr txBox="1"/>
          <p:nvPr/>
        </p:nvSpPr>
        <p:spPr>
          <a:xfrm>
            <a:off x="1243867" y="2845530"/>
            <a:ext cx="4711098" cy="8424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50804" tIns="50804" rIns="50804" bIns="50804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ts val="330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D04E5764-7876-4278-FAF7-34EA7CA173BF}"/>
              </a:ext>
            </a:extLst>
          </p:cNvPr>
          <p:cNvSpPr txBox="1"/>
          <p:nvPr/>
        </p:nvSpPr>
        <p:spPr>
          <a:xfrm>
            <a:off x="552882" y="2477356"/>
            <a:ext cx="1904996" cy="646334"/>
          </a:xfrm>
          <a:prstGeom prst="rect">
            <a:avLst/>
          </a:prstGeom>
          <a:solidFill>
            <a:srgbClr val="BC002D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0" i="0" u="none" strike="noStrike" kern="1200" cap="none" spc="0" baseline="0">
                <a:solidFill>
                  <a:srgbClr val="FFFFFF"/>
                </a:solidFill>
                <a:uFillTx/>
                <a:latin typeface="Amasis MT Pro Black" pitchFamily="18"/>
              </a:rPr>
              <a:t>Toyota</a:t>
            </a:r>
            <a:endParaRPr lang="en-GB" sz="3600" b="0" i="0" u="none" strike="noStrike" kern="1200" cap="none" spc="0" baseline="0">
              <a:solidFill>
                <a:srgbClr val="FFFFFF"/>
              </a:solidFill>
              <a:uFillTx/>
              <a:latin typeface="Amasis MT Pro Black" pitchFamily="18"/>
            </a:endParaRPr>
          </a:p>
        </p:txBody>
      </p:sp>
      <p:grpSp>
        <p:nvGrpSpPr>
          <p:cNvPr id="5" name="Group 7">
            <a:extLst>
              <a:ext uri="{FF2B5EF4-FFF2-40B4-BE49-F238E27FC236}">
                <a16:creationId xmlns:a16="http://schemas.microsoft.com/office/drawing/2014/main" id="{F02F2CDE-720D-CD5A-24CF-012A7B47C002}"/>
              </a:ext>
            </a:extLst>
          </p:cNvPr>
          <p:cNvGrpSpPr/>
          <p:nvPr/>
        </p:nvGrpSpPr>
        <p:grpSpPr>
          <a:xfrm>
            <a:off x="0" y="1530577"/>
            <a:ext cx="12191996" cy="791888"/>
            <a:chOff x="0" y="1530577"/>
            <a:chExt cx="12191996" cy="791888"/>
          </a:xfrm>
        </p:grpSpPr>
        <p:sp>
          <p:nvSpPr>
            <p:cNvPr id="6" name="Freeform 15">
              <a:extLst>
                <a:ext uri="{FF2B5EF4-FFF2-40B4-BE49-F238E27FC236}">
                  <a16:creationId xmlns:a16="http://schemas.microsoft.com/office/drawing/2014/main" id="{3086B38B-281D-5170-35ED-AF87D1F6FD41}"/>
                </a:ext>
              </a:extLst>
            </p:cNvPr>
            <p:cNvSpPr/>
            <p:nvPr/>
          </p:nvSpPr>
          <p:spPr>
            <a:xfrm>
              <a:off x="0" y="1675235"/>
              <a:ext cx="12191996" cy="6472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410505"/>
                <a:gd name="f4" fmla="val 170463"/>
                <a:gd name="f5" fmla="*/ f0 1 2410505"/>
                <a:gd name="f6" fmla="*/ f1 1 170463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2410505"/>
                <a:gd name="f13" fmla="*/ f10 1 170463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2410505" h="170463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TextBox 16">
              <a:extLst>
                <a:ext uri="{FF2B5EF4-FFF2-40B4-BE49-F238E27FC236}">
                  <a16:creationId xmlns:a16="http://schemas.microsoft.com/office/drawing/2014/main" id="{23761925-D5C4-6091-3243-9957B94055C2}"/>
                </a:ext>
              </a:extLst>
            </p:cNvPr>
            <p:cNvSpPr txBox="1"/>
            <p:nvPr/>
          </p:nvSpPr>
          <p:spPr>
            <a:xfrm>
              <a:off x="0" y="1530577"/>
              <a:ext cx="12191996" cy="791888"/>
            </a:xfrm>
            <a:prstGeom prst="rect">
              <a:avLst/>
            </a:pr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</a:ln>
          </p:spPr>
          <p:txBody>
            <a:bodyPr vert="horz" wrap="square" lIns="50804" tIns="50804" rIns="50804" bIns="50804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266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8" name="TextBox 10">
            <a:extLst>
              <a:ext uri="{FF2B5EF4-FFF2-40B4-BE49-F238E27FC236}">
                <a16:creationId xmlns:a16="http://schemas.microsoft.com/office/drawing/2014/main" id="{3AFBD286-A2A4-2815-3021-39FF205A45D8}"/>
              </a:ext>
            </a:extLst>
          </p:cNvPr>
          <p:cNvSpPr txBox="1"/>
          <p:nvPr/>
        </p:nvSpPr>
        <p:spPr>
          <a:xfrm>
            <a:off x="552882" y="4355241"/>
            <a:ext cx="1904996" cy="646334"/>
          </a:xfrm>
          <a:prstGeom prst="rect">
            <a:avLst/>
          </a:prstGeom>
          <a:solidFill>
            <a:srgbClr val="BC002D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0" i="0" u="none" strike="noStrike" kern="1200" cap="none" spc="0" baseline="0">
                <a:solidFill>
                  <a:srgbClr val="FFFFFF"/>
                </a:solidFill>
                <a:uFillTx/>
                <a:latin typeface="Amasis MT Pro Black" pitchFamily="18"/>
              </a:rPr>
              <a:t>Sony</a:t>
            </a:r>
            <a:endParaRPr lang="en-GB" sz="3600" b="0" i="0" u="none" strike="noStrike" kern="1200" cap="none" spc="0" baseline="0">
              <a:solidFill>
                <a:srgbClr val="FFFFFF"/>
              </a:solidFill>
              <a:uFillTx/>
              <a:latin typeface="Amasis MT Pro Black" pitchFamily="18"/>
            </a:endParaRP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EE09EFE2-624F-A891-8F05-A5FC5AE8FCBA}"/>
              </a:ext>
            </a:extLst>
          </p:cNvPr>
          <p:cNvSpPr txBox="1"/>
          <p:nvPr/>
        </p:nvSpPr>
        <p:spPr>
          <a:xfrm>
            <a:off x="6883173" y="3164738"/>
            <a:ext cx="2913177" cy="646334"/>
          </a:xfrm>
          <a:prstGeom prst="rect">
            <a:avLst/>
          </a:prstGeom>
          <a:solidFill>
            <a:srgbClr val="BC002D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0" i="0" u="none" strike="noStrike" kern="1200" cap="none" spc="0" baseline="0">
                <a:solidFill>
                  <a:srgbClr val="FFFFFF"/>
                </a:solidFill>
                <a:uFillTx/>
                <a:latin typeface="Amasis MT Pro Black" pitchFamily="18"/>
              </a:rPr>
              <a:t>CasePoint</a:t>
            </a:r>
            <a:endParaRPr lang="en-GB" sz="3600" b="0" i="0" u="none" strike="noStrike" kern="1200" cap="none" spc="0" baseline="0">
              <a:solidFill>
                <a:srgbClr val="FFFFFF"/>
              </a:solidFill>
              <a:uFillTx/>
              <a:latin typeface="Amasis MT Pro Black" pitchFamily="18"/>
            </a:endParaRP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8961C6A5-926C-C53F-9D9E-511934F46371}"/>
              </a:ext>
            </a:extLst>
          </p:cNvPr>
          <p:cNvSpPr txBox="1"/>
          <p:nvPr/>
        </p:nvSpPr>
        <p:spPr>
          <a:xfrm>
            <a:off x="552882" y="3123681"/>
            <a:ext cx="6093067" cy="12315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masis MT Pro Medium" pitchFamily="18"/>
                <a:ea typeface="Open Sauce"/>
                <a:cs typeface="Open Sauce"/>
              </a:rPr>
              <a:t>Strongly reflects collectivism and consensus-based decision-making. Group approval matters.</a:t>
            </a:r>
          </a:p>
        </p:txBody>
      </p:sp>
      <p:sp>
        <p:nvSpPr>
          <p:cNvPr id="11" name="TextBox 17">
            <a:extLst>
              <a:ext uri="{FF2B5EF4-FFF2-40B4-BE49-F238E27FC236}">
                <a16:creationId xmlns:a16="http://schemas.microsoft.com/office/drawing/2014/main" id="{3337F3BD-8700-226F-E7DC-C36DF76A2F12}"/>
              </a:ext>
            </a:extLst>
          </p:cNvPr>
          <p:cNvSpPr txBox="1"/>
          <p:nvPr/>
        </p:nvSpPr>
        <p:spPr>
          <a:xfrm>
            <a:off x="552882" y="4986634"/>
            <a:ext cx="6093067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masis MT Pro Medium" pitchFamily="18"/>
              </a:rPr>
              <a:t>Known for adapting Japanese politeness and hierarchical respect in global negotiations.</a:t>
            </a:r>
          </a:p>
        </p:txBody>
      </p:sp>
      <p:sp>
        <p:nvSpPr>
          <p:cNvPr id="12" name="TextBox 19">
            <a:extLst>
              <a:ext uri="{FF2B5EF4-FFF2-40B4-BE49-F238E27FC236}">
                <a16:creationId xmlns:a16="http://schemas.microsoft.com/office/drawing/2014/main" id="{F9DC462B-356F-1E72-E730-1CCD37E336FC}"/>
              </a:ext>
            </a:extLst>
          </p:cNvPr>
          <p:cNvSpPr txBox="1"/>
          <p:nvPr/>
        </p:nvSpPr>
        <p:spPr>
          <a:xfrm>
            <a:off x="6815507" y="3811072"/>
            <a:ext cx="4966188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masis MT Pro Medium" pitchFamily="18"/>
              </a:rPr>
              <a:t>Negotiations often take longer due to careful consensus, but outcomes are long-lasting and trusted.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90EFC-16C1-3EED-8708-81D8705B46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40322" y="250033"/>
            <a:ext cx="9272948" cy="1325559"/>
          </a:xfrm>
        </p:spPr>
        <p:txBody>
          <a:bodyPr/>
          <a:lstStyle/>
          <a:p>
            <a:pPr lvl="0"/>
            <a:r>
              <a:rPr lang="en-US">
                <a:latin typeface="Amasis MT Pro Black" pitchFamily="18"/>
              </a:rPr>
              <a:t>Challenges in </a:t>
            </a:r>
            <a:r>
              <a:rPr lang="en-US">
                <a:solidFill>
                  <a:srgbClr val="BC002D"/>
                </a:solidFill>
                <a:latin typeface="Amasis MT Pro Black" pitchFamily="18"/>
              </a:rPr>
              <a:t>Communication</a:t>
            </a:r>
            <a:endParaRPr lang="en-GB">
              <a:solidFill>
                <a:srgbClr val="BC002D"/>
              </a:solidFill>
              <a:latin typeface="Amasis MT Pro Black" pitchFamily="18"/>
            </a:endParaRPr>
          </a:p>
        </p:txBody>
      </p:sp>
      <p:sp>
        <p:nvSpPr>
          <p:cNvPr id="3" name="Freeform 7">
            <a:extLst>
              <a:ext uri="{FF2B5EF4-FFF2-40B4-BE49-F238E27FC236}">
                <a16:creationId xmlns:a16="http://schemas.microsoft.com/office/drawing/2014/main" id="{747CDF4F-F807-F356-8D4B-DC2FF7CE5E86}"/>
              </a:ext>
            </a:extLst>
          </p:cNvPr>
          <p:cNvSpPr/>
          <p:nvPr/>
        </p:nvSpPr>
        <p:spPr>
          <a:xfrm>
            <a:off x="7948248" y="0"/>
            <a:ext cx="5952771" cy="6348057"/>
          </a:xfrm>
          <a:custGeom>
            <a:avLst/>
            <a:gdLst>
              <a:gd name="f0" fmla="val w"/>
              <a:gd name="f1" fmla="val h"/>
              <a:gd name="f2" fmla="val 0"/>
              <a:gd name="f3" fmla="val 5369514"/>
              <a:gd name="f4" fmla="val 6350000"/>
              <a:gd name="f5" fmla="val 4211593"/>
              <a:gd name="f6" fmla="val 2161780"/>
              <a:gd name="f7" fmla="val 2016528"/>
              <a:gd name="f8" fmla="val 1876823"/>
              <a:gd name="f9" fmla="val 55785"/>
              <a:gd name="f10" fmla="val 1771521"/>
              <a:gd name="f11" fmla="val 155833"/>
              <a:gd name="f12" fmla="val 27161"/>
              <a:gd name="f13" fmla="val 1813155"/>
              <a:gd name="f14" fmla="val 9819"/>
              <a:gd name="f15" fmla="val 1829631"/>
              <a:gd name="f16" fmla="val 1852504"/>
              <a:gd name="f17" fmla="val 1876425"/>
              <a:gd name="f18" fmla="val 1913890"/>
              <a:gd name="f19" fmla="val 6123758"/>
              <a:gd name="f20" fmla="val 6183761"/>
              <a:gd name="f21" fmla="val 23836"/>
              <a:gd name="f22" fmla="val 6241306"/>
              <a:gd name="f23" fmla="val 66265"/>
              <a:gd name="f24" fmla="val 6283735"/>
              <a:gd name="f25" fmla="val 108694"/>
              <a:gd name="f26" fmla="val 6326164"/>
              <a:gd name="f27" fmla="val 166239"/>
              <a:gd name="f28" fmla="val 226243"/>
              <a:gd name="f29" fmla="val 2099611"/>
              <a:gd name="f30" fmla="val 2244863"/>
              <a:gd name="f31" fmla="val 2384568"/>
              <a:gd name="f32" fmla="val 6294215"/>
              <a:gd name="f33" fmla="val 2489871"/>
              <a:gd name="f34" fmla="val 6194167"/>
              <a:gd name="f35" fmla="val 3271295"/>
              <a:gd name="f36" fmla="val 5451733"/>
              <a:gd name="f37" fmla="val 3380640"/>
              <a:gd name="f38" fmla="val 5347845"/>
              <a:gd name="f39" fmla="val 3489943"/>
              <a:gd name="f40" fmla="val 5243911"/>
              <a:gd name="f41" fmla="val 3599204"/>
              <a:gd name="f42" fmla="val 5139934"/>
              <a:gd name="f43" fmla="val 4096164"/>
              <a:gd name="f44" fmla="val 4667006"/>
              <a:gd name="f45" fmla="val 4205424"/>
              <a:gd name="f46" fmla="val 4563029"/>
              <a:gd name="f47" fmla="val 4314727"/>
              <a:gd name="f48" fmla="val 4459096"/>
              <a:gd name="f49" fmla="val 4424072"/>
              <a:gd name="f50" fmla="val 4355207"/>
              <a:gd name="f51" fmla="val 5205497"/>
              <a:gd name="f52" fmla="val 3612773"/>
              <a:gd name="f53" fmla="val 5310220"/>
              <a:gd name="f54" fmla="val 3513275"/>
              <a:gd name="f55" fmla="val 3375152"/>
              <a:gd name="f56" fmla="val 3230698"/>
              <a:gd name="f57" fmla="val 2217420"/>
              <a:gd name="f58" fmla="val 1574983"/>
              <a:gd name="f59" fmla="val 1427652"/>
              <a:gd name="f60" fmla="val 5324663"/>
              <a:gd name="f61" fmla="val 1283813"/>
              <a:gd name="f62" fmla="val 5240927"/>
              <a:gd name="f63" fmla="val 1162592"/>
              <a:gd name="f64" fmla="val 4566422"/>
              <a:gd name="f65" fmla="val 186148"/>
              <a:gd name="f66" fmla="val 4485901"/>
              <a:gd name="f67" fmla="val 69583"/>
              <a:gd name="f68" fmla="val 4353265"/>
              <a:gd name="f69" fmla="*/ f0 1 5369514"/>
              <a:gd name="f70" fmla="*/ f1 1 6350000"/>
              <a:gd name="f71" fmla="val f2"/>
              <a:gd name="f72" fmla="val f3"/>
              <a:gd name="f73" fmla="val f4"/>
              <a:gd name="f74" fmla="+- f73 0 f71"/>
              <a:gd name="f75" fmla="+- f72 0 f71"/>
              <a:gd name="f76" fmla="*/ f75 1 5369514"/>
              <a:gd name="f77" fmla="*/ f74 1 6350000"/>
              <a:gd name="f78" fmla="*/ f71 1 f76"/>
              <a:gd name="f79" fmla="*/ f72 1 f76"/>
              <a:gd name="f80" fmla="*/ f71 1 f77"/>
              <a:gd name="f81" fmla="*/ f73 1 f77"/>
              <a:gd name="f82" fmla="*/ f78 f69 1"/>
              <a:gd name="f83" fmla="*/ f79 f69 1"/>
              <a:gd name="f84" fmla="*/ f81 f70 1"/>
              <a:gd name="f85" fmla="*/ f80 f7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82" t="f85" r="f83" b="f84"/>
            <a:pathLst>
              <a:path w="5369514" h="6350000">
                <a:moveTo>
                  <a:pt x="f5" y="f2"/>
                </a:moveTo>
                <a:lnTo>
                  <a:pt x="f6" y="f2"/>
                </a:lnTo>
                <a:cubicBezTo>
                  <a:pt x="f7" y="f2"/>
                  <a:pt x="f8" y="f9"/>
                  <a:pt x="f10" y="f11"/>
                </a:cubicBezTo>
                <a:lnTo>
                  <a:pt x="f12" y="f13"/>
                </a:lnTo>
                <a:cubicBezTo>
                  <a:pt x="f14" y="f15"/>
                  <a:pt x="f2" y="f16"/>
                  <a:pt x="f2" y="f17"/>
                </a:cubicBezTo>
                <a:moveTo>
                  <a:pt x="f2" y="f18"/>
                </a:moveTo>
                <a:lnTo>
                  <a:pt x="f2" y="f19"/>
                </a:lnTo>
                <a:cubicBezTo>
                  <a:pt x="f2" y="f20"/>
                  <a:pt x="f21" y="f22"/>
                  <a:pt x="f23" y="f24"/>
                </a:cubicBezTo>
                <a:cubicBezTo>
                  <a:pt x="f25" y="f26"/>
                  <a:pt x="f27" y="f4"/>
                  <a:pt x="f28" y="f4"/>
                </a:cubicBezTo>
                <a:lnTo>
                  <a:pt x="f29" y="f4"/>
                </a:lnTo>
                <a:cubicBezTo>
                  <a:pt x="f30" y="f4"/>
                  <a:pt x="f31" y="f32"/>
                  <a:pt x="f33" y="f34"/>
                </a:cubicBezTo>
                <a:lnTo>
                  <a:pt x="f35" y="f36"/>
                </a:lnTo>
                <a:cubicBezTo>
                  <a:pt x="f37" y="f38"/>
                  <a:pt x="f39" y="f40"/>
                  <a:pt x="f41" y="f42"/>
                </a:cubicBezTo>
                <a:lnTo>
                  <a:pt x="f43" y="f44"/>
                </a:lnTo>
                <a:cubicBezTo>
                  <a:pt x="f45" y="f46"/>
                  <a:pt x="f47" y="f48"/>
                  <a:pt x="f49" y="f50"/>
                </a:cubicBezTo>
                <a:lnTo>
                  <a:pt x="f51" y="f52"/>
                </a:lnTo>
                <a:cubicBezTo>
                  <a:pt x="f53" y="f54"/>
                  <a:pt x="f3" y="f55"/>
                  <a:pt x="f3" y="f56"/>
                </a:cubicBezTo>
                <a:moveTo>
                  <a:pt x="f3" y="f57"/>
                </a:moveTo>
                <a:lnTo>
                  <a:pt x="f3" y="f58"/>
                </a:lnTo>
                <a:cubicBezTo>
                  <a:pt x="f3" y="f59"/>
                  <a:pt x="f60" y="f61"/>
                  <a:pt x="f62" y="f63"/>
                </a:cubicBezTo>
                <a:lnTo>
                  <a:pt x="f64" y="f65"/>
                </a:lnTo>
                <a:cubicBezTo>
                  <a:pt x="f66" y="f67"/>
                  <a:pt x="f68" y="f2"/>
                  <a:pt x="f5" y="f2"/>
                </a:cubicBezTo>
                <a:close/>
              </a:path>
            </a:pathLst>
          </a:custGeom>
          <a:blipFill>
            <a:blip r:embed="rId2">
              <a:alphaModFix/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grpSp>
        <p:nvGrpSpPr>
          <p:cNvPr id="4" name="Group 17">
            <a:extLst>
              <a:ext uri="{FF2B5EF4-FFF2-40B4-BE49-F238E27FC236}">
                <a16:creationId xmlns:a16="http://schemas.microsoft.com/office/drawing/2014/main" id="{EE5775E2-0CFE-ECC1-6672-644AE5A99190}"/>
              </a:ext>
            </a:extLst>
          </p:cNvPr>
          <p:cNvGrpSpPr/>
          <p:nvPr/>
        </p:nvGrpSpPr>
        <p:grpSpPr>
          <a:xfrm>
            <a:off x="240322" y="1318848"/>
            <a:ext cx="7426574" cy="5029217"/>
            <a:chOff x="240322" y="1318848"/>
            <a:chExt cx="7426574" cy="5029217"/>
          </a:xfrm>
        </p:grpSpPr>
        <p:sp>
          <p:nvSpPr>
            <p:cNvPr id="5" name="Freeform 11">
              <a:extLst>
                <a:ext uri="{FF2B5EF4-FFF2-40B4-BE49-F238E27FC236}">
                  <a16:creationId xmlns:a16="http://schemas.microsoft.com/office/drawing/2014/main" id="{3749097E-A044-1252-A523-3424A736796C}"/>
                </a:ext>
              </a:extLst>
            </p:cNvPr>
            <p:cNvSpPr/>
            <p:nvPr/>
          </p:nvSpPr>
          <p:spPr>
            <a:xfrm>
              <a:off x="240322" y="1401400"/>
              <a:ext cx="1051980" cy="75546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53564"/>
                <a:gd name="f4" fmla="val 896031"/>
                <a:gd name="f5" fmla="*/ f0 1 953564"/>
                <a:gd name="f6" fmla="*/ f1 1 896031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953564"/>
                <a:gd name="f13" fmla="*/ f10 1 896031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953564" h="896031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2" y="f2"/>
                  </a:lnTo>
                  <a:close/>
                </a:path>
              </a:pathLst>
            </a:custGeom>
            <a:blipFill>
              <a:blip r:embed="rId3"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 12">
              <a:extLst>
                <a:ext uri="{FF2B5EF4-FFF2-40B4-BE49-F238E27FC236}">
                  <a16:creationId xmlns:a16="http://schemas.microsoft.com/office/drawing/2014/main" id="{4CFB4AD7-348A-26E7-BB15-B429F3C5AE23}"/>
                </a:ext>
              </a:extLst>
            </p:cNvPr>
            <p:cNvSpPr/>
            <p:nvPr/>
          </p:nvSpPr>
          <p:spPr>
            <a:xfrm>
              <a:off x="476722" y="1538898"/>
              <a:ext cx="579190" cy="44995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25008"/>
                <a:gd name="f4" fmla="val 533680"/>
                <a:gd name="f5" fmla="*/ f0 1 525008"/>
                <a:gd name="f6" fmla="*/ f1 1 533680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525008"/>
                <a:gd name="f13" fmla="*/ f10 1 533680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25008" h="53368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2" y="f2"/>
                  </a:lnTo>
                  <a:close/>
                </a:path>
              </a:pathLst>
            </a:custGeom>
            <a:blipFill>
              <a:blip r:embed="rId5"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TextBox 13">
              <a:extLst>
                <a:ext uri="{FF2B5EF4-FFF2-40B4-BE49-F238E27FC236}">
                  <a16:creationId xmlns:a16="http://schemas.microsoft.com/office/drawing/2014/main" id="{8968D9DA-544F-5309-F1A1-0696B53D32B4}"/>
                </a:ext>
              </a:extLst>
            </p:cNvPr>
            <p:cNvSpPr txBox="1"/>
            <p:nvPr/>
          </p:nvSpPr>
          <p:spPr>
            <a:xfrm>
              <a:off x="1461485" y="1318848"/>
              <a:ext cx="6205411" cy="939600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spAutoFit/>
            </a:bodyPr>
            <a:lstStyle/>
            <a:p>
              <a:pPr marL="0" marR="0" lvl="0" indent="0" algn="just" defTabSz="914400" rtl="0" fontAlgn="auto" hangingPunct="1">
                <a:lnSpc>
                  <a:spcPts val="3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499" b="1" i="0" u="none" strike="noStrike" kern="1200" cap="none" spc="0" baseline="0">
                  <a:solidFill>
                    <a:srgbClr val="03045A"/>
                  </a:solidFill>
                  <a:uFillTx/>
                  <a:latin typeface="Open Sauce Bold"/>
                  <a:ea typeface="Open Sauce Bold"/>
                  <a:cs typeface="Open Sauce Bold"/>
                </a:rPr>
                <a:t>Misunderstandings:</a:t>
              </a:r>
              <a:r>
                <a:rPr lang="en-US" sz="2499" b="0" i="0" u="none" strike="noStrike" kern="1200" cap="none" spc="0" baseline="0">
                  <a:solidFill>
                    <a:srgbClr val="03045A"/>
                  </a:solidFill>
                  <a:uFillTx/>
                  <a:latin typeface="Open Sauce"/>
                  <a:ea typeface="Open Sauce"/>
                  <a:cs typeface="Open Sauce"/>
                </a:rPr>
                <a:t> Western directness can clash with Japan’s indirect style.</a:t>
              </a:r>
            </a:p>
          </p:txBody>
        </p:sp>
        <p:sp>
          <p:nvSpPr>
            <p:cNvPr id="8" name="Freeform 14">
              <a:extLst>
                <a:ext uri="{FF2B5EF4-FFF2-40B4-BE49-F238E27FC236}">
                  <a16:creationId xmlns:a16="http://schemas.microsoft.com/office/drawing/2014/main" id="{AC357FF5-CC47-56AD-84CD-493C8EAB9B25}"/>
                </a:ext>
              </a:extLst>
            </p:cNvPr>
            <p:cNvSpPr/>
            <p:nvPr/>
          </p:nvSpPr>
          <p:spPr>
            <a:xfrm>
              <a:off x="240322" y="2699336"/>
              <a:ext cx="1051980" cy="75546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53564"/>
                <a:gd name="f4" fmla="val 896031"/>
                <a:gd name="f5" fmla="val 896030"/>
                <a:gd name="f6" fmla="*/ f0 1 953564"/>
                <a:gd name="f7" fmla="*/ f1 1 896031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953564"/>
                <a:gd name="f14" fmla="*/ f11 1 896031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953564" h="896031">
                  <a:moveTo>
                    <a:pt x="f2" y="f2"/>
                  </a:moveTo>
                  <a:lnTo>
                    <a:pt x="f3" y="f2"/>
                  </a:lnTo>
                  <a:lnTo>
                    <a:pt x="f3" y="f5"/>
                  </a:lnTo>
                  <a:lnTo>
                    <a:pt x="f2" y="f5"/>
                  </a:lnTo>
                  <a:lnTo>
                    <a:pt x="f2" y="f2"/>
                  </a:lnTo>
                  <a:close/>
                </a:path>
              </a:pathLst>
            </a:custGeom>
            <a:blipFill>
              <a:blip r:embed="rId3"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 15">
              <a:extLst>
                <a:ext uri="{FF2B5EF4-FFF2-40B4-BE49-F238E27FC236}">
                  <a16:creationId xmlns:a16="http://schemas.microsoft.com/office/drawing/2014/main" id="{0CCE3251-DDCB-DCF3-F72D-4AB9BE6470ED}"/>
                </a:ext>
              </a:extLst>
            </p:cNvPr>
            <p:cNvSpPr/>
            <p:nvPr/>
          </p:nvSpPr>
          <p:spPr>
            <a:xfrm>
              <a:off x="476722" y="2852086"/>
              <a:ext cx="579190" cy="44995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25008"/>
                <a:gd name="f4" fmla="val 533680"/>
                <a:gd name="f5" fmla="*/ f0 1 525008"/>
                <a:gd name="f6" fmla="*/ f1 1 533680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525008"/>
                <a:gd name="f13" fmla="*/ f10 1 533680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25008" h="53368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2" y="f2"/>
                  </a:lnTo>
                  <a:close/>
                </a:path>
              </a:pathLst>
            </a:custGeom>
            <a:blipFill>
              <a:blip r:embed="rId5"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TextBox 16">
              <a:extLst>
                <a:ext uri="{FF2B5EF4-FFF2-40B4-BE49-F238E27FC236}">
                  <a16:creationId xmlns:a16="http://schemas.microsoft.com/office/drawing/2014/main" id="{9D7DDB84-569A-76CE-73CE-1AF56A94609E}"/>
                </a:ext>
              </a:extLst>
            </p:cNvPr>
            <p:cNvSpPr txBox="1"/>
            <p:nvPr/>
          </p:nvSpPr>
          <p:spPr>
            <a:xfrm>
              <a:off x="1461485" y="2616775"/>
              <a:ext cx="6205411" cy="757836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spAutoFit/>
            </a:bodyPr>
            <a:lstStyle/>
            <a:p>
              <a:pPr marL="0" marR="0" lvl="0" indent="0" algn="just" defTabSz="914400" rtl="0" fontAlgn="auto" hangingPunct="1">
                <a:lnSpc>
                  <a:spcPts val="3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499" b="1" i="0" u="none" strike="noStrike" kern="1200" cap="none" spc="0" baseline="0">
                  <a:solidFill>
                    <a:srgbClr val="03045A"/>
                  </a:solidFill>
                  <a:uFillTx/>
                  <a:latin typeface="Open Sauce Bold"/>
                  <a:ea typeface="Open Sauce Bold"/>
                  <a:cs typeface="Open Sauce Bold"/>
                </a:rPr>
                <a:t>Language barriers:</a:t>
              </a:r>
              <a:r>
                <a:rPr lang="en-US" sz="2499" b="0" i="0" u="none" strike="noStrike" kern="1200" cap="none" spc="0" baseline="0">
                  <a:solidFill>
                    <a:srgbClr val="03045A"/>
                  </a:solidFill>
                  <a:uFillTx/>
                  <a:latin typeface="Open Sauce"/>
                  <a:ea typeface="Open Sauce"/>
                  <a:cs typeface="Open Sauce"/>
                </a:rPr>
                <a:t> English is used, but hints often get lost in translation.</a:t>
              </a:r>
            </a:p>
          </p:txBody>
        </p:sp>
        <p:sp>
          <p:nvSpPr>
            <p:cNvPr id="11" name="Freeform 17">
              <a:extLst>
                <a:ext uri="{FF2B5EF4-FFF2-40B4-BE49-F238E27FC236}">
                  <a16:creationId xmlns:a16="http://schemas.microsoft.com/office/drawing/2014/main" id="{EED227C3-1BF3-30F9-9D20-35660A1EAD14}"/>
                </a:ext>
              </a:extLst>
            </p:cNvPr>
            <p:cNvSpPr/>
            <p:nvPr/>
          </p:nvSpPr>
          <p:spPr>
            <a:xfrm>
              <a:off x="240322" y="3997263"/>
              <a:ext cx="1051980" cy="75546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53564"/>
                <a:gd name="f4" fmla="val 896031"/>
                <a:gd name="f5" fmla="*/ f0 1 953564"/>
                <a:gd name="f6" fmla="*/ f1 1 896031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953564"/>
                <a:gd name="f13" fmla="*/ f10 1 896031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953564" h="896031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2" y="f2"/>
                  </a:lnTo>
                  <a:close/>
                </a:path>
              </a:pathLst>
            </a:custGeom>
            <a:blipFill>
              <a:blip r:embed="rId3"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 18">
              <a:extLst>
                <a:ext uri="{FF2B5EF4-FFF2-40B4-BE49-F238E27FC236}">
                  <a16:creationId xmlns:a16="http://schemas.microsoft.com/office/drawing/2014/main" id="{6576A3D7-01A9-B92B-2D67-90B03E73932F}"/>
                </a:ext>
              </a:extLst>
            </p:cNvPr>
            <p:cNvSpPr/>
            <p:nvPr/>
          </p:nvSpPr>
          <p:spPr>
            <a:xfrm>
              <a:off x="476722" y="4150013"/>
              <a:ext cx="579190" cy="44995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25008"/>
                <a:gd name="f4" fmla="val 533680"/>
                <a:gd name="f5" fmla="*/ f0 1 525008"/>
                <a:gd name="f6" fmla="*/ f1 1 533680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525008"/>
                <a:gd name="f13" fmla="*/ f10 1 533680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25008" h="53368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2" y="f2"/>
                  </a:lnTo>
                  <a:close/>
                </a:path>
              </a:pathLst>
            </a:custGeom>
            <a:blipFill>
              <a:blip r:embed="rId5"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TextBox 19">
              <a:extLst>
                <a:ext uri="{FF2B5EF4-FFF2-40B4-BE49-F238E27FC236}">
                  <a16:creationId xmlns:a16="http://schemas.microsoft.com/office/drawing/2014/main" id="{C493F5CF-7F2B-4A4F-60F0-6F1DBB3880C1}"/>
                </a:ext>
              </a:extLst>
            </p:cNvPr>
            <p:cNvSpPr txBox="1"/>
            <p:nvPr/>
          </p:nvSpPr>
          <p:spPr>
            <a:xfrm>
              <a:off x="1461485" y="3914701"/>
              <a:ext cx="6205411" cy="1142561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spAutoFit/>
            </a:bodyPr>
            <a:lstStyle/>
            <a:p>
              <a:pPr marL="0" marR="0" lvl="0" indent="0" algn="just" defTabSz="914400" rtl="0" fontAlgn="auto" hangingPunct="1">
                <a:lnSpc>
                  <a:spcPts val="3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499" b="1" i="0" u="none" strike="noStrike" kern="1200" cap="none" spc="0" baseline="0">
                  <a:solidFill>
                    <a:srgbClr val="03045A"/>
                  </a:solidFill>
                  <a:uFillTx/>
                  <a:latin typeface="Open Sauce Bold"/>
                  <a:ea typeface="Open Sauce Bold"/>
                  <a:cs typeface="Open Sauce Bold"/>
                </a:rPr>
                <a:t>Decision-making delays: </a:t>
              </a:r>
              <a:r>
                <a:rPr lang="en-US" sz="2499" b="0" i="0" u="none" strike="noStrike" kern="1200" cap="none" spc="0" baseline="0">
                  <a:solidFill>
                    <a:srgbClr val="03045A"/>
                  </a:solidFill>
                  <a:uFillTx/>
                  <a:latin typeface="Open Sauce"/>
                  <a:ea typeface="Open Sauce"/>
                  <a:cs typeface="Open Sauce"/>
                </a:rPr>
                <a:t>Harmony approach slows business compared to fast-moving markets.</a:t>
              </a: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B178506A-84F4-7E5E-3949-F8714B30E663}"/>
                </a:ext>
              </a:extLst>
            </p:cNvPr>
            <p:cNvSpPr/>
            <p:nvPr/>
          </p:nvSpPr>
          <p:spPr>
            <a:xfrm>
              <a:off x="240322" y="5491017"/>
              <a:ext cx="1051980" cy="75546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53564"/>
                <a:gd name="f4" fmla="val 896031"/>
                <a:gd name="f5" fmla="*/ f0 1 953564"/>
                <a:gd name="f6" fmla="*/ f1 1 896031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953564"/>
                <a:gd name="f13" fmla="*/ f10 1 896031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953564" h="896031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2" y="f2"/>
                  </a:lnTo>
                  <a:close/>
                </a:path>
              </a:pathLst>
            </a:custGeom>
            <a:blipFill>
              <a:blip r:embed="rId3"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FA6FD4DF-97B9-612F-2278-A3F8193FDCB9}"/>
                </a:ext>
              </a:extLst>
            </p:cNvPr>
            <p:cNvSpPr/>
            <p:nvPr/>
          </p:nvSpPr>
          <p:spPr>
            <a:xfrm>
              <a:off x="476722" y="5643777"/>
              <a:ext cx="579190" cy="44995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25008"/>
                <a:gd name="f4" fmla="val 533680"/>
                <a:gd name="f5" fmla="*/ f0 1 525008"/>
                <a:gd name="f6" fmla="*/ f1 1 533680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525008"/>
                <a:gd name="f13" fmla="*/ f10 1 533680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525008" h="53368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2" y="f2"/>
                  </a:lnTo>
                  <a:close/>
                </a:path>
              </a:pathLst>
            </a:custGeom>
            <a:blipFill>
              <a:blip r:embed="rId5"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6" name="TextBox 24">
              <a:extLst>
                <a:ext uri="{FF2B5EF4-FFF2-40B4-BE49-F238E27FC236}">
                  <a16:creationId xmlns:a16="http://schemas.microsoft.com/office/drawing/2014/main" id="{19E4B8AF-9ADA-4D86-0D93-F9885E5B52C6}"/>
                </a:ext>
              </a:extLst>
            </p:cNvPr>
            <p:cNvSpPr txBox="1"/>
            <p:nvPr/>
          </p:nvSpPr>
          <p:spPr>
            <a:xfrm>
              <a:off x="1461485" y="5408465"/>
              <a:ext cx="6205411" cy="939600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0" tIns="0" rIns="0" bIns="0" anchor="t" anchorCtr="0" compatLnSpc="1">
              <a:spAutoFit/>
            </a:bodyPr>
            <a:lstStyle/>
            <a:p>
              <a:pPr marL="0" marR="0" lvl="0" indent="0" algn="just" defTabSz="914400" rtl="0" fontAlgn="auto" hangingPunct="1">
                <a:lnSpc>
                  <a:spcPts val="3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499" b="1" i="0" u="none" strike="noStrike" kern="1200" cap="none" spc="0" baseline="0">
                  <a:solidFill>
                    <a:srgbClr val="03045A"/>
                  </a:solidFill>
                  <a:uFillTx/>
                  <a:latin typeface="Open Sauce Bold"/>
                  <a:ea typeface="Open Sauce Bold"/>
                  <a:cs typeface="Open Sauce Bold"/>
                </a:rPr>
                <a:t>Silence:</a:t>
              </a:r>
              <a:r>
                <a:rPr lang="en-US" sz="2499" b="0" i="0" u="none" strike="noStrike" kern="1200" cap="none" spc="0" baseline="0">
                  <a:solidFill>
                    <a:srgbClr val="03045A"/>
                  </a:solidFill>
                  <a:uFillTx/>
                  <a:latin typeface="Open Sauce"/>
                  <a:ea typeface="Open Sauce"/>
                  <a:cs typeface="Open Sauce"/>
                </a:rPr>
                <a:t> Can be misinterpreted by outsiders as disagreement, when it may mean respect or reflection.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55952-C237-5C09-37A3-0BE7C068651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BC002D"/>
                </a:solidFill>
                <a:latin typeface="Amasis MT Pro Black" pitchFamily="18"/>
              </a:rPr>
              <a:t>Opportunities </a:t>
            </a:r>
            <a:endParaRPr lang="en-GB">
              <a:solidFill>
                <a:srgbClr val="BC002D"/>
              </a:solidFill>
              <a:latin typeface="Amasis MT Pro Black" pitchFamily="1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722AD-CD93-E4D2-2098-108E3D9CBA8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506663"/>
            <a:ext cx="10515600" cy="4351336"/>
          </a:xfrm>
        </p:spPr>
        <p:txBody>
          <a:bodyPr/>
          <a:lstStyle/>
          <a:p>
            <a:pPr marL="561341" lvl="1" indent="-280665" algn="just">
              <a:lnSpc>
                <a:spcPts val="3900"/>
              </a:lnSpc>
              <a:buFont typeface="Arial"/>
            </a:pPr>
            <a:r>
              <a:rPr lang="en-US" sz="2600" b="1">
                <a:solidFill>
                  <a:srgbClr val="253439"/>
                </a:solidFill>
                <a:latin typeface="Aileron Bold"/>
              </a:rPr>
              <a:t>Trust-building:</a:t>
            </a:r>
            <a:r>
              <a:rPr lang="en-US" sz="2600">
                <a:solidFill>
                  <a:srgbClr val="253439"/>
                </a:solidFill>
                <a:latin typeface="Aileron"/>
              </a:rPr>
              <a:t> Once established, Japanese partnerships are strong and reliable.</a:t>
            </a:r>
          </a:p>
          <a:p>
            <a:pPr marL="561341" lvl="1" indent="-280665" algn="just">
              <a:lnSpc>
                <a:spcPts val="3900"/>
              </a:lnSpc>
              <a:buFont typeface="Arial"/>
            </a:pPr>
            <a:r>
              <a:rPr lang="en-US" sz="2600" b="1">
                <a:solidFill>
                  <a:srgbClr val="253439"/>
                </a:solidFill>
                <a:latin typeface="Aileron Bold"/>
              </a:rPr>
              <a:t>Long-term orientation: </a:t>
            </a:r>
            <a:r>
              <a:rPr lang="en-US" sz="2600">
                <a:solidFill>
                  <a:srgbClr val="253439"/>
                </a:solidFill>
                <a:latin typeface="Aileron"/>
              </a:rPr>
              <a:t>Business deals focus on sustainability, not just quick profit.</a:t>
            </a:r>
          </a:p>
          <a:p>
            <a:pPr marL="561341" lvl="1" indent="-280665" algn="just">
              <a:lnSpc>
                <a:spcPts val="3900"/>
              </a:lnSpc>
              <a:buFont typeface="Arial"/>
            </a:pPr>
            <a:r>
              <a:rPr lang="en-US" sz="2600" b="1">
                <a:solidFill>
                  <a:srgbClr val="253439"/>
                </a:solidFill>
                <a:latin typeface="Aileron Bold"/>
              </a:rPr>
              <a:t>Reliability: </a:t>
            </a:r>
            <a:r>
              <a:rPr lang="en-US" sz="2600">
                <a:solidFill>
                  <a:srgbClr val="253439"/>
                </a:solidFill>
                <a:latin typeface="Aileron"/>
              </a:rPr>
              <a:t>Precision, discipline, and professionalism are key strengths.</a:t>
            </a:r>
          </a:p>
          <a:p>
            <a:pPr marL="561341" lvl="1" indent="-280665" algn="just">
              <a:lnSpc>
                <a:spcPts val="3900"/>
              </a:lnSpc>
              <a:spcBef>
                <a:spcPts val="0"/>
              </a:spcBef>
              <a:buFont typeface="Arial"/>
            </a:pPr>
            <a:r>
              <a:rPr lang="en-US" sz="2600" b="1">
                <a:solidFill>
                  <a:srgbClr val="253439"/>
                </a:solidFill>
                <a:latin typeface="Aileron Bold"/>
              </a:rPr>
              <a:t>Gateway to Asia:</a:t>
            </a:r>
            <a:r>
              <a:rPr lang="en-US" sz="2600">
                <a:solidFill>
                  <a:srgbClr val="253439"/>
                </a:solidFill>
                <a:latin typeface="Aileron"/>
              </a:rPr>
              <a:t> Japan acts as a center for partnerships across Asia-Pacific.</a:t>
            </a:r>
          </a:p>
          <a:p>
            <a:pPr lvl="0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9D7A432-7E4B-C5C2-F201-FE8A2BB6AC81}"/>
              </a:ext>
            </a:extLst>
          </p:cNvPr>
          <p:cNvGrpSpPr/>
          <p:nvPr/>
        </p:nvGrpSpPr>
        <p:grpSpPr>
          <a:xfrm>
            <a:off x="0" y="1530577"/>
            <a:ext cx="12191996" cy="791888"/>
            <a:chOff x="0" y="1530577"/>
            <a:chExt cx="12191996" cy="791888"/>
          </a:xfrm>
        </p:grpSpPr>
        <p:sp>
          <p:nvSpPr>
            <p:cNvPr id="5" name="Freeform 15">
              <a:extLst>
                <a:ext uri="{FF2B5EF4-FFF2-40B4-BE49-F238E27FC236}">
                  <a16:creationId xmlns:a16="http://schemas.microsoft.com/office/drawing/2014/main" id="{525A47B8-563F-4721-E2CE-7648FC018F0E}"/>
                </a:ext>
              </a:extLst>
            </p:cNvPr>
            <p:cNvSpPr/>
            <p:nvPr/>
          </p:nvSpPr>
          <p:spPr>
            <a:xfrm>
              <a:off x="0" y="1675235"/>
              <a:ext cx="12191996" cy="6472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410505"/>
                <a:gd name="f4" fmla="val 170463"/>
                <a:gd name="f5" fmla="*/ f0 1 2410505"/>
                <a:gd name="f6" fmla="*/ f1 1 170463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2410505"/>
                <a:gd name="f13" fmla="*/ f10 1 170463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2410505" h="170463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TextBox 16">
              <a:extLst>
                <a:ext uri="{FF2B5EF4-FFF2-40B4-BE49-F238E27FC236}">
                  <a16:creationId xmlns:a16="http://schemas.microsoft.com/office/drawing/2014/main" id="{912F7556-2436-B2FC-8374-8E8760275B26}"/>
                </a:ext>
              </a:extLst>
            </p:cNvPr>
            <p:cNvSpPr txBox="1"/>
            <p:nvPr/>
          </p:nvSpPr>
          <p:spPr>
            <a:xfrm>
              <a:off x="0" y="1530577"/>
              <a:ext cx="12191996" cy="791888"/>
            </a:xfrm>
            <a:prstGeom prst="rect">
              <a:avLst/>
            </a:pr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</a:ln>
          </p:spPr>
          <p:txBody>
            <a:bodyPr vert="horz" wrap="square" lIns="50804" tIns="50804" rIns="50804" bIns="50804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266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86C82FE6-5808-863C-09F8-A1CF836561EB}"/>
              </a:ext>
            </a:extLst>
          </p:cNvPr>
          <p:cNvGrpSpPr/>
          <p:nvPr/>
        </p:nvGrpSpPr>
        <p:grpSpPr>
          <a:xfrm>
            <a:off x="0" y="6096926"/>
            <a:ext cx="12191996" cy="791888"/>
            <a:chOff x="0" y="6096926"/>
            <a:chExt cx="12191996" cy="791888"/>
          </a:xfrm>
        </p:grpSpPr>
        <p:sp>
          <p:nvSpPr>
            <p:cNvPr id="8" name="Freeform 15">
              <a:extLst>
                <a:ext uri="{FF2B5EF4-FFF2-40B4-BE49-F238E27FC236}">
                  <a16:creationId xmlns:a16="http://schemas.microsoft.com/office/drawing/2014/main" id="{2F8FD792-9B8B-6967-8BCB-596EBE0E443E}"/>
                </a:ext>
              </a:extLst>
            </p:cNvPr>
            <p:cNvSpPr/>
            <p:nvPr/>
          </p:nvSpPr>
          <p:spPr>
            <a:xfrm>
              <a:off x="0" y="6241584"/>
              <a:ext cx="12191996" cy="6472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410505"/>
                <a:gd name="f4" fmla="val 170463"/>
                <a:gd name="f5" fmla="*/ f0 1 2410505"/>
                <a:gd name="f6" fmla="*/ f1 1 170463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2410505"/>
                <a:gd name="f13" fmla="*/ f10 1 170463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2410505" h="170463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TextBox 16">
              <a:extLst>
                <a:ext uri="{FF2B5EF4-FFF2-40B4-BE49-F238E27FC236}">
                  <a16:creationId xmlns:a16="http://schemas.microsoft.com/office/drawing/2014/main" id="{BF784A45-6C82-BD21-B749-EEC605198D9D}"/>
                </a:ext>
              </a:extLst>
            </p:cNvPr>
            <p:cNvSpPr txBox="1"/>
            <p:nvPr/>
          </p:nvSpPr>
          <p:spPr>
            <a:xfrm>
              <a:off x="0" y="6096926"/>
              <a:ext cx="12191996" cy="791888"/>
            </a:xfrm>
            <a:prstGeom prst="rect">
              <a:avLst/>
            </a:pr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</a:ln>
          </p:spPr>
          <p:txBody>
            <a:bodyPr vert="horz" wrap="square" lIns="50804" tIns="50804" rIns="50804" bIns="50804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266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24F90CBF-F93B-55B8-EA30-B74166A7640C}"/>
              </a:ext>
            </a:extLst>
          </p:cNvPr>
          <p:cNvSpPr/>
          <p:nvPr/>
        </p:nvSpPr>
        <p:spPr>
          <a:xfrm rot="10800009">
            <a:off x="-844065" y="-703394"/>
            <a:ext cx="13434648" cy="7829284"/>
          </a:xfrm>
          <a:custGeom>
            <a:avLst/>
            <a:gdLst>
              <a:gd name="f0" fmla="val w"/>
              <a:gd name="f1" fmla="val h"/>
              <a:gd name="f2" fmla="val 0"/>
              <a:gd name="f3" fmla="val 11173984"/>
              <a:gd name="f4" fmla="val 7393795"/>
              <a:gd name="f5" fmla="*/ f0 1 11173984"/>
              <a:gd name="f6" fmla="*/ f1 1 7393795"/>
              <a:gd name="f7" fmla="val f2"/>
              <a:gd name="f8" fmla="val f3"/>
              <a:gd name="f9" fmla="val f4"/>
              <a:gd name="f10" fmla="+- f9 0 f7"/>
              <a:gd name="f11" fmla="+- f8 0 f7"/>
              <a:gd name="f12" fmla="*/ f11 1 11173984"/>
              <a:gd name="f13" fmla="*/ f10 1 7393795"/>
              <a:gd name="f14" fmla="*/ f7 1 f12"/>
              <a:gd name="f15" fmla="*/ f8 1 f12"/>
              <a:gd name="f16" fmla="*/ f7 1 f13"/>
              <a:gd name="f17" fmla="*/ f9 1 f13"/>
              <a:gd name="f18" fmla="*/ f14 f5 1"/>
              <a:gd name="f19" fmla="*/ f15 f5 1"/>
              <a:gd name="f20" fmla="*/ f17 f6 1"/>
              <a:gd name="f21" fmla="*/ f16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11173984" h="7393795">
                <a:moveTo>
                  <a:pt x="f2" y="f2"/>
                </a:moveTo>
                <a:lnTo>
                  <a:pt x="f3" y="f2"/>
                </a:lnTo>
                <a:lnTo>
                  <a:pt x="f3" y="f4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blipFill>
            <a:blip r:embed="rId2">
              <a:alphaModFix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F0F71F6-9F3F-D5CC-C521-DBE27548BBB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Amasis MT Pro Black" pitchFamily="18"/>
              </a:rPr>
              <a:t>Recommendations for </a:t>
            </a:r>
            <a:r>
              <a:rPr lang="en-US">
                <a:solidFill>
                  <a:srgbClr val="BC002D"/>
                </a:solidFill>
                <a:latin typeface="Amasis MT Pro Black" pitchFamily="18"/>
              </a:rPr>
              <a:t>International Managers</a:t>
            </a:r>
            <a:endParaRPr lang="en-GB">
              <a:solidFill>
                <a:srgbClr val="BC002D"/>
              </a:solidFill>
              <a:latin typeface="Amasis MT Pro Black" pitchFamily="18"/>
            </a:endParaRP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F9B71BE5-AC47-DA8D-5ED4-A2AF3DAB862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98935" y="1825627"/>
            <a:ext cx="11641016" cy="4552011"/>
          </a:xfrm>
        </p:spPr>
        <p:txBody>
          <a:bodyPr lIns="0" tIns="0" rIns="0" bIns="0">
            <a:spAutoFit/>
          </a:bodyPr>
          <a:lstStyle/>
          <a:p>
            <a:pPr marL="0" lvl="0">
              <a:lnSpc>
                <a:spcPts val="6500"/>
              </a:lnSpc>
            </a:pPr>
            <a:r>
              <a:rPr lang="en-US" sz="2599" b="1">
                <a:solidFill>
                  <a:srgbClr val="253439"/>
                </a:solidFill>
                <a:latin typeface="Amasis MT Pro Medium" pitchFamily="18"/>
              </a:rPr>
              <a:t>Respect hierarchy:</a:t>
            </a:r>
            <a:r>
              <a:rPr lang="en-US" sz="2599">
                <a:solidFill>
                  <a:srgbClr val="253439"/>
                </a:solidFill>
                <a:latin typeface="Amasis MT Pro Medium" pitchFamily="18"/>
              </a:rPr>
              <a:t> Always acknowledge senior members first.</a:t>
            </a:r>
          </a:p>
          <a:p>
            <a:pPr marL="0" lvl="0">
              <a:lnSpc>
                <a:spcPts val="6500"/>
              </a:lnSpc>
            </a:pPr>
            <a:r>
              <a:rPr lang="en-US" sz="2599" b="1">
                <a:solidFill>
                  <a:srgbClr val="253439"/>
                </a:solidFill>
                <a:latin typeface="Amasis MT Pro Medium" pitchFamily="18"/>
              </a:rPr>
              <a:t>Polite &amp; indirect communication:</a:t>
            </a:r>
            <a:r>
              <a:rPr lang="en-US" sz="2599">
                <a:solidFill>
                  <a:srgbClr val="253439"/>
                </a:solidFill>
                <a:latin typeface="Amasis MT Pro Medium" pitchFamily="18"/>
              </a:rPr>
              <a:t> Avoid confrontation, be patient.</a:t>
            </a:r>
          </a:p>
          <a:p>
            <a:pPr marL="0" lvl="0">
              <a:lnSpc>
                <a:spcPts val="6500"/>
              </a:lnSpc>
            </a:pPr>
            <a:r>
              <a:rPr lang="en-US" sz="2599" b="1">
                <a:solidFill>
                  <a:srgbClr val="253439"/>
                </a:solidFill>
                <a:latin typeface="Amasis MT Pro Medium" pitchFamily="18"/>
              </a:rPr>
              <a:t>Learn etiquette:</a:t>
            </a:r>
            <a:r>
              <a:rPr lang="en-US" sz="2599">
                <a:solidFill>
                  <a:srgbClr val="253439"/>
                </a:solidFill>
                <a:latin typeface="Amasis MT Pro Medium" pitchFamily="18"/>
              </a:rPr>
              <a:t> Proper use of meishi, bowing, and punctuality.</a:t>
            </a:r>
          </a:p>
          <a:p>
            <a:pPr marL="0" lvl="0">
              <a:lnSpc>
                <a:spcPts val="6500"/>
              </a:lnSpc>
            </a:pPr>
            <a:r>
              <a:rPr lang="en-US" sz="2599" b="1">
                <a:solidFill>
                  <a:srgbClr val="253439"/>
                </a:solidFill>
                <a:latin typeface="Amasis MT Pro Medium" pitchFamily="18"/>
              </a:rPr>
              <a:t>Build long-term relationships:</a:t>
            </a:r>
            <a:r>
              <a:rPr lang="en-US" sz="2599">
                <a:solidFill>
                  <a:srgbClr val="253439"/>
                </a:solidFill>
                <a:latin typeface="Amasis MT Pro Medium" pitchFamily="18"/>
              </a:rPr>
              <a:t> Don’t push for instant results.</a:t>
            </a:r>
          </a:p>
          <a:p>
            <a:pPr marL="0" lvl="0">
              <a:lnSpc>
                <a:spcPts val="6500"/>
              </a:lnSpc>
            </a:pPr>
            <a:r>
              <a:rPr lang="en-US" sz="2599" b="1">
                <a:solidFill>
                  <a:srgbClr val="253439"/>
                </a:solidFill>
                <a:latin typeface="Amasis MT Pro Medium" pitchFamily="18"/>
              </a:rPr>
              <a:t>Cultural sensitivity:</a:t>
            </a:r>
            <a:r>
              <a:rPr lang="en-US" sz="2599">
                <a:solidFill>
                  <a:srgbClr val="253439"/>
                </a:solidFill>
                <a:latin typeface="Amasis MT Pro Medium" pitchFamily="18"/>
              </a:rPr>
              <a:t> Understand non-verbal cues and read between the lines.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CAB8D-C106-A168-A323-174335A2C6B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>
                <a:latin typeface="Amasis MT Pro Black" pitchFamily="18"/>
              </a:rPr>
              <a:t>Conclusion</a:t>
            </a:r>
            <a:br>
              <a:rPr lang="en-US" b="1">
                <a:solidFill>
                  <a:srgbClr val="001864"/>
                </a:solidFill>
                <a:latin typeface="Inter Bold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39BD0-84FC-8214-60B2-234451D3DEE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2183047"/>
            <a:ext cx="10515600" cy="4351336"/>
          </a:xfrm>
        </p:spPr>
        <p:txBody>
          <a:bodyPr/>
          <a:lstStyle/>
          <a:p>
            <a:pPr lvl="0"/>
            <a:r>
              <a:rPr lang="en-US">
                <a:latin typeface="Amasis MT Pro Medium" pitchFamily="18"/>
              </a:rPr>
              <a:t>Japanese business communication reflects hierarchy, collectivism, and high-context interaction, where meaning is implied rather than stated. Explained through Hofstede, Hall, and Face-Negotiation Theory, practices like indirectness and slow decisions may frustrate outsiders. Yet, Japan offers trust-based, long-term partnerships, where patience, cultural sensitivity, and respect are essential for successful business relationships.</a:t>
            </a:r>
          </a:p>
          <a:p>
            <a:pPr lvl="0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F9AB331-8CF0-0EE5-92C9-39129E4D7D89}"/>
              </a:ext>
            </a:extLst>
          </p:cNvPr>
          <p:cNvGrpSpPr/>
          <p:nvPr/>
        </p:nvGrpSpPr>
        <p:grpSpPr>
          <a:xfrm>
            <a:off x="0" y="6066111"/>
            <a:ext cx="12191996" cy="791888"/>
            <a:chOff x="0" y="6066111"/>
            <a:chExt cx="12191996" cy="791888"/>
          </a:xfrm>
        </p:grpSpPr>
        <p:sp>
          <p:nvSpPr>
            <p:cNvPr id="5" name="Freeform 15">
              <a:extLst>
                <a:ext uri="{FF2B5EF4-FFF2-40B4-BE49-F238E27FC236}">
                  <a16:creationId xmlns:a16="http://schemas.microsoft.com/office/drawing/2014/main" id="{B2F76E71-3636-71B0-BBE5-580CA52D02AB}"/>
                </a:ext>
              </a:extLst>
            </p:cNvPr>
            <p:cNvSpPr/>
            <p:nvPr/>
          </p:nvSpPr>
          <p:spPr>
            <a:xfrm>
              <a:off x="0" y="6210769"/>
              <a:ext cx="12191996" cy="6472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410505"/>
                <a:gd name="f4" fmla="val 170463"/>
                <a:gd name="f5" fmla="*/ f0 1 2410505"/>
                <a:gd name="f6" fmla="*/ f1 1 170463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2410505"/>
                <a:gd name="f13" fmla="*/ f10 1 170463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2410505" h="170463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TextBox 16">
              <a:extLst>
                <a:ext uri="{FF2B5EF4-FFF2-40B4-BE49-F238E27FC236}">
                  <a16:creationId xmlns:a16="http://schemas.microsoft.com/office/drawing/2014/main" id="{20167791-8990-55F1-D875-C8B2E70ADC5B}"/>
                </a:ext>
              </a:extLst>
            </p:cNvPr>
            <p:cNvSpPr txBox="1"/>
            <p:nvPr/>
          </p:nvSpPr>
          <p:spPr>
            <a:xfrm>
              <a:off x="0" y="6066111"/>
              <a:ext cx="12191996" cy="791888"/>
            </a:xfrm>
            <a:prstGeom prst="rect">
              <a:avLst/>
            </a:pr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</a:ln>
          </p:spPr>
          <p:txBody>
            <a:bodyPr vert="horz" wrap="square" lIns="50804" tIns="50804" rIns="50804" bIns="50804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266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23C26DE9-E3E9-7BC2-B705-4B7B055BEBA3}"/>
              </a:ext>
            </a:extLst>
          </p:cNvPr>
          <p:cNvGrpSpPr/>
          <p:nvPr/>
        </p:nvGrpSpPr>
        <p:grpSpPr>
          <a:xfrm>
            <a:off x="0" y="1016831"/>
            <a:ext cx="12191996" cy="791897"/>
            <a:chOff x="0" y="1016831"/>
            <a:chExt cx="12191996" cy="791897"/>
          </a:xfrm>
        </p:grpSpPr>
        <p:sp>
          <p:nvSpPr>
            <p:cNvPr id="8" name="Freeform 15">
              <a:extLst>
                <a:ext uri="{FF2B5EF4-FFF2-40B4-BE49-F238E27FC236}">
                  <a16:creationId xmlns:a16="http://schemas.microsoft.com/office/drawing/2014/main" id="{2AEC2CDE-AC67-2247-6247-E4BA660CD3C3}"/>
                </a:ext>
              </a:extLst>
            </p:cNvPr>
            <p:cNvSpPr/>
            <p:nvPr/>
          </p:nvSpPr>
          <p:spPr>
            <a:xfrm>
              <a:off x="0" y="1161498"/>
              <a:ext cx="12191996" cy="64723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410505"/>
                <a:gd name="f4" fmla="val 170463"/>
                <a:gd name="f5" fmla="*/ f0 1 2410505"/>
                <a:gd name="f6" fmla="*/ f1 1 170463"/>
                <a:gd name="f7" fmla="val f2"/>
                <a:gd name="f8" fmla="val f3"/>
                <a:gd name="f9" fmla="val f4"/>
                <a:gd name="f10" fmla="+- f9 0 f7"/>
                <a:gd name="f11" fmla="+- f8 0 f7"/>
                <a:gd name="f12" fmla="*/ f11 1 2410505"/>
                <a:gd name="f13" fmla="*/ f10 1 170463"/>
                <a:gd name="f14" fmla="*/ f7 1 f12"/>
                <a:gd name="f15" fmla="*/ f8 1 f12"/>
                <a:gd name="f16" fmla="*/ f7 1 f13"/>
                <a:gd name="f17" fmla="*/ f9 1 f13"/>
                <a:gd name="f18" fmla="*/ f14 f5 1"/>
                <a:gd name="f19" fmla="*/ f15 f5 1"/>
                <a:gd name="f20" fmla="*/ f17 f6 1"/>
                <a:gd name="f21" fmla="*/ f16 f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8" t="f21" r="f19" b="f20"/>
              <a:pathLst>
                <a:path w="2410505" h="170463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close/>
                </a:path>
              </a:pathLst>
            </a:cu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TextBox 16">
              <a:extLst>
                <a:ext uri="{FF2B5EF4-FFF2-40B4-BE49-F238E27FC236}">
                  <a16:creationId xmlns:a16="http://schemas.microsoft.com/office/drawing/2014/main" id="{D74FE24B-3E06-D1FC-56D0-4F9BBE9AC05A}"/>
                </a:ext>
              </a:extLst>
            </p:cNvPr>
            <p:cNvSpPr txBox="1"/>
            <p:nvPr/>
          </p:nvSpPr>
          <p:spPr>
            <a:xfrm>
              <a:off x="0" y="1016831"/>
              <a:ext cx="12191996" cy="791888"/>
            </a:xfrm>
            <a:prstGeom prst="rect">
              <a:avLst/>
            </a:prstGeom>
            <a:gradFill>
              <a:gsLst>
                <a:gs pos="0">
                  <a:srgbClr val="BC002D"/>
                </a:gs>
                <a:gs pos="100000">
                  <a:srgbClr val="BC002D">
                    <a:alpha val="0"/>
                  </a:srgbClr>
                </a:gs>
              </a:gsLst>
              <a:lin ang="13500000"/>
            </a:gradFill>
            <a:ln cap="flat">
              <a:noFill/>
            </a:ln>
          </p:spPr>
          <p:txBody>
            <a:bodyPr vert="horz" wrap="square" lIns="50804" tIns="50804" rIns="50804" bIns="50804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ts val="266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A5570-C929-2001-FB39-D5062C26B19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BC002D"/>
                </a:solidFill>
                <a:latin typeface="Amasis MT Pro Black" pitchFamily="18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58138-8BC4-55B4-F40A-92596A5EC77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algn="just">
              <a:lnSpc>
                <a:spcPct val="13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Al Shamsi, H., Almutairi, A.G., Al Mashrafi, S. and Al Kalbani, T., 2020. Implications of language barriers for healthcare: a systematic review.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Oman medical journal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35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(2), p.e122.</a:t>
            </a:r>
            <a:endParaRPr lang="en-US" sz="15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3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Beugelsdijk, S., Kostova, T. and Roth, K., 2017. An overview of Hofstede-inspired country-level culture research in international business since 2006.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Journal of International business studies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48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(1), pp.30-47.</a:t>
            </a:r>
            <a:endParaRPr lang="en-US" sz="15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3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Broeder, P., 2021. Informed communication in high context and low context cultures.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Journal of Education, Innovation and Communication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3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(1), pp.13-24.</a:t>
            </a:r>
            <a:endParaRPr lang="en-US" sz="15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3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Chau, V.S. and Nacharoenkul, T., 2023. Japanese business communication practices in Thailand: tales from an electronic components manufacturer.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Management Decision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61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(8), pp.2467-2490.</a:t>
            </a:r>
            <a:endParaRPr lang="en-US" sz="15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3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Dunn, C.D., 2018. Bowing incorrectly: Aesthetic labor and expert knowledge in Japanese business etiquette training. In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Japanese at work: Politeness, power, and personae in Japanese workplace discourse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 (pp. 15-36). Cham: Springer International Publishing.</a:t>
            </a:r>
            <a:endParaRPr lang="en-US" sz="15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3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Hennig, A. and Romar, E., 2023. Learning from Japanese businesses: Ethics in operational excellence.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Humanistic Management Journal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5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8</a:t>
            </a:r>
            <a:r>
              <a:rPr lang="en-US" sz="15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(3), pp.329-354.</a:t>
            </a:r>
            <a:endParaRPr lang="en-US" sz="1500">
              <a:latin typeface="Times New Roman" pitchFamily="18"/>
              <a:cs typeface="Times New Roman" pitchFamily="18"/>
            </a:endParaRPr>
          </a:p>
          <a:p>
            <a:pPr lvl="0">
              <a:lnSpc>
                <a:spcPct val="70000"/>
              </a:lnSpc>
            </a:pPr>
            <a:endParaRPr lang="en-GB" sz="6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3DF1E-0AF3-CA96-00F5-23856CF5409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solidFill>
                  <a:srgbClr val="BC002D"/>
                </a:solidFill>
                <a:latin typeface="Amasis MT Pro Black" pitchFamily="18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19253-EDD2-CC94-2122-57E5159E3C3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667253"/>
          </a:xfrm>
        </p:spPr>
        <p:txBody>
          <a:bodyPr/>
          <a:lstStyle/>
          <a:p>
            <a:pPr marL="0" lvl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Hirokawa, K., Kasuga, A., Gondo, Y., Honjo, K. and Taras, V., 2024. Hofstede’s cultural values and birth rate and longevity: A national-level analysis.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Journal of Adult Development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31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(2), pp.87-98.</a:t>
            </a:r>
            <a:endParaRPr lang="en-US" sz="14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Huysveld, P., 2025.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Bridges to Japanese Business Etiquette: Understanding Japan Cross-cultural Management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 (Vol. 6). LULU.</a:t>
            </a:r>
            <a:endParaRPr lang="en-US" sz="14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Khalique, F., Parimoo, D. and Hasan, F.Q., 2018. Impact of High context/Low context Culture on Corporate Communication in MNCs.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International Journal of Engineering Technology Science and Research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5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(3), pp.1572-1578.</a:t>
            </a:r>
            <a:endParaRPr lang="en-US" sz="14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Pelham, B., Hardin, C., Murray, D., Shimizu, M. and Vandello, J., 2022. A truly global, non-WEIRD examination of collectivism: The Global Collectivism Index (GCI).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Current Research in Ecological and Social Psychology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3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 p.100030.</a:t>
            </a:r>
            <a:endParaRPr lang="en-US" sz="14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Ting-Toomey, S., 2017. Conflict face-negotiation theory: Tracking its evolutionary journey. In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Conflict management and intercultural communication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 (pp. 123-143). Routledge.</a:t>
            </a:r>
            <a:endParaRPr lang="en-US" sz="14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Udomkit, N., Ensslin, V. and Meinhold, R., 2020. Three stages of trust building of international small-and medium-sized enterprises.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Global Business Review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21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(4), pp.906-917.</a:t>
            </a:r>
            <a:endParaRPr lang="en-US" sz="14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Yamamoto, K. and Lloyd, R.A., 2019. Ethical Considerations of Japanese Business Culture.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Journal of Business Diversity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19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(2).</a:t>
            </a:r>
            <a:endParaRPr lang="en-US" sz="1400">
              <a:latin typeface="Times New Roman" pitchFamily="18"/>
              <a:cs typeface="Times New Roman" pitchFamily="18"/>
            </a:endParaRPr>
          </a:p>
          <a:p>
            <a:pPr marL="0" lvl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Ху, Ч. and Краучер, С.М., 2025. A BERTopic extraction analysis of Hall’s low-and high-context communication in communication journals.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Herald of Journalism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, </a:t>
            </a:r>
            <a:r>
              <a:rPr lang="en-US" sz="1400" i="1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76</a:t>
            </a:r>
            <a:r>
              <a:rPr lang="en-US" sz="1400">
                <a:solidFill>
                  <a:srgbClr val="222222"/>
                </a:solidFill>
                <a:latin typeface="Times New Roman" pitchFamily="18"/>
                <a:cs typeface="Times New Roman" pitchFamily="18"/>
              </a:rPr>
              <a:t>(2), pp.4-13.</a:t>
            </a:r>
            <a:endParaRPr lang="en-US" sz="1400">
              <a:latin typeface="Times New Roman" pitchFamily="18"/>
              <a:cs typeface="Times New Roman" pitchFamily="18"/>
            </a:endParaRPr>
          </a:p>
          <a:p>
            <a:pPr marL="0" lvl="0" indent="0">
              <a:lnSpc>
                <a:spcPct val="60000"/>
              </a:lnSpc>
              <a:buNone/>
            </a:pPr>
            <a:endParaRPr lang="en-GB" sz="7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3130</TotalTime>
  <Words>1139</Words>
  <Application>Microsoft Office PowerPoint</Application>
  <PresentationFormat>Widescreen</PresentationFormat>
  <Paragraphs>88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30" baseType="lpstr">
      <vt:lpstr>Aileron</vt:lpstr>
      <vt:lpstr>Aileron Bold</vt:lpstr>
      <vt:lpstr>Amasis MT Pro</vt:lpstr>
      <vt:lpstr>Amasis MT Pro Black</vt:lpstr>
      <vt:lpstr>Amasis MT Pro Medium</vt:lpstr>
      <vt:lpstr>Aptos</vt:lpstr>
      <vt:lpstr>Aptos Display</vt:lpstr>
      <vt:lpstr>Arial</vt:lpstr>
      <vt:lpstr>Arial Bold</vt:lpstr>
      <vt:lpstr>Calibri</vt:lpstr>
      <vt:lpstr>Helios Bold</vt:lpstr>
      <vt:lpstr>Inter Bold</vt:lpstr>
      <vt:lpstr>Open Sauce</vt:lpstr>
      <vt:lpstr>Open Sauce Bold</vt:lpstr>
      <vt:lpstr>Poppins Bold</vt:lpstr>
      <vt:lpstr>Times New Roman</vt:lpstr>
      <vt:lpstr>Office Theme</vt:lpstr>
      <vt:lpstr>BUSINESS COMMUNICATION IN JAPAN  Module: LCBB6023 International Business Communication</vt:lpstr>
      <vt:lpstr>Introduction</vt:lpstr>
      <vt:lpstr>Key Theories of Communication </vt:lpstr>
      <vt:lpstr>Hofstede Applied  to Japan </vt:lpstr>
      <vt:lpstr>HALL’S HIGH-CONTEXT CULTURE </vt:lpstr>
      <vt:lpstr>JAPANESE BUSINESS  ETIQUETTE </vt:lpstr>
      <vt:lpstr>Real World Examples</vt:lpstr>
      <vt:lpstr>Challenges in Communication</vt:lpstr>
      <vt:lpstr>Opportunities </vt:lpstr>
      <vt:lpstr>Recommendations for International Managers</vt:lpstr>
      <vt:lpstr>Conclusion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Dobromir Paunov</dc:creator>
  <cp:lastModifiedBy>Slavka Pepova Zdravkova (2310451)</cp:lastModifiedBy>
  <cp:revision>8</cp:revision>
  <dcterms:created xsi:type="dcterms:W3CDTF">2025-11-03T18:11:48Z</dcterms:created>
  <dcterms:modified xsi:type="dcterms:W3CDTF">2025-11-18T18:13:39Z</dcterms:modified>
</cp:coreProperties>
</file>