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5143500" type="screen16x9"/>
  <p:notesSz cx="6858000" cy="9144000"/>
  <p:embeddedFontLst>
    <p:embeddedFont>
      <p:font typeface="Lato" charset="0"/>
      <p:regular r:id="rId22"/>
      <p:bold r:id="rId23"/>
      <p:italic r:id="rId24"/>
      <p:boldItalic r:id="rId25"/>
    </p:embeddedFont>
    <p:embeddedFont>
      <p:font typeface="Playfair Display" charset="0"/>
      <p:regular r:id="rId26"/>
      <p:bold r:id="rId27"/>
      <p:italic r:id="rId28"/>
      <p:boldItalic r:id="rId29"/>
    </p:embeddedFont>
    <p:embeddedFont>
      <p:font typeface="Roboto" charset="0"/>
      <p:regular r:id="rId30"/>
      <p:bold r:id="rId31"/>
      <p:italic r:id="rId32"/>
      <p:boldItalic r:id="rId3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47" d="100"/>
          <a:sy n="147" d="100"/>
        </p:scale>
        <p:origin x="-594" y="-96"/>
      </p:cViewPr>
      <p:guideLst>
        <p:guide orient="horz" pos="162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font" Target="fonts/font12.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font" Target="fonts/font11.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49af52197a_0_28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49af52197a_0_2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rgbClr val="000000"/>
              </a:buClr>
              <a:buSzPts val="1100"/>
              <a:buFont typeface="Arial"/>
              <a:buNone/>
            </a:pPr>
            <a:r>
              <a:rPr lang="en-GB" dirty="0"/>
              <a:t>My goals for this presentation is to convey to you :</a:t>
            </a:r>
            <a:endParaRPr dirty="0"/>
          </a:p>
          <a:p>
            <a:pPr marL="0" lvl="0" indent="0" algn="l" rtl="0">
              <a:lnSpc>
                <a:spcPct val="115000"/>
              </a:lnSpc>
              <a:spcBef>
                <a:spcPts val="0"/>
              </a:spcBef>
              <a:spcAft>
                <a:spcPts val="0"/>
              </a:spcAft>
              <a:buClr>
                <a:srgbClr val="000000"/>
              </a:buClr>
              <a:buSzPts val="1100"/>
              <a:buFont typeface="Arial"/>
              <a:buNone/>
            </a:pPr>
            <a:r>
              <a:rPr lang="en-GB" dirty="0"/>
              <a:t>-       Each weapon’s specific</a:t>
            </a:r>
            <a:r>
              <a:rPr lang="en-GB" u="sng" dirty="0"/>
              <a:t> capabilities and origin</a:t>
            </a:r>
            <a:endParaRPr u="sng" dirty="0"/>
          </a:p>
          <a:p>
            <a:pPr marL="685800" lvl="0" indent="-228600" algn="l" rtl="0">
              <a:lnSpc>
                <a:spcPct val="115000"/>
              </a:lnSpc>
              <a:spcBef>
                <a:spcPts val="0"/>
              </a:spcBef>
              <a:spcAft>
                <a:spcPts val="0"/>
              </a:spcAft>
              <a:buClr>
                <a:srgbClr val="000000"/>
              </a:buClr>
              <a:buSzPts val="1100"/>
              <a:buFont typeface="Arial"/>
              <a:buNone/>
            </a:pPr>
            <a:r>
              <a:rPr lang="en-GB" dirty="0"/>
              <a:t>-       The </a:t>
            </a:r>
            <a:r>
              <a:rPr lang="en-GB" u="sng" dirty="0"/>
              <a:t>evolution </a:t>
            </a:r>
            <a:r>
              <a:rPr lang="en-GB" dirty="0"/>
              <a:t>of weapons following a battle and </a:t>
            </a:r>
            <a:r>
              <a:rPr lang="en-GB" u="sng" dirty="0"/>
              <a:t>fulfilling needs </a:t>
            </a:r>
            <a:r>
              <a:rPr lang="en-GB" dirty="0"/>
              <a:t>from a leader</a:t>
            </a:r>
            <a:endParaRPr dirty="0"/>
          </a:p>
          <a:p>
            <a:pPr marL="685800" lvl="0" indent="-228600" algn="l" rtl="0">
              <a:lnSpc>
                <a:spcPct val="115000"/>
              </a:lnSpc>
              <a:spcBef>
                <a:spcPts val="0"/>
              </a:spcBef>
              <a:spcAft>
                <a:spcPts val="0"/>
              </a:spcAft>
              <a:buClr>
                <a:srgbClr val="000000"/>
              </a:buClr>
              <a:buSzPts val="1100"/>
              <a:buFont typeface="Arial"/>
              <a:buNone/>
            </a:pPr>
            <a:r>
              <a:rPr lang="en-GB" dirty="0"/>
              <a:t>-       Learn which poleis innovated these new tactics</a:t>
            </a:r>
            <a:endParaRPr dirty="0"/>
          </a:p>
          <a:p>
            <a:pPr marL="685800" lvl="0" indent="-228600" algn="l" rtl="0">
              <a:lnSpc>
                <a:spcPct val="115000"/>
              </a:lnSpc>
              <a:spcBef>
                <a:spcPts val="0"/>
              </a:spcBef>
              <a:spcAft>
                <a:spcPts val="0"/>
              </a:spcAft>
              <a:buClr>
                <a:srgbClr val="000000"/>
              </a:buClr>
              <a:buSzPts val="1100"/>
              <a:buFont typeface="Arial"/>
              <a:buNone/>
            </a:pPr>
            <a:r>
              <a:rPr lang="en-GB" dirty="0"/>
              <a:t>-       Major siege battles that saw the</a:t>
            </a:r>
            <a:r>
              <a:rPr lang="en-GB" u="sng" dirty="0"/>
              <a:t> effects of specific weapons</a:t>
            </a:r>
            <a:endParaRPr u="sng" dirty="0"/>
          </a:p>
          <a:p>
            <a:pPr marL="685800" lvl="0" indent="-228600" algn="l" rtl="0">
              <a:lnSpc>
                <a:spcPct val="115000"/>
              </a:lnSpc>
              <a:spcBef>
                <a:spcPts val="0"/>
              </a:spcBef>
              <a:spcAft>
                <a:spcPts val="0"/>
              </a:spcAft>
              <a:buClr>
                <a:srgbClr val="000000"/>
              </a:buClr>
              <a:buSzPts val="1100"/>
              <a:buFont typeface="Arial"/>
              <a:buNone/>
            </a:pPr>
            <a:r>
              <a:rPr lang="en-GB" dirty="0"/>
              <a:t>-       Specific leaders that lead to innovation such as Dionysius</a:t>
            </a:r>
            <a:endParaRPr dirty="0"/>
          </a:p>
          <a:p>
            <a:pPr marL="457200" lvl="0" indent="0" algn="l" rtl="0">
              <a:lnSpc>
                <a:spcPct val="115000"/>
              </a:lnSpc>
              <a:spcBef>
                <a:spcPts val="0"/>
              </a:spcBef>
              <a:spcAft>
                <a:spcPts val="0"/>
              </a:spcAft>
              <a:buClr>
                <a:srgbClr val="000000"/>
              </a:buClr>
              <a:buSzPts val="1100"/>
              <a:buFont typeface="Arial"/>
              <a:buNone/>
            </a:pPr>
            <a:endParaRPr dirty="0"/>
          </a:p>
          <a:p>
            <a:pPr marL="457200" lvl="0" indent="0" algn="l" rtl="0">
              <a:lnSpc>
                <a:spcPct val="115000"/>
              </a:lnSpc>
              <a:spcBef>
                <a:spcPts val="0"/>
              </a:spcBef>
              <a:spcAft>
                <a:spcPts val="0"/>
              </a:spcAft>
              <a:buClr>
                <a:srgbClr val="000000"/>
              </a:buClr>
              <a:buSzPts val="1100"/>
              <a:buFont typeface="Arial"/>
              <a:buNone/>
            </a:pPr>
            <a:r>
              <a:rPr lang="en-GB" dirty="0"/>
              <a:t>The main argument being how the evolution of siege weapons of classical Greece was dedicated by the influence of a leader’s wishes and battles. Weapons were created by leaders, evolving to fit the whims of a battle, with weapons such as battering rams continually being used leading to improvement and counter tactics against it. </a:t>
            </a:r>
            <a:endParaRPr dirty="0"/>
          </a:p>
          <a:p>
            <a:pPr marL="457200" lvl="0" indent="0" algn="l" rtl="0">
              <a:lnSpc>
                <a:spcPct val="115000"/>
              </a:lnSpc>
              <a:spcBef>
                <a:spcPts val="0"/>
              </a:spcBef>
              <a:spcAft>
                <a:spcPts val="0"/>
              </a:spcAft>
              <a:buClr>
                <a:srgbClr val="000000"/>
              </a:buClr>
              <a:buSzPts val="1100"/>
              <a:buFont typeface="Arial"/>
              <a:buNone/>
            </a:pPr>
            <a:endParaRPr dirty="0"/>
          </a:p>
          <a:p>
            <a:pPr marL="457200" lvl="0" indent="0" algn="l" rtl="0">
              <a:lnSpc>
                <a:spcPct val="115000"/>
              </a:lnSpc>
              <a:spcBef>
                <a:spcPts val="0"/>
              </a:spcBef>
              <a:spcAft>
                <a:spcPts val="0"/>
              </a:spcAft>
              <a:buClr>
                <a:srgbClr val="000000"/>
              </a:buClr>
              <a:buSzPts val="1100"/>
              <a:buFont typeface="Arial"/>
              <a:buNone/>
            </a:pPr>
            <a:r>
              <a:rPr lang="en-GB" dirty="0"/>
              <a:t>We  will follow chronological order, beginning with the siege of Potidaea, following that multiple weapons including the </a:t>
            </a:r>
            <a:r>
              <a:rPr lang="en-GB" dirty="0" err="1"/>
              <a:t>gastraphetes</a:t>
            </a:r>
            <a:r>
              <a:rPr lang="en-GB" dirty="0"/>
              <a:t> and the development of counter tactics. The last few slides will present both Athenian and Sparta siege tactics ending with a conclusion summarizing my points.   </a:t>
            </a:r>
            <a:endParaRPr dirty="0"/>
          </a:p>
          <a:p>
            <a:pPr marL="457200" lvl="0" indent="0" algn="l" rtl="0">
              <a:lnSpc>
                <a:spcPct val="115000"/>
              </a:lnSpc>
              <a:spcBef>
                <a:spcPts val="0"/>
              </a:spcBef>
              <a:spcAft>
                <a:spcPts val="0"/>
              </a:spcAft>
              <a:buClr>
                <a:srgbClr val="000000"/>
              </a:buClr>
              <a:buSzPts val="1100"/>
              <a:buFont typeface="Arial"/>
              <a:buNone/>
            </a:pPr>
            <a:endParaRPr dirty="0"/>
          </a:p>
          <a:p>
            <a:pPr marL="457200" lvl="0" indent="0" algn="l" rtl="0">
              <a:lnSpc>
                <a:spcPct val="115000"/>
              </a:lnSpc>
              <a:spcBef>
                <a:spcPts val="0"/>
              </a:spcBef>
              <a:spcAft>
                <a:spcPts val="0"/>
              </a:spcAft>
              <a:buClr>
                <a:srgbClr val="000000"/>
              </a:buClr>
              <a:buSzPts val="1100"/>
              <a:buFont typeface="Arial"/>
              <a:buNone/>
            </a:pPr>
            <a:r>
              <a:rPr lang="en-GB" dirty="0"/>
              <a:t>So let's begin.</a:t>
            </a:r>
            <a:endParaRPr dirty="0"/>
          </a:p>
          <a:p>
            <a:pPr marL="457200" lvl="0" indent="0" algn="l" rtl="0">
              <a:lnSpc>
                <a:spcPct val="115000"/>
              </a:lnSpc>
              <a:spcBef>
                <a:spcPts val="0"/>
              </a:spcBef>
              <a:spcAft>
                <a:spcPts val="0"/>
              </a:spcAft>
              <a:buClr>
                <a:srgbClr val="000000"/>
              </a:buClr>
              <a:buSzPts val="1100"/>
              <a:buFont typeface="Arial"/>
              <a:buNone/>
            </a:pPr>
            <a:endParaRPr dirty="0"/>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4a04469cec_1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4a04469cec_1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600"/>
              </a:spcAft>
              <a:buClr>
                <a:srgbClr val="000000"/>
              </a:buClr>
              <a:buSzPts val="1100"/>
              <a:buFont typeface="Arial"/>
              <a:buNone/>
            </a:pPr>
            <a:r>
              <a:rPr lang="en-GB"/>
              <a:t> The siege of Potidaea (432 -430/29) saw an Athenian attack upon the polis that was a part of the Delian League, which made it part of the Athenian empire but also, Potidaea was a  colony of Corinth which was hostile to Athens during the period, encouraging Athens to step in.  The siege eventually ended with starvation inside Potidaea, with its people leaving the city in freedom but only allowed to take a certain amount of garments, women 2 and men a single garment plus a fixed sum of money for the journey. Athens in exchange kept possession of Potidaea, resettling the city with their own colonists as they traditionally did after defeating opponents. Athenian strategy involved building walls close to the city,  in the north and south acting as a blockade, presenting innovation.  The Athenian plague of 430 BC eventually spread to Potidea through the commander Hagnon’s army who is recorded as having used siege engines against the city, but without success. The plague killed 1,050 of his 4,000 men, eventually affecting the polis itself which helped lead to Athenian victory, some can view this as a form of biological warfare despite its unintentional spread.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49c75696d6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49c75696d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rgbClr val="000000"/>
              </a:buClr>
              <a:buSzPts val="1100"/>
              <a:buFont typeface="Arial"/>
              <a:buNone/>
            </a:pPr>
            <a:r>
              <a:rPr lang="en-GB"/>
              <a:t>The battering ram is an iconic part of siege warfare in many ages, Classical Greek warfare being no different. The weapon was necessary to break through walls and gates, suspending a large, iron-capped wooden trunk under a wooden frame that was swung back and forth by soldiers to build up enough momentum for the intended effect of the ram. The battering ram also provided protection from enemy missiles through wooden plates and damp animal skins that aimed to prevent fire arrows from burning the ram’s frame. The ram – with an iron cap that was often forged to resemble a ram’s head – was then swung by soldiers within the frame backwards and forwards (generating momentum within a restricted plane) against the stone wall, eventually leading to its resistance being broken.The Spartans used battering rams in the Siege of Plataea in 429 - 427 BC, to break through the inner wall. However the use of the conventional siege engines against the city was ineffective, Spartan forces decided to starve out the polis instead, eventually leading to victory.  The ram faced slight changes over the centuries but remained the same in the classical period due to its performance.  A successful use of the ram was the Selinus siege of 409 BC  with Hannibal Mago (not the Hannibal many know today) leader of the Carthaginians, breaking into the polis with the battering ram and tearing it apart.</a:t>
            </a:r>
            <a:endParaRPr/>
          </a:p>
          <a:p>
            <a:pPr marL="0" lvl="0" indent="0" algn="l" rtl="0">
              <a:lnSpc>
                <a:spcPct val="115000"/>
              </a:lnSpc>
              <a:spcBef>
                <a:spcPts val="1600"/>
              </a:spcBef>
              <a:spcAft>
                <a:spcPts val="1600"/>
              </a:spcAft>
              <a:buClr>
                <a:srgbClr val="000000"/>
              </a:buClr>
              <a:buSzPts val="1100"/>
              <a:buFont typeface="Arial"/>
              <a:buNone/>
            </a:pPr>
            <a:r>
              <a:rPr lang="en-GB"/>
              <a:t>The battering ram as many know continued to be used post the classical era, evolving overtime with changes such as possessing rollers during the Hellenistic period increasing its speed.</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49af52197a_0_29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49af52197a_0_2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rgbClr val="000000"/>
              </a:buClr>
              <a:buSzPts val="1100"/>
              <a:buFont typeface="Arial"/>
              <a:buNone/>
            </a:pPr>
            <a:r>
              <a:rPr lang="en-GB"/>
              <a:t>Though it failed, the flame thrower is too unique of a weapon not to mention.  The Boeotians created an ancient flamethrower during the siege of Dellium in 424 BC that consisted of a scooped out iron-bound beam that had a bellow at the user's end that held a cauldron of burning sulfur and charcoal, With the operation of the bellow and the pumping of air, enormous flames were created that could burn the wooden walls and remove their defenders. Later it was used for the offence of stone fortifications causing cracks in the stones because of the high temperature and the parallel infusion of vinegar, urine or other erosive substances in them.Thucydides covers the use of the weapon during the siege of Dellium, beyond that the weapon did not become a staple of siege warfare like the other weapons already discussed, thus the flame thrower had little evolution during the classical period.  </a:t>
            </a:r>
            <a:endParaRPr/>
          </a:p>
          <a:p>
            <a:pPr marL="0" lvl="0" indent="0" algn="l" rtl="0">
              <a:lnSpc>
                <a:spcPct val="115000"/>
              </a:lnSpc>
              <a:spcBef>
                <a:spcPts val="1600"/>
              </a:spcBef>
              <a:spcAft>
                <a:spcPts val="0"/>
              </a:spcAft>
              <a:buClr>
                <a:srgbClr val="000000"/>
              </a:buClr>
              <a:buSzPts val="1100"/>
              <a:buFont typeface="Arial"/>
              <a:buNone/>
            </a:pPr>
            <a:r>
              <a:rPr lang="en-GB"/>
              <a:t>It was first used according to Stravon in Kabeira from the king of Pontos, Mithridatis VI</a:t>
            </a:r>
            <a:endParaRPr/>
          </a:p>
          <a:p>
            <a:pPr marL="0" lvl="0" indent="0" algn="l" rtl="0">
              <a:spcBef>
                <a:spcPts val="1600"/>
              </a:spcBef>
              <a:spcAft>
                <a:spcPts val="0"/>
              </a:spcAft>
              <a:buClr>
                <a:srgbClr val="000000"/>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49af52197a_0_30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g49af52197a_0_3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rgbClr val="000000"/>
              </a:buClr>
              <a:buSzPts val="1100"/>
              <a:buFont typeface="Arial"/>
              <a:buNone/>
            </a:pPr>
            <a:r>
              <a:rPr lang="en-GB"/>
              <a:t>The siege tower was a stable of ancient Greek siege warfare, many knowing its evolved form the helopolis of the Hellenistic period.  A four-sided, wheeled wooden tower designed as a siege engine to protect assailants when they were approaching the defensive walls of a fortress. According to Duncan B. Campbell’s “Greek and Roman Siege Machinery 399 BC-AD 363” (4-8.) early siege weapons could be enormous, such as an iron-clad siege tower from 304 BCE that was 40m (131 feet) tall, meaning large numbers of men must have been deployed to push such a weapon.  Campbell himself doesn’t speak of the designs of siege designs during the Classical Greek era which leaves questioning about the size of a siege tower prior the Hellenistic period, leaving me and you to guess what was its size, which is a shame. </a:t>
            </a:r>
            <a:endParaRPr/>
          </a:p>
          <a:p>
            <a:pPr marL="0" lvl="0" indent="0" algn="l" rtl="0">
              <a:lnSpc>
                <a:spcPct val="115000"/>
              </a:lnSpc>
              <a:spcBef>
                <a:spcPts val="1600"/>
              </a:spcBef>
              <a:spcAft>
                <a:spcPts val="0"/>
              </a:spcAft>
              <a:buClr>
                <a:srgbClr val="000000"/>
              </a:buClr>
              <a:buSzPts val="1100"/>
              <a:buFont typeface="Arial"/>
              <a:buNone/>
            </a:pPr>
            <a:r>
              <a:rPr lang="en-GB"/>
              <a:t>The weakness of the weapon was its flammability due to being made of wood, so there were some coverings of iron and fresh animal skin to help reduce this weakness. Macedonian siege towers replaced the use of ladders to climb enemy walls, which was a strategy that left units climbing the ladders vulnerable to attacks. Campbell mentions an example of a siege tower from 397 BC that was used by Dionysius to infiltrate Motya, using drawbridges that allowed his troops to walk onto the Carthaginian enemies’ rooftops.  The use of drawbridges allows easy access into enemy territory, rather than having to break down fortifications, able to overrun a opponent rather than be locked in a tight gape where a gate or wall was broken down. Further evolution of siege warfare like other methods was all about increasing performance and making issues less difficult, the drawbridges of siege towers being no different, inspiring further change to continue that trend. </a:t>
            </a:r>
            <a:endParaRPr/>
          </a:p>
          <a:p>
            <a:pPr marL="0" lvl="0" indent="0" algn="l" rtl="0">
              <a:lnSpc>
                <a:spcPct val="115000"/>
              </a:lnSpc>
              <a:spcBef>
                <a:spcPts val="1600"/>
              </a:spcBef>
              <a:spcAft>
                <a:spcPts val="0"/>
              </a:spcAft>
              <a:buClr>
                <a:srgbClr val="000000"/>
              </a:buClr>
              <a:buSzPts val="1100"/>
              <a:buFont typeface="Arial"/>
              <a:buNone/>
            </a:pPr>
            <a:r>
              <a:rPr lang="en-GB">
                <a:latin typeface="Roboto"/>
                <a:ea typeface="Roboto"/>
                <a:cs typeface="Roboto"/>
                <a:sym typeface="Roboto"/>
              </a:rPr>
              <a:t>Thucydides tells us of a solitary incidence of a very slightly earlier Greek use, by the Athenian siege of Syracuse (414 -413 BC). The Athenians uncharacteristically employed the towers mounting them on ships. A merchant ship fitted with wooden towers and screens allowed men onboard to shoot at the Syracusans on shore while other Athenians tried to remove a barrier of underwater stakes which was stopping them from attacking the Syracusan fleet. This shows the flexibility of a weapon under the influence of a specific battle.</a:t>
            </a:r>
            <a:endParaRPr>
              <a:latin typeface="Roboto"/>
              <a:ea typeface="Roboto"/>
              <a:cs typeface="Roboto"/>
              <a:sym typeface="Roboto"/>
            </a:endParaRPr>
          </a:p>
          <a:p>
            <a:pPr marL="0" lvl="0" indent="0" algn="l" rtl="0">
              <a:spcBef>
                <a:spcPts val="16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49af52197a_0_3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49af52197a_0_3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rgbClr val="000000"/>
              </a:buClr>
              <a:buSzPts val="1100"/>
              <a:buFont typeface="Arial"/>
              <a:buNone/>
            </a:pPr>
            <a:r>
              <a:rPr lang="en-GB"/>
              <a:t>In 399 BC following his conquest of Syracuse, Dionysius hired a carpenter with an unknown name to develop a weapon called the gastraphetes  that in turn evolved into the crossbow. Translated as belly bow, the gastraphetes was a device specifically made to be utilised by any soldier, mainly those without a specific skill in archery. Soldiers with average strength and skill could draw and cock a strong composite bow by pressing his full weight into a sliding ratchet mechanism braced against the ground (Point to the picture conveying the motion).</a:t>
            </a:r>
            <a:endParaRPr/>
          </a:p>
          <a:p>
            <a:pPr marL="0" lvl="0" indent="0" algn="l" rtl="0">
              <a:lnSpc>
                <a:spcPct val="115000"/>
              </a:lnSpc>
              <a:spcBef>
                <a:spcPts val="0"/>
              </a:spcBef>
              <a:spcAft>
                <a:spcPts val="0"/>
              </a:spcAft>
              <a:buClr>
                <a:srgbClr val="000000"/>
              </a:buClr>
              <a:buSzPts val="1100"/>
              <a:buFont typeface="Arial"/>
              <a:buNone/>
            </a:pPr>
            <a:r>
              <a:rPr lang="en-GB"/>
              <a:t> </a:t>
            </a:r>
            <a:endParaRPr/>
          </a:p>
          <a:p>
            <a:pPr marL="0" lvl="0" indent="0" algn="l" rtl="0">
              <a:lnSpc>
                <a:spcPct val="115000"/>
              </a:lnSpc>
              <a:spcBef>
                <a:spcPts val="0"/>
              </a:spcBef>
              <a:spcAft>
                <a:spcPts val="0"/>
              </a:spcAft>
              <a:buClr>
                <a:srgbClr val="000000"/>
              </a:buClr>
              <a:buSzPts val="1100"/>
              <a:buFont typeface="Arial"/>
              <a:buNone/>
            </a:pPr>
            <a:r>
              <a:rPr lang="en-GB"/>
              <a:t>With this done, the soldier then could aim it precisely, and fire a standard arrow or short bolt with the press of a trigger, having more accuracy and a greater range than any conventional bow. </a:t>
            </a:r>
            <a:endParaRPr/>
          </a:p>
          <a:p>
            <a:pPr marL="0" lvl="0" indent="0" algn="l" rtl="0">
              <a:lnSpc>
                <a:spcPct val="115000"/>
              </a:lnSpc>
              <a:spcBef>
                <a:spcPts val="0"/>
              </a:spcBef>
              <a:spcAft>
                <a:spcPts val="0"/>
              </a:spcAft>
              <a:buClr>
                <a:srgbClr val="000000"/>
              </a:buClr>
              <a:buSzPts val="1100"/>
              <a:buFont typeface="Arial"/>
              <a:buNone/>
            </a:pPr>
            <a:r>
              <a:rPr lang="en-GB"/>
              <a:t>A conventional archer’s arrow had to be at least as long as his arm: reaching from the arrowhead, resting against his grip on the bow, to the maximum draw of his bowstring. The archer’s arrows also needed to be thin, so that he could put at least 40 into his quiver before going into battle. A catapult bolt simply rested in a groove on the slider of the gastraphetes; it could be short and compact, with less aerodynamic drag than an arrow of equal mass. The Greeks developed an efficient tapered wooden bolt, with a socketed wrought-iron point shaped like a sharp pyramid, designed to penetrate armor. </a:t>
            </a:r>
            <a:endParaRPr/>
          </a:p>
          <a:p>
            <a:pPr marL="0" lvl="0" indent="0" algn="l" rtl="0">
              <a:lnSpc>
                <a:spcPct val="115000"/>
              </a:lnSpc>
              <a:spcBef>
                <a:spcPts val="1600"/>
              </a:spcBef>
              <a:spcAft>
                <a:spcPts val="1600"/>
              </a:spcAft>
              <a:buClr>
                <a:srgbClr val="000000"/>
              </a:buClr>
              <a:buSzPts val="1100"/>
              <a:buFont typeface="Arial"/>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49af52197a_0_3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49af52197a_0_3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rgbClr val="000000"/>
              </a:buClr>
              <a:buSzPts val="1100"/>
              <a:buFont typeface="Arial"/>
              <a:buNone/>
            </a:pPr>
            <a:r>
              <a:rPr lang="en-GB"/>
              <a:t>The siege of Motya in 397 BC saw the successful employment of the gastraphetes. The </a:t>
            </a:r>
            <a:r>
              <a:rPr lang="en-GB">
                <a:latin typeface="Roboto"/>
                <a:ea typeface="Roboto"/>
                <a:cs typeface="Roboto"/>
                <a:sym typeface="Roboto"/>
              </a:rPr>
              <a:t>Syracusans under Dionysius I used catapult bolts to drive out the Carthaginians.  A weapon evolves with time, the gastraphetes was no different, having a size increase. </a:t>
            </a:r>
            <a:endParaRPr>
              <a:latin typeface="Roboto"/>
              <a:ea typeface="Roboto"/>
              <a:cs typeface="Roboto"/>
              <a:sym typeface="Roboto"/>
            </a:endParaRPr>
          </a:p>
          <a:p>
            <a:pPr marL="0" lvl="0" indent="0" algn="l" rtl="0">
              <a:lnSpc>
                <a:spcPct val="115000"/>
              </a:lnSpc>
              <a:spcBef>
                <a:spcPts val="1600"/>
              </a:spcBef>
              <a:spcAft>
                <a:spcPts val="0"/>
              </a:spcAft>
              <a:buClr>
                <a:srgbClr val="000000"/>
              </a:buClr>
              <a:buSzPts val="1100"/>
              <a:buFont typeface="Arial"/>
              <a:buNone/>
            </a:pPr>
            <a:r>
              <a:rPr lang="en-GB"/>
              <a:t>When the gastraphetes became too big for a single man to carry, it was mounted on a tripod or pedestal, precisely balanced on a swivel joint so that it could be easily aimed in any direction. It was also provided with a crude winch to draw it back, with two crewmen working the levers (the hand-crank was a medieval invention). The composite bow, which the Greeks adopted from the Scythian horse archers of the Ukrainian steppes, was complex and costly. It was laminated from layers of hardwood, horn, and animal tendon, then wrapped in leather and bound together by exotic adhesives that required long curing times. But when such a bow eventually snapped under tension, due to the animal glue giving out in humid conditions, it couldn’t be repaired in the field. Clearly something cheaper, more durable, and “soldier-proof” was needed to store energy and release it suddenly which was why the gastraphetes was used.</a:t>
            </a:r>
            <a:endParaRPr/>
          </a:p>
          <a:p>
            <a:pPr marL="0" lvl="0" indent="0" algn="l" rtl="0">
              <a:lnSpc>
                <a:spcPct val="115000"/>
              </a:lnSpc>
              <a:spcBef>
                <a:spcPts val="1600"/>
              </a:spcBef>
              <a:spcAft>
                <a:spcPts val="1600"/>
              </a:spcAft>
              <a:buClr>
                <a:srgbClr val="000000"/>
              </a:buClr>
              <a:buSzPts val="1100"/>
              <a:buFont typeface="Arial"/>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49af52197a_0_29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49af52197a_0_2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600"/>
              </a:spcAft>
              <a:buClr>
                <a:srgbClr val="000000"/>
              </a:buClr>
              <a:buSzPts val="1100"/>
              <a:buFont typeface="Arial"/>
              <a:buNone/>
            </a:pPr>
            <a:r>
              <a:rPr lang="en-GB"/>
              <a:t>Inspired by the Carthaginians using siege towers and battering rams against the Greek colonies of Sicily, Dionysius the elder developed the catapult in 399 BC.  Catapults were created to make conquering territories easier and then later on to make defending those territories easier. It's creation required other new inventions to be used as a part of it, one of them being the torsion spring. The torsion spring was used in the Ballista form of the catapult and not in the single-armed version The earliest machines fired arrows, which has been covered prior with the gastephetes and oxybeles, another form was the ballista evolving from the flexible bow to the torsion principle. The ballista shot projectiles known as bolts that were very long and heavy (weighing up to 15 pounds) and was very accurate, powered by the torsion spring. The ballista pierced most armor and went farther than the larger, heavier objects that were hurled by the single-armed version that we traditionally view as a catapult, with range and power going over time. The catapult enabled the Greeks to conquer other civilizations with less effort, having a positive impact for their conquests compared with others that were without this technological advantage.  The success of the catapult carried on in to future centuries, famously with the Medieval age.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49af52197a_0_34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49af52197a_0_3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rgbClr val="000000"/>
              </a:buClr>
              <a:buSzPts val="1100"/>
              <a:buFont typeface="Arial"/>
              <a:buNone/>
            </a:pPr>
            <a:r>
              <a:rPr lang="en-GB"/>
              <a:t>Around  375 BC appeared the first artillery that was based on torsion rather than tension. Similar to the stone throwing Lithobolia, the oxybeles fired arrows powered by a torsion mechanism,eventually leading to the ballstia. Possessing an effective range of 230m but capable of hitting targets at 400m thanks to the torsion based mechanics evolving from the flexion based engine of the gastraphetes. The weapon stored the energy needed to fire projectiles through the twisting of the ropes installed on its frame. After locking and carefully aiming, the stored energy was then violently discharged by the release of the ratchet’s brake, with the wooden box  throwing an arrow forward to its target.  Precision and potency was the weapon’s key highlights purposed with destroying infantry, being instrumental in defending cities, fortresses as well as assaulting enemies.</a:t>
            </a:r>
            <a:endParaRPr/>
          </a:p>
          <a:p>
            <a:pPr marL="0" lvl="0" indent="0" algn="l" rtl="0">
              <a:lnSpc>
                <a:spcPct val="115000"/>
              </a:lnSpc>
              <a:spcBef>
                <a:spcPts val="0"/>
              </a:spcBef>
              <a:spcAft>
                <a:spcPts val="0"/>
              </a:spcAft>
              <a:buClr>
                <a:srgbClr val="000000"/>
              </a:buClr>
              <a:buSzPts val="1100"/>
              <a:buFont typeface="Arial"/>
              <a:buNone/>
            </a:pPr>
            <a:r>
              <a:rPr lang="en-GB"/>
              <a:t> </a:t>
            </a:r>
            <a:endParaRPr/>
          </a:p>
          <a:p>
            <a:pPr marL="0" lvl="0" indent="0" algn="l" rtl="0">
              <a:lnSpc>
                <a:spcPct val="115000"/>
              </a:lnSpc>
              <a:spcBef>
                <a:spcPts val="0"/>
              </a:spcBef>
              <a:spcAft>
                <a:spcPts val="0"/>
              </a:spcAft>
              <a:buClr>
                <a:srgbClr val="000000"/>
              </a:buClr>
              <a:buSzPts val="1100"/>
              <a:buFont typeface="Arial"/>
              <a:buNone/>
            </a:pPr>
            <a:r>
              <a:rPr lang="en-GB"/>
              <a:t>The reasoning for its flexibility was the same ox or horse sinew used for composite bows. Sinew or tendon is the tough, flexible connective tissue that attaches muscle to bone. Carefully cured, a thick bundle of sinew, wrapped around a lever and fixed in a wooden frame,  the weapon could be repeatedly twisted and released without breaking. Two such levers connected by a sinew bowstring made a powerful and durable weapon.</a:t>
            </a:r>
            <a:endParaRPr/>
          </a:p>
          <a:p>
            <a:pPr marL="0" lvl="0" indent="0" algn="l" rtl="0">
              <a:lnSpc>
                <a:spcPct val="115000"/>
              </a:lnSpc>
              <a:spcBef>
                <a:spcPts val="0"/>
              </a:spcBef>
              <a:spcAft>
                <a:spcPts val="0"/>
              </a:spcAft>
              <a:buClr>
                <a:srgbClr val="000000"/>
              </a:buClr>
              <a:buSzPts val="1100"/>
              <a:buFont typeface="Arial"/>
              <a:buNone/>
            </a:pPr>
            <a:r>
              <a:rPr lang="en-GB"/>
              <a:t> Over the next two centuries Greek engineers developed a variety of bolt-shooting and rock-throwing torsion engines, carefully working out the ideal proportions for best performance at minimum weight.</a:t>
            </a:r>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49c75696d6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49c75696d6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2100" algn="l" rtl="0">
              <a:lnSpc>
                <a:spcPct val="115000"/>
              </a:lnSpc>
              <a:spcBef>
                <a:spcPts val="0"/>
              </a:spcBef>
              <a:spcAft>
                <a:spcPts val="0"/>
              </a:spcAft>
              <a:buClr>
                <a:srgbClr val="000000"/>
              </a:buClr>
              <a:buSzPts val="1000"/>
              <a:buFont typeface="Times New Roman"/>
              <a:buChar char="-"/>
            </a:pPr>
            <a:r>
              <a:rPr lang="en-GB" sz="1200">
                <a:latin typeface="Roboto"/>
                <a:ea typeface="Roboto"/>
                <a:cs typeface="Roboto"/>
                <a:sym typeface="Roboto"/>
              </a:rPr>
              <a:t> </a:t>
            </a:r>
            <a:r>
              <a:rPr lang="en-GB"/>
              <a:t>Weapons I have already discussed may be able to devastate infantry, but they did not have the capability to break through fortifications that many poleis possessed around the classical period. This is where the lithobolos stands out from the rest. The lithobolos was invented in  340 BC by  Polyidus the Thessalian for Philip II of Macedon. It was a throwing weapon capable of propelling 15 kg stones over 300 metres, no doubt able to break city walls.</a:t>
            </a:r>
            <a:endParaRPr/>
          </a:p>
          <a:p>
            <a:pPr marL="457200" lvl="0" indent="-292100" algn="l" rtl="0">
              <a:lnSpc>
                <a:spcPct val="115000"/>
              </a:lnSpc>
              <a:spcBef>
                <a:spcPts val="0"/>
              </a:spcBef>
              <a:spcAft>
                <a:spcPts val="0"/>
              </a:spcAft>
              <a:buClr>
                <a:srgbClr val="000000"/>
              </a:buClr>
              <a:buSzPts val="1000"/>
              <a:buFont typeface="Times New Roman"/>
              <a:buChar char="-"/>
            </a:pPr>
            <a:r>
              <a:rPr lang="en-GB"/>
              <a:t>During the classical period the weapon was used by Philip II for the siege of Perinthus in 340 - 339 BC, destroying the outer city wall of Perinthus among other uses, and used alongside other weapons including 120 ft high siege towers, topped with catapults, battering rams and mines. The Lithobolos was a leading weapon in classical siege warfare, necessary for breaking through the stone walls, allowing other forms of siege warfare to attack via other means setting the standard for future forms.  Having a similar design to weapons I discussed previously, the lithobolos had two wings on both sides that were secured in place with rope providing resistance and a string to connect the wings. The string is also connected to the cylinder when pulled back, causes the wings to compress and the ammunition to move back and when released, the wings kick out and propel the ammunition.</a:t>
            </a:r>
            <a:endParaRPr/>
          </a:p>
          <a:p>
            <a:pPr marL="0" lvl="0" indent="0" algn="l" rtl="0">
              <a:lnSpc>
                <a:spcPct val="115000"/>
              </a:lnSpc>
              <a:spcBef>
                <a:spcPts val="0"/>
              </a:spcBef>
              <a:spcAft>
                <a:spcPts val="0"/>
              </a:spcAft>
              <a:buNone/>
            </a:pPr>
            <a:r>
              <a:rPr lang="en-GB"/>
              <a:t> </a:t>
            </a:r>
            <a:endParaRPr/>
          </a:p>
          <a:p>
            <a:pPr marL="457200" lvl="0" indent="-292100" algn="l" rtl="0">
              <a:lnSpc>
                <a:spcPct val="115000"/>
              </a:lnSpc>
              <a:spcBef>
                <a:spcPts val="1600"/>
              </a:spcBef>
              <a:spcAft>
                <a:spcPts val="0"/>
              </a:spcAft>
              <a:buClr>
                <a:srgbClr val="000000"/>
              </a:buClr>
              <a:buSzPts val="1000"/>
              <a:buFont typeface="Times New Roman"/>
              <a:buChar char="-"/>
            </a:pPr>
            <a:r>
              <a:rPr lang="en-GB"/>
              <a:t>"On campaign, Phillip was accompanied by engineers, one of whom, Polyidus of Thessaly, allegedly developed different types of battering ram. The same engineer was also remembered as the builder of a giant siege tower (</a:t>
            </a:r>
            <a:r>
              <a:rPr lang="en-GB" i="1"/>
              <a:t>helepolis</a:t>
            </a:r>
            <a:r>
              <a:rPr lang="en-GB"/>
              <a:t>) at Byzantium during Philip's siege of 340 BC.."</a:t>
            </a:r>
            <a:endParaRPr/>
          </a:p>
          <a:p>
            <a:pPr marL="457200" lvl="0" indent="0" algn="l" rtl="0">
              <a:spcBef>
                <a:spcPts val="1600"/>
              </a:spcBef>
              <a:spcAft>
                <a:spcPts val="0"/>
              </a:spcAft>
              <a:buNone/>
            </a:pPr>
            <a:endParaRPr/>
          </a:p>
          <a:p>
            <a:pPr marL="457200" lvl="0" indent="0" algn="l" rtl="0">
              <a:lnSpc>
                <a:spcPct val="115000"/>
              </a:lnSpc>
              <a:spcBef>
                <a:spcPts val="0"/>
              </a:spcBef>
              <a:spcAft>
                <a:spcPts val="1600"/>
              </a:spcAft>
              <a:buNone/>
            </a:pPr>
            <a:endParaRPr sz="1200">
              <a:solidFill>
                <a:srgbClr val="FF0000"/>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4a04469cec_1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4a04469cec_1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rgbClr val="000000"/>
              </a:buClr>
              <a:buSzPts val="1100"/>
              <a:buFont typeface="Arial"/>
              <a:buNone/>
            </a:pPr>
            <a:r>
              <a:rPr lang="en-GB"/>
              <a:t>As the evolution of siege warfare continued, there arose a need for a means of fending off such attacks, this is where Aeneas Tacticus comes in. Presumably the Arcadian general of the 360s BC, Aeneas wrote a book instructing readers how to formidably defend themselves during a siege, teaching how to fend off attacks and protect walls. Among the instructions for countering was dealing with assault ladders, these needed forked poles to push them back down while fire could be used to create a smokescreen and light up enemy siegecraft made of wood. Aeones warns to avoid any exposed timberwork in a siege, to coat timberwork with birdlime avoiding flammability and the faults of the Spartan general Thibron at Larissa in 399 BC who’s tunneling scheme failed due to a wooden shed’s exposure to fire.</a:t>
            </a:r>
            <a:endParaRPr/>
          </a:p>
          <a:p>
            <a:pPr marL="0" lvl="0" indent="0" algn="l" rtl="0">
              <a:lnSpc>
                <a:spcPct val="115000"/>
              </a:lnSpc>
              <a:spcBef>
                <a:spcPts val="1600"/>
              </a:spcBef>
              <a:spcAft>
                <a:spcPts val="1600"/>
              </a:spcAft>
              <a:buClr>
                <a:srgbClr val="000000"/>
              </a:buClr>
              <a:buSzPts val="1100"/>
              <a:buFont typeface="Arial"/>
              <a:buNone/>
            </a:pPr>
            <a:r>
              <a:rPr lang="en-GB"/>
              <a:t>Furthermore to stop the effectiveness of a battering ram, Aeneas presented methods to cushioning it’s blows including use of inflated oxhides and bags of wool . Other options include disabling the weapon by lassoing the ram or simply dropping heavy weights, breaking it.  Discussion of tunnelling is also presented with Campbell questioning the frequency of the tactic’s usage, Aeneas had a brief section on the tactic probably due to generals being anxious to use such a tactic.  Looking at Josh Ober, there was a dim view of tunneling, for it was normally carried out by slave work “And surely if undermining had been at all widespread in Greek siegecraft, Aeneas would have chosen a more pertinent example than the Persian siege of Barca.” Ober’s view is understandable considering the risk of collapse among others, warriors would rather use tactics that were less certain compared to others such as a battering ram that could earn some personal glory as a bonus if they succeed.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4a04469cec_1_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4a04469cec_1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rgbClr val="000000"/>
              </a:buClr>
              <a:buSzPts val="1100"/>
              <a:buFont typeface="Arial"/>
              <a:buNone/>
            </a:pPr>
            <a:r>
              <a:rPr lang="en-GB"/>
              <a:t>During the siege of Potidaea, the Athenians utilized a tactic involving building walls as a means of blockcading their opponents, eventually causing their surrender after two years through starvation to a point of cannibalism (Thuc 2.70; Diod.Sic.12.46.2-6).  The technique of encirclement (periteichismos) became an Athenian hallmark using it in multiple sieges including Melos where all men were put to death with the rest of the populace sold as slaves (Thuc.5.1114.1 -2. 115.4, 1162.3). Blockcading opponents with the walls gave a message to the defenders that their cause was hopeless, the length of a siege would have build up this message in the mind. G.B Grundy summed Athenian’s fame in siegecraft as “the reputation of the one eyed among the blind”, having the ability to organize and finance the labour required for a siege allowing multiple sieges.</a:t>
            </a:r>
            <a:endParaRPr/>
          </a:p>
          <a:p>
            <a:pPr marL="0" lvl="0" indent="0" algn="l" rtl="0">
              <a:lnSpc>
                <a:spcPct val="115000"/>
              </a:lnSpc>
              <a:spcBef>
                <a:spcPts val="1600"/>
              </a:spcBef>
              <a:spcAft>
                <a:spcPts val="0"/>
              </a:spcAft>
              <a:buClr>
                <a:srgbClr val="000000"/>
              </a:buClr>
              <a:buSzPts val="1100"/>
              <a:buFont typeface="Arial"/>
              <a:buNone/>
            </a:pPr>
            <a:r>
              <a:rPr lang="en-GB"/>
              <a:t>The Spartans  are credited with the first Greek assault on a town wall in 429 BC using the battering ram during the siege of Plataea under King Archidamus, later ransacking the countryside.  However they failed in using the tactic, switching to encirclement against Platea, dragging the out siege for 24 months until the Plataeans surrender, ending with Sparta  executing all the men and enslaving all the women. Sparta was also capable of innovation with the dissolving of mud brick walls  via damming the river Ophis during their attack on Mantinea in 385 BC.  As you can see both Athens and Sparta were capable of siege warfare in their own manner to various degrees of success, helping evolve how siege warfare was conducted as a whole.</a:t>
            </a:r>
            <a:endParaRPr/>
          </a:p>
          <a:p>
            <a:pPr marL="0" lvl="0" indent="0" algn="l" rtl="0">
              <a:lnSpc>
                <a:spcPct val="115000"/>
              </a:lnSpc>
              <a:spcBef>
                <a:spcPts val="1600"/>
              </a:spcBef>
              <a:spcAft>
                <a:spcPts val="1600"/>
              </a:spcAft>
              <a:buClr>
                <a:srgbClr val="000000"/>
              </a:buClr>
              <a:buSzPts val="1100"/>
              <a:buFont typeface="Arial"/>
              <a:buNone/>
            </a:pPr>
            <a:endParaRPr u="sng"/>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49c75696d6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49c75696d6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rgbClr val="000000"/>
              </a:buClr>
              <a:buSzPts val="1100"/>
              <a:buFont typeface="Arial"/>
              <a:buNone/>
            </a:pPr>
            <a:r>
              <a:rPr lang="en-GB"/>
              <a:t>This will be the culmination of all the points I have made prior as the title implies. Leaders helped innovate the weapons of classical siege warfare, for example with Dionysius of Syracuse wishing for a superior form of the bow, created the gastraphetes that in turn inspired further evolution with other catapults including the oxybeles capable of firing bolts at a great range.</a:t>
            </a:r>
            <a:endParaRPr/>
          </a:p>
          <a:p>
            <a:pPr marL="0" lvl="0" indent="0" algn="l" rtl="0">
              <a:lnSpc>
                <a:spcPct val="115000"/>
              </a:lnSpc>
              <a:spcBef>
                <a:spcPts val="1600"/>
              </a:spcBef>
              <a:spcAft>
                <a:spcPts val="0"/>
              </a:spcAft>
              <a:buClr>
                <a:srgbClr val="000000"/>
              </a:buClr>
              <a:buSzPts val="1100"/>
              <a:buFont typeface="Arial"/>
              <a:buNone/>
            </a:pPr>
            <a:r>
              <a:rPr lang="en-GB"/>
              <a:t>The evolution of siege warfare also saw the faults of weapons such as the failure of the flamethrower during the siege of Dellium, not becoming part of classical siege warfare like its other counterparts, only becoming a part of war once again with Greek fire which is beyond this period. Successful use of weapons during battles allowed further generations to continually advance siege warfare with those that proved successful including the siege tower during the siege of Motya as well as developing counter tactics for example those provided by Aeneas lassoing the battering ram.</a:t>
            </a:r>
            <a:endParaRPr/>
          </a:p>
          <a:p>
            <a:pPr marL="0" lvl="0" indent="0" algn="l" rtl="0">
              <a:lnSpc>
                <a:spcPct val="115000"/>
              </a:lnSpc>
              <a:spcBef>
                <a:spcPts val="1600"/>
              </a:spcBef>
              <a:spcAft>
                <a:spcPts val="1600"/>
              </a:spcAft>
              <a:buClr>
                <a:srgbClr val="000000"/>
              </a:buClr>
              <a:buSzPts val="1100"/>
              <a:buFont typeface="Arial"/>
              <a:buNone/>
            </a:pPr>
            <a:r>
              <a:rPr lang="en-GB"/>
              <a:t>Summarising all of this, the evolution of siege warfare in the Classical Greek period was connected to the whims of a leader and its success in battle, and lead to greater weapons and tactics with each period building upon the last.</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4a04469cec_1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4a04469cec_1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4a04469cec_1_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4a04469cec_1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49c75696d6_0_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49c75696d6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4a25a9eefa_0_26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4a25a9eefa_0_2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4a25a9eefa_0_27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4a25a9eefa_0_2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2749050" y="748800"/>
            <a:ext cx="3645900" cy="3645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2992950" y="992700"/>
            <a:ext cx="3158100" cy="3158100"/>
          </a:xfrm>
          <a:prstGeom prst="rect">
            <a:avLst/>
          </a:prstGeom>
          <a:noFill/>
          <a:ln w="28575" cap="flat" cmpd="sng">
            <a:solidFill>
              <a:schemeClr val="lt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096250" y="1627200"/>
            <a:ext cx="2951400" cy="1584300"/>
          </a:xfrm>
          <a:prstGeom prst="rect">
            <a:avLst/>
          </a:prstGeom>
        </p:spPr>
        <p:txBody>
          <a:bodyPr spcFirstLastPara="1" wrap="square" lIns="91425" tIns="91425" rIns="91425" bIns="91425" anchor="ctr" anchorCtr="0"/>
          <a:lstStyle>
            <a:lvl1pPr lvl="0" algn="ctr">
              <a:spcBef>
                <a:spcPts val="0"/>
              </a:spcBef>
              <a:spcAft>
                <a:spcPts val="0"/>
              </a:spcAft>
              <a:buClr>
                <a:schemeClr val="lt1"/>
              </a:buClr>
              <a:buSzPts val="3200"/>
              <a:buFont typeface="Lato"/>
              <a:buNone/>
              <a:defRPr>
                <a:solidFill>
                  <a:schemeClr val="lt1"/>
                </a:solidFill>
                <a:latin typeface="Lato"/>
                <a:ea typeface="Lato"/>
                <a:cs typeface="Lato"/>
                <a:sym typeface="Lato"/>
              </a:defRPr>
            </a:lvl1pPr>
            <a:lvl2pPr lvl="1" algn="ctr">
              <a:spcBef>
                <a:spcPts val="0"/>
              </a:spcBef>
              <a:spcAft>
                <a:spcPts val="0"/>
              </a:spcAft>
              <a:buClr>
                <a:schemeClr val="lt1"/>
              </a:buClr>
              <a:buSzPts val="3200"/>
              <a:buFont typeface="Lato"/>
              <a:buNone/>
              <a:defRPr>
                <a:solidFill>
                  <a:schemeClr val="lt1"/>
                </a:solidFill>
                <a:latin typeface="Lato"/>
                <a:ea typeface="Lato"/>
                <a:cs typeface="Lato"/>
                <a:sym typeface="Lato"/>
              </a:defRPr>
            </a:lvl2pPr>
            <a:lvl3pPr lvl="2" algn="ctr">
              <a:spcBef>
                <a:spcPts val="0"/>
              </a:spcBef>
              <a:spcAft>
                <a:spcPts val="0"/>
              </a:spcAft>
              <a:buClr>
                <a:schemeClr val="lt1"/>
              </a:buClr>
              <a:buSzPts val="3200"/>
              <a:buFont typeface="Lato"/>
              <a:buNone/>
              <a:defRPr>
                <a:solidFill>
                  <a:schemeClr val="lt1"/>
                </a:solidFill>
                <a:latin typeface="Lato"/>
                <a:ea typeface="Lato"/>
                <a:cs typeface="Lato"/>
                <a:sym typeface="Lato"/>
              </a:defRPr>
            </a:lvl3pPr>
            <a:lvl4pPr lvl="3" algn="ctr">
              <a:spcBef>
                <a:spcPts val="0"/>
              </a:spcBef>
              <a:spcAft>
                <a:spcPts val="0"/>
              </a:spcAft>
              <a:buClr>
                <a:schemeClr val="lt1"/>
              </a:buClr>
              <a:buSzPts val="3200"/>
              <a:buFont typeface="Lato"/>
              <a:buNone/>
              <a:defRPr>
                <a:solidFill>
                  <a:schemeClr val="lt1"/>
                </a:solidFill>
                <a:latin typeface="Lato"/>
                <a:ea typeface="Lato"/>
                <a:cs typeface="Lato"/>
                <a:sym typeface="Lato"/>
              </a:defRPr>
            </a:lvl4pPr>
            <a:lvl5pPr lvl="4" algn="ctr">
              <a:spcBef>
                <a:spcPts val="0"/>
              </a:spcBef>
              <a:spcAft>
                <a:spcPts val="0"/>
              </a:spcAft>
              <a:buClr>
                <a:schemeClr val="lt1"/>
              </a:buClr>
              <a:buSzPts val="3200"/>
              <a:buFont typeface="Lato"/>
              <a:buNone/>
              <a:defRPr>
                <a:solidFill>
                  <a:schemeClr val="lt1"/>
                </a:solidFill>
                <a:latin typeface="Lato"/>
                <a:ea typeface="Lato"/>
                <a:cs typeface="Lato"/>
                <a:sym typeface="Lato"/>
              </a:defRPr>
            </a:lvl5pPr>
            <a:lvl6pPr lvl="5" algn="ctr">
              <a:spcBef>
                <a:spcPts val="0"/>
              </a:spcBef>
              <a:spcAft>
                <a:spcPts val="0"/>
              </a:spcAft>
              <a:buClr>
                <a:schemeClr val="lt1"/>
              </a:buClr>
              <a:buSzPts val="3200"/>
              <a:buFont typeface="Lato"/>
              <a:buNone/>
              <a:defRPr>
                <a:solidFill>
                  <a:schemeClr val="lt1"/>
                </a:solidFill>
                <a:latin typeface="Lato"/>
                <a:ea typeface="Lato"/>
                <a:cs typeface="Lato"/>
                <a:sym typeface="Lato"/>
              </a:defRPr>
            </a:lvl6pPr>
            <a:lvl7pPr lvl="6" algn="ctr">
              <a:spcBef>
                <a:spcPts val="0"/>
              </a:spcBef>
              <a:spcAft>
                <a:spcPts val="0"/>
              </a:spcAft>
              <a:buClr>
                <a:schemeClr val="lt1"/>
              </a:buClr>
              <a:buSzPts val="3200"/>
              <a:buFont typeface="Lato"/>
              <a:buNone/>
              <a:defRPr>
                <a:solidFill>
                  <a:schemeClr val="lt1"/>
                </a:solidFill>
                <a:latin typeface="Lato"/>
                <a:ea typeface="Lato"/>
                <a:cs typeface="Lato"/>
                <a:sym typeface="Lato"/>
              </a:defRPr>
            </a:lvl7pPr>
            <a:lvl8pPr lvl="7" algn="ctr">
              <a:spcBef>
                <a:spcPts val="0"/>
              </a:spcBef>
              <a:spcAft>
                <a:spcPts val="0"/>
              </a:spcAft>
              <a:buClr>
                <a:schemeClr val="lt1"/>
              </a:buClr>
              <a:buSzPts val="3200"/>
              <a:buFont typeface="Lato"/>
              <a:buNone/>
              <a:defRPr>
                <a:solidFill>
                  <a:schemeClr val="lt1"/>
                </a:solidFill>
                <a:latin typeface="Lato"/>
                <a:ea typeface="Lato"/>
                <a:cs typeface="Lato"/>
                <a:sym typeface="Lato"/>
              </a:defRPr>
            </a:lvl8pPr>
            <a:lvl9pPr lvl="8" algn="ctr">
              <a:spcBef>
                <a:spcPts val="0"/>
              </a:spcBef>
              <a:spcAft>
                <a:spcPts val="0"/>
              </a:spcAft>
              <a:buClr>
                <a:schemeClr val="lt1"/>
              </a:buClr>
              <a:buSzPts val="3200"/>
              <a:buFont typeface="Lato"/>
              <a:buNone/>
              <a:defRPr>
                <a:solidFill>
                  <a:schemeClr val="lt1"/>
                </a:solidFill>
                <a:latin typeface="Lato"/>
                <a:ea typeface="Lato"/>
                <a:cs typeface="Lato"/>
                <a:sym typeface="Lato"/>
              </a:defRPr>
            </a:lvl9pPr>
          </a:lstStyle>
          <a:p>
            <a:endParaRPr/>
          </a:p>
        </p:txBody>
      </p:sp>
      <p:sp>
        <p:nvSpPr>
          <p:cNvPr id="13" name="Google Shape;13;p2"/>
          <p:cNvSpPr txBox="1">
            <a:spLocks noGrp="1"/>
          </p:cNvSpPr>
          <p:nvPr>
            <p:ph type="subTitle" idx="1"/>
          </p:nvPr>
        </p:nvSpPr>
        <p:spPr>
          <a:xfrm>
            <a:off x="3096363" y="3266930"/>
            <a:ext cx="2951400" cy="701400"/>
          </a:xfrm>
          <a:prstGeom prst="rect">
            <a:avLst/>
          </a:prstGeom>
        </p:spPr>
        <p:txBody>
          <a:bodyPr spcFirstLastPara="1" wrap="square" lIns="91425" tIns="91425" rIns="91425" bIns="91425" anchor="b" anchorCtr="0"/>
          <a:lstStyle>
            <a:lvl1pPr lvl="0" algn="ctr">
              <a:lnSpc>
                <a:spcPct val="100000"/>
              </a:lnSpc>
              <a:spcBef>
                <a:spcPts val="0"/>
              </a:spcBef>
              <a:spcAft>
                <a:spcPts val="0"/>
              </a:spcAft>
              <a:buClr>
                <a:schemeClr val="lt1"/>
              </a:buClr>
              <a:buSzPts val="1800"/>
              <a:buFont typeface="Playfair Display"/>
              <a:buNone/>
              <a:defRPr b="1">
                <a:solidFill>
                  <a:schemeClr val="lt1"/>
                </a:solidFill>
                <a:latin typeface="Playfair Display"/>
                <a:ea typeface="Playfair Display"/>
                <a:cs typeface="Playfair Display"/>
                <a:sym typeface="Playfair Display"/>
              </a:defRPr>
            </a:lvl1pPr>
            <a:lvl2pPr lvl="1"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9pPr>
          </a:lstStyle>
          <a:p>
            <a:endParaRPr/>
          </a:p>
        </p:txBody>
      </p:sp>
      <p:sp>
        <p:nvSpPr>
          <p:cNvPr id="14" name="Google Shape;14;p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509550" y="1423875"/>
            <a:ext cx="8124900" cy="1798200"/>
          </a:xfrm>
          <a:prstGeom prst="rect">
            <a:avLst/>
          </a:prstGeom>
        </p:spPr>
        <p:txBody>
          <a:bodyPr spcFirstLastPara="1" wrap="square" lIns="91425" tIns="91425" rIns="91425" bIns="91425" anchor="ctr" anchorCtr="0"/>
          <a:lstStyle>
            <a:lvl1pPr lvl="0"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17" name="Google Shape;17;p3"/>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1" name="Google Shape;21;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2" name="Google Shape;22;p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5" name="Google Shape;25;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6" name="Google Shape;26;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7" name="Google Shape;27;p5"/>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0" name="Google Shape;30;p6"/>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91378"/>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4" name="Google Shape;34;p7"/>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2"/>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lstStyle>
            <a:lvl1pPr lvl="0">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37" name="Google Shape;37;p8"/>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1" name="Google Shape;41;p9"/>
          <p:cNvSpPr txBox="1">
            <a:spLocks noGrp="1"/>
          </p:cNvSpPr>
          <p:nvPr>
            <p:ph type="title"/>
          </p:nvPr>
        </p:nvSpPr>
        <p:spPr>
          <a:xfrm>
            <a:off x="265500" y="1107950"/>
            <a:ext cx="4045200" cy="16836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845201"/>
            <a:ext cx="4045200" cy="13455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1600"/>
              </a:spcBef>
              <a:spcAft>
                <a:spcPts val="0"/>
              </a:spcAft>
              <a:buClr>
                <a:schemeClr val="lt1"/>
              </a:buClr>
              <a:buSzPts val="1400"/>
              <a:buChar char="○"/>
              <a:defRPr>
                <a:solidFill>
                  <a:schemeClr val="lt1"/>
                </a:solidFill>
              </a:defRPr>
            </a:lvl2pPr>
            <a:lvl3pPr marL="1371600" lvl="2" indent="-317500">
              <a:spcBef>
                <a:spcPts val="1600"/>
              </a:spcBef>
              <a:spcAft>
                <a:spcPts val="0"/>
              </a:spcAft>
              <a:buClr>
                <a:schemeClr val="lt1"/>
              </a:buClr>
              <a:buSzPts val="1400"/>
              <a:buChar char="■"/>
              <a:defRPr>
                <a:solidFill>
                  <a:schemeClr val="lt1"/>
                </a:solidFill>
              </a:defRPr>
            </a:lvl3pPr>
            <a:lvl4pPr marL="1828800" lvl="3" indent="-317500">
              <a:spcBef>
                <a:spcPts val="1600"/>
              </a:spcBef>
              <a:spcAft>
                <a:spcPts val="0"/>
              </a:spcAft>
              <a:buClr>
                <a:schemeClr val="lt1"/>
              </a:buClr>
              <a:buSzPts val="1400"/>
              <a:buChar char="●"/>
              <a:defRPr>
                <a:solidFill>
                  <a:schemeClr val="lt1"/>
                </a:solidFill>
              </a:defRPr>
            </a:lvl4pPr>
            <a:lvl5pPr marL="2286000" lvl="4" indent="-317500">
              <a:spcBef>
                <a:spcPts val="1600"/>
              </a:spcBef>
              <a:spcAft>
                <a:spcPts val="0"/>
              </a:spcAft>
              <a:buClr>
                <a:schemeClr val="lt1"/>
              </a:buClr>
              <a:buSzPts val="1400"/>
              <a:buChar char="○"/>
              <a:defRPr>
                <a:solidFill>
                  <a:schemeClr val="lt1"/>
                </a:solidFill>
              </a:defRPr>
            </a:lvl5pPr>
            <a:lvl6pPr marL="2743200" lvl="5" indent="-317500">
              <a:spcBef>
                <a:spcPts val="1600"/>
              </a:spcBef>
              <a:spcAft>
                <a:spcPts val="0"/>
              </a:spcAft>
              <a:buClr>
                <a:schemeClr val="lt1"/>
              </a:buClr>
              <a:buSzPts val="1400"/>
              <a:buChar char="■"/>
              <a:defRPr>
                <a:solidFill>
                  <a:schemeClr val="lt1"/>
                </a:solidFill>
              </a:defRPr>
            </a:lvl6pPr>
            <a:lvl7pPr marL="3200400" lvl="6" indent="-317500">
              <a:spcBef>
                <a:spcPts val="1600"/>
              </a:spcBef>
              <a:spcAft>
                <a:spcPts val="0"/>
              </a:spcAft>
              <a:buClr>
                <a:schemeClr val="lt1"/>
              </a:buClr>
              <a:buSzPts val="1400"/>
              <a:buChar char="●"/>
              <a:defRPr>
                <a:solidFill>
                  <a:schemeClr val="lt1"/>
                </a:solidFill>
              </a:defRPr>
            </a:lvl7pPr>
            <a:lvl8pPr marL="3657600" lvl="7" indent="-317500">
              <a:spcBef>
                <a:spcPts val="1600"/>
              </a:spcBef>
              <a:spcAft>
                <a:spcPts val="0"/>
              </a:spcAft>
              <a:buClr>
                <a:schemeClr val="lt1"/>
              </a:buClr>
              <a:buSzPts val="1400"/>
              <a:buChar char="○"/>
              <a:defRPr>
                <a:solidFill>
                  <a:schemeClr val="lt1"/>
                </a:solidFill>
              </a:defRPr>
            </a:lvl8pPr>
            <a:lvl9pPr marL="4114800" lvl="8" indent="-317500">
              <a:spcBef>
                <a:spcPts val="1600"/>
              </a:spcBef>
              <a:spcAft>
                <a:spcPts val="1600"/>
              </a:spcAft>
              <a:buClr>
                <a:schemeClr val="lt1"/>
              </a:buClr>
              <a:buSzPts val="1400"/>
              <a:buChar char="■"/>
              <a:defRPr>
                <a:solidFill>
                  <a:schemeClr val="lt1"/>
                </a:solidFill>
              </a:defRPr>
            </a:lvl9pPr>
          </a:lstStyle>
          <a:p>
            <a:endParaRPr/>
          </a:p>
        </p:txBody>
      </p:sp>
      <p:sp>
        <p:nvSpPr>
          <p:cNvPr id="44" name="Google Shape;44;p9"/>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7" name="Google Shape;47;p10"/>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11"/>
          <p:cNvSpPr txBox="1">
            <a:spLocks noGrp="1"/>
          </p:cNvSpPr>
          <p:nvPr>
            <p:ph type="title" hasCustomPrompt="1"/>
          </p:nvPr>
        </p:nvSpPr>
        <p:spPr>
          <a:xfrm>
            <a:off x="311700" y="1233100"/>
            <a:ext cx="8520600" cy="1610100"/>
          </a:xfrm>
          <a:prstGeom prst="rect">
            <a:avLst/>
          </a:prstGeom>
        </p:spPr>
        <p:txBody>
          <a:bodyPr spcFirstLastPara="1" wrap="square" lIns="91425" tIns="91425" rIns="91425" bIns="91425" anchor="b" anchorCtr="0"/>
          <a:lstStyle>
            <a:lvl1pPr lvl="0" algn="ctr">
              <a:spcBef>
                <a:spcPts val="0"/>
              </a:spcBef>
              <a:spcAft>
                <a:spcPts val="0"/>
              </a:spcAft>
              <a:buSzPts val="10000"/>
              <a:buFont typeface="Lato"/>
              <a:buNone/>
              <a:defRPr sz="10000">
                <a:latin typeface="Lato"/>
                <a:ea typeface="Lato"/>
                <a:cs typeface="Lato"/>
                <a:sym typeface="Lato"/>
              </a:defRPr>
            </a:lvl1pPr>
            <a:lvl2pPr lvl="1" algn="ctr">
              <a:spcBef>
                <a:spcPts val="0"/>
              </a:spcBef>
              <a:spcAft>
                <a:spcPts val="0"/>
              </a:spcAft>
              <a:buSzPts val="10000"/>
              <a:buFont typeface="Lato"/>
              <a:buNone/>
              <a:defRPr sz="10000">
                <a:latin typeface="Lato"/>
                <a:ea typeface="Lato"/>
                <a:cs typeface="Lato"/>
                <a:sym typeface="Lato"/>
              </a:defRPr>
            </a:lvl2pPr>
            <a:lvl3pPr lvl="2" algn="ctr">
              <a:spcBef>
                <a:spcPts val="0"/>
              </a:spcBef>
              <a:spcAft>
                <a:spcPts val="0"/>
              </a:spcAft>
              <a:buSzPts val="10000"/>
              <a:buFont typeface="Lato"/>
              <a:buNone/>
              <a:defRPr sz="10000">
                <a:latin typeface="Lato"/>
                <a:ea typeface="Lato"/>
                <a:cs typeface="Lato"/>
                <a:sym typeface="Lato"/>
              </a:defRPr>
            </a:lvl3pPr>
            <a:lvl4pPr lvl="3" algn="ctr">
              <a:spcBef>
                <a:spcPts val="0"/>
              </a:spcBef>
              <a:spcAft>
                <a:spcPts val="0"/>
              </a:spcAft>
              <a:buSzPts val="10000"/>
              <a:buFont typeface="Lato"/>
              <a:buNone/>
              <a:defRPr sz="10000">
                <a:latin typeface="Lato"/>
                <a:ea typeface="Lato"/>
                <a:cs typeface="Lato"/>
                <a:sym typeface="Lato"/>
              </a:defRPr>
            </a:lvl4pPr>
            <a:lvl5pPr lvl="4" algn="ctr">
              <a:spcBef>
                <a:spcPts val="0"/>
              </a:spcBef>
              <a:spcAft>
                <a:spcPts val="0"/>
              </a:spcAft>
              <a:buSzPts val="10000"/>
              <a:buFont typeface="Lato"/>
              <a:buNone/>
              <a:defRPr sz="10000">
                <a:latin typeface="Lato"/>
                <a:ea typeface="Lato"/>
                <a:cs typeface="Lato"/>
                <a:sym typeface="Lato"/>
              </a:defRPr>
            </a:lvl5pPr>
            <a:lvl6pPr lvl="5" algn="ctr">
              <a:spcBef>
                <a:spcPts val="0"/>
              </a:spcBef>
              <a:spcAft>
                <a:spcPts val="0"/>
              </a:spcAft>
              <a:buSzPts val="10000"/>
              <a:buFont typeface="Lato"/>
              <a:buNone/>
              <a:defRPr sz="10000">
                <a:latin typeface="Lato"/>
                <a:ea typeface="Lato"/>
                <a:cs typeface="Lato"/>
                <a:sym typeface="Lato"/>
              </a:defRPr>
            </a:lvl6pPr>
            <a:lvl7pPr lvl="6" algn="ctr">
              <a:spcBef>
                <a:spcPts val="0"/>
              </a:spcBef>
              <a:spcAft>
                <a:spcPts val="0"/>
              </a:spcAft>
              <a:buSzPts val="10000"/>
              <a:buFont typeface="Lato"/>
              <a:buNone/>
              <a:defRPr sz="10000">
                <a:latin typeface="Lato"/>
                <a:ea typeface="Lato"/>
                <a:cs typeface="Lato"/>
                <a:sym typeface="Lato"/>
              </a:defRPr>
            </a:lvl7pPr>
            <a:lvl8pPr lvl="7" algn="ctr">
              <a:spcBef>
                <a:spcPts val="0"/>
              </a:spcBef>
              <a:spcAft>
                <a:spcPts val="0"/>
              </a:spcAft>
              <a:buSzPts val="10000"/>
              <a:buFont typeface="Lato"/>
              <a:buNone/>
              <a:defRPr sz="10000">
                <a:latin typeface="Lato"/>
                <a:ea typeface="Lato"/>
                <a:cs typeface="Lato"/>
                <a:sym typeface="Lato"/>
              </a:defRPr>
            </a:lvl8pPr>
            <a:lvl9pPr lvl="8" algn="ctr">
              <a:spcBef>
                <a:spcPts val="0"/>
              </a:spcBef>
              <a:spcAft>
                <a:spcPts val="0"/>
              </a:spcAft>
              <a:buSzPts val="10000"/>
              <a:buFont typeface="Lato"/>
              <a:buNone/>
              <a:defRPr sz="10000">
                <a:latin typeface="Lato"/>
                <a:ea typeface="Lato"/>
                <a:cs typeface="Lato"/>
                <a:sym typeface="Lato"/>
              </a:defRPr>
            </a:lvl9pPr>
          </a:lstStyle>
          <a:p>
            <a:r>
              <a:t>xx%</a:t>
            </a:r>
          </a:p>
        </p:txBody>
      </p:sp>
      <p:sp>
        <p:nvSpPr>
          <p:cNvPr id="51" name="Google Shape;51;p11"/>
          <p:cNvSpPr txBox="1">
            <a:spLocks noGrp="1"/>
          </p:cNvSpPr>
          <p:nvPr>
            <p:ph type="body" idx="1"/>
          </p:nvPr>
        </p:nvSpPr>
        <p:spPr>
          <a:xfrm>
            <a:off x="311700" y="2919450"/>
            <a:ext cx="8520600" cy="10716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52" name="Google Shape;52;p11"/>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coral">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marL="914400" lvl="1"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marL="1371600" lvl="2"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marL="1828800" lvl="3"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marL="2286000" lvl="4"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marL="2743200" lvl="5"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marL="3200400" lvl="6"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marL="3657600" lvl="7"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marL="4114800" lvl="8" indent="-31750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latin typeface="Lato"/>
                <a:ea typeface="Lato"/>
                <a:cs typeface="Lato"/>
                <a:sym typeface="Lato"/>
              </a:defRPr>
            </a:lvl1pPr>
            <a:lvl2pPr lvl="1" algn="r">
              <a:buNone/>
              <a:defRPr sz="1000">
                <a:solidFill>
                  <a:schemeClr val="dk2"/>
                </a:solidFill>
                <a:latin typeface="Lato"/>
                <a:ea typeface="Lato"/>
                <a:cs typeface="Lato"/>
                <a:sym typeface="Lato"/>
              </a:defRPr>
            </a:lvl2pPr>
            <a:lvl3pPr lvl="2" algn="r">
              <a:buNone/>
              <a:defRPr sz="1000">
                <a:solidFill>
                  <a:schemeClr val="dk2"/>
                </a:solidFill>
                <a:latin typeface="Lato"/>
                <a:ea typeface="Lato"/>
                <a:cs typeface="Lato"/>
                <a:sym typeface="Lato"/>
              </a:defRPr>
            </a:lvl3pPr>
            <a:lvl4pPr lvl="3" algn="r">
              <a:buNone/>
              <a:defRPr sz="1000">
                <a:solidFill>
                  <a:schemeClr val="dk2"/>
                </a:solidFill>
                <a:latin typeface="Lato"/>
                <a:ea typeface="Lato"/>
                <a:cs typeface="Lato"/>
                <a:sym typeface="Lato"/>
              </a:defRPr>
            </a:lvl4pPr>
            <a:lvl5pPr lvl="4" algn="r">
              <a:buNone/>
              <a:defRPr sz="1000">
                <a:solidFill>
                  <a:schemeClr val="dk2"/>
                </a:solidFill>
                <a:latin typeface="Lato"/>
                <a:ea typeface="Lato"/>
                <a:cs typeface="Lato"/>
                <a:sym typeface="Lato"/>
              </a:defRPr>
            </a:lvl5pPr>
            <a:lvl6pPr lvl="5" algn="r">
              <a:buNone/>
              <a:defRPr sz="1000">
                <a:solidFill>
                  <a:schemeClr val="dk2"/>
                </a:solidFill>
                <a:latin typeface="Lato"/>
                <a:ea typeface="Lato"/>
                <a:cs typeface="Lato"/>
                <a:sym typeface="Lato"/>
              </a:defRPr>
            </a:lvl6pPr>
            <a:lvl7pPr lvl="6" algn="r">
              <a:buNone/>
              <a:defRPr sz="1000">
                <a:solidFill>
                  <a:schemeClr val="dk2"/>
                </a:solidFill>
                <a:latin typeface="Lato"/>
                <a:ea typeface="Lato"/>
                <a:cs typeface="Lato"/>
                <a:sym typeface="Lato"/>
              </a:defRPr>
            </a:lvl7pPr>
            <a:lvl8pPr lvl="7" algn="r">
              <a:buNone/>
              <a:defRPr sz="1000">
                <a:solidFill>
                  <a:schemeClr val="dk2"/>
                </a:solidFill>
                <a:latin typeface="Lato"/>
                <a:ea typeface="Lato"/>
                <a:cs typeface="Lato"/>
                <a:sym typeface="Lato"/>
              </a:defRPr>
            </a:lvl8pPr>
            <a:lvl9pPr lvl="8" algn="r">
              <a:buNone/>
              <a:defRPr sz="1000">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www.historyofwar.org/articles/siege_potidaia.html" TargetMode="External"/><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hyperlink" Target="https://warfarehistorynetwork.com/daily/military-history/the-catapult-and-other-war-machines-of-ancient-greece/" TargetMode="External"/><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hyperlink" Target="https://prezi.com/v-hjvtf2tntz/lithobolos-ballista/" TargetMode="External"/><Relationship Id="rId2" Type="http://schemas.openxmlformats.org/officeDocument/2006/relationships/notesSlide" Target="../notesSlides/notesSlide18.xml"/><Relationship Id="rId1" Type="http://schemas.openxmlformats.org/officeDocument/2006/relationships/slideLayout" Target="../slideLayouts/slideLayout3.xml"/><Relationship Id="rId4" Type="http://schemas.openxmlformats.org/officeDocument/2006/relationships/hyperlink" Target="https://sites.google.com/a/brvgs.k12.va.us/wh-14-sem-1-greece-ogm/catapult"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3"/>
          <p:cNvSpPr txBox="1">
            <a:spLocks noGrp="1"/>
          </p:cNvSpPr>
          <p:nvPr>
            <p:ph type="ctrTitle"/>
          </p:nvPr>
        </p:nvSpPr>
        <p:spPr>
          <a:xfrm>
            <a:off x="3096250" y="1627200"/>
            <a:ext cx="2951400" cy="1584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solidFill>
                  <a:srgbClr val="FFFFFF"/>
                </a:solidFill>
                <a:latin typeface="Arial"/>
                <a:ea typeface="Arial"/>
                <a:cs typeface="Arial"/>
                <a:sym typeface="Arial"/>
              </a:rPr>
              <a:t>The evolution of Siege warfare in the Classical Greek period</a:t>
            </a:r>
            <a:endParaRPr>
              <a:solidFill>
                <a:srgbClr val="FFFFFF"/>
              </a:solidFill>
              <a:latin typeface="Arial"/>
              <a:ea typeface="Arial"/>
              <a:cs typeface="Arial"/>
              <a:sym typeface="Arial"/>
            </a:endParaRPr>
          </a:p>
        </p:txBody>
      </p:sp>
      <p:sp>
        <p:nvSpPr>
          <p:cNvPr id="60" name="Google Shape;60;p13"/>
          <p:cNvSpPr txBox="1">
            <a:spLocks noGrp="1"/>
          </p:cNvSpPr>
          <p:nvPr>
            <p:ph type="subTitle" idx="1"/>
          </p:nvPr>
        </p:nvSpPr>
        <p:spPr>
          <a:xfrm>
            <a:off x="3096363" y="3266930"/>
            <a:ext cx="2951400" cy="701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a:t>By David Wright</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4"/>
          <p:cNvSpPr txBox="1">
            <a:spLocks noGrp="1"/>
          </p:cNvSpPr>
          <p:nvPr>
            <p:ph type="title"/>
          </p:nvPr>
        </p:nvSpPr>
        <p:spPr>
          <a:xfrm>
            <a:off x="0" y="44675"/>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Aims</a:t>
            </a:r>
            <a:endParaRPr/>
          </a:p>
        </p:txBody>
      </p:sp>
      <p:sp>
        <p:nvSpPr>
          <p:cNvPr id="66" name="Google Shape;66;p14"/>
          <p:cNvSpPr txBox="1">
            <a:spLocks noGrp="1"/>
          </p:cNvSpPr>
          <p:nvPr>
            <p:ph type="body" idx="1"/>
          </p:nvPr>
        </p:nvSpPr>
        <p:spPr>
          <a:xfrm>
            <a:off x="0" y="566500"/>
            <a:ext cx="6471900" cy="449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2000" dirty="0">
              <a:solidFill>
                <a:srgbClr val="000000"/>
              </a:solidFill>
              <a:latin typeface="Arial"/>
              <a:ea typeface="Arial"/>
              <a:cs typeface="Arial"/>
              <a:sym typeface="Arial"/>
            </a:endParaRPr>
          </a:p>
          <a:p>
            <a:pPr marL="457200" lvl="0" indent="-355600" algn="l" rtl="0">
              <a:spcBef>
                <a:spcPts val="0"/>
              </a:spcBef>
              <a:spcAft>
                <a:spcPts val="0"/>
              </a:spcAft>
              <a:buClr>
                <a:srgbClr val="000000"/>
              </a:buClr>
              <a:buSzPts val="2000"/>
              <a:buFont typeface="Arial"/>
              <a:buChar char="-"/>
            </a:pPr>
            <a:r>
              <a:rPr lang="en-GB" sz="2000" dirty="0">
                <a:solidFill>
                  <a:srgbClr val="000000"/>
                </a:solidFill>
                <a:latin typeface="Times New Roman"/>
                <a:ea typeface="Times New Roman"/>
                <a:cs typeface="Times New Roman"/>
                <a:sym typeface="Times New Roman"/>
              </a:rPr>
              <a:t>Each weapon’s specific</a:t>
            </a:r>
            <a:r>
              <a:rPr lang="en-GB" sz="2000" u="sng" dirty="0">
                <a:solidFill>
                  <a:srgbClr val="000000"/>
                </a:solidFill>
                <a:latin typeface="Times New Roman"/>
                <a:ea typeface="Times New Roman"/>
                <a:cs typeface="Times New Roman"/>
                <a:sym typeface="Times New Roman"/>
              </a:rPr>
              <a:t> </a:t>
            </a:r>
            <a:r>
              <a:rPr lang="en-GB" sz="2000" b="1" u="sng" dirty="0">
                <a:solidFill>
                  <a:srgbClr val="000000"/>
                </a:solidFill>
                <a:latin typeface="Times New Roman"/>
                <a:ea typeface="Times New Roman"/>
                <a:cs typeface="Times New Roman"/>
                <a:sym typeface="Times New Roman"/>
              </a:rPr>
              <a:t>capabilities and origin</a:t>
            </a:r>
            <a:endParaRPr sz="2000" b="1" u="sng" dirty="0">
              <a:solidFill>
                <a:srgbClr val="000000"/>
              </a:solidFill>
              <a:latin typeface="Times New Roman"/>
              <a:ea typeface="Times New Roman"/>
              <a:cs typeface="Times New Roman"/>
              <a:sym typeface="Times New Roman"/>
            </a:endParaRPr>
          </a:p>
          <a:p>
            <a:pPr marL="457200" lvl="0" indent="-355600" algn="l" rtl="0">
              <a:spcBef>
                <a:spcPts val="0"/>
              </a:spcBef>
              <a:spcAft>
                <a:spcPts val="0"/>
              </a:spcAft>
              <a:buClr>
                <a:srgbClr val="000000"/>
              </a:buClr>
              <a:buSzPts val="2000"/>
              <a:buFont typeface="Arial"/>
              <a:buChar char="-"/>
            </a:pPr>
            <a:r>
              <a:rPr lang="en-GB" sz="2000" dirty="0">
                <a:solidFill>
                  <a:srgbClr val="000000"/>
                </a:solidFill>
                <a:latin typeface="Times New Roman"/>
                <a:ea typeface="Times New Roman"/>
                <a:cs typeface="Times New Roman"/>
                <a:sym typeface="Times New Roman"/>
              </a:rPr>
              <a:t> The</a:t>
            </a:r>
            <a:r>
              <a:rPr lang="en-GB" sz="2000" b="1" dirty="0">
                <a:solidFill>
                  <a:srgbClr val="000000"/>
                </a:solidFill>
                <a:latin typeface="Times New Roman"/>
                <a:ea typeface="Times New Roman"/>
                <a:cs typeface="Times New Roman"/>
                <a:sym typeface="Times New Roman"/>
              </a:rPr>
              <a:t> </a:t>
            </a:r>
            <a:r>
              <a:rPr lang="en-GB" sz="2000" b="1" u="sng" dirty="0">
                <a:solidFill>
                  <a:srgbClr val="000000"/>
                </a:solidFill>
                <a:latin typeface="Times New Roman"/>
                <a:ea typeface="Times New Roman"/>
                <a:cs typeface="Times New Roman"/>
                <a:sym typeface="Times New Roman"/>
              </a:rPr>
              <a:t>evolution</a:t>
            </a:r>
            <a:r>
              <a:rPr lang="en-GB" sz="2000" u="sng" dirty="0">
                <a:solidFill>
                  <a:srgbClr val="000000"/>
                </a:solidFill>
                <a:latin typeface="Times New Roman"/>
                <a:ea typeface="Times New Roman"/>
                <a:cs typeface="Times New Roman"/>
                <a:sym typeface="Times New Roman"/>
              </a:rPr>
              <a:t> </a:t>
            </a:r>
            <a:r>
              <a:rPr lang="en-GB" sz="2000" dirty="0">
                <a:solidFill>
                  <a:srgbClr val="000000"/>
                </a:solidFill>
                <a:latin typeface="Times New Roman"/>
                <a:ea typeface="Times New Roman"/>
                <a:cs typeface="Times New Roman"/>
                <a:sym typeface="Times New Roman"/>
              </a:rPr>
              <a:t>of weapons following a battle and </a:t>
            </a:r>
            <a:r>
              <a:rPr lang="en-GB" sz="2000" b="1" u="sng" dirty="0">
                <a:solidFill>
                  <a:srgbClr val="000000"/>
                </a:solidFill>
                <a:latin typeface="Times New Roman"/>
                <a:ea typeface="Times New Roman"/>
                <a:cs typeface="Times New Roman"/>
                <a:sym typeface="Times New Roman"/>
              </a:rPr>
              <a:t>fulfilling needs </a:t>
            </a:r>
            <a:r>
              <a:rPr lang="en-GB" sz="2000" dirty="0">
                <a:solidFill>
                  <a:srgbClr val="000000"/>
                </a:solidFill>
                <a:latin typeface="Times New Roman"/>
                <a:ea typeface="Times New Roman"/>
                <a:cs typeface="Times New Roman"/>
                <a:sym typeface="Times New Roman"/>
              </a:rPr>
              <a:t>from a leader</a:t>
            </a:r>
            <a:endParaRPr sz="2000" dirty="0">
              <a:solidFill>
                <a:srgbClr val="000000"/>
              </a:solidFill>
              <a:latin typeface="Times New Roman"/>
              <a:ea typeface="Times New Roman"/>
              <a:cs typeface="Times New Roman"/>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rgbClr val="000000"/>
                </a:solidFill>
                <a:latin typeface="Times New Roman"/>
                <a:ea typeface="Times New Roman"/>
                <a:cs typeface="Times New Roman"/>
                <a:sym typeface="Times New Roman"/>
              </a:rPr>
              <a:t> Learn which poleis innovated these new tactics</a:t>
            </a:r>
            <a:endParaRPr sz="2000" dirty="0">
              <a:solidFill>
                <a:srgbClr val="000000"/>
              </a:solidFill>
              <a:latin typeface="Times New Roman"/>
              <a:ea typeface="Times New Roman"/>
              <a:cs typeface="Times New Roman"/>
              <a:sym typeface="Times New Roman"/>
            </a:endParaRPr>
          </a:p>
          <a:p>
            <a:pPr marL="457200" lvl="0" indent="0" algn="l" rtl="0">
              <a:spcBef>
                <a:spcPts val="0"/>
              </a:spcBef>
              <a:spcAft>
                <a:spcPts val="0"/>
              </a:spcAft>
              <a:buNone/>
            </a:pPr>
            <a:r>
              <a:rPr lang="en-GB" sz="2000" dirty="0">
                <a:solidFill>
                  <a:srgbClr val="000000"/>
                </a:solidFill>
                <a:latin typeface="Times New Roman"/>
                <a:ea typeface="Times New Roman"/>
                <a:cs typeface="Times New Roman"/>
                <a:sym typeface="Times New Roman"/>
              </a:rPr>
              <a:t> Major siege battles that saw the</a:t>
            </a:r>
            <a:r>
              <a:rPr lang="en-GB" sz="2000" u="sng" dirty="0">
                <a:solidFill>
                  <a:srgbClr val="000000"/>
                </a:solidFill>
                <a:latin typeface="Times New Roman"/>
                <a:ea typeface="Times New Roman"/>
                <a:cs typeface="Times New Roman"/>
                <a:sym typeface="Times New Roman"/>
              </a:rPr>
              <a:t> </a:t>
            </a:r>
            <a:r>
              <a:rPr lang="en-GB" sz="2000" b="1" u="sng" dirty="0">
                <a:solidFill>
                  <a:srgbClr val="000000"/>
                </a:solidFill>
                <a:latin typeface="Times New Roman"/>
                <a:ea typeface="Times New Roman"/>
                <a:cs typeface="Times New Roman"/>
                <a:sym typeface="Times New Roman"/>
              </a:rPr>
              <a:t>effects of specific weapons</a:t>
            </a:r>
            <a:endParaRPr sz="2000" b="1" u="sng" dirty="0">
              <a:solidFill>
                <a:srgbClr val="000000"/>
              </a:solidFill>
              <a:latin typeface="Times New Roman"/>
              <a:ea typeface="Times New Roman"/>
              <a:cs typeface="Times New Roman"/>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rgbClr val="000000"/>
                </a:solidFill>
                <a:latin typeface="Times New Roman"/>
                <a:ea typeface="Times New Roman"/>
                <a:cs typeface="Times New Roman"/>
                <a:sym typeface="Times New Roman"/>
              </a:rPr>
              <a:t>Specific leaders that lead to innovation such as Dionysius</a:t>
            </a:r>
            <a:endParaRPr sz="2000" dirty="0">
              <a:solidFill>
                <a:srgbClr val="000000"/>
              </a:solidFill>
              <a:latin typeface="Times New Roman"/>
              <a:ea typeface="Times New Roman"/>
              <a:cs typeface="Times New Roman"/>
              <a:sym typeface="Times New Roman"/>
            </a:endParaRPr>
          </a:p>
          <a:p>
            <a:pPr marL="457200" lvl="0" indent="-355600" algn="l" rtl="0">
              <a:spcBef>
                <a:spcPts val="0"/>
              </a:spcBef>
              <a:spcAft>
                <a:spcPts val="0"/>
              </a:spcAft>
              <a:buClr>
                <a:srgbClr val="000000"/>
              </a:buClr>
              <a:buSzPts val="2000"/>
              <a:buFont typeface="Times New Roman"/>
              <a:buChar char="-"/>
            </a:pPr>
            <a:r>
              <a:rPr lang="en-GB" sz="2000" dirty="0">
                <a:solidFill>
                  <a:srgbClr val="000000"/>
                </a:solidFill>
                <a:latin typeface="Times New Roman"/>
                <a:ea typeface="Times New Roman"/>
                <a:cs typeface="Times New Roman"/>
                <a:sym typeface="Times New Roman"/>
              </a:rPr>
              <a:t>The main argument: Evolution of siege weapons of classical Greece was dictated by the influence of a leader’s wishes and battles. </a:t>
            </a:r>
            <a:endParaRPr sz="2000" dirty="0">
              <a:solidFill>
                <a:srgbClr val="000000"/>
              </a:solidFill>
              <a:latin typeface="Times New Roman"/>
              <a:ea typeface="Times New Roman"/>
              <a:cs typeface="Times New Roman"/>
              <a:sym typeface="Times New Roman"/>
            </a:endParaRPr>
          </a:p>
          <a:p>
            <a:pPr marL="457200" lvl="0" indent="0" algn="l" rtl="0">
              <a:spcBef>
                <a:spcPts val="0"/>
              </a:spcBef>
              <a:spcAft>
                <a:spcPts val="0"/>
              </a:spcAft>
              <a:buNone/>
            </a:pPr>
            <a:endParaRPr sz="1900" dirty="0">
              <a:solidFill>
                <a:srgbClr val="000000"/>
              </a:solidFill>
              <a:latin typeface="Arial"/>
              <a:ea typeface="Arial"/>
              <a:cs typeface="Arial"/>
              <a:sym typeface="Arial"/>
            </a:endParaRPr>
          </a:p>
          <a:p>
            <a:pPr marL="457200" lvl="0" indent="0" algn="l" rtl="0">
              <a:spcBef>
                <a:spcPts val="0"/>
              </a:spcBef>
              <a:spcAft>
                <a:spcPts val="0"/>
              </a:spcAft>
              <a:buClr>
                <a:srgbClr val="000000"/>
              </a:buClr>
              <a:buSzPts val="1100"/>
              <a:buFont typeface="Arial"/>
              <a:buNone/>
            </a:pPr>
            <a:endParaRPr dirty="0"/>
          </a:p>
          <a:p>
            <a:pPr marL="457200" lvl="0" indent="0" algn="l" rtl="0">
              <a:spcBef>
                <a:spcPts val="0"/>
              </a:spcBef>
              <a:spcAft>
                <a:spcPts val="1600"/>
              </a:spcAft>
              <a:buNone/>
            </a:pPr>
            <a:endParaRPr dirty="0"/>
          </a:p>
        </p:txBody>
      </p:sp>
      <p:pic>
        <p:nvPicPr>
          <p:cNvPr id="67" name="Google Shape;67;p14"/>
          <p:cNvPicPr preferRelativeResize="0"/>
          <p:nvPr/>
        </p:nvPicPr>
        <p:blipFill>
          <a:blip r:embed="rId3">
            <a:alphaModFix/>
          </a:blip>
          <a:stretch>
            <a:fillRect/>
          </a:stretch>
        </p:blipFill>
        <p:spPr>
          <a:xfrm>
            <a:off x="6160750" y="1310975"/>
            <a:ext cx="2983250" cy="359612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66"/>
                                        </p:tgtEl>
                                        <p:attrNameLst>
                                          <p:attrName>style.visibility</p:attrName>
                                        </p:attrNameLst>
                                      </p:cBhvr>
                                      <p:to>
                                        <p:strVal val="visible"/>
                                      </p:to>
                                    </p:set>
                                    <p:anim calcmode="lin" valueType="num">
                                      <p:cBhvr additive="base">
                                        <p:cTn id="7" dur="1000"/>
                                        <p:tgtEl>
                                          <p:spTgt spid="66"/>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67"/>
                                        </p:tgtEl>
                                        <p:attrNameLst>
                                          <p:attrName>style.visibility</p:attrName>
                                        </p:attrNameLst>
                                      </p:cBhvr>
                                      <p:to>
                                        <p:strVal val="visible"/>
                                      </p:to>
                                    </p:set>
                                    <p:anim calcmode="lin" valueType="num">
                                      <p:cBhvr additive="base">
                                        <p:cTn id="12" dur="1000"/>
                                        <p:tgtEl>
                                          <p:spTgt spid="67"/>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5"/>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u="sng"/>
              <a:t>Siege of Potidaea (432 - 430/29 BC) </a:t>
            </a:r>
            <a:endParaRPr u="sng"/>
          </a:p>
        </p:txBody>
      </p:sp>
      <p:pic>
        <p:nvPicPr>
          <p:cNvPr id="73" name="Google Shape;73;p15"/>
          <p:cNvPicPr preferRelativeResize="0"/>
          <p:nvPr/>
        </p:nvPicPr>
        <p:blipFill>
          <a:blip r:embed="rId3">
            <a:alphaModFix/>
          </a:blip>
          <a:stretch>
            <a:fillRect/>
          </a:stretch>
        </p:blipFill>
        <p:spPr>
          <a:xfrm>
            <a:off x="0" y="1017800"/>
            <a:ext cx="4395301" cy="4125701"/>
          </a:xfrm>
          <a:prstGeom prst="rect">
            <a:avLst/>
          </a:prstGeom>
          <a:noFill/>
          <a:ln>
            <a:noFill/>
          </a:ln>
        </p:spPr>
      </p:pic>
      <p:sp>
        <p:nvSpPr>
          <p:cNvPr id="74" name="Google Shape;74;p15"/>
          <p:cNvSpPr txBox="1">
            <a:spLocks noGrp="1"/>
          </p:cNvSpPr>
          <p:nvPr>
            <p:ph type="body" idx="1"/>
          </p:nvPr>
        </p:nvSpPr>
        <p:spPr>
          <a:xfrm>
            <a:off x="4395300" y="924100"/>
            <a:ext cx="4748700" cy="2915700"/>
          </a:xfrm>
          <a:prstGeom prst="rect">
            <a:avLst/>
          </a:prstGeom>
        </p:spPr>
        <p:txBody>
          <a:bodyPr spcFirstLastPara="1" wrap="square" lIns="91425" tIns="91425" rIns="91425" bIns="91425" anchor="t" anchorCtr="0">
            <a:noAutofit/>
          </a:bodyPr>
          <a:lstStyle/>
          <a:p>
            <a:pPr marL="457200" lvl="0" indent="-381000" algn="l" rtl="0">
              <a:spcBef>
                <a:spcPts val="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Saw Athenian use of blockades</a:t>
            </a:r>
            <a:endParaRPr sz="2400">
              <a:solidFill>
                <a:srgbClr val="000000"/>
              </a:solidFill>
              <a:latin typeface="Times New Roman"/>
              <a:ea typeface="Times New Roman"/>
              <a:cs typeface="Times New Roman"/>
              <a:sym typeface="Times New Roman"/>
            </a:endParaRPr>
          </a:p>
          <a:p>
            <a:pPr marL="457200" lvl="0" indent="-381000" algn="l" rtl="0">
              <a:spcBef>
                <a:spcPts val="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Lengthy lasted over two years.</a:t>
            </a:r>
            <a:endParaRPr sz="2400">
              <a:solidFill>
                <a:srgbClr val="000000"/>
              </a:solidFill>
              <a:latin typeface="Times New Roman"/>
              <a:ea typeface="Times New Roman"/>
              <a:cs typeface="Times New Roman"/>
              <a:sym typeface="Times New Roman"/>
            </a:endParaRPr>
          </a:p>
          <a:p>
            <a:pPr marL="457200" lvl="0" indent="-381000" algn="l" rtl="0">
              <a:spcBef>
                <a:spcPts val="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Cannibalism occurred</a:t>
            </a:r>
            <a:endParaRPr sz="2400">
              <a:solidFill>
                <a:srgbClr val="000000"/>
              </a:solidFill>
              <a:latin typeface="Times New Roman"/>
              <a:ea typeface="Times New Roman"/>
              <a:cs typeface="Times New Roman"/>
              <a:sym typeface="Times New Roman"/>
            </a:endParaRPr>
          </a:p>
          <a:p>
            <a:pPr marL="457200" lvl="0" indent="-381000" algn="l" rtl="0">
              <a:spcBef>
                <a:spcPts val="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A case of Athenian resettlement</a:t>
            </a:r>
            <a:endParaRPr sz="2400">
              <a:solidFill>
                <a:srgbClr val="000000"/>
              </a:solidFill>
              <a:latin typeface="Times New Roman"/>
              <a:ea typeface="Times New Roman"/>
              <a:cs typeface="Times New Roman"/>
              <a:sym typeface="Times New Roman"/>
            </a:endParaRPr>
          </a:p>
          <a:p>
            <a:pPr marL="457200" lvl="0" indent="-381000" algn="l" rtl="0">
              <a:spcBef>
                <a:spcPts val="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Athenian victory</a:t>
            </a:r>
            <a:endParaRPr sz="2400">
              <a:solidFill>
                <a:srgbClr val="000000"/>
              </a:solidFill>
              <a:latin typeface="Times New Roman"/>
              <a:ea typeface="Times New Roman"/>
              <a:cs typeface="Times New Roman"/>
              <a:sym typeface="Times New Roman"/>
            </a:endParaRPr>
          </a:p>
          <a:p>
            <a:pPr marL="457200" lvl="0" indent="-381000" algn="l" rtl="0">
              <a:spcBef>
                <a:spcPts val="0"/>
              </a:spcBef>
              <a:spcAft>
                <a:spcPts val="0"/>
              </a:spcAft>
              <a:buClr>
                <a:srgbClr val="000000"/>
              </a:buClr>
              <a:buSzPts val="2400"/>
              <a:buChar char="-"/>
            </a:pPr>
            <a:r>
              <a:rPr lang="en-GB" sz="2400">
                <a:solidFill>
                  <a:srgbClr val="000000"/>
                </a:solidFill>
                <a:latin typeface="Times New Roman"/>
                <a:ea typeface="Times New Roman"/>
                <a:cs typeface="Times New Roman"/>
                <a:sym typeface="Times New Roman"/>
              </a:rPr>
              <a:t>The people of Potidaea </a:t>
            </a:r>
            <a:r>
              <a:rPr lang="en-GB" sz="2400" b="1" u="sng">
                <a:solidFill>
                  <a:srgbClr val="000000"/>
                </a:solidFill>
                <a:latin typeface="Times New Roman"/>
                <a:ea typeface="Times New Roman"/>
                <a:cs typeface="Times New Roman"/>
                <a:sym typeface="Times New Roman"/>
              </a:rPr>
              <a:t>lived</a:t>
            </a:r>
            <a:r>
              <a:rPr lang="en-GB" sz="2400">
                <a:solidFill>
                  <a:srgbClr val="000000"/>
                </a:solidFill>
                <a:latin typeface="Times New Roman"/>
                <a:ea typeface="Times New Roman"/>
                <a:cs typeface="Times New Roman"/>
                <a:sym typeface="Times New Roman"/>
              </a:rPr>
              <a:t> in exchange for </a:t>
            </a:r>
            <a:r>
              <a:rPr lang="en-GB" sz="2400" b="1" u="sng">
                <a:solidFill>
                  <a:srgbClr val="000000"/>
                </a:solidFill>
                <a:latin typeface="Times New Roman"/>
                <a:ea typeface="Times New Roman"/>
                <a:cs typeface="Times New Roman"/>
                <a:sym typeface="Times New Roman"/>
              </a:rPr>
              <a:t>garments</a:t>
            </a:r>
            <a:r>
              <a:rPr lang="en-GB" sz="2400" b="1">
                <a:solidFill>
                  <a:srgbClr val="000000"/>
                </a:solidFill>
                <a:latin typeface="Times New Roman"/>
                <a:ea typeface="Times New Roman"/>
                <a:cs typeface="Times New Roman"/>
                <a:sym typeface="Times New Roman"/>
              </a:rPr>
              <a:t>. </a:t>
            </a:r>
            <a:endParaRPr sz="2400" b="1">
              <a:solidFill>
                <a:srgbClr val="000000"/>
              </a:solidFill>
              <a:latin typeface="Times New Roman"/>
              <a:ea typeface="Times New Roman"/>
              <a:cs typeface="Times New Roman"/>
              <a:sym typeface="Times New Roman"/>
            </a:endParaRPr>
          </a:p>
          <a:p>
            <a:pPr marL="457200" lvl="0" indent="0" algn="l" rtl="0">
              <a:spcBef>
                <a:spcPts val="1600"/>
              </a:spcBef>
              <a:spcAft>
                <a:spcPts val="1600"/>
              </a:spcAft>
              <a:buNone/>
            </a:pPr>
            <a:endParaRPr sz="20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4"/>
                                        </p:tgtEl>
                                        <p:attrNameLst>
                                          <p:attrName>style.visibility</p:attrName>
                                        </p:attrNameLst>
                                      </p:cBhvr>
                                      <p:to>
                                        <p:strVal val="visible"/>
                                      </p:to>
                                    </p:set>
                                    <p:anim calcmode="lin" valueType="num">
                                      <p:cBhvr additive="base">
                                        <p:cTn id="7" dur="2300"/>
                                        <p:tgtEl>
                                          <p:spTgt spid="74"/>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3"/>
                                        </p:tgtEl>
                                        <p:attrNameLst>
                                          <p:attrName>style.visibility</p:attrName>
                                        </p:attrNameLst>
                                      </p:cBhvr>
                                      <p:to>
                                        <p:strVal val="visible"/>
                                      </p:to>
                                    </p:set>
                                    <p:animEffect transition="in" filter="fade">
                                      <p:cBhvr>
                                        <p:cTn id="12" dur="1000"/>
                                        <p:tgtEl>
                                          <p:spTgt spid="73"/>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mph" presetSubtype="0" fill="hold" nodeType="clickEffect">
                                  <p:stCondLst>
                                    <p:cond delay="0"/>
                                  </p:stCondLst>
                                  <p:childTnLst>
                                    <p:animRot by="-21600000">
                                      <p:cBhvr>
                                        <p:cTn id="16" dur="1000" fill="hold"/>
                                        <p:tgtEl>
                                          <p:spTgt spid="7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6"/>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Battering ram</a:t>
            </a:r>
            <a:endParaRPr/>
          </a:p>
        </p:txBody>
      </p:sp>
      <p:sp>
        <p:nvSpPr>
          <p:cNvPr id="80" name="Google Shape;80;p16"/>
          <p:cNvSpPr txBox="1">
            <a:spLocks noGrp="1"/>
          </p:cNvSpPr>
          <p:nvPr>
            <p:ph type="body" idx="1"/>
          </p:nvPr>
        </p:nvSpPr>
        <p:spPr>
          <a:xfrm>
            <a:off x="0" y="1193150"/>
            <a:ext cx="9144000" cy="1562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Clr>
                <a:srgbClr val="000000"/>
              </a:buClr>
              <a:buSzPts val="1100"/>
              <a:buFont typeface="Arial"/>
              <a:buNone/>
            </a:pPr>
            <a:r>
              <a:rPr lang="en-GB">
                <a:solidFill>
                  <a:srgbClr val="000000"/>
                </a:solidFill>
                <a:latin typeface="Arial"/>
                <a:ea typeface="Arial"/>
                <a:cs typeface="Arial"/>
                <a:sym typeface="Arial"/>
              </a:rPr>
              <a:t>“</a:t>
            </a:r>
            <a:r>
              <a:rPr lang="en-GB" sz="2000">
                <a:solidFill>
                  <a:srgbClr val="000000"/>
                </a:solidFill>
                <a:latin typeface="Arial"/>
                <a:ea typeface="Arial"/>
                <a:cs typeface="Arial"/>
                <a:sym typeface="Arial"/>
              </a:rPr>
              <a:t>And all together the trumpets sounded the signal for attack and at one command the army of the Carthaginians as a body raised the war-cry, and</a:t>
            </a:r>
            <a:r>
              <a:rPr lang="en-GB" sz="2000" u="sng">
                <a:solidFill>
                  <a:srgbClr val="000000"/>
                </a:solidFill>
                <a:latin typeface="Arial"/>
                <a:ea typeface="Arial"/>
                <a:cs typeface="Arial"/>
                <a:sym typeface="Arial"/>
              </a:rPr>
              <a:t> </a:t>
            </a:r>
            <a:r>
              <a:rPr lang="en-GB" sz="2000" b="1" u="sng">
                <a:solidFill>
                  <a:srgbClr val="000000"/>
                </a:solidFill>
                <a:latin typeface="Arial"/>
                <a:ea typeface="Arial"/>
                <a:cs typeface="Arial"/>
                <a:sym typeface="Arial"/>
              </a:rPr>
              <a:t>by the power of the rams the walls were shaken</a:t>
            </a:r>
            <a:r>
              <a:rPr lang="en-GB" sz="2000">
                <a:solidFill>
                  <a:srgbClr val="000000"/>
                </a:solidFill>
                <a:latin typeface="Arial"/>
                <a:ea typeface="Arial"/>
                <a:cs typeface="Arial"/>
                <a:sym typeface="Arial"/>
              </a:rPr>
              <a:t>, while by reason of</a:t>
            </a:r>
            <a:r>
              <a:rPr lang="en-GB" sz="2000" u="sng">
                <a:solidFill>
                  <a:srgbClr val="000000"/>
                </a:solidFill>
                <a:latin typeface="Arial"/>
                <a:ea typeface="Arial"/>
                <a:cs typeface="Arial"/>
                <a:sym typeface="Arial"/>
              </a:rPr>
              <a:t> </a:t>
            </a:r>
            <a:r>
              <a:rPr lang="en-GB" sz="2000" b="1" u="sng">
                <a:solidFill>
                  <a:srgbClr val="000000"/>
                </a:solidFill>
                <a:latin typeface="Arial"/>
                <a:ea typeface="Arial"/>
                <a:cs typeface="Arial"/>
                <a:sym typeface="Arial"/>
              </a:rPr>
              <a:t>the height of the towers the </a:t>
            </a:r>
            <a:r>
              <a:rPr lang="en-GB" sz="2000" u="sng">
                <a:solidFill>
                  <a:srgbClr val="000000"/>
                </a:solidFill>
                <a:latin typeface="Arial"/>
                <a:ea typeface="Arial"/>
                <a:cs typeface="Arial"/>
                <a:sym typeface="Arial"/>
              </a:rPr>
              <a:t>fighters on them slew many of the Selinuntians</a:t>
            </a:r>
            <a:r>
              <a:rPr lang="en-GB" sz="2000">
                <a:solidFill>
                  <a:srgbClr val="000000"/>
                </a:solidFill>
                <a:latin typeface="Arial"/>
                <a:ea typeface="Arial"/>
                <a:cs typeface="Arial"/>
                <a:sym typeface="Arial"/>
              </a:rPr>
              <a:t>. For in the long period of peace they had enjoyed they had given no attention whatever even to their walls and of so they were easily subdued, </a:t>
            </a:r>
            <a:r>
              <a:rPr lang="en-GB" sz="2000" b="1" u="sng">
                <a:solidFill>
                  <a:srgbClr val="000000"/>
                </a:solidFill>
                <a:latin typeface="Arial"/>
                <a:ea typeface="Arial"/>
                <a:cs typeface="Arial"/>
                <a:sym typeface="Arial"/>
              </a:rPr>
              <a:t>since the wooden towers far excelled the walls in height</a:t>
            </a:r>
            <a:r>
              <a:rPr lang="en-GB" sz="2000">
                <a:solidFill>
                  <a:srgbClr val="000000"/>
                </a:solidFill>
                <a:latin typeface="Arial"/>
                <a:ea typeface="Arial"/>
                <a:cs typeface="Arial"/>
                <a:sym typeface="Arial"/>
              </a:rPr>
              <a:t>. When the wall fell the Campanians, being eager to accomplish some outstanding feat, broke swiftly into the city” - Diodorus the Siculus, XIII 55</a:t>
            </a:r>
            <a:r>
              <a:rPr lang="en-GB" sz="2000">
                <a:solidFill>
                  <a:srgbClr val="434343"/>
                </a:solidFill>
                <a:latin typeface="Arial"/>
                <a:ea typeface="Arial"/>
                <a:cs typeface="Arial"/>
                <a:sym typeface="Arial"/>
              </a:rPr>
              <a:t> </a:t>
            </a:r>
            <a:endParaRPr sz="2000">
              <a:solidFill>
                <a:srgbClr val="434343"/>
              </a:solidFill>
            </a:endParaRPr>
          </a:p>
        </p:txBody>
      </p:sp>
      <p:pic>
        <p:nvPicPr>
          <p:cNvPr id="81" name="Google Shape;81;p16"/>
          <p:cNvPicPr preferRelativeResize="0"/>
          <p:nvPr/>
        </p:nvPicPr>
        <p:blipFill>
          <a:blip r:embed="rId3">
            <a:alphaModFix/>
          </a:blip>
          <a:stretch>
            <a:fillRect/>
          </a:stretch>
        </p:blipFill>
        <p:spPr>
          <a:xfrm>
            <a:off x="3456050" y="1121550"/>
            <a:ext cx="5687950" cy="307365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81"/>
                                        </p:tgtEl>
                                        <p:attrNameLst>
                                          <p:attrName>style.visibility</p:attrName>
                                        </p:attrNameLst>
                                      </p:cBhvr>
                                      <p:to>
                                        <p:strVal val="visible"/>
                                      </p:to>
                                    </p:set>
                                    <p:anim calcmode="lin" valueType="num">
                                      <p:cBhvr additive="base">
                                        <p:cTn id="7" dur="1000"/>
                                        <p:tgtEl>
                                          <p:spTgt spid="81"/>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xit" presetSubtype="2" fill="hold" nodeType="clickEffect">
                                  <p:stCondLst>
                                    <p:cond delay="0"/>
                                  </p:stCondLst>
                                  <p:childTnLst>
                                    <p:anim calcmode="lin" valueType="num">
                                      <p:cBhvr additive="base">
                                        <p:cTn id="11" dur="1000"/>
                                        <p:tgtEl>
                                          <p:spTgt spid="81"/>
                                        </p:tgtEl>
                                        <p:attrNameLst>
                                          <p:attrName>ppt_x</p:attrName>
                                        </p:attrNameLst>
                                      </p:cBhvr>
                                      <p:tavLst>
                                        <p:tav tm="0">
                                          <p:val>
                                            <p:strVal val="#ppt_x"/>
                                          </p:val>
                                        </p:tav>
                                        <p:tav tm="100000">
                                          <p:val>
                                            <p:strVal val="#ppt_x+1"/>
                                          </p:val>
                                        </p:tav>
                                      </p:tavLst>
                                    </p:anim>
                                    <p:set>
                                      <p:cBhvr>
                                        <p:cTn id="12" dur="1" fill="hold">
                                          <p:stCondLst>
                                            <p:cond delay="1000"/>
                                          </p:stCondLst>
                                        </p:cTn>
                                        <p:tgtEl>
                                          <p:spTgt spid="81"/>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nodeType="clickEffect">
                                  <p:stCondLst>
                                    <p:cond delay="0"/>
                                  </p:stCondLst>
                                  <p:childTnLst>
                                    <p:set>
                                      <p:cBhvr>
                                        <p:cTn id="16" dur="1" fill="hold">
                                          <p:stCondLst>
                                            <p:cond delay="0"/>
                                          </p:stCondLst>
                                        </p:cTn>
                                        <p:tgtEl>
                                          <p:spTgt spid="80"/>
                                        </p:tgtEl>
                                        <p:attrNameLst>
                                          <p:attrName>style.visibility</p:attrName>
                                        </p:attrNameLst>
                                      </p:cBhvr>
                                      <p:to>
                                        <p:strVal val="visible"/>
                                      </p:to>
                                    </p:set>
                                    <p:anim calcmode="lin" valueType="num">
                                      <p:cBhvr additive="base">
                                        <p:cTn id="17" dur="1000"/>
                                        <p:tgtEl>
                                          <p:spTgt spid="8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Flamethrower</a:t>
            </a:r>
            <a:endParaRPr/>
          </a:p>
        </p:txBody>
      </p:sp>
      <p:sp>
        <p:nvSpPr>
          <p:cNvPr id="87" name="Google Shape;87;p17"/>
          <p:cNvSpPr txBox="1">
            <a:spLocks noGrp="1"/>
          </p:cNvSpPr>
          <p:nvPr>
            <p:ph type="body" idx="1"/>
          </p:nvPr>
        </p:nvSpPr>
        <p:spPr>
          <a:xfrm>
            <a:off x="311700" y="969925"/>
            <a:ext cx="8764500" cy="37329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1600"/>
              </a:spcAft>
              <a:buClr>
                <a:srgbClr val="434343"/>
              </a:buClr>
              <a:buSzPts val="1800"/>
              <a:buChar char="-"/>
            </a:pPr>
            <a:r>
              <a:rPr lang="en-GB" sz="1700">
                <a:solidFill>
                  <a:srgbClr val="000000"/>
                </a:solidFill>
                <a:latin typeface="Arial"/>
                <a:ea typeface="Arial"/>
                <a:cs typeface="Arial"/>
                <a:sym typeface="Arial"/>
              </a:rPr>
              <a:t> </a:t>
            </a:r>
            <a:r>
              <a:rPr lang="en-GB" sz="1700">
                <a:solidFill>
                  <a:srgbClr val="000000"/>
                </a:solidFill>
                <a:latin typeface="Times New Roman"/>
                <a:ea typeface="Times New Roman"/>
                <a:cs typeface="Times New Roman"/>
                <a:sym typeface="Times New Roman"/>
              </a:rPr>
              <a:t>“</a:t>
            </a:r>
            <a:r>
              <a:rPr lang="en-GB" sz="2000">
                <a:solidFill>
                  <a:srgbClr val="000000"/>
                </a:solidFill>
                <a:latin typeface="Times New Roman"/>
                <a:ea typeface="Times New Roman"/>
                <a:cs typeface="Times New Roman"/>
                <a:sym typeface="Times New Roman"/>
              </a:rPr>
              <a:t>They sawed in two and scooped out a great beam from end to end, and fitting it nicely together again like </a:t>
            </a:r>
            <a:r>
              <a:rPr lang="en-GB" sz="2000" b="1" u="sng">
                <a:solidFill>
                  <a:srgbClr val="000000"/>
                </a:solidFill>
                <a:latin typeface="Times New Roman"/>
                <a:ea typeface="Times New Roman"/>
                <a:cs typeface="Times New Roman"/>
                <a:sym typeface="Times New Roman"/>
              </a:rPr>
              <a:t>a pipe, hung by chains a cauldron at one extremity, with which communicated an iron tube projecting from the beam</a:t>
            </a:r>
            <a:r>
              <a:rPr lang="en-GB" sz="2000" u="sng">
                <a:solidFill>
                  <a:srgbClr val="000000"/>
                </a:solidFill>
                <a:latin typeface="Times New Roman"/>
                <a:ea typeface="Times New Roman"/>
                <a:cs typeface="Times New Roman"/>
                <a:sym typeface="Times New Roman"/>
              </a:rPr>
              <a:t>,</a:t>
            </a:r>
            <a:r>
              <a:rPr lang="en-GB" sz="2000">
                <a:solidFill>
                  <a:srgbClr val="000000"/>
                </a:solidFill>
                <a:latin typeface="Times New Roman"/>
                <a:ea typeface="Times New Roman"/>
                <a:cs typeface="Times New Roman"/>
                <a:sym typeface="Times New Roman"/>
              </a:rPr>
              <a:t> which was itself in great part plated with iron. This they brought up from a distance upon carts to the part of the wall principally composed of vines and timber, and when it was near, </a:t>
            </a:r>
            <a:r>
              <a:rPr lang="en-GB" sz="2000" b="1">
                <a:solidFill>
                  <a:srgbClr val="000000"/>
                </a:solidFill>
                <a:latin typeface="Times New Roman"/>
                <a:ea typeface="Times New Roman"/>
                <a:cs typeface="Times New Roman"/>
                <a:sym typeface="Times New Roman"/>
              </a:rPr>
              <a:t>i</a:t>
            </a:r>
            <a:r>
              <a:rPr lang="en-GB" sz="2000" b="1" u="sng">
                <a:solidFill>
                  <a:srgbClr val="000000"/>
                </a:solidFill>
                <a:latin typeface="Times New Roman"/>
                <a:ea typeface="Times New Roman"/>
                <a:cs typeface="Times New Roman"/>
                <a:sym typeface="Times New Roman"/>
              </a:rPr>
              <a:t>nserted huge bellows into their end of the beam and blew with them</a:t>
            </a:r>
            <a:r>
              <a:rPr lang="en-GB" sz="2000">
                <a:solidFill>
                  <a:srgbClr val="000000"/>
                </a:solidFill>
                <a:latin typeface="Times New Roman"/>
                <a:ea typeface="Times New Roman"/>
                <a:cs typeface="Times New Roman"/>
                <a:sym typeface="Times New Roman"/>
              </a:rPr>
              <a:t>. The blast passing closely confined into the cauldron, which was</a:t>
            </a:r>
            <a:r>
              <a:rPr lang="en-GB" sz="2000" u="sng">
                <a:solidFill>
                  <a:srgbClr val="000000"/>
                </a:solidFill>
                <a:latin typeface="Times New Roman"/>
                <a:ea typeface="Times New Roman"/>
                <a:cs typeface="Times New Roman"/>
                <a:sym typeface="Times New Roman"/>
              </a:rPr>
              <a:t> </a:t>
            </a:r>
            <a:r>
              <a:rPr lang="en-GB" sz="2000" b="1" u="sng">
                <a:solidFill>
                  <a:srgbClr val="000000"/>
                </a:solidFill>
                <a:latin typeface="Times New Roman"/>
                <a:ea typeface="Times New Roman"/>
                <a:cs typeface="Times New Roman"/>
                <a:sym typeface="Times New Roman"/>
              </a:rPr>
              <a:t>filled with lighted coals, sulphur and pitch</a:t>
            </a:r>
            <a:r>
              <a:rPr lang="en-GB" sz="2000">
                <a:solidFill>
                  <a:srgbClr val="000000"/>
                </a:solidFill>
                <a:latin typeface="Times New Roman"/>
                <a:ea typeface="Times New Roman"/>
                <a:cs typeface="Times New Roman"/>
                <a:sym typeface="Times New Roman"/>
              </a:rPr>
              <a:t>, made a great blaze, and </a:t>
            </a:r>
            <a:r>
              <a:rPr lang="en-GB" sz="2000" b="1" u="sng">
                <a:solidFill>
                  <a:srgbClr val="000000"/>
                </a:solidFill>
                <a:latin typeface="Times New Roman"/>
                <a:ea typeface="Times New Roman"/>
                <a:cs typeface="Times New Roman"/>
                <a:sym typeface="Times New Roman"/>
              </a:rPr>
              <a:t>set fire to the wall</a:t>
            </a:r>
            <a:r>
              <a:rPr lang="en-GB" sz="2000" u="sng">
                <a:solidFill>
                  <a:srgbClr val="000000"/>
                </a:solidFill>
                <a:latin typeface="Times New Roman"/>
                <a:ea typeface="Times New Roman"/>
                <a:cs typeface="Times New Roman"/>
                <a:sym typeface="Times New Roman"/>
              </a:rPr>
              <a:t>,</a:t>
            </a:r>
            <a:r>
              <a:rPr lang="en-GB" sz="2000">
                <a:solidFill>
                  <a:srgbClr val="000000"/>
                </a:solidFill>
                <a:latin typeface="Times New Roman"/>
                <a:ea typeface="Times New Roman"/>
                <a:cs typeface="Times New Roman"/>
                <a:sym typeface="Times New Roman"/>
              </a:rPr>
              <a:t> which </a:t>
            </a:r>
            <a:r>
              <a:rPr lang="en-GB" sz="2000" b="1" u="sng">
                <a:solidFill>
                  <a:srgbClr val="000000"/>
                </a:solidFill>
                <a:latin typeface="Times New Roman"/>
                <a:ea typeface="Times New Roman"/>
                <a:cs typeface="Times New Roman"/>
                <a:sym typeface="Times New Roman"/>
              </a:rPr>
              <a:t>soon became untenable for its defenders, who left it and fled</a:t>
            </a:r>
            <a:r>
              <a:rPr lang="en-GB" sz="2000">
                <a:solidFill>
                  <a:srgbClr val="000000"/>
                </a:solidFill>
                <a:latin typeface="Times New Roman"/>
                <a:ea typeface="Times New Roman"/>
                <a:cs typeface="Times New Roman"/>
                <a:sym typeface="Times New Roman"/>
              </a:rPr>
              <a:t>; and in this way the fort was taken. “Thuc 4.100.2 </a:t>
            </a:r>
            <a:endParaRPr sz="2000">
              <a:solidFill>
                <a:srgbClr val="434343"/>
              </a:solidFill>
              <a:latin typeface="Times New Roman"/>
              <a:ea typeface="Times New Roman"/>
              <a:cs typeface="Times New Roman"/>
              <a:sym typeface="Times New Roman"/>
            </a:endParaRPr>
          </a:p>
        </p:txBody>
      </p:sp>
      <p:pic>
        <p:nvPicPr>
          <p:cNvPr id="88" name="Google Shape;88;p17"/>
          <p:cNvPicPr preferRelativeResize="0"/>
          <p:nvPr/>
        </p:nvPicPr>
        <p:blipFill>
          <a:blip r:embed="rId3">
            <a:alphaModFix/>
          </a:blip>
          <a:stretch>
            <a:fillRect/>
          </a:stretch>
        </p:blipFill>
        <p:spPr>
          <a:xfrm>
            <a:off x="5057526" y="1150700"/>
            <a:ext cx="4086476" cy="367242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88"/>
                                        </p:tgtEl>
                                        <p:attrNameLst>
                                          <p:attrName>style.visibility</p:attrName>
                                        </p:attrNameLst>
                                      </p:cBhvr>
                                      <p:to>
                                        <p:strVal val="visible"/>
                                      </p:to>
                                    </p:set>
                                    <p:anim calcmode="lin" valueType="num">
                                      <p:cBhvr additive="base">
                                        <p:cTn id="7" dur="1000"/>
                                        <p:tgtEl>
                                          <p:spTgt spid="88"/>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8" presetClass="emph" presetSubtype="0" fill="hold" nodeType="clickEffect">
                                  <p:stCondLst>
                                    <p:cond delay="0"/>
                                  </p:stCondLst>
                                  <p:childTnLst>
                                    <p:animRot by="-21600000">
                                      <p:cBhvr>
                                        <p:cTn id="11" dur="1000" fill="hold"/>
                                        <p:tgtEl>
                                          <p:spTgt spid="88"/>
                                        </p:tgtEl>
                                        <p:attrNameLst>
                                          <p:attrName>r</p:attrName>
                                        </p:attrNameLst>
                                      </p:cBhvr>
                                    </p:animRot>
                                  </p:childTnLst>
                                </p:cTn>
                              </p:par>
                            </p:childTnLst>
                          </p:cTn>
                        </p:par>
                      </p:childTnLst>
                    </p:cTn>
                  </p:par>
                  <p:par>
                    <p:cTn id="12" fill="hold">
                      <p:stCondLst>
                        <p:cond delay="indefinite"/>
                      </p:stCondLst>
                      <p:childTnLst>
                        <p:par>
                          <p:cTn id="13" fill="hold">
                            <p:stCondLst>
                              <p:cond delay="0"/>
                            </p:stCondLst>
                            <p:childTnLst>
                              <p:par>
                                <p:cTn id="14" presetID="2" presetClass="exit" presetSubtype="2" fill="hold" nodeType="clickEffect">
                                  <p:stCondLst>
                                    <p:cond delay="0"/>
                                  </p:stCondLst>
                                  <p:childTnLst>
                                    <p:anim calcmode="lin" valueType="num">
                                      <p:cBhvr additive="base">
                                        <p:cTn id="15" dur="1000"/>
                                        <p:tgtEl>
                                          <p:spTgt spid="88"/>
                                        </p:tgtEl>
                                        <p:attrNameLst>
                                          <p:attrName>ppt_x</p:attrName>
                                        </p:attrNameLst>
                                      </p:cBhvr>
                                      <p:tavLst>
                                        <p:tav tm="0">
                                          <p:val>
                                            <p:strVal val="#ppt_x"/>
                                          </p:val>
                                        </p:tav>
                                        <p:tav tm="100000">
                                          <p:val>
                                            <p:strVal val="#ppt_x+1"/>
                                          </p:val>
                                        </p:tav>
                                      </p:tavLst>
                                    </p:anim>
                                    <p:set>
                                      <p:cBhvr>
                                        <p:cTn id="16" dur="1" fill="hold">
                                          <p:stCondLst>
                                            <p:cond delay="1000"/>
                                          </p:stCondLst>
                                        </p:cTn>
                                        <p:tgtEl>
                                          <p:spTgt spid="88"/>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87"/>
                                        </p:tgtEl>
                                        <p:attrNameLst>
                                          <p:attrName>style.visibility</p:attrName>
                                        </p:attrNameLst>
                                      </p:cBhvr>
                                      <p:to>
                                        <p:strVal val="visible"/>
                                      </p:to>
                                    </p:set>
                                    <p:anim calcmode="lin" valueType="num">
                                      <p:cBhvr additive="base">
                                        <p:cTn id="21" dur="1000"/>
                                        <p:tgtEl>
                                          <p:spTgt spid="8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8"/>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Siege Tower</a:t>
            </a:r>
            <a:endParaRPr/>
          </a:p>
        </p:txBody>
      </p:sp>
      <p:sp>
        <p:nvSpPr>
          <p:cNvPr id="94" name="Google Shape;94;p18"/>
          <p:cNvSpPr txBox="1">
            <a:spLocks noGrp="1"/>
          </p:cNvSpPr>
          <p:nvPr>
            <p:ph type="body" idx="1"/>
          </p:nvPr>
        </p:nvSpPr>
        <p:spPr>
          <a:xfrm>
            <a:off x="0" y="1120825"/>
            <a:ext cx="6877200" cy="4052100"/>
          </a:xfrm>
          <a:prstGeom prst="rect">
            <a:avLst/>
          </a:prstGeom>
        </p:spPr>
        <p:txBody>
          <a:bodyPr spcFirstLastPara="1" wrap="square" lIns="91425" tIns="91425" rIns="91425" bIns="91425" anchor="t" anchorCtr="0">
            <a:noAutofit/>
          </a:bodyPr>
          <a:lstStyle/>
          <a:p>
            <a:pPr marL="457200" lvl="0" indent="-361950" algn="l" rtl="0">
              <a:spcBef>
                <a:spcPts val="0"/>
              </a:spcBef>
              <a:spcAft>
                <a:spcPts val="0"/>
              </a:spcAft>
              <a:buClr>
                <a:srgbClr val="000000"/>
              </a:buClr>
              <a:buSzPts val="2100"/>
              <a:buFont typeface="Times New Roman"/>
              <a:buChar char="-"/>
            </a:pPr>
            <a:r>
              <a:rPr lang="en-GB" sz="2100">
                <a:solidFill>
                  <a:srgbClr val="000000"/>
                </a:solidFill>
                <a:latin typeface="Times New Roman"/>
                <a:ea typeface="Times New Roman"/>
                <a:cs typeface="Times New Roman"/>
                <a:sym typeface="Times New Roman"/>
              </a:rPr>
              <a:t>Designed to </a:t>
            </a:r>
            <a:r>
              <a:rPr lang="en-GB" sz="2100" b="1" u="sng">
                <a:solidFill>
                  <a:srgbClr val="000000"/>
                </a:solidFill>
                <a:latin typeface="Times New Roman"/>
                <a:ea typeface="Times New Roman"/>
                <a:cs typeface="Times New Roman"/>
                <a:sym typeface="Times New Roman"/>
              </a:rPr>
              <a:t>protect assailants</a:t>
            </a:r>
            <a:r>
              <a:rPr lang="en-GB" sz="2100" u="sng">
                <a:solidFill>
                  <a:srgbClr val="000000"/>
                </a:solidFill>
                <a:latin typeface="Times New Roman"/>
                <a:ea typeface="Times New Roman"/>
                <a:cs typeface="Times New Roman"/>
                <a:sym typeface="Times New Roman"/>
              </a:rPr>
              <a:t> </a:t>
            </a:r>
            <a:r>
              <a:rPr lang="en-GB" sz="2100">
                <a:solidFill>
                  <a:srgbClr val="000000"/>
                </a:solidFill>
                <a:latin typeface="Times New Roman"/>
                <a:ea typeface="Times New Roman"/>
                <a:cs typeface="Times New Roman"/>
                <a:sym typeface="Times New Roman"/>
              </a:rPr>
              <a:t>when approaching the defensive walls of a fortress.</a:t>
            </a:r>
            <a:endParaRPr sz="2100">
              <a:solidFill>
                <a:srgbClr val="000000"/>
              </a:solidFill>
              <a:latin typeface="Times New Roman"/>
              <a:ea typeface="Times New Roman"/>
              <a:cs typeface="Times New Roman"/>
              <a:sym typeface="Times New Roman"/>
            </a:endParaRPr>
          </a:p>
          <a:p>
            <a:pPr marL="457200" lvl="0" indent="-361950" algn="l" rtl="0">
              <a:spcBef>
                <a:spcPts val="0"/>
              </a:spcBef>
              <a:spcAft>
                <a:spcPts val="1600"/>
              </a:spcAft>
              <a:buClr>
                <a:srgbClr val="000000"/>
              </a:buClr>
              <a:buSzPts val="2100"/>
              <a:buFont typeface="Times New Roman"/>
              <a:buChar char="-"/>
            </a:pPr>
            <a:r>
              <a:rPr lang="en-GB" sz="2100">
                <a:solidFill>
                  <a:srgbClr val="000000"/>
                </a:solidFill>
                <a:latin typeface="Times New Roman"/>
                <a:ea typeface="Times New Roman"/>
                <a:cs typeface="Times New Roman"/>
                <a:sym typeface="Times New Roman"/>
              </a:rPr>
              <a:t> Thuc: 7.25.6 “The Athenians brought up to them a ship of ten thousand talents' burden furnished with </a:t>
            </a:r>
            <a:r>
              <a:rPr lang="en-GB" sz="2100" b="1" u="sng">
                <a:solidFill>
                  <a:srgbClr val="000000"/>
                </a:solidFill>
                <a:latin typeface="Times New Roman"/>
                <a:ea typeface="Times New Roman"/>
                <a:cs typeface="Times New Roman"/>
                <a:sym typeface="Times New Roman"/>
              </a:rPr>
              <a:t>wooden turrets and screens,</a:t>
            </a:r>
            <a:r>
              <a:rPr lang="en-GB" sz="2100">
                <a:solidFill>
                  <a:srgbClr val="000000"/>
                </a:solidFill>
                <a:latin typeface="Times New Roman"/>
                <a:ea typeface="Times New Roman"/>
                <a:cs typeface="Times New Roman"/>
                <a:sym typeface="Times New Roman"/>
              </a:rPr>
              <a:t> and fastened ropes round the piles from their boats, wrenched them up and broke them, or dived down and sawed them in two. Meanwhile the Syracusans </a:t>
            </a:r>
            <a:r>
              <a:rPr lang="en-GB" sz="2100" b="1" u="sng">
                <a:solidFill>
                  <a:srgbClr val="000000"/>
                </a:solidFill>
                <a:latin typeface="Times New Roman"/>
                <a:ea typeface="Times New Roman"/>
                <a:cs typeface="Times New Roman"/>
                <a:sym typeface="Times New Roman"/>
              </a:rPr>
              <a:t>plied them with missiles from the docks</a:t>
            </a:r>
            <a:r>
              <a:rPr lang="en-GB" sz="2100">
                <a:solidFill>
                  <a:srgbClr val="000000"/>
                </a:solidFill>
                <a:latin typeface="Times New Roman"/>
                <a:ea typeface="Times New Roman"/>
                <a:cs typeface="Times New Roman"/>
                <a:sym typeface="Times New Roman"/>
              </a:rPr>
              <a:t>, to which they replied from their large vessel; until at last most of the piles were removed by the Athenians.”  </a:t>
            </a:r>
            <a:endParaRPr sz="2100">
              <a:solidFill>
                <a:srgbClr val="000000"/>
              </a:solidFill>
              <a:latin typeface="Times New Roman"/>
              <a:ea typeface="Times New Roman"/>
              <a:cs typeface="Times New Roman"/>
              <a:sym typeface="Times New Roman"/>
            </a:endParaRPr>
          </a:p>
        </p:txBody>
      </p:sp>
      <p:pic>
        <p:nvPicPr>
          <p:cNvPr id="95" name="Google Shape;95;p18"/>
          <p:cNvPicPr preferRelativeResize="0"/>
          <p:nvPr/>
        </p:nvPicPr>
        <p:blipFill>
          <a:blip r:embed="rId3">
            <a:alphaModFix/>
          </a:blip>
          <a:stretch>
            <a:fillRect/>
          </a:stretch>
        </p:blipFill>
        <p:spPr>
          <a:xfrm>
            <a:off x="6840900" y="1120825"/>
            <a:ext cx="2303100" cy="344805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94"/>
                                        </p:tgtEl>
                                        <p:attrNameLst>
                                          <p:attrName>style.visibility</p:attrName>
                                        </p:attrNameLst>
                                      </p:cBhvr>
                                      <p:to>
                                        <p:strVal val="visible"/>
                                      </p:to>
                                    </p:set>
                                    <p:anim calcmode="lin" valueType="num">
                                      <p:cBhvr additive="base">
                                        <p:cTn id="7" dur="1000"/>
                                        <p:tgtEl>
                                          <p:spTgt spid="94"/>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8" presetClass="emph" presetSubtype="0" fill="hold" nodeType="clickEffect">
                                  <p:stCondLst>
                                    <p:cond delay="0"/>
                                  </p:stCondLst>
                                  <p:childTnLst>
                                    <p:animRot by="-21600000">
                                      <p:cBhvr>
                                        <p:cTn id="11" dur="1000" fill="hold"/>
                                        <p:tgtEl>
                                          <p:spTgt spid="9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9"/>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Gastraphetes - Dionysius I of Syracuse</a:t>
            </a:r>
            <a:endParaRPr/>
          </a:p>
        </p:txBody>
      </p:sp>
      <p:sp>
        <p:nvSpPr>
          <p:cNvPr id="101" name="Google Shape;101;p19"/>
          <p:cNvSpPr txBox="1">
            <a:spLocks noGrp="1"/>
          </p:cNvSpPr>
          <p:nvPr>
            <p:ph type="body" idx="1"/>
          </p:nvPr>
        </p:nvSpPr>
        <p:spPr>
          <a:xfrm>
            <a:off x="4000975" y="1174825"/>
            <a:ext cx="5175600" cy="3732300"/>
          </a:xfrm>
          <a:prstGeom prst="rect">
            <a:avLst/>
          </a:prstGeom>
        </p:spPr>
        <p:txBody>
          <a:bodyPr spcFirstLastPara="1" wrap="square" lIns="91425" tIns="91425" rIns="91425" bIns="91425" anchor="t" anchorCtr="0">
            <a:noAutofit/>
          </a:bodyPr>
          <a:lstStyle/>
          <a:p>
            <a:pPr marL="457200" lvl="0" indent="-361950" algn="l" rtl="0">
              <a:spcBef>
                <a:spcPts val="0"/>
              </a:spcBef>
              <a:spcAft>
                <a:spcPts val="0"/>
              </a:spcAft>
              <a:buClr>
                <a:srgbClr val="000000"/>
              </a:buClr>
              <a:buSzPts val="2100"/>
              <a:buFont typeface="Times New Roman"/>
              <a:buChar char="-"/>
            </a:pPr>
            <a:r>
              <a:rPr lang="en-GB" sz="2100">
                <a:solidFill>
                  <a:srgbClr val="000000"/>
                </a:solidFill>
                <a:latin typeface="Times New Roman"/>
                <a:ea typeface="Times New Roman"/>
                <a:cs typeface="Times New Roman"/>
                <a:sym typeface="Times New Roman"/>
              </a:rPr>
              <a:t>399 BC: After conquering Syracuse, hired a carpenter </a:t>
            </a:r>
            <a:endParaRPr sz="2100">
              <a:solidFill>
                <a:srgbClr val="000000"/>
              </a:solidFill>
              <a:latin typeface="Times New Roman"/>
              <a:ea typeface="Times New Roman"/>
              <a:cs typeface="Times New Roman"/>
              <a:sym typeface="Times New Roman"/>
            </a:endParaRPr>
          </a:p>
          <a:p>
            <a:pPr marL="457200" lvl="0" indent="-361950" algn="l" rtl="0">
              <a:spcBef>
                <a:spcPts val="0"/>
              </a:spcBef>
              <a:spcAft>
                <a:spcPts val="0"/>
              </a:spcAft>
              <a:buClr>
                <a:srgbClr val="000000"/>
              </a:buClr>
              <a:buSzPts val="2100"/>
              <a:buFont typeface="Times New Roman"/>
              <a:buChar char="-"/>
            </a:pPr>
            <a:r>
              <a:rPr lang="en-GB" sz="2100">
                <a:solidFill>
                  <a:srgbClr val="000000"/>
                </a:solidFill>
                <a:latin typeface="Times New Roman"/>
                <a:ea typeface="Times New Roman"/>
                <a:cs typeface="Times New Roman"/>
                <a:sym typeface="Times New Roman"/>
              </a:rPr>
              <a:t>Translates to ‘belly bow’.</a:t>
            </a:r>
            <a:endParaRPr sz="2100">
              <a:solidFill>
                <a:srgbClr val="000000"/>
              </a:solidFill>
              <a:latin typeface="Times New Roman"/>
              <a:ea typeface="Times New Roman"/>
              <a:cs typeface="Times New Roman"/>
              <a:sym typeface="Times New Roman"/>
            </a:endParaRPr>
          </a:p>
          <a:p>
            <a:pPr marL="457200" lvl="0" indent="-361950" algn="l" rtl="0">
              <a:spcBef>
                <a:spcPts val="0"/>
              </a:spcBef>
              <a:spcAft>
                <a:spcPts val="0"/>
              </a:spcAft>
              <a:buClr>
                <a:srgbClr val="000000"/>
              </a:buClr>
              <a:buSzPts val="2100"/>
              <a:buChar char="-"/>
            </a:pPr>
            <a:r>
              <a:rPr lang="en-GB" sz="2100">
                <a:solidFill>
                  <a:srgbClr val="000000"/>
                </a:solidFill>
                <a:latin typeface="Times New Roman"/>
                <a:ea typeface="Times New Roman"/>
                <a:cs typeface="Times New Roman"/>
                <a:sym typeface="Times New Roman"/>
              </a:rPr>
              <a:t>Soldiers with </a:t>
            </a:r>
            <a:r>
              <a:rPr lang="en-GB" sz="2100" b="1" u="sng">
                <a:solidFill>
                  <a:srgbClr val="000000"/>
                </a:solidFill>
                <a:latin typeface="Times New Roman"/>
                <a:ea typeface="Times New Roman"/>
                <a:cs typeface="Times New Roman"/>
                <a:sym typeface="Times New Roman"/>
              </a:rPr>
              <a:t>average skill and strength were be capable of using the gastraphetes.</a:t>
            </a:r>
            <a:endParaRPr sz="2100" b="1" u="sng">
              <a:solidFill>
                <a:srgbClr val="000000"/>
              </a:solidFill>
              <a:latin typeface="Times New Roman"/>
              <a:ea typeface="Times New Roman"/>
              <a:cs typeface="Times New Roman"/>
              <a:sym typeface="Times New Roman"/>
            </a:endParaRPr>
          </a:p>
          <a:p>
            <a:pPr marL="457200" lvl="0" indent="-355600" algn="l" rtl="0">
              <a:spcBef>
                <a:spcPts val="0"/>
              </a:spcBef>
              <a:spcAft>
                <a:spcPts val="0"/>
              </a:spcAft>
              <a:buClr>
                <a:srgbClr val="000000"/>
              </a:buClr>
              <a:buSzPts val="2000"/>
              <a:buChar char="-"/>
            </a:pPr>
            <a:r>
              <a:rPr lang="en-GB" sz="2100" b="1" u="sng">
                <a:solidFill>
                  <a:srgbClr val="000000"/>
                </a:solidFill>
                <a:latin typeface="Times New Roman"/>
                <a:ea typeface="Times New Roman"/>
                <a:cs typeface="Times New Roman"/>
                <a:sym typeface="Times New Roman"/>
              </a:rPr>
              <a:t>Greater range and accuracy</a:t>
            </a:r>
            <a:r>
              <a:rPr lang="en-GB" sz="2100">
                <a:solidFill>
                  <a:srgbClr val="000000"/>
                </a:solidFill>
                <a:latin typeface="Times New Roman"/>
                <a:ea typeface="Times New Roman"/>
                <a:cs typeface="Times New Roman"/>
                <a:sym typeface="Times New Roman"/>
              </a:rPr>
              <a:t> from a regular bow, fired with a single trigger.</a:t>
            </a:r>
            <a:r>
              <a:rPr lang="en-GB" sz="2000">
                <a:solidFill>
                  <a:srgbClr val="000000"/>
                </a:solidFill>
              </a:rPr>
              <a:t>  </a:t>
            </a:r>
            <a:endParaRPr sz="2000">
              <a:solidFill>
                <a:srgbClr val="000000"/>
              </a:solidFill>
            </a:endParaRPr>
          </a:p>
          <a:p>
            <a:pPr marL="457200" lvl="0" indent="0" algn="l" rtl="0">
              <a:spcBef>
                <a:spcPts val="1600"/>
              </a:spcBef>
              <a:spcAft>
                <a:spcPts val="0"/>
              </a:spcAft>
              <a:buNone/>
            </a:pPr>
            <a:endParaRPr sz="1400"/>
          </a:p>
          <a:p>
            <a:pPr marL="457200" lvl="0" indent="-317500" algn="l" rtl="0">
              <a:spcBef>
                <a:spcPts val="1600"/>
              </a:spcBef>
              <a:spcAft>
                <a:spcPts val="0"/>
              </a:spcAft>
              <a:buSzPts val="1400"/>
              <a:buChar char="-"/>
            </a:pPr>
            <a:r>
              <a:rPr lang="en-GB" sz="1400"/>
              <a:t> </a:t>
            </a:r>
            <a:endParaRPr sz="1400"/>
          </a:p>
          <a:p>
            <a:pPr marL="0" lvl="0" indent="0" algn="l" rtl="0">
              <a:spcBef>
                <a:spcPts val="1600"/>
              </a:spcBef>
              <a:spcAft>
                <a:spcPts val="1600"/>
              </a:spcAft>
              <a:buClr>
                <a:srgbClr val="000000"/>
              </a:buClr>
              <a:buSzPts val="1100"/>
              <a:buFont typeface="Arial"/>
              <a:buNone/>
            </a:pPr>
            <a:endParaRPr/>
          </a:p>
        </p:txBody>
      </p:sp>
      <p:pic>
        <p:nvPicPr>
          <p:cNvPr id="102" name="Google Shape;102;p19"/>
          <p:cNvPicPr preferRelativeResize="0"/>
          <p:nvPr/>
        </p:nvPicPr>
        <p:blipFill>
          <a:blip r:embed="rId3">
            <a:alphaModFix/>
          </a:blip>
          <a:stretch>
            <a:fillRect/>
          </a:stretch>
        </p:blipFill>
        <p:spPr>
          <a:xfrm>
            <a:off x="0" y="1203500"/>
            <a:ext cx="3635150" cy="36447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
                                        </p:tgtEl>
                                        <p:attrNameLst>
                                          <p:attrName>style.visibility</p:attrName>
                                        </p:attrNameLst>
                                      </p:cBhvr>
                                      <p:to>
                                        <p:strVal val="visible"/>
                                      </p:to>
                                    </p:set>
                                    <p:animEffect transition="in" filter="fade">
                                      <p:cBhvr>
                                        <p:cTn id="7" dur="1000"/>
                                        <p:tgtEl>
                                          <p:spTgt spid="1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20"/>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Evolution of the gastraphetes </a:t>
            </a:r>
            <a:endParaRPr/>
          </a:p>
        </p:txBody>
      </p:sp>
      <p:sp>
        <p:nvSpPr>
          <p:cNvPr id="108" name="Google Shape;108;p20"/>
          <p:cNvSpPr txBox="1">
            <a:spLocks noGrp="1"/>
          </p:cNvSpPr>
          <p:nvPr>
            <p:ph type="body" idx="1"/>
          </p:nvPr>
        </p:nvSpPr>
        <p:spPr>
          <a:xfrm>
            <a:off x="311700" y="1028575"/>
            <a:ext cx="6039000" cy="3319800"/>
          </a:xfrm>
          <a:prstGeom prst="rect">
            <a:avLst/>
          </a:prstGeom>
        </p:spPr>
        <p:txBody>
          <a:bodyPr spcFirstLastPara="1" wrap="square" lIns="91425" tIns="91425" rIns="91425" bIns="91425" anchor="t" anchorCtr="0">
            <a:noAutofit/>
          </a:bodyPr>
          <a:lstStyle/>
          <a:p>
            <a:pPr marL="457200" lvl="0" indent="-355600" algn="l" rtl="0">
              <a:spcBef>
                <a:spcPts val="0"/>
              </a:spcBef>
              <a:spcAft>
                <a:spcPts val="0"/>
              </a:spcAft>
              <a:buClr>
                <a:srgbClr val="000000"/>
              </a:buClr>
              <a:buSzPts val="2000"/>
              <a:buFont typeface="Times New Roman"/>
              <a:buChar char="-"/>
            </a:pPr>
            <a:r>
              <a:rPr lang="en-GB" sz="2000">
                <a:solidFill>
                  <a:srgbClr val="000000"/>
                </a:solidFill>
                <a:latin typeface="Times New Roman"/>
                <a:ea typeface="Times New Roman"/>
                <a:cs typeface="Times New Roman"/>
                <a:sym typeface="Times New Roman"/>
              </a:rPr>
              <a:t>Enlarged to a point that </a:t>
            </a:r>
            <a:r>
              <a:rPr lang="en-GB" sz="2000" b="1" u="sng">
                <a:solidFill>
                  <a:srgbClr val="000000"/>
                </a:solidFill>
                <a:latin typeface="Times New Roman"/>
                <a:ea typeface="Times New Roman"/>
                <a:cs typeface="Times New Roman"/>
                <a:sym typeface="Times New Roman"/>
              </a:rPr>
              <a:t>no single man able to carry it.</a:t>
            </a:r>
            <a:endParaRPr sz="2000" b="1">
              <a:solidFill>
                <a:srgbClr val="000000"/>
              </a:solidFill>
              <a:latin typeface="Times New Roman"/>
              <a:ea typeface="Times New Roman"/>
              <a:cs typeface="Times New Roman"/>
              <a:sym typeface="Times New Roman"/>
            </a:endParaRPr>
          </a:p>
          <a:p>
            <a:pPr marL="457200" lvl="0" indent="-355600" algn="l" rtl="0">
              <a:spcBef>
                <a:spcPts val="0"/>
              </a:spcBef>
              <a:spcAft>
                <a:spcPts val="0"/>
              </a:spcAft>
              <a:buClr>
                <a:srgbClr val="000000"/>
              </a:buClr>
              <a:buSzPts val="2000"/>
              <a:buFont typeface="Times New Roman"/>
              <a:buChar char="-"/>
            </a:pPr>
            <a:r>
              <a:rPr lang="en-GB" sz="2000">
                <a:solidFill>
                  <a:srgbClr val="000000"/>
                </a:solidFill>
                <a:latin typeface="Times New Roman"/>
                <a:ea typeface="Times New Roman"/>
                <a:cs typeface="Times New Roman"/>
                <a:sym typeface="Times New Roman"/>
              </a:rPr>
              <a:t>Siege of Motya (397 BC): </a:t>
            </a:r>
            <a:r>
              <a:rPr lang="en-GB" sz="2000" b="1" u="sng">
                <a:solidFill>
                  <a:srgbClr val="000000"/>
                </a:solidFill>
                <a:latin typeface="Times New Roman"/>
                <a:ea typeface="Times New Roman"/>
                <a:cs typeface="Times New Roman"/>
                <a:sym typeface="Times New Roman"/>
              </a:rPr>
              <a:t>Successful use</a:t>
            </a:r>
            <a:r>
              <a:rPr lang="en-GB" sz="2000">
                <a:solidFill>
                  <a:srgbClr val="000000"/>
                </a:solidFill>
                <a:latin typeface="Times New Roman"/>
                <a:ea typeface="Times New Roman"/>
                <a:cs typeface="Times New Roman"/>
                <a:sym typeface="Times New Roman"/>
              </a:rPr>
              <a:t> of the weapon </a:t>
            </a:r>
            <a:endParaRPr sz="2000">
              <a:solidFill>
                <a:srgbClr val="000000"/>
              </a:solidFill>
              <a:latin typeface="Times New Roman"/>
              <a:ea typeface="Times New Roman"/>
              <a:cs typeface="Times New Roman"/>
              <a:sym typeface="Times New Roman"/>
            </a:endParaRPr>
          </a:p>
          <a:p>
            <a:pPr marL="457200" lvl="0" indent="-355600" algn="l" rtl="0">
              <a:spcBef>
                <a:spcPts val="0"/>
              </a:spcBef>
              <a:spcAft>
                <a:spcPts val="0"/>
              </a:spcAft>
              <a:buClr>
                <a:srgbClr val="000000"/>
              </a:buClr>
              <a:buSzPts val="2000"/>
              <a:buFont typeface="Times New Roman"/>
              <a:buChar char="-"/>
            </a:pPr>
            <a:r>
              <a:rPr lang="en-GB" sz="2000">
                <a:solidFill>
                  <a:srgbClr val="000000"/>
                </a:solidFill>
                <a:latin typeface="Times New Roman"/>
                <a:ea typeface="Times New Roman"/>
                <a:cs typeface="Times New Roman"/>
                <a:sym typeface="Times New Roman"/>
              </a:rPr>
              <a:t>Compared to the standard bow it was </a:t>
            </a:r>
            <a:r>
              <a:rPr lang="en-GB" sz="2000" b="1" u="sng">
                <a:solidFill>
                  <a:srgbClr val="000000"/>
                </a:solidFill>
                <a:latin typeface="Times New Roman"/>
                <a:ea typeface="Times New Roman"/>
                <a:cs typeface="Times New Roman"/>
                <a:sym typeface="Times New Roman"/>
              </a:rPr>
              <a:t>less expensive to maintain.</a:t>
            </a:r>
            <a:endParaRPr sz="2000" b="1" u="sng">
              <a:solidFill>
                <a:srgbClr val="000000"/>
              </a:solidFill>
              <a:latin typeface="Times New Roman"/>
              <a:ea typeface="Times New Roman"/>
              <a:cs typeface="Times New Roman"/>
              <a:sym typeface="Times New Roman"/>
            </a:endParaRPr>
          </a:p>
          <a:p>
            <a:pPr marL="457200" lvl="0" indent="-355600" algn="l" rtl="0">
              <a:spcBef>
                <a:spcPts val="0"/>
              </a:spcBef>
              <a:spcAft>
                <a:spcPts val="0"/>
              </a:spcAft>
              <a:buClr>
                <a:srgbClr val="000000"/>
              </a:buClr>
              <a:buSzPts val="2000"/>
              <a:buFont typeface="Times New Roman"/>
              <a:buChar char="-"/>
            </a:pPr>
            <a:r>
              <a:rPr lang="en-GB" sz="2000">
                <a:solidFill>
                  <a:srgbClr val="000000"/>
                </a:solidFill>
                <a:latin typeface="Times New Roman"/>
                <a:ea typeface="Times New Roman"/>
                <a:cs typeface="Times New Roman"/>
                <a:sym typeface="Times New Roman"/>
              </a:rPr>
              <a:t>Bow: Snapped under too much tension, costly material and glue and </a:t>
            </a:r>
            <a:r>
              <a:rPr lang="en-GB" sz="2000" b="1">
                <a:solidFill>
                  <a:srgbClr val="000000"/>
                </a:solidFill>
                <a:latin typeface="Times New Roman"/>
                <a:ea typeface="Times New Roman"/>
                <a:cs typeface="Times New Roman"/>
                <a:sym typeface="Times New Roman"/>
              </a:rPr>
              <a:t>c</a:t>
            </a:r>
            <a:r>
              <a:rPr lang="en-GB" sz="2000" b="1" u="sng">
                <a:solidFill>
                  <a:srgbClr val="000000"/>
                </a:solidFill>
                <a:latin typeface="Times New Roman"/>
                <a:ea typeface="Times New Roman"/>
                <a:cs typeface="Times New Roman"/>
                <a:sym typeface="Times New Roman"/>
              </a:rPr>
              <a:t>ouldn’t be repaired in the field.</a:t>
            </a:r>
            <a:endParaRPr sz="2000" b="1" u="sng">
              <a:solidFill>
                <a:srgbClr val="000000"/>
              </a:solidFill>
              <a:latin typeface="Times New Roman"/>
              <a:ea typeface="Times New Roman"/>
              <a:cs typeface="Times New Roman"/>
              <a:sym typeface="Times New Roman"/>
            </a:endParaRPr>
          </a:p>
          <a:p>
            <a:pPr marL="457200" lvl="0" indent="-355600" algn="l" rtl="0">
              <a:spcBef>
                <a:spcPts val="0"/>
              </a:spcBef>
              <a:spcAft>
                <a:spcPts val="0"/>
              </a:spcAft>
              <a:buClr>
                <a:srgbClr val="000000"/>
              </a:buClr>
              <a:buSzPts val="2000"/>
              <a:buFont typeface="Times New Roman"/>
              <a:buChar char="-"/>
            </a:pPr>
            <a:r>
              <a:rPr lang="en-GB" sz="2000">
                <a:solidFill>
                  <a:srgbClr val="000000"/>
                </a:solidFill>
                <a:latin typeface="Times New Roman"/>
                <a:ea typeface="Times New Roman"/>
                <a:cs typeface="Times New Roman"/>
                <a:sym typeface="Times New Roman"/>
              </a:rPr>
              <a:t>Gastraphetes: Soldier proof (easy to use) and </a:t>
            </a:r>
            <a:r>
              <a:rPr lang="en-GB" sz="2000" b="1" u="sng">
                <a:solidFill>
                  <a:srgbClr val="000000"/>
                </a:solidFill>
                <a:latin typeface="Times New Roman"/>
                <a:ea typeface="Times New Roman"/>
                <a:cs typeface="Times New Roman"/>
                <a:sym typeface="Times New Roman"/>
              </a:rPr>
              <a:t>durable.</a:t>
            </a:r>
            <a:r>
              <a:rPr lang="en-GB" sz="2000" b="1">
                <a:solidFill>
                  <a:srgbClr val="000000"/>
                </a:solidFill>
                <a:latin typeface="Times New Roman"/>
                <a:ea typeface="Times New Roman"/>
                <a:cs typeface="Times New Roman"/>
                <a:sym typeface="Times New Roman"/>
              </a:rPr>
              <a:t> </a:t>
            </a:r>
            <a:endParaRPr sz="2000" b="1">
              <a:solidFill>
                <a:srgbClr val="000000"/>
              </a:solidFill>
              <a:latin typeface="Times New Roman"/>
              <a:ea typeface="Times New Roman"/>
              <a:cs typeface="Times New Roman"/>
              <a:sym typeface="Times New Roman"/>
            </a:endParaRPr>
          </a:p>
          <a:p>
            <a:pPr marL="457200" lvl="0" indent="0" algn="l" rtl="0">
              <a:spcBef>
                <a:spcPts val="1600"/>
              </a:spcBef>
              <a:spcAft>
                <a:spcPts val="0"/>
              </a:spcAft>
              <a:buNone/>
            </a:pPr>
            <a:endParaRPr/>
          </a:p>
          <a:p>
            <a:pPr marL="457200" lvl="0" indent="0" algn="l" rtl="0">
              <a:spcBef>
                <a:spcPts val="1600"/>
              </a:spcBef>
              <a:spcAft>
                <a:spcPts val="1600"/>
              </a:spcAft>
              <a:buNone/>
            </a:pPr>
            <a:endParaRPr sz="1400"/>
          </a:p>
        </p:txBody>
      </p:sp>
      <p:pic>
        <p:nvPicPr>
          <p:cNvPr id="109" name="Google Shape;109;p20"/>
          <p:cNvPicPr preferRelativeResize="0"/>
          <p:nvPr/>
        </p:nvPicPr>
        <p:blipFill>
          <a:blip r:embed="rId3">
            <a:alphaModFix/>
          </a:blip>
          <a:stretch>
            <a:fillRect/>
          </a:stretch>
        </p:blipFill>
        <p:spPr>
          <a:xfrm>
            <a:off x="6350588" y="2888925"/>
            <a:ext cx="2804175" cy="2254575"/>
          </a:xfrm>
          <a:prstGeom prst="rect">
            <a:avLst/>
          </a:prstGeom>
          <a:noFill/>
          <a:ln>
            <a:noFill/>
          </a:ln>
        </p:spPr>
      </p:pic>
      <p:pic>
        <p:nvPicPr>
          <p:cNvPr id="110" name="Google Shape;110;p20"/>
          <p:cNvPicPr preferRelativeResize="0"/>
          <p:nvPr/>
        </p:nvPicPr>
        <p:blipFill>
          <a:blip r:embed="rId4">
            <a:alphaModFix/>
          </a:blip>
          <a:stretch>
            <a:fillRect/>
          </a:stretch>
        </p:blipFill>
        <p:spPr>
          <a:xfrm>
            <a:off x="6361350" y="573625"/>
            <a:ext cx="2782651" cy="2041100"/>
          </a:xfrm>
          <a:prstGeom prst="rect">
            <a:avLst/>
          </a:prstGeom>
          <a:noFill/>
          <a:ln>
            <a:noFill/>
          </a:ln>
        </p:spPr>
      </p:pic>
      <p:cxnSp>
        <p:nvCxnSpPr>
          <p:cNvPr id="111" name="Google Shape;111;p20"/>
          <p:cNvCxnSpPr>
            <a:stCxn id="110" idx="2"/>
            <a:endCxn id="109" idx="0"/>
          </p:cNvCxnSpPr>
          <p:nvPr/>
        </p:nvCxnSpPr>
        <p:spPr>
          <a:xfrm>
            <a:off x="7752676" y="2614725"/>
            <a:ext cx="0" cy="274200"/>
          </a:xfrm>
          <a:prstGeom prst="straightConnector1">
            <a:avLst/>
          </a:prstGeom>
          <a:noFill/>
          <a:ln w="9525" cap="flat" cmpd="sng">
            <a:solidFill>
              <a:schemeClr val="dk2"/>
            </a:solidFill>
            <a:prstDash val="solid"/>
            <a:round/>
            <a:headEnd type="none" w="med" len="med"/>
            <a:tailEnd type="triangle" w="med" len="med"/>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10"/>
                                        </p:tgtEl>
                                        <p:attrNameLst>
                                          <p:attrName>style.visibility</p:attrName>
                                        </p:attrNameLst>
                                      </p:cBhvr>
                                      <p:to>
                                        <p:strVal val="visible"/>
                                      </p:to>
                                    </p:set>
                                    <p:anim calcmode="lin" valueType="num">
                                      <p:cBhvr additive="base">
                                        <p:cTn id="7" dur="1000"/>
                                        <p:tgtEl>
                                          <p:spTgt spid="110"/>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1" fill="hold" nodeType="clickEffect">
                                  <p:stCondLst>
                                    <p:cond delay="0"/>
                                  </p:stCondLst>
                                  <p:childTnLst>
                                    <p:set>
                                      <p:cBhvr>
                                        <p:cTn id="11" dur="1" fill="hold">
                                          <p:stCondLst>
                                            <p:cond delay="0"/>
                                          </p:stCondLst>
                                        </p:cTn>
                                        <p:tgtEl>
                                          <p:spTgt spid="109"/>
                                        </p:tgtEl>
                                        <p:attrNameLst>
                                          <p:attrName>style.visibility</p:attrName>
                                        </p:attrNameLst>
                                      </p:cBhvr>
                                      <p:to>
                                        <p:strVal val="visible"/>
                                      </p:to>
                                    </p:set>
                                    <p:anim calcmode="lin" valueType="num">
                                      <p:cBhvr additive="base">
                                        <p:cTn id="12" dur="1000"/>
                                        <p:tgtEl>
                                          <p:spTgt spid="10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1"/>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Catapult</a:t>
            </a:r>
            <a:endParaRPr/>
          </a:p>
        </p:txBody>
      </p:sp>
      <p:sp>
        <p:nvSpPr>
          <p:cNvPr id="117" name="Google Shape;117;p21"/>
          <p:cNvSpPr txBox="1">
            <a:spLocks noGrp="1"/>
          </p:cNvSpPr>
          <p:nvPr>
            <p:ph type="body" idx="1"/>
          </p:nvPr>
        </p:nvSpPr>
        <p:spPr>
          <a:xfrm>
            <a:off x="4467600" y="981975"/>
            <a:ext cx="4676400" cy="3339000"/>
          </a:xfrm>
          <a:prstGeom prst="rect">
            <a:avLst/>
          </a:prstGeom>
        </p:spPr>
        <p:txBody>
          <a:bodyPr spcFirstLastPara="1" wrap="square" lIns="91425" tIns="91425" rIns="91425" bIns="91425" anchor="t" anchorCtr="0">
            <a:noAutofit/>
          </a:bodyPr>
          <a:lstStyle/>
          <a:p>
            <a:pPr marL="457200" lvl="0" indent="-381000" algn="l" rtl="0">
              <a:spcBef>
                <a:spcPts val="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Developed around 399 BC. </a:t>
            </a:r>
            <a:endParaRPr sz="2400">
              <a:solidFill>
                <a:srgbClr val="000000"/>
              </a:solidFill>
              <a:latin typeface="Times New Roman"/>
              <a:ea typeface="Times New Roman"/>
              <a:cs typeface="Times New Roman"/>
              <a:sym typeface="Times New Roman"/>
            </a:endParaRPr>
          </a:p>
          <a:p>
            <a:pPr marL="457200" lvl="0" indent="-381000" algn="l" rtl="0">
              <a:spcBef>
                <a:spcPts val="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Created to make </a:t>
            </a:r>
            <a:r>
              <a:rPr lang="en-GB" sz="2400" b="1" u="sng">
                <a:solidFill>
                  <a:srgbClr val="000000"/>
                </a:solidFill>
                <a:latin typeface="Times New Roman"/>
                <a:ea typeface="Times New Roman"/>
                <a:cs typeface="Times New Roman"/>
                <a:sym typeface="Times New Roman"/>
              </a:rPr>
              <a:t>conquering territories easier</a:t>
            </a:r>
            <a:r>
              <a:rPr lang="en-GB" sz="2400">
                <a:solidFill>
                  <a:srgbClr val="000000"/>
                </a:solidFill>
                <a:latin typeface="Times New Roman"/>
                <a:ea typeface="Times New Roman"/>
                <a:cs typeface="Times New Roman"/>
                <a:sym typeface="Times New Roman"/>
              </a:rPr>
              <a:t> and then later on to make </a:t>
            </a:r>
            <a:r>
              <a:rPr lang="en-GB" sz="2400" b="1" u="sng">
                <a:solidFill>
                  <a:srgbClr val="000000"/>
                </a:solidFill>
                <a:latin typeface="Times New Roman"/>
                <a:ea typeface="Times New Roman"/>
                <a:cs typeface="Times New Roman"/>
                <a:sym typeface="Times New Roman"/>
              </a:rPr>
              <a:t>defending those territories easier</a:t>
            </a:r>
            <a:r>
              <a:rPr lang="en-GB" sz="2400" u="sng">
                <a:solidFill>
                  <a:srgbClr val="000000"/>
                </a:solidFill>
                <a:latin typeface="Times New Roman"/>
                <a:ea typeface="Times New Roman"/>
                <a:cs typeface="Times New Roman"/>
                <a:sym typeface="Times New Roman"/>
              </a:rPr>
              <a:t>. </a:t>
            </a:r>
            <a:endParaRPr sz="2400" u="sng">
              <a:solidFill>
                <a:srgbClr val="000000"/>
              </a:solidFill>
              <a:latin typeface="Times New Roman"/>
              <a:ea typeface="Times New Roman"/>
              <a:cs typeface="Times New Roman"/>
              <a:sym typeface="Times New Roman"/>
            </a:endParaRPr>
          </a:p>
          <a:p>
            <a:pPr marL="457200" lvl="0" indent="-381000" algn="l" rtl="0">
              <a:spcBef>
                <a:spcPts val="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Earliest forms fired arrows.</a:t>
            </a:r>
            <a:endParaRPr sz="2400">
              <a:solidFill>
                <a:srgbClr val="000000"/>
              </a:solidFill>
              <a:latin typeface="Times New Roman"/>
              <a:ea typeface="Times New Roman"/>
              <a:cs typeface="Times New Roman"/>
              <a:sym typeface="Times New Roman"/>
            </a:endParaRPr>
          </a:p>
          <a:p>
            <a:pPr marL="457200" lvl="0" indent="-342900" algn="l" rtl="0">
              <a:spcBef>
                <a:spcPts val="0"/>
              </a:spcBef>
              <a:spcAft>
                <a:spcPts val="0"/>
              </a:spcAft>
              <a:buClr>
                <a:srgbClr val="000000"/>
              </a:buClr>
              <a:buSzPts val="1800"/>
              <a:buFont typeface="Arial"/>
              <a:buChar char="-"/>
            </a:pPr>
            <a:r>
              <a:rPr lang="en-GB" sz="2400">
                <a:solidFill>
                  <a:srgbClr val="000000"/>
                </a:solidFill>
                <a:latin typeface="Times New Roman"/>
                <a:ea typeface="Times New Roman"/>
                <a:cs typeface="Times New Roman"/>
                <a:sym typeface="Times New Roman"/>
              </a:rPr>
              <a:t>Can shoot up to 15 pound bolts.</a:t>
            </a:r>
            <a:r>
              <a:rPr lang="en-GB">
                <a:solidFill>
                  <a:srgbClr val="000000"/>
                </a:solidFill>
                <a:latin typeface="Arial"/>
                <a:ea typeface="Arial"/>
                <a:cs typeface="Arial"/>
                <a:sym typeface="Arial"/>
              </a:rPr>
              <a:t> </a:t>
            </a:r>
            <a:endParaRPr>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 					</a:t>
            </a:r>
            <a:endParaRPr sz="1100">
              <a:solidFill>
                <a:srgbClr val="000000"/>
              </a:solidFill>
              <a:latin typeface="Arial"/>
              <a:ea typeface="Arial"/>
              <a:cs typeface="Arial"/>
              <a:sym typeface="Arial"/>
            </a:endParaRPr>
          </a:p>
          <a:p>
            <a:pPr marL="0" lvl="0" indent="0" algn="l" rtl="0">
              <a:spcBef>
                <a:spcPts val="1600"/>
              </a:spcBef>
              <a:spcAft>
                <a:spcPts val="1600"/>
              </a:spcAft>
              <a:buNone/>
            </a:pPr>
            <a:endParaRPr/>
          </a:p>
        </p:txBody>
      </p:sp>
      <p:pic>
        <p:nvPicPr>
          <p:cNvPr id="118" name="Google Shape;118;p21"/>
          <p:cNvPicPr preferRelativeResize="0"/>
          <p:nvPr/>
        </p:nvPicPr>
        <p:blipFill>
          <a:blip r:embed="rId3">
            <a:alphaModFix/>
          </a:blip>
          <a:stretch>
            <a:fillRect/>
          </a:stretch>
        </p:blipFill>
        <p:spPr>
          <a:xfrm>
            <a:off x="262600" y="913025"/>
            <a:ext cx="4149676" cy="38209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18"/>
                                        </p:tgtEl>
                                        <p:attrNameLst>
                                          <p:attrName>style.visibility</p:attrName>
                                        </p:attrNameLst>
                                      </p:cBhvr>
                                      <p:to>
                                        <p:strVal val="visible"/>
                                      </p:to>
                                    </p:set>
                                    <p:anim calcmode="lin" valueType="num">
                                      <p:cBhvr additive="base">
                                        <p:cTn id="7" dur="1000"/>
                                        <p:tgtEl>
                                          <p:spTgt spid="118"/>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2"/>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Oxybeles</a:t>
            </a:r>
            <a:endParaRPr/>
          </a:p>
        </p:txBody>
      </p:sp>
      <p:sp>
        <p:nvSpPr>
          <p:cNvPr id="124" name="Google Shape;124;p22"/>
          <p:cNvSpPr txBox="1">
            <a:spLocks noGrp="1"/>
          </p:cNvSpPr>
          <p:nvPr>
            <p:ph type="body" idx="1"/>
          </p:nvPr>
        </p:nvSpPr>
        <p:spPr>
          <a:xfrm>
            <a:off x="311700" y="1229875"/>
            <a:ext cx="4609800" cy="3339000"/>
          </a:xfrm>
          <a:prstGeom prst="rect">
            <a:avLst/>
          </a:prstGeom>
        </p:spPr>
        <p:txBody>
          <a:bodyPr spcFirstLastPara="1" wrap="square" lIns="91425" tIns="91425" rIns="91425" bIns="91425" anchor="t" anchorCtr="0">
            <a:noAutofit/>
          </a:bodyPr>
          <a:lstStyle/>
          <a:p>
            <a:pPr marL="457200" lvl="0" indent="-387350" algn="l" rtl="0">
              <a:spcBef>
                <a:spcPts val="0"/>
              </a:spcBef>
              <a:spcAft>
                <a:spcPts val="0"/>
              </a:spcAft>
              <a:buClr>
                <a:srgbClr val="000000"/>
              </a:buClr>
              <a:buSzPts val="2500"/>
              <a:buFont typeface="Times New Roman"/>
              <a:buChar char="-"/>
            </a:pPr>
            <a:r>
              <a:rPr lang="en-GB" sz="2500">
                <a:solidFill>
                  <a:srgbClr val="000000"/>
                </a:solidFill>
                <a:latin typeface="Times New Roman"/>
                <a:ea typeface="Times New Roman"/>
                <a:cs typeface="Times New Roman"/>
                <a:sym typeface="Times New Roman"/>
              </a:rPr>
              <a:t>The first artillery weapon </a:t>
            </a:r>
            <a:endParaRPr sz="2500">
              <a:solidFill>
                <a:srgbClr val="000000"/>
              </a:solidFill>
              <a:latin typeface="Times New Roman"/>
              <a:ea typeface="Times New Roman"/>
              <a:cs typeface="Times New Roman"/>
              <a:sym typeface="Times New Roman"/>
            </a:endParaRPr>
          </a:p>
          <a:p>
            <a:pPr marL="457200" lvl="0" indent="-387350" algn="l" rtl="0">
              <a:spcBef>
                <a:spcPts val="0"/>
              </a:spcBef>
              <a:spcAft>
                <a:spcPts val="0"/>
              </a:spcAft>
              <a:buClr>
                <a:srgbClr val="000000"/>
              </a:buClr>
              <a:buSzPts val="2500"/>
              <a:buFont typeface="Times New Roman"/>
              <a:buChar char="-"/>
            </a:pPr>
            <a:r>
              <a:rPr lang="en-GB" sz="2500">
                <a:solidFill>
                  <a:srgbClr val="000000"/>
                </a:solidFill>
                <a:latin typeface="Times New Roman"/>
                <a:ea typeface="Times New Roman"/>
                <a:cs typeface="Times New Roman"/>
                <a:sym typeface="Times New Roman"/>
              </a:rPr>
              <a:t>Could be</a:t>
            </a:r>
            <a:r>
              <a:rPr lang="en-GB" sz="2500" u="sng">
                <a:solidFill>
                  <a:srgbClr val="000000"/>
                </a:solidFill>
                <a:latin typeface="Times New Roman"/>
                <a:ea typeface="Times New Roman"/>
                <a:cs typeface="Times New Roman"/>
                <a:sym typeface="Times New Roman"/>
              </a:rPr>
              <a:t> </a:t>
            </a:r>
            <a:r>
              <a:rPr lang="en-GB" sz="2500" b="1" u="sng">
                <a:solidFill>
                  <a:srgbClr val="000000"/>
                </a:solidFill>
                <a:latin typeface="Times New Roman"/>
                <a:ea typeface="Times New Roman"/>
                <a:cs typeface="Times New Roman"/>
                <a:sym typeface="Times New Roman"/>
              </a:rPr>
              <a:t>repeatedly twisted </a:t>
            </a:r>
            <a:r>
              <a:rPr lang="en-GB" sz="2500">
                <a:solidFill>
                  <a:srgbClr val="000000"/>
                </a:solidFill>
                <a:latin typeface="Times New Roman"/>
                <a:ea typeface="Times New Roman"/>
                <a:cs typeface="Times New Roman"/>
                <a:sym typeface="Times New Roman"/>
              </a:rPr>
              <a:t>and released </a:t>
            </a:r>
            <a:r>
              <a:rPr lang="en-GB" sz="2500" b="1" u="sng">
                <a:solidFill>
                  <a:srgbClr val="000000"/>
                </a:solidFill>
                <a:latin typeface="Times New Roman"/>
                <a:ea typeface="Times New Roman"/>
                <a:cs typeface="Times New Roman"/>
                <a:sym typeface="Times New Roman"/>
              </a:rPr>
              <a:t>without breaking</a:t>
            </a:r>
            <a:endParaRPr sz="2500" b="1" u="sng">
              <a:solidFill>
                <a:srgbClr val="000000"/>
              </a:solidFill>
              <a:latin typeface="Times New Roman"/>
              <a:ea typeface="Times New Roman"/>
              <a:cs typeface="Times New Roman"/>
              <a:sym typeface="Times New Roman"/>
            </a:endParaRPr>
          </a:p>
          <a:p>
            <a:pPr marL="457200" lvl="0" indent="-387350" algn="l" rtl="0">
              <a:spcBef>
                <a:spcPts val="0"/>
              </a:spcBef>
              <a:spcAft>
                <a:spcPts val="0"/>
              </a:spcAft>
              <a:buClr>
                <a:srgbClr val="000000"/>
              </a:buClr>
              <a:buSzPts val="2500"/>
              <a:buFont typeface="Times New Roman"/>
              <a:buChar char="-"/>
            </a:pPr>
            <a:r>
              <a:rPr lang="en-GB" sz="2500">
                <a:solidFill>
                  <a:srgbClr val="000000"/>
                </a:solidFill>
                <a:latin typeface="Times New Roman"/>
                <a:ea typeface="Times New Roman"/>
                <a:cs typeface="Times New Roman"/>
                <a:sym typeface="Times New Roman"/>
              </a:rPr>
              <a:t>Two levels + sinew bowstring = Powerful, durable weapon </a:t>
            </a:r>
            <a:endParaRPr sz="2500">
              <a:solidFill>
                <a:srgbClr val="000000"/>
              </a:solidFill>
              <a:latin typeface="Times New Roman"/>
              <a:ea typeface="Times New Roman"/>
              <a:cs typeface="Times New Roman"/>
              <a:sym typeface="Times New Roman"/>
            </a:endParaRPr>
          </a:p>
          <a:p>
            <a:pPr marL="457200" lvl="0" indent="0" algn="l" rtl="0">
              <a:spcBef>
                <a:spcPts val="1600"/>
              </a:spcBef>
              <a:spcAft>
                <a:spcPts val="1600"/>
              </a:spcAft>
              <a:buNone/>
            </a:pPr>
            <a:endParaRPr/>
          </a:p>
        </p:txBody>
      </p:sp>
      <p:pic>
        <p:nvPicPr>
          <p:cNvPr id="125" name="Google Shape;125;p22"/>
          <p:cNvPicPr preferRelativeResize="0"/>
          <p:nvPr/>
        </p:nvPicPr>
        <p:blipFill>
          <a:blip r:embed="rId3">
            <a:alphaModFix/>
          </a:blip>
          <a:stretch>
            <a:fillRect/>
          </a:stretch>
        </p:blipFill>
        <p:spPr>
          <a:xfrm>
            <a:off x="4964700" y="1334975"/>
            <a:ext cx="4179300" cy="309215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5"/>
                                        </p:tgtEl>
                                        <p:attrNameLst>
                                          <p:attrName>style.visibility</p:attrName>
                                        </p:attrNameLst>
                                      </p:cBhvr>
                                      <p:to>
                                        <p:strVal val="visible"/>
                                      </p:to>
                                    </p:set>
                                    <p:anim calcmode="lin" valueType="num">
                                      <p:cBhvr additive="base">
                                        <p:cTn id="7" dur="1000"/>
                                        <p:tgtEl>
                                          <p:spTgt spid="1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3"/>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Lithobolos 340 BC</a:t>
            </a:r>
            <a:endParaRPr/>
          </a:p>
        </p:txBody>
      </p:sp>
      <p:sp>
        <p:nvSpPr>
          <p:cNvPr id="131" name="Google Shape;131;p23"/>
          <p:cNvSpPr txBox="1">
            <a:spLocks noGrp="1"/>
          </p:cNvSpPr>
          <p:nvPr>
            <p:ph type="body" idx="1"/>
          </p:nvPr>
        </p:nvSpPr>
        <p:spPr>
          <a:xfrm>
            <a:off x="275900" y="1115250"/>
            <a:ext cx="4588200" cy="1263000"/>
          </a:xfrm>
          <a:prstGeom prst="rect">
            <a:avLst/>
          </a:prstGeom>
        </p:spPr>
        <p:txBody>
          <a:bodyPr spcFirstLastPara="1" wrap="square" lIns="91425" tIns="91425" rIns="91425" bIns="91425" anchor="t" anchorCtr="0">
            <a:noAutofit/>
          </a:bodyPr>
          <a:lstStyle/>
          <a:p>
            <a:pPr marL="457200" lvl="0" indent="-355600" algn="l" rtl="0">
              <a:spcBef>
                <a:spcPts val="0"/>
              </a:spcBef>
              <a:spcAft>
                <a:spcPts val="0"/>
              </a:spcAft>
              <a:buClr>
                <a:srgbClr val="000000"/>
              </a:buClr>
              <a:buSzPts val="2000"/>
              <a:buFont typeface="Times New Roman"/>
              <a:buChar char="-"/>
            </a:pPr>
            <a:r>
              <a:rPr lang="en-GB" sz="2000">
                <a:solidFill>
                  <a:srgbClr val="000000"/>
                </a:solidFill>
                <a:latin typeface="Times New Roman"/>
                <a:ea typeface="Times New Roman"/>
                <a:cs typeface="Times New Roman"/>
                <a:sym typeface="Times New Roman"/>
              </a:rPr>
              <a:t>Capable of destroying stone walls</a:t>
            </a:r>
            <a:endParaRPr sz="2000">
              <a:solidFill>
                <a:srgbClr val="000000"/>
              </a:solidFill>
              <a:latin typeface="Times New Roman"/>
              <a:ea typeface="Times New Roman"/>
              <a:cs typeface="Times New Roman"/>
              <a:sym typeface="Times New Roman"/>
            </a:endParaRPr>
          </a:p>
          <a:p>
            <a:pPr marL="457200" lvl="0" indent="-355600" algn="l" rtl="0">
              <a:spcBef>
                <a:spcPts val="0"/>
              </a:spcBef>
              <a:spcAft>
                <a:spcPts val="0"/>
              </a:spcAft>
              <a:buClr>
                <a:srgbClr val="000000"/>
              </a:buClr>
              <a:buSzPts val="2000"/>
              <a:buFont typeface="Times New Roman"/>
              <a:buChar char="-"/>
            </a:pPr>
            <a:r>
              <a:rPr lang="en-GB" sz="2000">
                <a:solidFill>
                  <a:srgbClr val="000000"/>
                </a:solidFill>
                <a:latin typeface="Times New Roman"/>
                <a:ea typeface="Times New Roman"/>
                <a:cs typeface="Times New Roman"/>
                <a:sym typeface="Times New Roman"/>
              </a:rPr>
              <a:t>Created by Plyidus the Thessalian for Philip II of Macedon.</a:t>
            </a:r>
            <a:endParaRPr sz="2000">
              <a:solidFill>
                <a:srgbClr val="000000"/>
              </a:solidFill>
              <a:latin typeface="Times New Roman"/>
              <a:ea typeface="Times New Roman"/>
              <a:cs typeface="Times New Roman"/>
              <a:sym typeface="Times New Roman"/>
            </a:endParaRPr>
          </a:p>
          <a:p>
            <a:pPr marL="457200" lvl="0" indent="0" algn="l" rtl="0">
              <a:spcBef>
                <a:spcPts val="1600"/>
              </a:spcBef>
              <a:spcAft>
                <a:spcPts val="0"/>
              </a:spcAft>
              <a:buNone/>
            </a:pPr>
            <a:endParaRPr/>
          </a:p>
          <a:p>
            <a:pPr marL="457200" lvl="0" indent="0" algn="l" rtl="0">
              <a:spcBef>
                <a:spcPts val="1600"/>
              </a:spcBef>
              <a:spcAft>
                <a:spcPts val="1600"/>
              </a:spcAft>
              <a:buNone/>
            </a:pPr>
            <a:r>
              <a:rPr lang="en-GB"/>
              <a:t> </a:t>
            </a:r>
            <a:endParaRPr/>
          </a:p>
        </p:txBody>
      </p:sp>
      <p:pic>
        <p:nvPicPr>
          <p:cNvPr id="132" name="Google Shape;132;p23"/>
          <p:cNvPicPr preferRelativeResize="0"/>
          <p:nvPr/>
        </p:nvPicPr>
        <p:blipFill>
          <a:blip r:embed="rId3">
            <a:alphaModFix/>
          </a:blip>
          <a:stretch>
            <a:fillRect/>
          </a:stretch>
        </p:blipFill>
        <p:spPr>
          <a:xfrm>
            <a:off x="0" y="2260725"/>
            <a:ext cx="4131476" cy="2617700"/>
          </a:xfrm>
          <a:prstGeom prst="rect">
            <a:avLst/>
          </a:prstGeom>
          <a:noFill/>
          <a:ln>
            <a:noFill/>
          </a:ln>
        </p:spPr>
      </p:pic>
      <p:sp>
        <p:nvSpPr>
          <p:cNvPr id="133" name="Google Shape;133;p23"/>
          <p:cNvSpPr txBox="1"/>
          <p:nvPr/>
        </p:nvSpPr>
        <p:spPr>
          <a:xfrm>
            <a:off x="4828300" y="766500"/>
            <a:ext cx="4054500" cy="1805400"/>
          </a:xfrm>
          <a:prstGeom prst="rect">
            <a:avLst/>
          </a:prstGeom>
          <a:noFill/>
          <a:ln>
            <a:noFill/>
          </a:ln>
        </p:spPr>
        <p:txBody>
          <a:bodyPr spcFirstLastPara="1" wrap="square" lIns="91425" tIns="91425" rIns="91425" bIns="91425" anchor="t" anchorCtr="0">
            <a:noAutofit/>
          </a:bodyPr>
          <a:lstStyle/>
          <a:p>
            <a:pPr marL="457200" lvl="0" indent="-342900" algn="l" rtl="0">
              <a:lnSpc>
                <a:spcPct val="115000"/>
              </a:lnSpc>
              <a:spcBef>
                <a:spcPts val="0"/>
              </a:spcBef>
              <a:spcAft>
                <a:spcPts val="0"/>
              </a:spcAft>
              <a:buClr>
                <a:schemeClr val="dk2"/>
              </a:buClr>
              <a:buSzPts val="1800"/>
              <a:buFont typeface="Roboto"/>
              <a:buChar char="-"/>
            </a:pPr>
            <a:r>
              <a:rPr lang="en-GB" sz="1800">
                <a:solidFill>
                  <a:schemeClr val="dk2"/>
                </a:solidFill>
                <a:latin typeface="Roboto"/>
                <a:ea typeface="Roboto"/>
                <a:cs typeface="Roboto"/>
                <a:sym typeface="Roboto"/>
              </a:rPr>
              <a:t>“</a:t>
            </a:r>
            <a:r>
              <a:rPr lang="en-GB" sz="1800"/>
              <a:t>On campaign, Phillip was accompanied by engineers, one of whom, Polyidus of Thessaly, allegedly developed different types of battering ram. The same engineer was also remembered as the builder of a giant siege tower (</a:t>
            </a:r>
            <a:r>
              <a:rPr lang="en-GB" sz="1800" i="1"/>
              <a:t>helepolis</a:t>
            </a:r>
            <a:r>
              <a:rPr lang="en-GB" sz="1800"/>
              <a:t>) at Byzantium during Philip's siege of 340 BC.."</a:t>
            </a:r>
            <a:endParaRPr sz="1800"/>
          </a:p>
          <a:p>
            <a:pPr marL="457200" lvl="0" indent="-342900" algn="l" rtl="0">
              <a:lnSpc>
                <a:spcPct val="115000"/>
              </a:lnSpc>
              <a:spcBef>
                <a:spcPts val="0"/>
              </a:spcBef>
              <a:spcAft>
                <a:spcPts val="0"/>
              </a:spcAft>
              <a:buClr>
                <a:schemeClr val="dk2"/>
              </a:buClr>
              <a:buSzPts val="1800"/>
              <a:buFont typeface="Roboto"/>
              <a:buChar char="-"/>
            </a:pPr>
            <a:r>
              <a:rPr lang="en-GB" sz="1800"/>
              <a:t>Campbell,2005,p.4 </a:t>
            </a:r>
            <a:endParaRPr sz="1800">
              <a:solidFill>
                <a:schemeClr val="dk2"/>
              </a:solidFill>
              <a:latin typeface="Roboto"/>
              <a:ea typeface="Roboto"/>
              <a:cs typeface="Roboto"/>
              <a:sym typeface="Roboto"/>
            </a:endParaRPr>
          </a:p>
          <a:p>
            <a:pPr marL="0" lvl="0" indent="0" algn="l" rtl="0">
              <a:spcBef>
                <a:spcPts val="160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3"/>
                                        </p:tgtEl>
                                        <p:attrNameLst>
                                          <p:attrName>style.visibility</p:attrName>
                                        </p:attrNameLst>
                                      </p:cBhvr>
                                      <p:to>
                                        <p:strVal val="visible"/>
                                      </p:to>
                                    </p:set>
                                    <p:anim calcmode="lin" valueType="num">
                                      <p:cBhvr additive="base">
                                        <p:cTn id="7" dur="1000"/>
                                        <p:tgtEl>
                                          <p:spTgt spid="133"/>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2"/>
                                        </p:tgtEl>
                                        <p:attrNameLst>
                                          <p:attrName>style.visibility</p:attrName>
                                        </p:attrNameLst>
                                      </p:cBhvr>
                                      <p:to>
                                        <p:strVal val="visible"/>
                                      </p:to>
                                    </p:set>
                                    <p:animEffect transition="in" filter="fade">
                                      <p:cBhvr>
                                        <p:cTn id="12" dur="1000"/>
                                        <p:tgtEl>
                                          <p:spTgt spid="1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4"/>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600"/>
              </a:spcAft>
              <a:buClr>
                <a:srgbClr val="000000"/>
              </a:buClr>
              <a:buSzPts val="1100"/>
              <a:buFont typeface="Arial"/>
              <a:buNone/>
            </a:pPr>
            <a:r>
              <a:rPr lang="en-GB" sz="3600" u="sng">
                <a:solidFill>
                  <a:srgbClr val="E06666"/>
                </a:solidFill>
              </a:rPr>
              <a:t>Aeneas Tacticus</a:t>
            </a:r>
            <a:r>
              <a:rPr lang="en-GB" sz="3600" u="sng">
                <a:solidFill>
                  <a:srgbClr val="FF9900"/>
                </a:solidFill>
              </a:rPr>
              <a:t> </a:t>
            </a:r>
            <a:endParaRPr sz="3600">
              <a:solidFill>
                <a:srgbClr val="FF9900"/>
              </a:solidFill>
            </a:endParaRPr>
          </a:p>
        </p:txBody>
      </p:sp>
      <p:sp>
        <p:nvSpPr>
          <p:cNvPr id="139" name="Google Shape;139;p24"/>
          <p:cNvSpPr txBox="1">
            <a:spLocks noGrp="1"/>
          </p:cNvSpPr>
          <p:nvPr>
            <p:ph type="body" idx="1"/>
          </p:nvPr>
        </p:nvSpPr>
        <p:spPr>
          <a:xfrm>
            <a:off x="0" y="1229875"/>
            <a:ext cx="5426700" cy="3339000"/>
          </a:xfrm>
          <a:prstGeom prst="rect">
            <a:avLst/>
          </a:prstGeom>
        </p:spPr>
        <p:txBody>
          <a:bodyPr spcFirstLastPara="1" wrap="square" lIns="91425" tIns="91425" rIns="91425" bIns="91425" anchor="t" anchorCtr="0">
            <a:noAutofit/>
          </a:bodyPr>
          <a:lstStyle/>
          <a:p>
            <a:pPr marL="457200" lvl="0" indent="-368300" algn="l" rtl="0">
              <a:spcBef>
                <a:spcPts val="0"/>
              </a:spcBef>
              <a:spcAft>
                <a:spcPts val="0"/>
              </a:spcAft>
              <a:buClr>
                <a:srgbClr val="000000"/>
              </a:buClr>
              <a:buSzPts val="2200"/>
              <a:buFont typeface="Times New Roman"/>
              <a:buChar char="-"/>
            </a:pPr>
            <a:r>
              <a:rPr lang="en-GB" sz="2200">
                <a:solidFill>
                  <a:srgbClr val="000000"/>
                </a:solidFill>
                <a:latin typeface="Times New Roman"/>
                <a:ea typeface="Times New Roman"/>
                <a:cs typeface="Times New Roman"/>
                <a:sym typeface="Times New Roman"/>
              </a:rPr>
              <a:t>Presented methods of </a:t>
            </a:r>
            <a:r>
              <a:rPr lang="en-GB" sz="2200" b="1" u="sng">
                <a:solidFill>
                  <a:srgbClr val="000000"/>
                </a:solidFill>
                <a:latin typeface="Times New Roman"/>
                <a:ea typeface="Times New Roman"/>
                <a:cs typeface="Times New Roman"/>
                <a:sym typeface="Times New Roman"/>
              </a:rPr>
              <a:t>countering siege tactics</a:t>
            </a:r>
            <a:endParaRPr sz="2200" b="1" u="sng">
              <a:solidFill>
                <a:srgbClr val="000000"/>
              </a:solidFill>
              <a:latin typeface="Times New Roman"/>
              <a:ea typeface="Times New Roman"/>
              <a:cs typeface="Times New Roman"/>
              <a:sym typeface="Times New Roman"/>
            </a:endParaRPr>
          </a:p>
          <a:p>
            <a:pPr marL="457200" lvl="0" indent="-368300" algn="l" rtl="0">
              <a:spcBef>
                <a:spcPts val="0"/>
              </a:spcBef>
              <a:spcAft>
                <a:spcPts val="0"/>
              </a:spcAft>
              <a:buClr>
                <a:srgbClr val="000000"/>
              </a:buClr>
              <a:buSzPts val="2200"/>
              <a:buFont typeface="Times New Roman"/>
              <a:buChar char="-"/>
            </a:pPr>
            <a:r>
              <a:rPr lang="en-GB" sz="2200">
                <a:solidFill>
                  <a:srgbClr val="000000"/>
                </a:solidFill>
                <a:latin typeface="Times New Roman"/>
                <a:ea typeface="Times New Roman"/>
                <a:cs typeface="Times New Roman"/>
                <a:sym typeface="Times New Roman"/>
              </a:rPr>
              <a:t>Also methods of </a:t>
            </a:r>
            <a:r>
              <a:rPr lang="en-GB" sz="2200" b="1" u="sng">
                <a:solidFill>
                  <a:srgbClr val="000000"/>
                </a:solidFill>
                <a:latin typeface="Times New Roman"/>
                <a:ea typeface="Times New Roman"/>
                <a:cs typeface="Times New Roman"/>
                <a:sym typeface="Times New Roman"/>
              </a:rPr>
              <a:t>supporting siege warfare</a:t>
            </a:r>
            <a:endParaRPr sz="2200" b="1" u="sng">
              <a:solidFill>
                <a:srgbClr val="000000"/>
              </a:solidFill>
              <a:latin typeface="Times New Roman"/>
              <a:ea typeface="Times New Roman"/>
              <a:cs typeface="Times New Roman"/>
              <a:sym typeface="Times New Roman"/>
            </a:endParaRPr>
          </a:p>
          <a:p>
            <a:pPr marL="457200" lvl="0" indent="-368300" algn="l" rtl="0">
              <a:spcBef>
                <a:spcPts val="0"/>
              </a:spcBef>
              <a:spcAft>
                <a:spcPts val="0"/>
              </a:spcAft>
              <a:buClr>
                <a:srgbClr val="000000"/>
              </a:buClr>
              <a:buSzPts val="2200"/>
              <a:buFont typeface="Times New Roman"/>
              <a:buChar char="-"/>
            </a:pPr>
            <a:r>
              <a:rPr lang="en-GB" sz="2200">
                <a:solidFill>
                  <a:srgbClr val="000000"/>
                </a:solidFill>
                <a:latin typeface="Times New Roman"/>
                <a:ea typeface="Times New Roman"/>
                <a:cs typeface="Times New Roman"/>
                <a:sym typeface="Times New Roman"/>
              </a:rPr>
              <a:t>Weapons of discussion include the battering ram.</a:t>
            </a:r>
            <a:endParaRPr sz="2200">
              <a:solidFill>
                <a:srgbClr val="000000"/>
              </a:solidFill>
              <a:latin typeface="Times New Roman"/>
              <a:ea typeface="Times New Roman"/>
              <a:cs typeface="Times New Roman"/>
              <a:sym typeface="Times New Roman"/>
            </a:endParaRPr>
          </a:p>
          <a:p>
            <a:pPr marL="457200" lvl="0" indent="-368300" algn="l" rtl="0">
              <a:spcBef>
                <a:spcPts val="0"/>
              </a:spcBef>
              <a:spcAft>
                <a:spcPts val="0"/>
              </a:spcAft>
              <a:buClr>
                <a:srgbClr val="000000"/>
              </a:buClr>
              <a:buSzPts val="2200"/>
              <a:buFont typeface="Times New Roman"/>
              <a:buChar char="-"/>
            </a:pPr>
            <a:r>
              <a:rPr lang="en-GB" sz="2200">
                <a:solidFill>
                  <a:srgbClr val="000000"/>
                </a:solidFill>
                <a:latin typeface="Times New Roman"/>
                <a:ea typeface="Times New Roman"/>
                <a:cs typeface="Times New Roman"/>
                <a:sym typeface="Times New Roman"/>
              </a:rPr>
              <a:t>References the Spartan general Thibron at Larissa in 399 BC (Xen Hell 3.17)</a:t>
            </a:r>
            <a:endParaRPr sz="2200">
              <a:solidFill>
                <a:srgbClr val="000000"/>
              </a:solidFill>
              <a:latin typeface="Times New Roman"/>
              <a:ea typeface="Times New Roman"/>
              <a:cs typeface="Times New Roman"/>
              <a:sym typeface="Times New Roman"/>
            </a:endParaRPr>
          </a:p>
        </p:txBody>
      </p:sp>
      <p:pic>
        <p:nvPicPr>
          <p:cNvPr id="140" name="Google Shape;140;p24"/>
          <p:cNvPicPr preferRelativeResize="0"/>
          <p:nvPr/>
        </p:nvPicPr>
        <p:blipFill rotWithShape="1">
          <a:blip r:embed="rId3">
            <a:alphaModFix/>
          </a:blip>
          <a:srcRect l="25248" t="11210" r="20100" b="7961"/>
          <a:stretch/>
        </p:blipFill>
        <p:spPr>
          <a:xfrm>
            <a:off x="5462475" y="1293700"/>
            <a:ext cx="3681525" cy="358657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0"/>
                                        </p:tgtEl>
                                        <p:attrNameLst>
                                          <p:attrName>style.visibility</p:attrName>
                                        </p:attrNameLst>
                                      </p:cBhvr>
                                      <p:to>
                                        <p:strVal val="visible"/>
                                      </p:to>
                                    </p:set>
                                    <p:anim calcmode="lin" valueType="num">
                                      <p:cBhvr additive="base">
                                        <p:cTn id="7" dur="1000"/>
                                        <p:tgtEl>
                                          <p:spTgt spid="140"/>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8" presetClass="emph" presetSubtype="0" fill="hold" nodeType="clickEffect">
                                  <p:stCondLst>
                                    <p:cond delay="0"/>
                                  </p:stCondLst>
                                  <p:childTnLst>
                                    <p:animRot by="-21600000">
                                      <p:cBhvr>
                                        <p:cTn id="11" dur="1000" fill="hold"/>
                                        <p:tgtEl>
                                          <p:spTgt spid="140"/>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5"/>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Athenian and Spartan  siege tactics</a:t>
            </a:r>
            <a:endParaRPr/>
          </a:p>
        </p:txBody>
      </p:sp>
      <p:sp>
        <p:nvSpPr>
          <p:cNvPr id="146" name="Google Shape;146;p25"/>
          <p:cNvSpPr txBox="1">
            <a:spLocks noGrp="1"/>
          </p:cNvSpPr>
          <p:nvPr>
            <p:ph type="body" idx="1"/>
          </p:nvPr>
        </p:nvSpPr>
        <p:spPr>
          <a:xfrm>
            <a:off x="0" y="1229875"/>
            <a:ext cx="5688000" cy="3339000"/>
          </a:xfrm>
          <a:prstGeom prst="rect">
            <a:avLst/>
          </a:prstGeom>
        </p:spPr>
        <p:txBody>
          <a:bodyPr spcFirstLastPara="1" wrap="square" lIns="91425" tIns="91425" rIns="91425" bIns="91425" anchor="t" anchorCtr="0">
            <a:noAutofit/>
          </a:bodyPr>
          <a:lstStyle/>
          <a:p>
            <a:pPr marL="457200" lvl="0" indent="-368300" algn="l" rtl="0">
              <a:spcBef>
                <a:spcPts val="0"/>
              </a:spcBef>
              <a:spcAft>
                <a:spcPts val="0"/>
              </a:spcAft>
              <a:buClr>
                <a:srgbClr val="000000"/>
              </a:buClr>
              <a:buSzPts val="2200"/>
              <a:buFont typeface="Times New Roman"/>
              <a:buChar char="-"/>
            </a:pPr>
            <a:r>
              <a:rPr lang="en-GB" sz="2200">
                <a:solidFill>
                  <a:srgbClr val="000000"/>
                </a:solidFill>
                <a:latin typeface="Times New Roman"/>
                <a:ea typeface="Times New Roman"/>
                <a:cs typeface="Times New Roman"/>
                <a:sym typeface="Times New Roman"/>
              </a:rPr>
              <a:t>Innovated with encirclement (peritechismos)</a:t>
            </a:r>
            <a:endParaRPr sz="2200">
              <a:solidFill>
                <a:srgbClr val="000000"/>
              </a:solidFill>
              <a:latin typeface="Times New Roman"/>
              <a:ea typeface="Times New Roman"/>
              <a:cs typeface="Times New Roman"/>
              <a:sym typeface="Times New Roman"/>
            </a:endParaRPr>
          </a:p>
          <a:p>
            <a:pPr marL="457200" lvl="0" indent="-368300" algn="l" rtl="0">
              <a:spcBef>
                <a:spcPts val="0"/>
              </a:spcBef>
              <a:spcAft>
                <a:spcPts val="0"/>
              </a:spcAft>
              <a:buClr>
                <a:srgbClr val="000000"/>
              </a:buClr>
              <a:buSzPts val="2200"/>
              <a:buFont typeface="Times New Roman"/>
              <a:buChar char="-"/>
            </a:pPr>
            <a:r>
              <a:rPr lang="en-GB" sz="2200">
                <a:solidFill>
                  <a:srgbClr val="000000"/>
                </a:solidFill>
                <a:latin typeface="Times New Roman"/>
                <a:ea typeface="Times New Roman"/>
                <a:cs typeface="Times New Roman"/>
                <a:sym typeface="Times New Roman"/>
              </a:rPr>
              <a:t>Used it in multiple sieges including Potidaea (Thuc 2.70; Diod.Sic.12.46.2-6)</a:t>
            </a:r>
            <a:endParaRPr sz="2200">
              <a:solidFill>
                <a:srgbClr val="000000"/>
              </a:solidFill>
              <a:latin typeface="Times New Roman"/>
              <a:ea typeface="Times New Roman"/>
              <a:cs typeface="Times New Roman"/>
              <a:sym typeface="Times New Roman"/>
            </a:endParaRPr>
          </a:p>
          <a:p>
            <a:pPr marL="457200" lvl="0" indent="-368300" algn="l" rtl="0">
              <a:spcBef>
                <a:spcPts val="0"/>
              </a:spcBef>
              <a:spcAft>
                <a:spcPts val="0"/>
              </a:spcAft>
              <a:buClr>
                <a:srgbClr val="000000"/>
              </a:buClr>
              <a:buSzPts val="2200"/>
              <a:buChar char="-"/>
            </a:pPr>
            <a:r>
              <a:rPr lang="en-GB" sz="2200">
                <a:solidFill>
                  <a:srgbClr val="000000"/>
                </a:solidFill>
                <a:latin typeface="Times New Roman"/>
                <a:ea typeface="Times New Roman"/>
                <a:cs typeface="Times New Roman"/>
                <a:sym typeface="Times New Roman"/>
              </a:rPr>
              <a:t>G.B Grundy: “the reputation of the one eyed among the blind</a:t>
            </a:r>
            <a:endParaRPr sz="2200">
              <a:solidFill>
                <a:srgbClr val="000000"/>
              </a:solidFill>
              <a:latin typeface="Times New Roman"/>
              <a:ea typeface="Times New Roman"/>
              <a:cs typeface="Times New Roman"/>
              <a:sym typeface="Times New Roman"/>
            </a:endParaRPr>
          </a:p>
          <a:p>
            <a:pPr marL="457200" lvl="0" indent="-355600" algn="l" rtl="0">
              <a:spcBef>
                <a:spcPts val="0"/>
              </a:spcBef>
              <a:spcAft>
                <a:spcPts val="0"/>
              </a:spcAft>
              <a:buClr>
                <a:srgbClr val="000000"/>
              </a:buClr>
              <a:buSzPts val="2000"/>
              <a:buChar char="-"/>
            </a:pPr>
            <a:r>
              <a:rPr lang="en-GB" sz="2000">
                <a:solidFill>
                  <a:srgbClr val="000000"/>
                </a:solidFill>
              </a:rPr>
              <a:t>Spartans credited with the first Greek assault on a town wall</a:t>
            </a:r>
            <a:endParaRPr sz="2000">
              <a:solidFill>
                <a:srgbClr val="000000"/>
              </a:solidFill>
            </a:endParaRPr>
          </a:p>
          <a:p>
            <a:pPr marL="457200" lvl="0" indent="-355600" algn="l" rtl="0">
              <a:spcBef>
                <a:spcPts val="0"/>
              </a:spcBef>
              <a:spcAft>
                <a:spcPts val="0"/>
              </a:spcAft>
              <a:buClr>
                <a:srgbClr val="000000"/>
              </a:buClr>
              <a:buSzPts val="2000"/>
              <a:buChar char="-"/>
            </a:pPr>
            <a:r>
              <a:rPr lang="en-GB" sz="2000">
                <a:solidFill>
                  <a:srgbClr val="000000"/>
                </a:solidFill>
              </a:rPr>
              <a:t>Innovated with dissolving mud brick walls (Diod. Sic.15.12.1-2) </a:t>
            </a:r>
            <a:endParaRPr sz="2000">
              <a:solidFill>
                <a:srgbClr val="000000"/>
              </a:solidFill>
            </a:endParaRPr>
          </a:p>
          <a:p>
            <a:pPr marL="457200" lvl="0" indent="-355600" algn="l" rtl="0">
              <a:spcBef>
                <a:spcPts val="0"/>
              </a:spcBef>
              <a:spcAft>
                <a:spcPts val="0"/>
              </a:spcAft>
              <a:buClr>
                <a:srgbClr val="434343"/>
              </a:buClr>
              <a:buSzPts val="2000"/>
              <a:buChar char="-"/>
            </a:pPr>
            <a:endParaRPr sz="2200">
              <a:solidFill>
                <a:srgbClr val="000000"/>
              </a:solidFill>
              <a:latin typeface="Times New Roman"/>
              <a:ea typeface="Times New Roman"/>
              <a:cs typeface="Times New Roman"/>
              <a:sym typeface="Times New Roman"/>
            </a:endParaRPr>
          </a:p>
          <a:p>
            <a:pPr marL="457200" lvl="0" indent="0" algn="l" rtl="0">
              <a:spcBef>
                <a:spcPts val="1600"/>
              </a:spcBef>
              <a:spcAft>
                <a:spcPts val="1600"/>
              </a:spcAft>
              <a:buNone/>
            </a:pPr>
            <a:endParaRPr sz="2000">
              <a:solidFill>
                <a:srgbClr val="434343"/>
              </a:solidFill>
              <a:latin typeface="Arial"/>
              <a:ea typeface="Arial"/>
              <a:cs typeface="Arial"/>
              <a:sym typeface="Arial"/>
            </a:endParaRPr>
          </a:p>
        </p:txBody>
      </p:sp>
      <p:pic>
        <p:nvPicPr>
          <p:cNvPr id="147" name="Google Shape;147;p25"/>
          <p:cNvPicPr preferRelativeResize="0"/>
          <p:nvPr/>
        </p:nvPicPr>
        <p:blipFill>
          <a:blip r:embed="rId3">
            <a:alphaModFix/>
          </a:blip>
          <a:stretch>
            <a:fillRect/>
          </a:stretch>
        </p:blipFill>
        <p:spPr>
          <a:xfrm>
            <a:off x="5794450" y="958775"/>
            <a:ext cx="3400425" cy="377062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47"/>
                                        </p:tgtEl>
                                        <p:attrNameLst>
                                          <p:attrName>style.visibility</p:attrName>
                                        </p:attrNameLst>
                                      </p:cBhvr>
                                      <p:to>
                                        <p:strVal val="visible"/>
                                      </p:to>
                                    </p:set>
                                    <p:anim calcmode="lin" valueType="num">
                                      <p:cBhvr additive="base">
                                        <p:cTn id="7" dur="1000"/>
                                        <p:tgtEl>
                                          <p:spTgt spid="14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26"/>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Conclusion</a:t>
            </a:r>
            <a:endParaRPr/>
          </a:p>
        </p:txBody>
      </p:sp>
      <p:sp>
        <p:nvSpPr>
          <p:cNvPr id="153" name="Google Shape;153;p26"/>
          <p:cNvSpPr txBox="1">
            <a:spLocks noGrp="1"/>
          </p:cNvSpPr>
          <p:nvPr>
            <p:ph type="body" idx="1"/>
          </p:nvPr>
        </p:nvSpPr>
        <p:spPr>
          <a:xfrm>
            <a:off x="311700" y="1229875"/>
            <a:ext cx="5267700" cy="3339000"/>
          </a:xfrm>
          <a:prstGeom prst="rect">
            <a:avLst/>
          </a:prstGeom>
        </p:spPr>
        <p:txBody>
          <a:bodyPr spcFirstLastPara="1" wrap="square" lIns="91425" tIns="91425" rIns="91425" bIns="91425" anchor="t" anchorCtr="0">
            <a:noAutofit/>
          </a:bodyPr>
          <a:lstStyle/>
          <a:p>
            <a:pPr marL="457200" lvl="0" indent="-368300" algn="l" rtl="0">
              <a:spcBef>
                <a:spcPts val="0"/>
              </a:spcBef>
              <a:spcAft>
                <a:spcPts val="0"/>
              </a:spcAft>
              <a:buClr>
                <a:srgbClr val="000000"/>
              </a:buClr>
              <a:buSzPts val="2200"/>
              <a:buFont typeface="Times New Roman"/>
              <a:buChar char="-"/>
            </a:pPr>
            <a:r>
              <a:rPr lang="en-GB" sz="2200" b="1" u="sng">
                <a:solidFill>
                  <a:srgbClr val="000000"/>
                </a:solidFill>
                <a:latin typeface="Times New Roman"/>
                <a:ea typeface="Times New Roman"/>
                <a:cs typeface="Times New Roman"/>
                <a:sym typeface="Times New Roman"/>
              </a:rPr>
              <a:t>Leaders innovate</a:t>
            </a:r>
            <a:r>
              <a:rPr lang="en-GB" sz="2200" b="1">
                <a:solidFill>
                  <a:srgbClr val="000000"/>
                </a:solidFill>
                <a:latin typeface="Times New Roman"/>
                <a:ea typeface="Times New Roman"/>
                <a:cs typeface="Times New Roman"/>
                <a:sym typeface="Times New Roman"/>
              </a:rPr>
              <a:t> </a:t>
            </a:r>
            <a:r>
              <a:rPr lang="en-GB" sz="2200">
                <a:solidFill>
                  <a:srgbClr val="000000"/>
                </a:solidFill>
                <a:latin typeface="Times New Roman"/>
                <a:ea typeface="Times New Roman"/>
                <a:cs typeface="Times New Roman"/>
                <a:sym typeface="Times New Roman"/>
              </a:rPr>
              <a:t>weapons eg Dionysius and the gastraphetes</a:t>
            </a:r>
            <a:endParaRPr sz="2200">
              <a:solidFill>
                <a:srgbClr val="000000"/>
              </a:solidFill>
              <a:latin typeface="Times New Roman"/>
              <a:ea typeface="Times New Roman"/>
              <a:cs typeface="Times New Roman"/>
              <a:sym typeface="Times New Roman"/>
            </a:endParaRPr>
          </a:p>
          <a:p>
            <a:pPr marL="457200" lvl="0" indent="-368300" algn="l" rtl="0">
              <a:spcBef>
                <a:spcPts val="0"/>
              </a:spcBef>
              <a:spcAft>
                <a:spcPts val="0"/>
              </a:spcAft>
              <a:buClr>
                <a:srgbClr val="000000"/>
              </a:buClr>
              <a:buSzPts val="2200"/>
              <a:buFont typeface="Times New Roman"/>
              <a:buChar char="-"/>
            </a:pPr>
            <a:r>
              <a:rPr lang="en-GB" sz="2200">
                <a:solidFill>
                  <a:srgbClr val="000000"/>
                </a:solidFill>
                <a:latin typeface="Times New Roman"/>
                <a:ea typeface="Times New Roman"/>
                <a:cs typeface="Times New Roman"/>
                <a:sym typeface="Times New Roman"/>
              </a:rPr>
              <a:t>Saw faults in weapons eg flamethrower</a:t>
            </a:r>
            <a:endParaRPr sz="2200">
              <a:solidFill>
                <a:srgbClr val="000000"/>
              </a:solidFill>
              <a:latin typeface="Times New Roman"/>
              <a:ea typeface="Times New Roman"/>
              <a:cs typeface="Times New Roman"/>
              <a:sym typeface="Times New Roman"/>
            </a:endParaRPr>
          </a:p>
          <a:p>
            <a:pPr marL="457200" lvl="0" indent="-368300" algn="l" rtl="0">
              <a:spcBef>
                <a:spcPts val="0"/>
              </a:spcBef>
              <a:spcAft>
                <a:spcPts val="0"/>
              </a:spcAft>
              <a:buClr>
                <a:srgbClr val="000000"/>
              </a:buClr>
              <a:buSzPts val="2200"/>
              <a:buFont typeface="Times New Roman"/>
              <a:buChar char="-"/>
            </a:pPr>
            <a:r>
              <a:rPr lang="en-GB" sz="2200" b="1" u="sng">
                <a:solidFill>
                  <a:srgbClr val="000000"/>
                </a:solidFill>
                <a:latin typeface="Times New Roman"/>
                <a:ea typeface="Times New Roman"/>
                <a:cs typeface="Times New Roman"/>
                <a:sym typeface="Times New Roman"/>
              </a:rPr>
              <a:t>Successful use of weapons</a:t>
            </a:r>
            <a:r>
              <a:rPr lang="en-GB" sz="2200">
                <a:solidFill>
                  <a:srgbClr val="000000"/>
                </a:solidFill>
                <a:latin typeface="Times New Roman"/>
                <a:ea typeface="Times New Roman"/>
                <a:cs typeface="Times New Roman"/>
                <a:sym typeface="Times New Roman"/>
              </a:rPr>
              <a:t> allowing further generations to </a:t>
            </a:r>
            <a:r>
              <a:rPr lang="en-GB" sz="2200" b="1" u="sng">
                <a:solidFill>
                  <a:srgbClr val="000000"/>
                </a:solidFill>
                <a:latin typeface="Times New Roman"/>
                <a:ea typeface="Times New Roman"/>
                <a:cs typeface="Times New Roman"/>
                <a:sym typeface="Times New Roman"/>
              </a:rPr>
              <a:t>advance siege warfare. </a:t>
            </a:r>
            <a:endParaRPr sz="2200" b="1" u="sng">
              <a:solidFill>
                <a:srgbClr val="000000"/>
              </a:solidFill>
              <a:latin typeface="Times New Roman"/>
              <a:ea typeface="Times New Roman"/>
              <a:cs typeface="Times New Roman"/>
              <a:sym typeface="Times New Roman"/>
            </a:endParaRPr>
          </a:p>
          <a:p>
            <a:pPr marL="457200" lvl="0" indent="-368300" algn="l" rtl="0">
              <a:spcBef>
                <a:spcPts val="0"/>
              </a:spcBef>
              <a:spcAft>
                <a:spcPts val="0"/>
              </a:spcAft>
              <a:buClr>
                <a:srgbClr val="000000"/>
              </a:buClr>
              <a:buSzPts val="2200"/>
              <a:buFont typeface="Times New Roman"/>
              <a:buChar char="-"/>
            </a:pPr>
            <a:r>
              <a:rPr lang="en-GB" sz="2200">
                <a:solidFill>
                  <a:srgbClr val="000000"/>
                </a:solidFill>
                <a:latin typeface="Times New Roman"/>
                <a:ea typeface="Times New Roman"/>
                <a:cs typeface="Times New Roman"/>
                <a:sym typeface="Times New Roman"/>
              </a:rPr>
              <a:t>Success led to </a:t>
            </a:r>
            <a:r>
              <a:rPr lang="en-GB" sz="2200" b="1" u="sng">
                <a:solidFill>
                  <a:srgbClr val="000000"/>
                </a:solidFill>
                <a:latin typeface="Times New Roman"/>
                <a:ea typeface="Times New Roman"/>
                <a:cs typeface="Times New Roman"/>
                <a:sym typeface="Times New Roman"/>
              </a:rPr>
              <a:t>development of counter tactics.</a:t>
            </a:r>
            <a:endParaRPr sz="2200" b="1" u="sng">
              <a:solidFill>
                <a:srgbClr val="000000"/>
              </a:solidFill>
              <a:latin typeface="Times New Roman"/>
              <a:ea typeface="Times New Roman"/>
              <a:cs typeface="Times New Roman"/>
              <a:sym typeface="Times New Roman"/>
            </a:endParaRPr>
          </a:p>
          <a:p>
            <a:pPr marL="457200" lvl="0" indent="0" algn="l" rtl="0">
              <a:spcBef>
                <a:spcPts val="1600"/>
              </a:spcBef>
              <a:spcAft>
                <a:spcPts val="1600"/>
              </a:spcAft>
              <a:buNone/>
            </a:pPr>
            <a:endParaRPr/>
          </a:p>
        </p:txBody>
      </p:sp>
      <p:pic>
        <p:nvPicPr>
          <p:cNvPr id="154" name="Google Shape;154;p26"/>
          <p:cNvPicPr preferRelativeResize="0"/>
          <p:nvPr/>
        </p:nvPicPr>
        <p:blipFill>
          <a:blip r:embed="rId3">
            <a:alphaModFix/>
          </a:blip>
          <a:stretch>
            <a:fillRect/>
          </a:stretch>
        </p:blipFill>
        <p:spPr>
          <a:xfrm>
            <a:off x="5731800" y="1170200"/>
            <a:ext cx="3443675" cy="37045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54"/>
                                        </p:tgtEl>
                                        <p:attrNameLst>
                                          <p:attrName>style.visibility</p:attrName>
                                        </p:attrNameLst>
                                      </p:cBhvr>
                                      <p:to>
                                        <p:strVal val="visible"/>
                                      </p:to>
                                    </p:set>
                                    <p:anim calcmode="lin" valueType="num">
                                      <p:cBhvr additive="base">
                                        <p:cTn id="7" dur="1000"/>
                                        <p:tgtEl>
                                          <p:spTgt spid="15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27"/>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Questions?</a:t>
            </a:r>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28"/>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Bibliography part 1</a:t>
            </a:r>
            <a:endParaRPr/>
          </a:p>
        </p:txBody>
      </p:sp>
      <p:sp>
        <p:nvSpPr>
          <p:cNvPr id="165" name="Google Shape;165;p28"/>
          <p:cNvSpPr txBox="1">
            <a:spLocks noGrp="1"/>
          </p:cNvSpPr>
          <p:nvPr>
            <p:ph type="body" idx="1"/>
          </p:nvPr>
        </p:nvSpPr>
        <p:spPr>
          <a:xfrm>
            <a:off x="0" y="1152475"/>
            <a:ext cx="9144000" cy="3897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a:solidFill>
                  <a:srgbClr val="000000"/>
                </a:solidFill>
                <a:latin typeface="Arial"/>
                <a:ea typeface="Arial"/>
                <a:cs typeface="Arial"/>
                <a:sym typeface="Arial"/>
              </a:rPr>
              <a:t> 1 </a:t>
            </a:r>
            <a:r>
              <a:rPr lang="en-GB" sz="1100" i="1">
                <a:solidFill>
                  <a:srgbClr val="000000"/>
                </a:solidFill>
                <a:latin typeface="Arial"/>
                <a:ea typeface="Arial"/>
                <a:cs typeface="Arial"/>
                <a:sym typeface="Arial"/>
              </a:rPr>
              <a:t>-</a:t>
            </a:r>
            <a:r>
              <a:rPr lang="en-GB" sz="1000">
                <a:solidFill>
                  <a:srgbClr val="000000"/>
                </a:solidFill>
                <a:latin typeface="Arial"/>
                <a:ea typeface="Arial"/>
                <a:cs typeface="Arial"/>
                <a:sym typeface="Arial"/>
              </a:rPr>
              <a:t>Rickard, J (26 April 2011), </a:t>
            </a:r>
            <a:r>
              <a:rPr lang="en-GB" sz="1000" i="1">
                <a:solidFill>
                  <a:srgbClr val="000000"/>
                </a:solidFill>
                <a:latin typeface="Arial"/>
                <a:ea typeface="Arial"/>
                <a:cs typeface="Arial"/>
                <a:sym typeface="Arial"/>
              </a:rPr>
              <a:t>Siege of Potidaea, 432-430/29 BC </a:t>
            </a:r>
            <a:r>
              <a:rPr lang="en-GB" sz="1000">
                <a:solidFill>
                  <a:srgbClr val="000000"/>
                </a:solidFill>
                <a:latin typeface="Arial"/>
                <a:ea typeface="Arial"/>
                <a:cs typeface="Arial"/>
                <a:sym typeface="Arial"/>
              </a:rPr>
              <a:t>, Avialable at </a:t>
            </a:r>
            <a:r>
              <a:rPr lang="en-GB" sz="1000" u="sng">
                <a:solidFill>
                  <a:srgbClr val="1155CC"/>
                </a:solidFill>
                <a:latin typeface="Arial"/>
                <a:ea typeface="Arial"/>
                <a:cs typeface="Arial"/>
                <a:sym typeface="Arial"/>
                <a:hlinkClick r:id="rId3"/>
              </a:rPr>
              <a:t>http://www.historyofwar.org/articles/siege_potidaia.html</a:t>
            </a:r>
            <a:r>
              <a:rPr lang="en-GB" sz="1000">
                <a:solidFill>
                  <a:srgbClr val="000000"/>
                </a:solidFill>
                <a:latin typeface="Arial"/>
                <a:ea typeface="Arial"/>
                <a:cs typeface="Arial"/>
                <a:sym typeface="Arial"/>
              </a:rPr>
              <a:t>  Accessed at 15/12/18</a:t>
            </a:r>
            <a:endParaRPr sz="10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2 - Campbell</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B Duncan</a:t>
            </a:r>
            <a:r>
              <a:rPr lang="en-GB" sz="1100" i="1">
                <a:solidFill>
                  <a:srgbClr val="000000"/>
                </a:solidFill>
                <a:latin typeface="Arial"/>
                <a:ea typeface="Arial"/>
                <a:cs typeface="Arial"/>
                <a:sym typeface="Arial"/>
              </a:rPr>
              <a:t>,</a:t>
            </a:r>
            <a:r>
              <a:rPr lang="en-GB" sz="1100">
                <a:solidFill>
                  <a:srgbClr val="000000"/>
                </a:solidFill>
                <a:latin typeface="Arial"/>
                <a:ea typeface="Arial"/>
                <a:cs typeface="Arial"/>
                <a:sym typeface="Arial"/>
              </a:rPr>
              <a:t>(10 Jan. 2005) </a:t>
            </a:r>
            <a:r>
              <a:rPr lang="en-GB" sz="1100" i="1">
                <a:solidFill>
                  <a:srgbClr val="000000"/>
                </a:solidFill>
                <a:latin typeface="Arial"/>
                <a:ea typeface="Arial"/>
                <a:cs typeface="Arial"/>
                <a:sym typeface="Arial"/>
              </a:rPr>
              <a:t>Ancient Siege Warfare: Persians, Greeks, Carthaginians and Romans 546-146 BC: Persians, Greeks, Carthaginians and Romans, 546-105 BC, </a:t>
            </a:r>
            <a:r>
              <a:rPr lang="en-GB" sz="1100">
                <a:solidFill>
                  <a:srgbClr val="000000"/>
                </a:solidFill>
                <a:latin typeface="Arial"/>
                <a:ea typeface="Arial"/>
                <a:cs typeface="Arial"/>
                <a:sym typeface="Arial"/>
              </a:rPr>
              <a:t>illustrated edition: Osprey Publishing; p. 18  </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3 - Campbell</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B Duncan,</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(10 Jan. 2005) </a:t>
            </a:r>
            <a:r>
              <a:rPr lang="en-GB" sz="1100" i="1">
                <a:solidFill>
                  <a:srgbClr val="000000"/>
                </a:solidFill>
                <a:latin typeface="Arial"/>
                <a:ea typeface="Arial"/>
                <a:cs typeface="Arial"/>
                <a:sym typeface="Arial"/>
              </a:rPr>
              <a:t>Ancient Siege Warfare: Persians, Greeks, Carthaginians and Romans 546-146 BC: Persians, Greeks, Carthaginians and Romans, 546-105 BC, </a:t>
            </a:r>
            <a:r>
              <a:rPr lang="en-GB" sz="1100">
                <a:solidFill>
                  <a:srgbClr val="000000"/>
                </a:solidFill>
                <a:latin typeface="Arial"/>
                <a:ea typeface="Arial"/>
                <a:cs typeface="Arial"/>
                <a:sym typeface="Arial"/>
              </a:rPr>
              <a:t>illustrated edition: Osprey Publishing;  p. 30 </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4 -Campbell</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B Duncan, (10 Jan. 2005)</a:t>
            </a:r>
            <a:r>
              <a:rPr lang="en-GB" sz="1100" i="1">
                <a:solidFill>
                  <a:srgbClr val="000000"/>
                </a:solidFill>
                <a:latin typeface="Arial"/>
                <a:ea typeface="Arial"/>
                <a:cs typeface="Arial"/>
                <a:sym typeface="Arial"/>
              </a:rPr>
              <a:t>  Ancient Siege Warfare: Persians, Greeks, Carthaginians and Romans 546-146 BC: Persians, Greeks, Carthaginians and Romans, 546-105 BC, </a:t>
            </a:r>
            <a:r>
              <a:rPr lang="en-GB" sz="1100">
                <a:solidFill>
                  <a:srgbClr val="000000"/>
                </a:solidFill>
                <a:latin typeface="Arial"/>
                <a:ea typeface="Arial"/>
                <a:cs typeface="Arial"/>
                <a:sym typeface="Arial"/>
              </a:rPr>
              <a:t>illustrated edition:Osprey Publishing; p. 23</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5-Diodorus the Siculus, book 13 chapter  55  </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5-</a:t>
            </a:r>
            <a:r>
              <a:rPr lang="en-GB" sz="1100">
                <a:solidFill>
                  <a:srgbClr val="000000"/>
                </a:solidFill>
                <a:latin typeface="Roboto"/>
                <a:ea typeface="Roboto"/>
                <a:cs typeface="Roboto"/>
                <a:sym typeface="Roboto"/>
              </a:rPr>
              <a:t>Rees Owen </a:t>
            </a:r>
            <a:r>
              <a:rPr lang="en-GB" sz="1100" i="1">
                <a:solidFill>
                  <a:srgbClr val="000000"/>
                </a:solidFill>
                <a:latin typeface="Roboto"/>
                <a:ea typeface="Roboto"/>
                <a:cs typeface="Roboto"/>
                <a:sym typeface="Roboto"/>
              </a:rPr>
              <a:t>Great Battles of the Classical Greek World</a:t>
            </a:r>
            <a:r>
              <a:rPr lang="en-GB" sz="1100">
                <a:solidFill>
                  <a:srgbClr val="000000"/>
                </a:solidFill>
                <a:latin typeface="Roboto"/>
                <a:ea typeface="Roboto"/>
                <a:cs typeface="Roboto"/>
                <a:sym typeface="Roboto"/>
              </a:rPr>
              <a:t> Part 3: Pen and Sword Military (14 Oct. 2016)  </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6-Thucydides </a:t>
            </a:r>
            <a:r>
              <a:rPr lang="en-GB" sz="1100" i="1">
                <a:solidFill>
                  <a:srgbClr val="000000"/>
                </a:solidFill>
                <a:latin typeface="Arial"/>
                <a:ea typeface="Arial"/>
                <a:cs typeface="Arial"/>
                <a:sym typeface="Arial"/>
              </a:rPr>
              <a:t>The Peloponnesian War </a:t>
            </a:r>
            <a:r>
              <a:rPr lang="en-GB" sz="1100">
                <a:solidFill>
                  <a:srgbClr val="000000"/>
                </a:solidFill>
                <a:latin typeface="Arial"/>
                <a:ea typeface="Arial"/>
                <a:cs typeface="Arial"/>
                <a:sym typeface="Arial"/>
              </a:rPr>
              <a:t>book 4, chapter 100, section 2  </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7- Campbell</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B Duncan</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(10 Jan. 2005) </a:t>
            </a:r>
            <a:r>
              <a:rPr lang="en-GB" sz="1100" i="1">
                <a:solidFill>
                  <a:srgbClr val="000000"/>
                </a:solidFill>
                <a:latin typeface="Arial"/>
                <a:ea typeface="Arial"/>
                <a:cs typeface="Arial"/>
                <a:sym typeface="Arial"/>
              </a:rPr>
              <a:t> Ancient Siege Warfare: Persians, Greeks, Carthaginians and Romans 546-146 BC: Persians, Greeks, Carthaginians and Romans, 546-105 BC, </a:t>
            </a:r>
            <a:r>
              <a:rPr lang="en-GB" sz="1100">
                <a:solidFill>
                  <a:srgbClr val="000000"/>
                </a:solidFill>
                <a:latin typeface="Arial"/>
                <a:ea typeface="Arial"/>
                <a:cs typeface="Arial"/>
                <a:sym typeface="Arial"/>
              </a:rPr>
              <a:t> illustrated edition: Osprey Publishing; pp.4-8 </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endParaRPr sz="1000">
              <a:solidFill>
                <a:srgbClr val="000000"/>
              </a:solidFill>
              <a:latin typeface="Arial"/>
              <a:ea typeface="Arial"/>
              <a:cs typeface="Arial"/>
              <a:sym typeface="Arial"/>
            </a:endParaRPr>
          </a:p>
          <a:p>
            <a:pPr marL="0" lvl="0" indent="0" algn="l" rtl="0">
              <a:lnSpc>
                <a:spcPct val="100000"/>
              </a:lnSpc>
              <a:spcBef>
                <a:spcPts val="1600"/>
              </a:spcBef>
              <a:spcAft>
                <a:spcPts val="0"/>
              </a:spcAft>
              <a:buClr>
                <a:srgbClr val="000000"/>
              </a:buClr>
              <a:buSzPts val="1100"/>
              <a:buFont typeface="Arial"/>
              <a:buNone/>
            </a:pPr>
            <a:r>
              <a:rPr lang="en-GB" sz="1000">
                <a:solidFill>
                  <a:srgbClr val="000000"/>
                </a:solidFill>
                <a:latin typeface="Arial"/>
                <a:ea typeface="Arial"/>
                <a:cs typeface="Arial"/>
                <a:sym typeface="Arial"/>
              </a:rPr>
              <a:t>  </a:t>
            </a:r>
            <a:endParaRPr>
              <a:solidFill>
                <a:srgbClr val="000000"/>
              </a:solidFill>
            </a:endParaRPr>
          </a:p>
          <a:p>
            <a:pPr marL="0" lvl="0" indent="0" algn="l" rtl="0">
              <a:lnSpc>
                <a:spcPct val="100000"/>
              </a:lnSpc>
              <a:spcBef>
                <a:spcPts val="0"/>
              </a:spcBef>
              <a:spcAft>
                <a:spcPts val="0"/>
              </a:spcAft>
              <a:buNone/>
            </a:pPr>
            <a:endParaRPr sz="1100">
              <a:solidFill>
                <a:srgbClr val="000000"/>
              </a:solidFill>
              <a:latin typeface="Arial"/>
              <a:ea typeface="Arial"/>
              <a:cs typeface="Arial"/>
              <a:sym typeface="Arial"/>
            </a:endParaRPr>
          </a:p>
          <a:p>
            <a:pPr marL="0" lvl="0" indent="0" algn="l" rtl="0">
              <a:lnSpc>
                <a:spcPct val="100000"/>
              </a:lnSpc>
              <a:spcBef>
                <a:spcPts val="0"/>
              </a:spcBef>
              <a:spcAft>
                <a:spcPts val="0"/>
              </a:spcAft>
              <a:buNone/>
            </a:pPr>
            <a:endParaRPr sz="1100">
              <a:solidFill>
                <a:srgbClr val="000000"/>
              </a:solidFill>
              <a:latin typeface="Arial"/>
              <a:ea typeface="Arial"/>
              <a:cs typeface="Arial"/>
              <a:sym typeface="Arial"/>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29"/>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Bibliography part 2: </a:t>
            </a:r>
            <a:endParaRPr/>
          </a:p>
        </p:txBody>
      </p:sp>
      <p:sp>
        <p:nvSpPr>
          <p:cNvPr id="171" name="Google Shape;171;p2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rgbClr val="000000"/>
              </a:buClr>
              <a:buSzPts val="1100"/>
              <a:buFont typeface="Arial"/>
              <a:buNone/>
            </a:pPr>
            <a:r>
              <a:rPr lang="en-GB" sz="1100">
                <a:solidFill>
                  <a:srgbClr val="000000"/>
                </a:solidFill>
                <a:latin typeface="Arial"/>
                <a:ea typeface="Arial"/>
                <a:cs typeface="Arial"/>
                <a:sym typeface="Arial"/>
              </a:rPr>
              <a:t>8-Campbell</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B Duncan,</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(10 Jan. 2005) </a:t>
            </a:r>
            <a:r>
              <a:rPr lang="en-GB" sz="1100" i="1">
                <a:solidFill>
                  <a:srgbClr val="000000"/>
                </a:solidFill>
                <a:latin typeface="Arial"/>
                <a:ea typeface="Arial"/>
                <a:cs typeface="Arial"/>
                <a:sym typeface="Arial"/>
              </a:rPr>
              <a:t> Ancient Siege Warfare: Persians, Greeks, Carthaginians and Romans 546-146 BC: Persians, Greeks, Carthaginians and Romans, 546-105 BC, </a:t>
            </a:r>
            <a:r>
              <a:rPr lang="en-GB" sz="1100">
                <a:solidFill>
                  <a:srgbClr val="000000"/>
                </a:solidFill>
                <a:latin typeface="Arial"/>
                <a:ea typeface="Arial"/>
                <a:cs typeface="Arial"/>
                <a:sym typeface="Arial"/>
              </a:rPr>
              <a:t>illustrated edition: Osprey Publishing;  p. 28</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9- Thucydides </a:t>
            </a:r>
            <a:r>
              <a:rPr lang="en-GB" sz="1100" i="1">
                <a:solidFill>
                  <a:srgbClr val="000000"/>
                </a:solidFill>
                <a:latin typeface="Arial"/>
                <a:ea typeface="Arial"/>
                <a:cs typeface="Arial"/>
                <a:sym typeface="Arial"/>
              </a:rPr>
              <a:t>The Peloponnesian War, </a:t>
            </a:r>
            <a:r>
              <a:rPr lang="en-GB" sz="1100">
                <a:solidFill>
                  <a:srgbClr val="000000"/>
                </a:solidFill>
                <a:latin typeface="Arial"/>
                <a:ea typeface="Arial"/>
                <a:cs typeface="Arial"/>
                <a:sym typeface="Arial"/>
              </a:rPr>
              <a:t>book  7, chapter 25, section 6</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10-  Marsden, E. W. (1969), </a:t>
            </a:r>
            <a:r>
              <a:rPr lang="en-GB" sz="1100" i="1">
                <a:solidFill>
                  <a:srgbClr val="000000"/>
                </a:solidFill>
                <a:latin typeface="Arial"/>
                <a:ea typeface="Arial"/>
                <a:cs typeface="Arial"/>
                <a:sym typeface="Arial"/>
              </a:rPr>
              <a:t>Greek and Roman artillery. Historical development</a:t>
            </a:r>
            <a:r>
              <a:rPr lang="en-GB" sz="1100">
                <a:solidFill>
                  <a:srgbClr val="000000"/>
                </a:solidFill>
                <a:latin typeface="Arial"/>
                <a:ea typeface="Arial"/>
                <a:cs typeface="Arial"/>
                <a:sym typeface="Arial"/>
              </a:rPr>
              <a:t>, Oxford: Clarendon p.49 </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 11-Markowitz Mike </a:t>
            </a:r>
            <a:r>
              <a:rPr lang="en-GB" sz="1100" i="1">
                <a:solidFill>
                  <a:srgbClr val="000000"/>
                </a:solidFill>
                <a:latin typeface="Arial"/>
                <a:ea typeface="Arial"/>
                <a:cs typeface="Arial"/>
                <a:sym typeface="Arial"/>
              </a:rPr>
              <a:t>The Catapult And Other War Machines Of Ancient Greece</a:t>
            </a:r>
            <a:r>
              <a:rPr lang="en-GB" sz="1100">
                <a:solidFill>
                  <a:srgbClr val="000000"/>
                </a:solidFill>
                <a:latin typeface="Arial"/>
                <a:ea typeface="Arial"/>
                <a:cs typeface="Arial"/>
                <a:sym typeface="Arial"/>
              </a:rPr>
              <a:t> (May 2, 2017) </a:t>
            </a:r>
            <a:r>
              <a:rPr lang="en-GB" sz="1100" i="1">
                <a:solidFill>
                  <a:srgbClr val="000000"/>
                </a:solidFill>
                <a:latin typeface="Arial"/>
                <a:ea typeface="Arial"/>
                <a:cs typeface="Arial"/>
                <a:sym typeface="Arial"/>
              </a:rPr>
              <a:t>Available at </a:t>
            </a:r>
            <a:r>
              <a:rPr lang="en-GB" sz="1100" u="sng">
                <a:solidFill>
                  <a:srgbClr val="1155CC"/>
                </a:solidFill>
                <a:latin typeface="Arial"/>
                <a:ea typeface="Arial"/>
                <a:cs typeface="Arial"/>
                <a:sym typeface="Arial"/>
                <a:hlinkClick r:id="rId3"/>
              </a:rPr>
              <a:t>https://warfarehistorynetwork.com/daily/military-history/the-catapult-and-other-war-machines-of-ancient-greece/</a:t>
            </a:r>
            <a:r>
              <a:rPr lang="en-GB" sz="1100">
                <a:solidFill>
                  <a:srgbClr val="000000"/>
                </a:solidFill>
                <a:latin typeface="Arial"/>
                <a:ea typeface="Arial"/>
                <a:cs typeface="Arial"/>
                <a:sym typeface="Arial"/>
              </a:rPr>
              <a:t>  date accessed: 12/12/18 </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12-  Kern, Paul B., </a:t>
            </a:r>
            <a:r>
              <a:rPr lang="en-GB" sz="1100" i="1">
                <a:solidFill>
                  <a:srgbClr val="000000"/>
                </a:solidFill>
                <a:latin typeface="Arial"/>
                <a:ea typeface="Arial"/>
                <a:cs typeface="Arial"/>
                <a:sym typeface="Arial"/>
              </a:rPr>
              <a:t>Ancient Siege Warfare</a:t>
            </a:r>
            <a:r>
              <a:rPr lang="en-GB" sz="1100">
                <a:solidFill>
                  <a:srgbClr val="000000"/>
                </a:solidFill>
                <a:latin typeface="Arial"/>
                <a:ea typeface="Arial"/>
                <a:cs typeface="Arial"/>
                <a:sym typeface="Arial"/>
              </a:rPr>
              <a:t>,Souvenir Press Ltd  pp 181-82  </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13  Hamn. J </a:t>
            </a:r>
            <a:r>
              <a:rPr lang="en-GB" sz="1100" i="1">
                <a:solidFill>
                  <a:srgbClr val="000000"/>
                </a:solidFill>
                <a:latin typeface="Arial"/>
                <a:ea typeface="Arial"/>
                <a:cs typeface="Arial"/>
                <a:sym typeface="Arial"/>
              </a:rPr>
              <a:t>The Traditional Bowyers Bible Volume 2</a:t>
            </a:r>
            <a:r>
              <a:rPr lang="en-GB" sz="1100">
                <a:solidFill>
                  <a:srgbClr val="000000"/>
                </a:solidFill>
                <a:latin typeface="Arial"/>
                <a:ea typeface="Arial"/>
                <a:cs typeface="Arial"/>
                <a:sym typeface="Arial"/>
              </a:rPr>
              <a:t>. The Lyons Press  1992</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14- Markowitz Mike </a:t>
            </a:r>
            <a:r>
              <a:rPr lang="en-GB" sz="1100" i="1">
                <a:solidFill>
                  <a:srgbClr val="000000"/>
                </a:solidFill>
                <a:latin typeface="Arial"/>
                <a:ea typeface="Arial"/>
                <a:cs typeface="Arial"/>
                <a:sym typeface="Arial"/>
              </a:rPr>
              <a:t>(</a:t>
            </a:r>
            <a:r>
              <a:rPr lang="en-GB" sz="1100">
                <a:solidFill>
                  <a:srgbClr val="000000"/>
                </a:solidFill>
                <a:latin typeface="Arial"/>
                <a:ea typeface="Arial"/>
                <a:cs typeface="Arial"/>
                <a:sym typeface="Arial"/>
              </a:rPr>
              <a:t>May 2, 2017) </a:t>
            </a:r>
            <a:r>
              <a:rPr lang="en-GB" sz="1100" i="1">
                <a:solidFill>
                  <a:srgbClr val="000000"/>
                </a:solidFill>
                <a:latin typeface="Arial"/>
                <a:ea typeface="Arial"/>
                <a:cs typeface="Arial"/>
                <a:sym typeface="Arial"/>
              </a:rPr>
              <a:t>The Catapult And Other War Machines Of Ancient Greece </a:t>
            </a:r>
            <a:r>
              <a:rPr lang="en-GB" sz="1100">
                <a:solidFill>
                  <a:srgbClr val="000000"/>
                </a:solidFill>
                <a:latin typeface="Arial"/>
                <a:ea typeface="Arial"/>
                <a:cs typeface="Arial"/>
                <a:sym typeface="Arial"/>
              </a:rPr>
              <a:t> Available at </a:t>
            </a:r>
            <a:r>
              <a:rPr lang="en-GB" sz="1100" u="sng">
                <a:solidFill>
                  <a:srgbClr val="1155CC"/>
                </a:solidFill>
                <a:latin typeface="Arial"/>
                <a:ea typeface="Arial"/>
                <a:cs typeface="Arial"/>
                <a:sym typeface="Arial"/>
                <a:hlinkClick r:id="rId3"/>
              </a:rPr>
              <a:t>https://warfarehistorynetwork.com/daily/military-history/the-catapult-and-other-war-machines-of-ancient-greece/</a:t>
            </a:r>
            <a:r>
              <a:rPr lang="en-GB" sz="1100">
                <a:solidFill>
                  <a:srgbClr val="000000"/>
                </a:solidFill>
                <a:latin typeface="Arial"/>
                <a:ea typeface="Arial"/>
                <a:cs typeface="Arial"/>
                <a:sym typeface="Arial"/>
              </a:rPr>
              <a:t>   date accessed: 12/12/18 </a:t>
            </a:r>
            <a:endParaRPr sz="1100">
              <a:solidFill>
                <a:srgbClr val="000000"/>
              </a:solidFill>
              <a:latin typeface="Arial"/>
              <a:ea typeface="Arial"/>
              <a:cs typeface="Arial"/>
              <a:sym typeface="Arial"/>
            </a:endParaRPr>
          </a:p>
          <a:p>
            <a:pPr marL="0" lvl="0" indent="0" algn="l" rtl="0">
              <a:spcBef>
                <a:spcPts val="1600"/>
              </a:spcBef>
              <a:spcAft>
                <a:spcPts val="1600"/>
              </a:spcAft>
              <a:buNone/>
            </a:pPr>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30"/>
          <p:cNvSpPr txBox="1">
            <a:spLocks noGrp="1"/>
          </p:cNvSpPr>
          <p:nvPr>
            <p:ph type="title"/>
          </p:nvPr>
        </p:nvSpPr>
        <p:spPr>
          <a:xfrm>
            <a:off x="182750" y="97625"/>
            <a:ext cx="8520600" cy="62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Bibliography part 3 </a:t>
            </a:r>
            <a:endParaRPr/>
          </a:p>
        </p:txBody>
      </p:sp>
      <p:sp>
        <p:nvSpPr>
          <p:cNvPr id="177" name="Google Shape;177;p30"/>
          <p:cNvSpPr txBox="1">
            <a:spLocks noGrp="1"/>
          </p:cNvSpPr>
          <p:nvPr>
            <p:ph type="body" idx="1"/>
          </p:nvPr>
        </p:nvSpPr>
        <p:spPr>
          <a:xfrm>
            <a:off x="0" y="788000"/>
            <a:ext cx="9144000" cy="4240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rgbClr val="000000"/>
              </a:buClr>
              <a:buSzPts val="1100"/>
              <a:buFont typeface="Arial"/>
              <a:buNone/>
            </a:pPr>
            <a:r>
              <a:rPr lang="en-GB" sz="1100">
                <a:solidFill>
                  <a:srgbClr val="000000"/>
                </a:solidFill>
                <a:latin typeface="Arial"/>
                <a:ea typeface="Arial"/>
                <a:cs typeface="Arial"/>
                <a:sym typeface="Arial"/>
              </a:rPr>
              <a:t>15-</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Kinard Jeff  </a:t>
            </a:r>
            <a:r>
              <a:rPr lang="en-GB" sz="1100" i="1">
                <a:solidFill>
                  <a:srgbClr val="000000"/>
                </a:solidFill>
                <a:latin typeface="Arial"/>
                <a:ea typeface="Arial"/>
                <a:cs typeface="Arial"/>
                <a:sym typeface="Arial"/>
              </a:rPr>
              <a:t>Artillery: An Illustrated History of Its Impact </a:t>
            </a:r>
            <a:r>
              <a:rPr lang="en-GB" sz="1100">
                <a:solidFill>
                  <a:srgbClr val="000000"/>
                </a:solidFill>
                <a:latin typeface="Arial"/>
                <a:ea typeface="Arial"/>
                <a:cs typeface="Arial"/>
                <a:sym typeface="Arial"/>
              </a:rPr>
              <a:t>published by ABC-CLIO p.4 (28 Mar. 2007)  </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16- Karpowicz Adam;</a:t>
            </a:r>
            <a:r>
              <a:rPr lang="en-GB" sz="1100" i="1">
                <a:solidFill>
                  <a:srgbClr val="000000"/>
                </a:solidFill>
                <a:latin typeface="Arial"/>
                <a:ea typeface="Arial"/>
                <a:cs typeface="Arial"/>
                <a:sym typeface="Arial"/>
              </a:rPr>
              <a:t>Ottoman Turkish bows, manufacture and design:</a:t>
            </a:r>
            <a:r>
              <a:rPr lang="en-GB" sz="1100">
                <a:solidFill>
                  <a:srgbClr val="000000"/>
                </a:solidFill>
                <a:latin typeface="Arial"/>
                <a:ea typeface="Arial"/>
                <a:cs typeface="Arial"/>
                <a:sym typeface="Arial"/>
              </a:rPr>
              <a:t> second edition(7 Aug. 2015)   </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17-Campbell</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B Duncan,</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(10 Jan. 2005) </a:t>
            </a:r>
            <a:r>
              <a:rPr lang="en-GB" sz="1100" i="1">
                <a:solidFill>
                  <a:srgbClr val="000000"/>
                </a:solidFill>
                <a:latin typeface="Arial"/>
                <a:ea typeface="Arial"/>
                <a:cs typeface="Arial"/>
                <a:sym typeface="Arial"/>
              </a:rPr>
              <a:t> Ancient Siege Warfare: Persians, Greeks, Carthaginians and Romans 546-146 BC: Persians, Greeks, Carthaginians and Romans, 546-105 BC, </a:t>
            </a:r>
            <a:r>
              <a:rPr lang="en-GB" sz="1100">
                <a:solidFill>
                  <a:srgbClr val="000000"/>
                </a:solidFill>
                <a:latin typeface="Arial"/>
                <a:ea typeface="Arial"/>
                <a:cs typeface="Arial"/>
                <a:sym typeface="Arial"/>
              </a:rPr>
              <a:t>illustrated edition: Osprey Publishing;  p.4</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 18- Kinard Jeff  </a:t>
            </a:r>
            <a:r>
              <a:rPr lang="en-GB" sz="1100" i="1">
                <a:solidFill>
                  <a:srgbClr val="000000"/>
                </a:solidFill>
                <a:latin typeface="Arial"/>
                <a:ea typeface="Arial"/>
                <a:cs typeface="Arial"/>
                <a:sym typeface="Arial"/>
              </a:rPr>
              <a:t>Artillery: An Illustrated History of Its Impact </a:t>
            </a:r>
            <a:r>
              <a:rPr lang="en-GB" sz="1100">
                <a:solidFill>
                  <a:srgbClr val="000000"/>
                </a:solidFill>
                <a:latin typeface="Arial"/>
                <a:ea typeface="Arial"/>
                <a:cs typeface="Arial"/>
                <a:sym typeface="Arial"/>
              </a:rPr>
              <a:t>published by ABC-CLIO p.8 (28 Mar. 2007)  </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19- Pheneger Hayden</a:t>
            </a:r>
            <a:r>
              <a:rPr lang="en-GB" sz="1100" b="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(2010) </a:t>
            </a:r>
            <a:r>
              <a:rPr lang="en-GB" sz="1200" i="1">
                <a:solidFill>
                  <a:srgbClr val="000000"/>
                </a:solidFill>
                <a:latin typeface="Arial"/>
                <a:ea typeface="Arial"/>
                <a:cs typeface="Arial"/>
                <a:sym typeface="Arial"/>
              </a:rPr>
              <a:t>Lithobolos Ballista </a:t>
            </a:r>
            <a:r>
              <a:rPr lang="en-GB" sz="1200">
                <a:solidFill>
                  <a:srgbClr val="000000"/>
                </a:solidFill>
                <a:latin typeface="Arial"/>
                <a:ea typeface="Arial"/>
                <a:cs typeface="Arial"/>
                <a:sym typeface="Arial"/>
              </a:rPr>
              <a:t>available at</a:t>
            </a:r>
            <a:r>
              <a:rPr lang="en-GB" sz="1100">
                <a:solidFill>
                  <a:srgbClr val="000000"/>
                </a:solidFill>
                <a:latin typeface="Arial"/>
                <a:ea typeface="Arial"/>
                <a:cs typeface="Arial"/>
                <a:sym typeface="Arial"/>
              </a:rPr>
              <a:t>   </a:t>
            </a:r>
            <a:r>
              <a:rPr lang="en-GB" sz="1100" u="sng">
                <a:solidFill>
                  <a:srgbClr val="1155CC"/>
                </a:solidFill>
                <a:latin typeface="Arial"/>
                <a:ea typeface="Arial"/>
                <a:cs typeface="Arial"/>
                <a:sym typeface="Arial"/>
                <a:hlinkClick r:id="rId3"/>
              </a:rPr>
              <a:t>https://prezi.com/v-hjvtf2tntz/lithobolos-ballista/</a:t>
            </a:r>
            <a:r>
              <a:rPr lang="en-GB" sz="1100">
                <a:solidFill>
                  <a:srgbClr val="000000"/>
                </a:solidFill>
                <a:latin typeface="Arial"/>
                <a:ea typeface="Arial"/>
                <a:cs typeface="Arial"/>
                <a:sym typeface="Arial"/>
              </a:rPr>
              <a:t>  date accessed 14/12/18</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20-  Rihall Tracy </a:t>
            </a:r>
            <a:r>
              <a:rPr lang="en-GB" sz="1100" i="1">
                <a:solidFill>
                  <a:srgbClr val="000000"/>
                </a:solidFill>
                <a:latin typeface="Arial"/>
                <a:ea typeface="Arial"/>
                <a:cs typeface="Arial"/>
                <a:sym typeface="Arial"/>
              </a:rPr>
              <a:t>The Catapult: A History</a:t>
            </a:r>
            <a:r>
              <a:rPr lang="en-GB" sz="1100">
                <a:solidFill>
                  <a:srgbClr val="000000"/>
                </a:solidFill>
                <a:latin typeface="Arial"/>
                <a:ea typeface="Arial"/>
                <a:cs typeface="Arial"/>
                <a:sym typeface="Arial"/>
              </a:rPr>
              <a:t>,  Westholme Publishing, U.S.; 2nd Revised edition edition (1 Nov. 2009)  </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21- Jackson M. </a:t>
            </a:r>
            <a:r>
              <a:rPr lang="en-GB" sz="1300" i="1">
                <a:solidFill>
                  <a:srgbClr val="000000"/>
                </a:solidFill>
                <a:latin typeface="Arial"/>
                <a:ea typeface="Arial"/>
                <a:cs typeface="Arial"/>
                <a:sym typeface="Arial"/>
              </a:rPr>
              <a:t>The Catapult, </a:t>
            </a:r>
            <a:r>
              <a:rPr lang="en-GB" sz="1300">
                <a:solidFill>
                  <a:srgbClr val="000000"/>
                </a:solidFill>
                <a:latin typeface="Arial"/>
                <a:ea typeface="Arial"/>
                <a:cs typeface="Arial"/>
                <a:sym typeface="Arial"/>
              </a:rPr>
              <a:t>available at </a:t>
            </a:r>
            <a:r>
              <a:rPr lang="en-GB" sz="1100" u="sng">
                <a:solidFill>
                  <a:srgbClr val="1155CC"/>
                </a:solidFill>
                <a:latin typeface="Arial"/>
                <a:ea typeface="Arial"/>
                <a:cs typeface="Arial"/>
                <a:sym typeface="Arial"/>
                <a:hlinkClick r:id="rId4"/>
              </a:rPr>
              <a:t>https://sites.google.com/a/brvgs.k12.va.us/wh-14-sem-1-greece-ogm/catapult</a:t>
            </a:r>
            <a:r>
              <a:rPr lang="en-GB" sz="1100">
                <a:solidFill>
                  <a:srgbClr val="000000"/>
                </a:solidFill>
                <a:latin typeface="Arial"/>
                <a:ea typeface="Arial"/>
                <a:cs typeface="Arial"/>
                <a:sym typeface="Arial"/>
              </a:rPr>
              <a:t> date accessed 15/12/18</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 22- Campbell</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B Duncan,</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(10 Jan. 2005) </a:t>
            </a:r>
            <a:r>
              <a:rPr lang="en-GB" sz="1100" i="1">
                <a:solidFill>
                  <a:srgbClr val="000000"/>
                </a:solidFill>
                <a:latin typeface="Arial"/>
                <a:ea typeface="Arial"/>
                <a:cs typeface="Arial"/>
                <a:sym typeface="Arial"/>
              </a:rPr>
              <a:t> Ancient Siege Warfare: Persians, Greeks, Carthaginians and Romans 546-146 BC: Persians, Greeks, Carthaginians and Romans, 546-105 BC, </a:t>
            </a:r>
            <a:r>
              <a:rPr lang="en-GB" sz="1100">
                <a:solidFill>
                  <a:srgbClr val="000000"/>
                </a:solidFill>
                <a:latin typeface="Arial"/>
                <a:ea typeface="Arial"/>
                <a:cs typeface="Arial"/>
                <a:sym typeface="Arial"/>
              </a:rPr>
              <a:t>illustrated edition: Osprey Publishing;  p.4</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23-Xenophon </a:t>
            </a:r>
            <a:r>
              <a:rPr lang="en-GB" sz="1100" i="1">
                <a:solidFill>
                  <a:srgbClr val="000000"/>
                </a:solidFill>
                <a:latin typeface="Arial"/>
                <a:ea typeface="Arial"/>
                <a:cs typeface="Arial"/>
                <a:sym typeface="Arial"/>
              </a:rPr>
              <a:t>Hellistinc </a:t>
            </a:r>
            <a:r>
              <a:rPr lang="en-GB" sz="1100">
                <a:solidFill>
                  <a:srgbClr val="000000"/>
                </a:solidFill>
                <a:latin typeface="Arial"/>
                <a:ea typeface="Arial"/>
                <a:cs typeface="Arial"/>
                <a:sym typeface="Arial"/>
              </a:rPr>
              <a:t>book 3, chapter 1, section 7.</a:t>
            </a:r>
            <a:endParaRPr sz="1100">
              <a:solidFill>
                <a:srgbClr val="000000"/>
              </a:solidFill>
              <a:latin typeface="Arial"/>
              <a:ea typeface="Arial"/>
              <a:cs typeface="Arial"/>
              <a:sym typeface="Arial"/>
            </a:endParaRPr>
          </a:p>
          <a:p>
            <a:pPr marL="0" lvl="0" indent="0" algn="l" rtl="0">
              <a:spcBef>
                <a:spcPts val="1600"/>
              </a:spcBef>
              <a:spcAft>
                <a:spcPts val="1600"/>
              </a:spcAft>
              <a:buNone/>
            </a:pP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31"/>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Bibliography part 4</a:t>
            </a:r>
            <a:endParaRPr/>
          </a:p>
        </p:txBody>
      </p:sp>
      <p:sp>
        <p:nvSpPr>
          <p:cNvPr id="183" name="Google Shape;183;p3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rgbClr val="000000"/>
              </a:buClr>
              <a:buSzPts val="1100"/>
              <a:buFont typeface="Arial"/>
              <a:buNone/>
            </a:pPr>
            <a:r>
              <a:rPr lang="en-GB" sz="1100">
                <a:solidFill>
                  <a:srgbClr val="000000"/>
                </a:solidFill>
                <a:latin typeface="Arial"/>
                <a:ea typeface="Arial"/>
                <a:cs typeface="Arial"/>
                <a:sym typeface="Arial"/>
              </a:rPr>
              <a:t>24-  Campbell</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B Duncan,</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(10 Jan. 2005) </a:t>
            </a:r>
            <a:r>
              <a:rPr lang="en-GB" sz="1100" i="1">
                <a:solidFill>
                  <a:srgbClr val="000000"/>
                </a:solidFill>
                <a:latin typeface="Arial"/>
                <a:ea typeface="Arial"/>
                <a:cs typeface="Arial"/>
                <a:sym typeface="Arial"/>
              </a:rPr>
              <a:t> Ancient Siege Warfare: Persians, Greeks, Carthaginians and Romans 546-146 BC: Persians, Greeks, Carthaginians and Romans, 546-105 BC, </a:t>
            </a:r>
            <a:r>
              <a:rPr lang="en-GB" sz="1100">
                <a:solidFill>
                  <a:srgbClr val="000000"/>
                </a:solidFill>
                <a:latin typeface="Arial"/>
                <a:ea typeface="Arial"/>
                <a:cs typeface="Arial"/>
                <a:sym typeface="Arial"/>
              </a:rPr>
              <a:t>illustrated edition: Osprey Publishing;  p.30</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25- Campbell</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B Duncan,</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(10 Jan. 2005) </a:t>
            </a:r>
            <a:r>
              <a:rPr lang="en-GB" sz="1100" i="1">
                <a:solidFill>
                  <a:srgbClr val="000000"/>
                </a:solidFill>
                <a:latin typeface="Arial"/>
                <a:ea typeface="Arial"/>
                <a:cs typeface="Arial"/>
                <a:sym typeface="Arial"/>
              </a:rPr>
              <a:t> Ancient Siege Warfare: Persians, Greeks, Carthaginians and Romans 546-146 BC: Persians, Greeks, Carthaginians and Romans, 546-105 BC, </a:t>
            </a:r>
            <a:r>
              <a:rPr lang="en-GB" sz="1100">
                <a:solidFill>
                  <a:srgbClr val="000000"/>
                </a:solidFill>
                <a:latin typeface="Arial"/>
                <a:ea typeface="Arial"/>
                <a:cs typeface="Arial"/>
                <a:sym typeface="Arial"/>
              </a:rPr>
              <a:t>illustrated edition: Osprey Publishing;  p.31 </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26-  Campbell</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B Duncan,</a:t>
            </a:r>
            <a:r>
              <a:rPr lang="en-GB" sz="1100" i="1">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(10 Jan. 2005) </a:t>
            </a:r>
            <a:r>
              <a:rPr lang="en-GB" sz="1100" i="1">
                <a:solidFill>
                  <a:srgbClr val="000000"/>
                </a:solidFill>
                <a:latin typeface="Arial"/>
                <a:ea typeface="Arial"/>
                <a:cs typeface="Arial"/>
                <a:sym typeface="Arial"/>
              </a:rPr>
              <a:t> Ancient Siege Warfare: Persians, Greeks, Carthaginians and Romans 546-146 BC: Persians, Greeks, Carthaginians and Romans, 546-105 BC, </a:t>
            </a:r>
            <a:r>
              <a:rPr lang="en-GB" sz="1100">
                <a:solidFill>
                  <a:srgbClr val="000000"/>
                </a:solidFill>
                <a:latin typeface="Arial"/>
                <a:ea typeface="Arial"/>
                <a:cs typeface="Arial"/>
                <a:sym typeface="Arial"/>
              </a:rPr>
              <a:t>illustrated edition: Osprey Publishing;   p. 21 </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27- Thucydides </a:t>
            </a:r>
            <a:r>
              <a:rPr lang="en-GB" sz="1100" i="1">
                <a:solidFill>
                  <a:srgbClr val="000000"/>
                </a:solidFill>
                <a:latin typeface="Arial"/>
                <a:ea typeface="Arial"/>
                <a:cs typeface="Arial"/>
                <a:sym typeface="Arial"/>
              </a:rPr>
              <a:t>The Peloponnesian War </a:t>
            </a:r>
            <a:r>
              <a:rPr lang="en-GB" sz="1100">
                <a:solidFill>
                  <a:srgbClr val="000000"/>
                </a:solidFill>
                <a:latin typeface="Arial"/>
                <a:ea typeface="Arial"/>
                <a:cs typeface="Arial"/>
                <a:sym typeface="Arial"/>
              </a:rPr>
              <a:t>book 2 chapter 75</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29 Thucydides </a:t>
            </a:r>
            <a:r>
              <a:rPr lang="en-GB" sz="1100" i="1">
                <a:solidFill>
                  <a:srgbClr val="000000"/>
                </a:solidFill>
                <a:latin typeface="Arial"/>
                <a:ea typeface="Arial"/>
                <a:cs typeface="Arial"/>
                <a:sym typeface="Arial"/>
              </a:rPr>
              <a:t>The Peloponnesian War </a:t>
            </a:r>
            <a:r>
              <a:rPr lang="en-GB" sz="1100">
                <a:solidFill>
                  <a:srgbClr val="000000"/>
                </a:solidFill>
                <a:latin typeface="Arial"/>
                <a:ea typeface="Arial"/>
                <a:cs typeface="Arial"/>
                <a:sym typeface="Arial"/>
              </a:rPr>
              <a:t>book 2, chapter 7 section 8; book 3 chapter 20- 24 </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r>
              <a:rPr lang="en-GB" sz="1100">
                <a:solidFill>
                  <a:srgbClr val="000000"/>
                </a:solidFill>
                <a:latin typeface="Arial"/>
                <a:ea typeface="Arial"/>
                <a:cs typeface="Arial"/>
                <a:sym typeface="Arial"/>
              </a:rPr>
              <a:t>30 Diodorus Siculus, book 15, chapter 12, section 1-2  </a:t>
            </a:r>
            <a:endParaRPr sz="1100">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endParaRPr>
              <a:solidFill>
                <a:srgbClr val="000000"/>
              </a:solidFill>
            </a:endParaRPr>
          </a:p>
          <a:p>
            <a:pPr marL="0" lvl="0" indent="0" algn="l" rtl="0">
              <a:spcBef>
                <a:spcPts val="1600"/>
              </a:spcBef>
              <a:spcAft>
                <a:spcPts val="0"/>
              </a:spcAft>
              <a:buClr>
                <a:srgbClr val="000000"/>
              </a:buClr>
              <a:buSzPts val="1100"/>
              <a:buFont typeface="Arial"/>
              <a:buNone/>
            </a:pPr>
            <a:endParaRPr sz="1100" b="1">
              <a:solidFill>
                <a:srgbClr val="000000"/>
              </a:solidFill>
              <a:latin typeface="Arial"/>
              <a:ea typeface="Arial"/>
              <a:cs typeface="Arial"/>
              <a:sym typeface="Arial"/>
            </a:endParaRPr>
          </a:p>
          <a:p>
            <a:pPr marL="0" lvl="0" indent="0" algn="l" rtl="0">
              <a:spcBef>
                <a:spcPts val="1600"/>
              </a:spcBef>
              <a:spcAft>
                <a:spcPts val="0"/>
              </a:spcAft>
              <a:buClr>
                <a:srgbClr val="000000"/>
              </a:buClr>
              <a:buSzPts val="1100"/>
              <a:buFont typeface="Arial"/>
              <a:buNone/>
            </a:pPr>
            <a:endParaRPr/>
          </a:p>
          <a:p>
            <a:pPr marL="0" lvl="0" indent="0" algn="l" rtl="0">
              <a:spcBef>
                <a:spcPts val="1600"/>
              </a:spcBef>
              <a:spcAft>
                <a:spcPts val="1600"/>
              </a:spcAft>
              <a:buNone/>
            </a:pPr>
            <a:endParaRPr/>
          </a:p>
        </p:txBody>
      </p:sp>
    </p:spTree>
  </p:cSld>
  <p:clrMapOvr>
    <a:masterClrMapping/>
  </p:clrMapOvr>
</p:sld>
</file>

<file path=ppt/theme/theme1.xml><?xml version="1.0" encoding="utf-8"?>
<a:theme xmlns:a="http://schemas.openxmlformats.org/drawingml/2006/main" name="Coral">
  <a:themeElements>
    <a:clrScheme name="Coral">
      <a:dk1>
        <a:srgbClr val="F55E61"/>
      </a:dk1>
      <a:lt1>
        <a:srgbClr val="FFFFFF"/>
      </a:lt1>
      <a:dk2>
        <a:srgbClr val="5E696C"/>
      </a:dk2>
      <a:lt2>
        <a:srgbClr val="BFC7CA"/>
      </a:lt2>
      <a:accent1>
        <a:srgbClr val="1E2D31"/>
      </a:accent1>
      <a:accent2>
        <a:srgbClr val="273C42"/>
      </a:accent2>
      <a:accent3>
        <a:srgbClr val="83D061"/>
      </a:accent3>
      <a:accent4>
        <a:srgbClr val="F6CD4C"/>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5056</Words>
  <Application>Microsoft Office PowerPoint</Application>
  <PresentationFormat>On-screen Show (16:9)</PresentationFormat>
  <Paragraphs>152</Paragraphs>
  <Slides>19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Lato</vt:lpstr>
      <vt:lpstr>Playfair Display</vt:lpstr>
      <vt:lpstr>Times New Roman</vt:lpstr>
      <vt:lpstr>Roboto</vt:lpstr>
      <vt:lpstr>Coral</vt:lpstr>
      <vt:lpstr>The evolution of Siege warfare in the Classical Greek period</vt:lpstr>
      <vt:lpstr>Aims</vt:lpstr>
      <vt:lpstr>Siege of Potidaea (432 - 430/29 BC) </vt:lpstr>
      <vt:lpstr>Battering ram</vt:lpstr>
      <vt:lpstr>Flamethrower</vt:lpstr>
      <vt:lpstr>Siege Tower</vt:lpstr>
      <vt:lpstr>Gastraphetes - Dionysius I of Syracuse</vt:lpstr>
      <vt:lpstr>Evolution of the gastraphetes </vt:lpstr>
      <vt:lpstr>Catapult</vt:lpstr>
      <vt:lpstr>Oxybeles</vt:lpstr>
      <vt:lpstr>Lithobolos 340 BC</vt:lpstr>
      <vt:lpstr>Aeneas Tacticus </vt:lpstr>
      <vt:lpstr>Athenian and Spartan  siege tactics</vt:lpstr>
      <vt:lpstr>Conclusion</vt:lpstr>
      <vt:lpstr>Questions?</vt:lpstr>
      <vt:lpstr>Bibliography part 1</vt:lpstr>
      <vt:lpstr>Bibliography part 2: </vt:lpstr>
      <vt:lpstr>Bibliography part 3 </vt:lpstr>
      <vt:lpstr>Bibliography part 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evolution of Siege warfare in the Classical Greek period</dc:title>
  <dc:creator>Joseph</dc:creator>
  <cp:lastModifiedBy>Joseph</cp:lastModifiedBy>
  <cp:revision>1</cp:revision>
  <dcterms:modified xsi:type="dcterms:W3CDTF">2018-12-19T22:26:19Z</dcterms:modified>
</cp:coreProperties>
</file>