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8840B0-EDB2-4DAE-B681-31B96C2D756A}" v="267" dt="2026-10-05T18:38:40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512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t>Microsoft Teams for Staff Communication and Daily Updates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234440"/>
            <a:ext cx="6949440" cy="105156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3000" b="1">
                <a:solidFill>
                  <a:srgbClr val="0C2D42"/>
                </a:solidFill>
                <a:latin typeface="Aptos Display"/>
              </a:defRPr>
            </a:pPr>
            <a:r>
              <a:rPr dirty="0"/>
              <a:t>A practical communication plan for Ashford Community Care Service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2423160"/>
            <a:ext cx="6309360" cy="59436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900" b="1">
                <a:solidFill>
                  <a:srgbClr val="178E89"/>
                </a:solidFill>
                <a:latin typeface="Aptos"/>
              </a:defRPr>
            </a:pPr>
            <a:r>
              <a:rPr dirty="0"/>
              <a:t>Chosen workplace task: Staff communication and daily updates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3154680"/>
            <a:ext cx="4937760" cy="41148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100" b="1">
                <a:solidFill>
                  <a:srgbClr val="0C2D42"/>
                </a:solidFill>
                <a:latin typeface="Aptos"/>
              </a:defRPr>
            </a:pPr>
            <a:r>
              <a:rPr dirty="0"/>
              <a:t>Selected Microsoft 365 tool: Microsoft Teams</a:t>
            </a:r>
          </a:p>
        </p:txBody>
      </p:sp>
      <p:sp>
        <p:nvSpPr>
          <p:cNvPr id="11" name="Oval 10"/>
          <p:cNvSpPr/>
          <p:nvPr/>
        </p:nvSpPr>
        <p:spPr>
          <a:xfrm>
            <a:off x="7772400" y="1417320"/>
            <a:ext cx="1234440" cy="1234440"/>
          </a:xfrm>
          <a:prstGeom prst="ellipse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863840" y="1856232"/>
            <a:ext cx="1051560" cy="256032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ctr">
              <a:defRPr sz="1000" b="1">
                <a:solidFill>
                  <a:srgbClr val="FFFFFF"/>
                </a:solidFill>
                <a:latin typeface="Aptos"/>
              </a:defRPr>
            </a:pPr>
            <a:r>
              <a:t>CHAT</a:t>
            </a:r>
          </a:p>
        </p:txBody>
      </p:sp>
      <p:sp>
        <p:nvSpPr>
          <p:cNvPr id="13" name="Oval 12"/>
          <p:cNvSpPr/>
          <p:nvPr/>
        </p:nvSpPr>
        <p:spPr>
          <a:xfrm>
            <a:off x="9464040" y="1417320"/>
            <a:ext cx="1234440" cy="1234440"/>
          </a:xfrm>
          <a:prstGeom prst="ellipse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555480" y="1856232"/>
            <a:ext cx="1051560" cy="256032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ctr">
              <a:defRPr sz="1000" b="1">
                <a:solidFill>
                  <a:srgbClr val="FFFFFF"/>
                </a:solidFill>
                <a:latin typeface="Aptos"/>
              </a:defRPr>
            </a:pPr>
            <a:r>
              <a:t>UPDATES</a:t>
            </a:r>
          </a:p>
        </p:txBody>
      </p:sp>
      <p:sp>
        <p:nvSpPr>
          <p:cNvPr id="15" name="Oval 14"/>
          <p:cNvSpPr/>
          <p:nvPr/>
        </p:nvSpPr>
        <p:spPr>
          <a:xfrm>
            <a:off x="7772400" y="3108960"/>
            <a:ext cx="1234440" cy="1234440"/>
          </a:xfrm>
          <a:prstGeom prst="ellipse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863840" y="3547872"/>
            <a:ext cx="1051560" cy="256032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ctr">
              <a:defRPr sz="1000" b="1">
                <a:solidFill>
                  <a:srgbClr val="FFFFFF"/>
                </a:solidFill>
                <a:latin typeface="Aptos"/>
              </a:defRPr>
            </a:pPr>
            <a:r>
              <a:t>CARE TEAM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1520" y="4983480"/>
            <a:ext cx="9875520" cy="44319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rPr dirty="0"/>
              <a:t>Group members: [</a:t>
            </a:r>
            <a:r>
              <a:rPr lang="en-GB" dirty="0"/>
              <a:t>Ildiko Putnoki</a:t>
            </a:r>
            <a:r>
              <a:rPr dirty="0"/>
              <a:t> / </a:t>
            </a:r>
            <a:r>
              <a:rPr lang="en-GB" dirty="0"/>
              <a:t>2607940</a:t>
            </a:r>
            <a:r>
              <a:rPr dirty="0"/>
              <a:t>] • [</a:t>
            </a:r>
            <a:r>
              <a:rPr lang="en-GB" dirty="0"/>
              <a:t>Shakila Begum</a:t>
            </a:r>
            <a:r>
              <a:rPr dirty="0"/>
              <a:t>/ </a:t>
            </a:r>
            <a:r>
              <a:rPr lang="en-GB" dirty="0"/>
              <a:t>2604223</a:t>
            </a:r>
            <a:r>
              <a:rPr dirty="0"/>
              <a:t>] • [</a:t>
            </a:r>
            <a:r>
              <a:rPr lang="en-GB" dirty="0"/>
              <a:t>Gladys </a:t>
            </a:r>
            <a:r>
              <a:rPr lang="en-GB" dirty="0" err="1"/>
              <a:t>Obase</a:t>
            </a:r>
            <a:r>
              <a:rPr lang="en-GB" dirty="0"/>
              <a:t> Elangwe</a:t>
            </a:r>
            <a:r>
              <a:rPr dirty="0"/>
              <a:t> / </a:t>
            </a:r>
            <a:r>
              <a:rPr lang="en-GB" dirty="0"/>
              <a:t>2540223</a:t>
            </a:r>
            <a:r>
              <a:rPr dirty="0"/>
              <a:t>] • [</a:t>
            </a:r>
            <a:r>
              <a:rPr lang="en-GB" dirty="0"/>
              <a:t>Andrei Borcea</a:t>
            </a:r>
            <a:r>
              <a:rPr dirty="0"/>
              <a:t> / </a:t>
            </a:r>
            <a:r>
              <a:rPr lang="en-GB" dirty="0"/>
              <a:t>260793</a:t>
            </a:r>
            <a:r>
              <a:rPr dirty="0"/>
              <a:t>]</a:t>
            </a:r>
            <a:br>
              <a:rPr dirty="0"/>
            </a:br>
            <a:r>
              <a:rPr dirty="0"/>
              <a:t>Lecturer: </a:t>
            </a:r>
            <a:r>
              <a:rPr lang="en-GB" dirty="0"/>
              <a:t>Reza Taghizadeh</a:t>
            </a:r>
            <a:r>
              <a:rPr dirty="0"/>
              <a:t> | Module: LCHS4007 Digital Skills and Research Methods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(Microsoft, 2025; Department of Health and Social Care, 2026a)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t>Purpose and presentation roadmap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360" y="1024128"/>
            <a:ext cx="10972800" cy="45720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400" b="1">
                <a:solidFill>
                  <a:srgbClr val="0C2D42"/>
                </a:solidFill>
                <a:latin typeface="Aptos"/>
              </a:defRPr>
            </a:pPr>
            <a:r>
              <a:t>Recommendation: establish Microsoft Teams as Ashford’s daily hub for staff-only operational communication.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1874519"/>
            <a:ext cx="3383280" cy="22860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5800" y="1874519"/>
            <a:ext cx="109728" cy="228600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2002536"/>
            <a:ext cx="29992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rPr dirty="0"/>
              <a:t>1. Context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404872"/>
            <a:ext cx="2999232" cy="16642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Why dispersed care staff need a shared, timely update process.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80560" y="1874519"/>
            <a:ext cx="3383280" cy="22860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80560" y="1874519"/>
            <a:ext cx="109728" cy="228600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709160" y="2002536"/>
            <a:ext cx="29992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2. Tool choice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09160" y="2404872"/>
            <a:ext cx="2999232" cy="16642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Why Teams matches the task better than the other listed tools.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75320" y="1874519"/>
            <a:ext cx="3383280" cy="22860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75320" y="1874519"/>
            <a:ext cx="109728" cy="2286000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03920" y="2002536"/>
            <a:ext cx="29992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3. Evaluation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03920" y="2404872"/>
            <a:ext cx="2999232" cy="16642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Benefits, limitations, safeguards and implementation plan.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4663440"/>
            <a:ext cx="10881360" cy="5486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700" b="1">
                <a:solidFill>
                  <a:srgbClr val="B9413C"/>
                </a:solidFill>
                <a:latin typeface="Aptos"/>
              </a:defRPr>
            </a:pPr>
            <a:r>
              <a:rPr dirty="0"/>
              <a:t>Scope: daily staff updates, operational notices, handovers and escalation—not a replacement for Ashford’s approved care-record system or emergency procedures.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(Department of Health and Social Care, 2026a; Microsoft, 2025)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7" grpId="0" animBg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Ashford’s communication challenge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987552"/>
            <a:ext cx="10927080" cy="750975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200" b="1">
                <a:solidFill>
                  <a:srgbClr val="0C2D42"/>
                </a:solidFill>
                <a:latin typeface="Aptos"/>
              </a:defRPr>
            </a:pPr>
            <a:r>
              <a:rPr dirty="0"/>
              <a:t>Ashford’s workforce operates across service users’ homes, supported living settings and the main office.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1691640"/>
            <a:ext cx="3474720" cy="32004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5800" y="1691640"/>
            <a:ext cx="109728" cy="3200400"/>
          </a:xfrm>
          <a:prstGeom prst="rect">
            <a:avLst/>
          </a:prstGeom>
          <a:solidFill>
            <a:srgbClr val="B941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1819656"/>
            <a:ext cx="309067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Current problems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221992"/>
            <a:ext cx="3090672" cy="257860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• Missed updates</a:t>
            </a:r>
            <a:br/>
            <a:r>
              <a:t>• Duplicated work</a:t>
            </a:r>
            <a:br/>
            <a:r>
              <a:t>• Unclear rotas</a:t>
            </a:r>
            <a:br/>
            <a:r>
              <a:t>• Inconsistent records</a:t>
            </a:r>
            <a:br/>
            <a:r>
              <a:t>• Inefficient working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61688" y="1691640"/>
            <a:ext cx="3474720" cy="32004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361688" y="1691640"/>
            <a:ext cx="109728" cy="320040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590288" y="1819656"/>
            <a:ext cx="309067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rPr dirty="0"/>
              <a:t>What staff need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90288" y="2221992"/>
            <a:ext cx="3090672" cy="257860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• One trusted communication space</a:t>
            </a:r>
            <a:br/>
            <a:r>
              <a:t>• Fast access while mobile</a:t>
            </a:r>
            <a:br/>
            <a:r>
              <a:t>• Clear ownership of messages</a:t>
            </a:r>
            <a:br/>
            <a:r>
              <a:t>• Escalation route for urgent matters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037575" y="1691640"/>
            <a:ext cx="3474720" cy="32004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037575" y="1691640"/>
            <a:ext cx="109728" cy="320040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266175" y="1819656"/>
            <a:ext cx="309067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Care context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66175" y="2221992"/>
            <a:ext cx="3090672" cy="257860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Information about people using care may be confidential or special-category data. It must be shared only when relevant, necessary and authorised.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(Department of Health and Social Care, 2026a; Information Commissioner’s Office, n.d.)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13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What the selected task involves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960120"/>
            <a:ext cx="10789920" cy="393192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100" b="1">
                <a:solidFill>
                  <a:srgbClr val="0C2D42"/>
                </a:solidFill>
                <a:latin typeface="Aptos"/>
              </a:defRPr>
            </a:pPr>
            <a:r>
              <a:rPr dirty="0"/>
              <a:t>“Staff communication and daily updates” means structured, timely communication that helps colleagues coordinate safe day-to-day care.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1874519"/>
            <a:ext cx="3383280" cy="25146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5800" y="1874519"/>
            <a:ext cx="109728" cy="251460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2002536"/>
            <a:ext cx="29992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Before shift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404872"/>
            <a:ext cx="2999232" cy="18928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Read operational announcements, relevant service updates and changes to working arrangements.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80560" y="1874519"/>
            <a:ext cx="3383280" cy="25146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80560" y="1874519"/>
            <a:ext cx="109728" cy="2514600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709160" y="2002536"/>
            <a:ext cx="29992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During shift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09160" y="2404872"/>
            <a:ext cx="2999232" cy="18928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Ask non-emergency work questions, share general operational updates and escalate urgent issues through the agreed route.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75320" y="1874519"/>
            <a:ext cx="3383280" cy="25146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75320" y="1874519"/>
            <a:ext cx="109728" cy="251460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03920" y="2002536"/>
            <a:ext cx="29992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rPr dirty="0"/>
              <a:t>End of shift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03920" y="2404872"/>
            <a:ext cx="2999232" cy="18928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Post concise team updates and direct care documentation to the approved digital social care record (DSCR).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1520" y="4800600"/>
            <a:ext cx="10789920" cy="50292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B9413C"/>
                </a:solidFill>
                <a:latin typeface="Aptos"/>
              </a:defRPr>
            </a:pPr>
            <a:r>
              <a:t>Boundary: Teams supports communication; it should not be used as the sole clinical/care record. Staff must follow Ashford policies for documentation, safeguarding and emergencies.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(Department of Health and Social Care, 2026a; Department of Health and Social Care, 2026b)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13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t>Why Microsoft Teams is the best fit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950976"/>
            <a:ext cx="10789920" cy="45720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200" b="1">
                <a:solidFill>
                  <a:srgbClr val="0C2D42"/>
                </a:solidFill>
                <a:latin typeface="Aptos"/>
              </a:defRPr>
            </a:pPr>
            <a:r>
              <a:rPr dirty="0"/>
              <a:t>Teams combines persistent communication and collaboration in one Microsoft 365 workspace, suitable for dispersed frontline teams.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1673352"/>
            <a:ext cx="342900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5800" y="1673352"/>
            <a:ext cx="109728" cy="333756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1801368"/>
            <a:ext cx="304495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Communication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203704"/>
            <a:ext cx="3044952" cy="27157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Channels organise discussion by topic; chat and posts support timely daily updates; meetings/calls enable quick coordination.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89120" y="1673352"/>
            <a:ext cx="342900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389120" y="1673352"/>
            <a:ext cx="109728" cy="333756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617720" y="1801368"/>
            <a:ext cx="304495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Coordination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7720" y="2203704"/>
            <a:ext cx="3044952" cy="27157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Pinned guidance, shared files and @mentions make current operational information easier to locate and act on.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092440" y="1673352"/>
            <a:ext cx="342900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092440" y="1673352"/>
            <a:ext cx="109728" cy="3337560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321040" y="1801368"/>
            <a:ext cx="304495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Healthcare relevance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21040" y="2203704"/>
            <a:ext cx="3044952" cy="27157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Microsoft specifically describes Teams for health-team communication, channels, meetings, document sharing and configurable messaging policies.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(Microsoft, 2025)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9" grpId="0" animBg="1"/>
      <p:bldP spid="13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How Teams would work at Ashford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932688"/>
            <a:ext cx="10972800" cy="393192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100" b="1">
                <a:solidFill>
                  <a:srgbClr val="0C2D42"/>
                </a:solidFill>
                <a:latin typeface="Aptos"/>
              </a:defRPr>
            </a:pPr>
            <a:r>
              <a:rPr dirty="0"/>
              <a:t>Create one controlled “Ashford Community Care” Team with purposeful channels—not an uncontrolled stream of messages.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1645920"/>
            <a:ext cx="516636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5800" y="1645920"/>
            <a:ext cx="109728" cy="160020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177393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Announcements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176272"/>
            <a:ext cx="4782312" cy="9784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Senior staff only post; everyone reads. Daily operational notice and policy reminders.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309360" y="1645920"/>
            <a:ext cx="516636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309360" y="1645920"/>
            <a:ext cx="109728" cy="160020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537960" y="177393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Daily Updates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37960" y="2176272"/>
            <a:ext cx="4782312" cy="9784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Standardised update template: date, service/location, action, owner and deadline.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611880"/>
            <a:ext cx="516636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85800" y="3611880"/>
            <a:ext cx="109728" cy="1600200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14400" y="373989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Support &amp; Questions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4142232"/>
            <a:ext cx="4782312" cy="9784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Staff ask non-urgent operational questions; coordinator assigns or answers.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309360" y="3611880"/>
            <a:ext cx="516636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309360" y="3611880"/>
            <a:ext cx="109728" cy="1600200"/>
          </a:xfrm>
          <a:prstGeom prst="rect">
            <a:avLst/>
          </a:prstGeom>
          <a:solidFill>
            <a:srgbClr val="B941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537960" y="373989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Urgent Escalation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37960" y="4142232"/>
            <a:ext cx="4782312" cy="9784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Priority notifications only; clear rule to phone emergency services/manager where required.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(Microsoft, 2025; Department of Health and Social Care, 2026a)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13" grpId="0" animBg="1"/>
      <p:bldP spid="17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Efficiency and communication benefits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325880" y="1078992"/>
            <a:ext cx="480060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325880" y="1078992"/>
            <a:ext cx="109728" cy="169164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554480" y="1207007"/>
            <a:ext cx="441655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Fewer missed updates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4480" y="1609343"/>
            <a:ext cx="441655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Persistent channels create a shared place to find routine notices rather than relying on fragmented messages.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976872" y="1078992"/>
            <a:ext cx="480060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976872" y="1078992"/>
            <a:ext cx="109728" cy="169164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205472" y="1207007"/>
            <a:ext cx="441655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rPr dirty="0"/>
              <a:t>Faster coordination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05472" y="1609343"/>
            <a:ext cx="441655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Chat, calls and channel meetings support rapid communication among mobile workers and office-based staff.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325880" y="3227832"/>
            <a:ext cx="480060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1325880" y="3227832"/>
            <a:ext cx="109728" cy="1691640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554480" y="3355848"/>
            <a:ext cx="441655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Clearer accountability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54480" y="3758184"/>
            <a:ext cx="441655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Named owners, timestamps, replies and read receipts can make follow-up more visible.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976872" y="3227832"/>
            <a:ext cx="480060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976872" y="3227832"/>
            <a:ext cx="109728" cy="1691640"/>
          </a:xfrm>
          <a:prstGeom prst="rect">
            <a:avLst/>
          </a:prstGeom>
          <a:solidFill>
            <a:srgbClr val="B941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205472" y="3355848"/>
            <a:ext cx="441655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Knowledge continuity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05472" y="3758184"/>
            <a:ext cx="441655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Pinned documents and searchable conversations help staff access the latest operational guidance.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(Microsoft, 2025; Department of Health and Social Care, 2026b)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14" grpId="0" animBg="1"/>
      <p:bldP spid="19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Advantages and limitations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799" y="1097280"/>
            <a:ext cx="10994923" cy="44348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5800" y="1097280"/>
            <a:ext cx="109728" cy="443484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1225295"/>
            <a:ext cx="48280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Advantages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1627631"/>
            <a:ext cx="4828032" cy="38130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• One familiar Microsoft 365 hub for messages, calls, meetings and files</a:t>
            </a:r>
            <a:br/>
            <a:br/>
            <a:r>
              <a:t>• Channels can separate routine updates from urgent information</a:t>
            </a:r>
            <a:br/>
            <a:br/>
            <a:r>
              <a:t>• Mobile access supports staff working away from the office</a:t>
            </a:r>
            <a:br/>
            <a:br/>
            <a:r>
              <a:t>• Configurable permissions and messaging policies support governance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63640" y="1097280"/>
            <a:ext cx="5212080" cy="44348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263640" y="1097280"/>
            <a:ext cx="109728" cy="4434840"/>
          </a:xfrm>
          <a:prstGeom prst="rect">
            <a:avLst/>
          </a:prstGeom>
          <a:solidFill>
            <a:srgbClr val="B941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92240" y="1225295"/>
            <a:ext cx="482803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Limitations and controls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1627631"/>
            <a:ext cx="4828032" cy="1920526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rPr dirty="0"/>
              <a:t>• Information overload </a:t>
            </a:r>
            <a:r>
              <a:rPr lang="en-GB" dirty="0"/>
              <a:t>-</a:t>
            </a:r>
            <a:r>
              <a:rPr dirty="0"/>
              <a:t> channel rules, tags and posting templates</a:t>
            </a:r>
            <a:br>
              <a:rPr dirty="0"/>
            </a:br>
            <a:br>
              <a:rPr dirty="0"/>
            </a:br>
            <a:r>
              <a:rPr dirty="0"/>
              <a:t>• Variable digital confidence </a:t>
            </a:r>
            <a:r>
              <a:rPr lang="en-GB" dirty="0"/>
              <a:t>-</a:t>
            </a:r>
            <a:r>
              <a:rPr dirty="0"/>
              <a:t> induction, quick guides and digital champions</a:t>
            </a:r>
            <a:br>
              <a:rPr dirty="0"/>
            </a:br>
            <a:br>
              <a:rPr dirty="0"/>
            </a:br>
            <a:r>
              <a:rPr dirty="0"/>
              <a:t>• Confidentiality risks </a:t>
            </a:r>
            <a:r>
              <a:rPr lang="en-GB" dirty="0"/>
              <a:t>-</a:t>
            </a:r>
            <a:r>
              <a:rPr dirty="0"/>
              <a:t> role-based access, training, approved-device policy</a:t>
            </a:r>
            <a:br>
              <a:rPr dirty="0"/>
            </a:br>
            <a:br>
              <a:rPr dirty="0"/>
            </a:br>
            <a:r>
              <a:rPr dirty="0"/>
              <a:t>• Missed urgent messages </a:t>
            </a:r>
            <a:r>
              <a:rPr lang="en-GB" dirty="0"/>
              <a:t>-</a:t>
            </a:r>
            <a:r>
              <a:rPr dirty="0"/>
              <a:t> do not rely on Teams alone; use an agreed emergency escalation route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rPr dirty="0"/>
              <a:t>In-text citation: (Microsoft, 2025; Department of Health and Social Care, 2026a; Information Commissioner’s Office, n.d.)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Safe and professional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941832"/>
            <a:ext cx="10972800" cy="3840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000" b="1">
                <a:solidFill>
                  <a:srgbClr val="0C2D42"/>
                </a:solidFill>
                <a:latin typeface="Aptos"/>
              </a:defRPr>
            </a:pPr>
            <a:r>
              <a:t>The value of Teams depends on governance: use the right tool, share the minimum necessary information and maintain accurate approved records.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1691640"/>
            <a:ext cx="3401568" cy="301752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5800" y="1691640"/>
            <a:ext cx="109728" cy="301752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1819656"/>
            <a:ext cx="3017520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Access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221992"/>
            <a:ext cx="3017520" cy="239572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Give access only to staff who need it. Apply role-based membership and remove leavers promptly.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80560" y="1691640"/>
            <a:ext cx="3401568" cy="301752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80560" y="1691640"/>
            <a:ext cx="109728" cy="301752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709160" y="1819656"/>
            <a:ext cx="3017520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Content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09160" y="2221992"/>
            <a:ext cx="3017520" cy="239572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Avoid posting unnecessary identifiable care information. Use the approved DSCR for care records and follow retention rules.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75320" y="1691640"/>
            <a:ext cx="3401568" cy="301752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75320" y="1691640"/>
            <a:ext cx="109728" cy="3017520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03920" y="1819656"/>
            <a:ext cx="3017520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Conduct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03920" y="2221992"/>
            <a:ext cx="3017520" cy="239572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Use respectful, concise communication. Do not share passwords, use personal accounts or post sensitive data in inappropriate channels.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1520" y="5001768"/>
            <a:ext cx="10698480" cy="3840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B9413C"/>
                </a:solidFill>
                <a:latin typeface="Aptos"/>
              </a:defRPr>
            </a:pPr>
            <a:r>
              <a:rPr dirty="0"/>
              <a:t>A digitally enabled care service should support accurate, timely information sharing while protecting privacy, dignity and people’s rights.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(Department of Health and Social Care, 2026a; Information Commissioner’s Office, n.d.; Department of Health and Social Care, 2026b)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13" grpId="0" animBg="1"/>
      <p:bldP spid="17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Implementation plan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01400" y="6592824"/>
            <a:ext cx="4572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FFFFFF"/>
                </a:solidFill>
              </a:defRPr>
            </a:pPr>
            <a:r>
              <a:t>10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143000"/>
            <a:ext cx="516636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5800" y="1143000"/>
            <a:ext cx="109728" cy="169164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127101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rPr dirty="0"/>
              <a:t> </a:t>
            </a:r>
            <a:r>
              <a:rPr lang="en-GB" dirty="0"/>
              <a:t> 1.</a:t>
            </a:r>
            <a:r>
              <a:rPr dirty="0"/>
              <a:t>Prepare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1673352"/>
            <a:ext cx="478231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Weeks 1–2</a:t>
            </a:r>
            <a:br/>
            <a:r>
              <a:t>Map staff roles; agree information-governance rules; nominate a Teams owner; create channels and access groups.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09360" y="1143000"/>
            <a:ext cx="516636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309360" y="1143000"/>
            <a:ext cx="109728" cy="1691640"/>
          </a:xfrm>
          <a:prstGeom prst="rect">
            <a:avLst/>
          </a:prstGeom>
          <a:solidFill>
            <a:srgbClr val="F4B5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537960" y="127101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rPr dirty="0"/>
              <a:t> </a:t>
            </a:r>
            <a:r>
              <a:rPr lang="en-GB" dirty="0"/>
              <a:t>3.</a:t>
            </a:r>
            <a:r>
              <a:rPr dirty="0"/>
              <a:t>Pilot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7960" y="1673352"/>
            <a:ext cx="478231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Weeks 3–4</a:t>
            </a:r>
            <a:br/>
            <a:r>
              <a:t>Pilot with one care area; provide short training and quick-reference guidance; collect staff feedback.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3246120"/>
            <a:ext cx="516636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685800" y="3246120"/>
            <a:ext cx="109728" cy="1691640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14400" y="337413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rPr dirty="0"/>
              <a:t> </a:t>
            </a:r>
            <a:r>
              <a:rPr lang="en-GB" dirty="0"/>
              <a:t>2.</a:t>
            </a:r>
            <a:r>
              <a:rPr dirty="0"/>
              <a:t>Roll out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3776472"/>
            <a:ext cx="478231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Weeks 5–6</a:t>
            </a:r>
            <a:br/>
            <a:r>
              <a:t>Extend to all teams; publish channel rules, escalation pathway and daily-update template.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309360" y="3246120"/>
            <a:ext cx="5166360" cy="169164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6309360" y="3246120"/>
            <a:ext cx="109728" cy="1691640"/>
          </a:xfrm>
          <a:prstGeom prst="rect">
            <a:avLst/>
          </a:prstGeom>
          <a:solidFill>
            <a:srgbClr val="B941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537960" y="3374136"/>
            <a:ext cx="478231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4. Review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37960" y="3776472"/>
            <a:ext cx="4782312" cy="106984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Ongoing</a:t>
            </a:r>
            <a:br/>
            <a:r>
              <a:t>Monitor use, missed updates, staff confidence and data-security incidents; improve the setup monthly.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(Microsoft, 2025; Department of Health and Social Care, 2026a)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12" grpId="0" animBg="1"/>
      <p:bldP spid="16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t>Measures of success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601968"/>
            <a:ext cx="98755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FFFFFF"/>
                </a:solidFill>
                <a:latin typeface="Aptos"/>
              </a:defRPr>
            </a:pPr>
            <a:r>
              <a:t>LCHS4007 Digital Skills and Research Methods | Ashford Community Care Service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01400" y="6592824"/>
            <a:ext cx="4572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FFFFFF"/>
                </a:solidFill>
              </a:defRPr>
            </a:pPr>
            <a:r>
              <a:t>11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960120"/>
            <a:ext cx="10789920" cy="36576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2000" b="1">
                <a:solidFill>
                  <a:srgbClr val="0C2D42"/>
                </a:solidFill>
                <a:latin typeface="Aptos"/>
              </a:defRPr>
            </a:pPr>
            <a:r>
              <a:rPr dirty="0"/>
              <a:t>Ashford should assess whether Teams improves communication without weakening safety, confidentiality or inclusion.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5800" y="1600200"/>
            <a:ext cx="10774680" cy="2926080"/>
          </a:xfrm>
          <a:prstGeom prst="rect">
            <a:avLst/>
          </a:prstGeom>
          <a:solidFill>
            <a:srgbClr val="0C2D42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31520" y="1691640"/>
            <a:ext cx="2743200" cy="27432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1">
                <a:solidFill>
                  <a:srgbClr val="FFFFFF"/>
                </a:solidFill>
                <a:latin typeface="Aptos"/>
              </a:defRPr>
            </a:pPr>
            <a:r>
              <a:rPr dirty="0"/>
              <a:t>Measure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20440" y="1600200"/>
            <a:ext cx="2057400" cy="502920"/>
          </a:xfrm>
          <a:prstGeom prst="rect">
            <a:avLst/>
          </a:prstGeom>
          <a:solidFill>
            <a:srgbClr val="0C2D42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566160" y="1691640"/>
            <a:ext cx="1965960" cy="27432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1">
                <a:solidFill>
                  <a:srgbClr val="FFFFFF"/>
                </a:solidFill>
                <a:latin typeface="Aptos"/>
              </a:defRPr>
            </a:pPr>
            <a:r>
              <a:t>Baseline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577840" y="1600200"/>
            <a:ext cx="2743200" cy="502920"/>
          </a:xfrm>
          <a:prstGeom prst="rect">
            <a:avLst/>
          </a:prstGeom>
          <a:solidFill>
            <a:srgbClr val="0C2D42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5623559" y="1691640"/>
            <a:ext cx="2651760" cy="27432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1">
                <a:solidFill>
                  <a:srgbClr val="FFFFFF"/>
                </a:solidFill>
                <a:latin typeface="Aptos"/>
              </a:defRPr>
            </a:pPr>
            <a:r>
              <a:t>Target after pilot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321040" y="1600200"/>
            <a:ext cx="3154680" cy="502920"/>
          </a:xfrm>
          <a:prstGeom prst="rect">
            <a:avLst/>
          </a:prstGeom>
          <a:solidFill>
            <a:srgbClr val="0C2D42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366760" y="1691640"/>
            <a:ext cx="3063240" cy="27432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1">
                <a:solidFill>
                  <a:srgbClr val="FFFFFF"/>
                </a:solidFill>
                <a:latin typeface="Aptos"/>
              </a:defRPr>
            </a:pPr>
            <a:r>
              <a:t>Evidence source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85800" y="2103120"/>
            <a:ext cx="283464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58952" y="2212848"/>
            <a:ext cx="268833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Staff read daily update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520440" y="2103120"/>
            <a:ext cx="205740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593592" y="2212848"/>
            <a:ext cx="1911095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Record current method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577840" y="2103120"/>
            <a:ext cx="274320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5650992" y="2212848"/>
            <a:ext cx="259689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≥90% acknowledge routine update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321040" y="2103120"/>
            <a:ext cx="315468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394192" y="2212848"/>
            <a:ext cx="300837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Teams post/read data + staff check-in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85800" y="2606040"/>
            <a:ext cx="283464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58952" y="2715768"/>
            <a:ext cx="268833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Missed or duplicated updates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520440" y="2606040"/>
            <a:ext cx="205740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3593592" y="2715768"/>
            <a:ext cx="1911095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Incident/feedback log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577840" y="2606040"/>
            <a:ext cx="274320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5650992" y="2715768"/>
            <a:ext cx="259689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Downward trend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321040" y="2606040"/>
            <a:ext cx="315468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8394192" y="2715768"/>
            <a:ext cx="300837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Monthly quality review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85800" y="3108960"/>
            <a:ext cx="283464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758952" y="3218688"/>
            <a:ext cx="268833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Staff confidence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20440" y="3108960"/>
            <a:ext cx="205740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3593592" y="3218688"/>
            <a:ext cx="1911095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Short survey before training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577840" y="3108960"/>
            <a:ext cx="274320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5650992" y="3218688"/>
            <a:ext cx="259689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Improved average score</a:t>
            </a:r>
          </a:p>
        </p:txBody>
      </p:sp>
      <p:sp>
        <p:nvSpPr>
          <p:cNvPr id="39" name="Rectangle 38"/>
          <p:cNvSpPr/>
          <p:nvPr/>
        </p:nvSpPr>
        <p:spPr>
          <a:xfrm>
            <a:off x="8321040" y="3108960"/>
            <a:ext cx="3154680" cy="80467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8394192" y="3218688"/>
            <a:ext cx="300837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Anonymous pulse survey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85800" y="3611880"/>
            <a:ext cx="283464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758952" y="3721608"/>
            <a:ext cx="268833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Data-security concerns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520440" y="3611880"/>
            <a:ext cx="205740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3593592" y="3721608"/>
            <a:ext cx="1911095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Existing incident log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577840" y="3611880"/>
            <a:ext cx="274320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5650992" y="3721608"/>
            <a:ext cx="259689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No avoidable increase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8321040" y="3611880"/>
            <a:ext cx="3154680" cy="804672"/>
          </a:xfrm>
          <a:prstGeom prst="rect">
            <a:avLst/>
          </a:prstGeom>
          <a:solidFill>
            <a:srgbClr val="DAEEE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8394192" y="3721608"/>
            <a:ext cx="3008376" cy="56692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Information-governance review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(Department of Health and Social Care, 2026a; Microsoft, 2025)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Conclusion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601968"/>
            <a:ext cx="98755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FFFFFF"/>
                </a:solidFill>
                <a:latin typeface="Aptos"/>
              </a:defRPr>
            </a:pPr>
            <a:r>
              <a:t>LCHS4007 Digital Skills and Research Methods | Ashford Community Care Service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01400" y="6592824"/>
            <a:ext cx="4572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FFFFFF"/>
                </a:solidFill>
              </a:defRPr>
            </a:pPr>
            <a:r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188720"/>
            <a:ext cx="10607040" cy="68580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ctr">
              <a:defRPr sz="2900" b="1">
                <a:solidFill>
                  <a:srgbClr val="0C2D42"/>
                </a:solidFill>
                <a:latin typeface="Aptos Display"/>
              </a:defRPr>
            </a:pPr>
            <a:r>
              <a:rPr dirty="0"/>
              <a:t>Adopt Microsoft Teams as the staff communication and daily-update hub for Ashford Community Care Service.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05840" y="2331720"/>
            <a:ext cx="1014984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005840" y="2331720"/>
            <a:ext cx="109728" cy="1143000"/>
          </a:xfrm>
          <a:prstGeom prst="rect">
            <a:avLst/>
          </a:prstGeom>
          <a:solidFill>
            <a:srgbClr val="178E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234440" y="2459736"/>
            <a:ext cx="976579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Why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2862072"/>
            <a:ext cx="9765792" cy="5212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It brings channels, messages, calls, meetings and shared operational information together for a workforce spread across homes, supported living settings and an office.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05840" y="3703320"/>
            <a:ext cx="1014984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1005840" y="3703320"/>
            <a:ext cx="109728" cy="1143000"/>
          </a:xfrm>
          <a:prstGeom prst="rect">
            <a:avLst/>
          </a:prstGeom>
          <a:solidFill>
            <a:srgbClr val="B941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234440" y="3831335"/>
            <a:ext cx="9765792" cy="3200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600" b="1">
                <a:solidFill>
                  <a:srgbClr val="0C2D42"/>
                </a:solidFill>
                <a:latin typeface="Aptos"/>
              </a:defRPr>
            </a:pPr>
            <a:r>
              <a:t>Condition for success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34440" y="4233672"/>
            <a:ext cx="9765792" cy="521207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200" b="0">
                <a:solidFill>
                  <a:srgbClr val="53636C"/>
                </a:solidFill>
                <a:latin typeface="Aptos"/>
              </a:defRPr>
            </a:pPr>
            <a:r>
              <a:t>Implement it with clear channel rules, training, role-based access, data-protection controls and an alternative emergency escalation route.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1560" y="5257800"/>
            <a:ext cx="10058400" cy="41148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ctr">
              <a:defRPr sz="1800" b="1">
                <a:solidFill>
                  <a:srgbClr val="53636C"/>
                </a:solidFill>
                <a:latin typeface="Aptos"/>
              </a:defRPr>
            </a:pPr>
            <a:r>
              <a:rPr dirty="0"/>
              <a:t>Teams should support—not replace—professional judgement, approved care-record systems and safeguarding procedures.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2920" y="6144768"/>
            <a:ext cx="11064240" cy="201168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800" b="0">
                <a:solidFill>
                  <a:srgbClr val="53636C"/>
                </a:solidFill>
                <a:latin typeface="Aptos"/>
              </a:defRPr>
            </a:pPr>
            <a:r>
              <a:t>In-text citation: (Microsoft, 2025; Department of Health and Social Care, 2026a; Department of Health and Social Care, 2026b)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13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2D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18872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FFFFFF"/>
                </a:solidFill>
                <a:latin typeface="Aptos Display"/>
              </a:defRPr>
            </a:pPr>
            <a:r>
              <a:t>List of references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601968"/>
            <a:ext cx="987552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FFFFFF"/>
                </a:solidFill>
                <a:latin typeface="Aptos"/>
              </a:defRPr>
            </a:pPr>
            <a:r>
              <a:t>LCHS4007 Digital Skills and Research Methods | Ashford Community Care Service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01400" y="6592824"/>
            <a:ext cx="4572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FFFFFF"/>
                </a:solidFill>
              </a:defRPr>
            </a:pPr>
            <a:r>
              <a:t>13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8368" y="1353312"/>
            <a:ext cx="10881360" cy="749808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22960" y="1453896"/>
            <a:ext cx="10515600" cy="5486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Department of Health and Social Care (2026a) Adult social care digital skills framework. Available at: https://www.gov.uk/government/publications/adult-social-care-digital-skills-framework/adult-social-care-digital-skills-framework (Accessed: 3 October 2026).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58368" y="2286000"/>
            <a:ext cx="10881360" cy="749808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22960" y="2386584"/>
            <a:ext cx="10515600" cy="5486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Department of Health and Social Care (2026b) Becoming a fully digitised care provider. Available at: https://www.gov.uk/guidance/becoming-a-fully-digitised-care-provider (Accessed: 3 October 2026).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58368" y="3218688"/>
            <a:ext cx="10881360" cy="749808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22960" y="3319272"/>
            <a:ext cx="10515600" cy="5486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Information Commissioner’s Office (n.d.) A guide to the UK GDPR. Available at: https://ico.org.uk/for-organisations/uk-gdpr-guidance-and-resources/ (Accessed: 3 October 2026).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58368" y="4151376"/>
            <a:ext cx="10881360" cy="749808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22960" y="4251960"/>
            <a:ext cx="10515600" cy="5486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Microsoft (2025) Get started with Microsoft 365 for healthcare organizations. Microsoft Learn. Available at: https://learn.microsoft.com/en-us/microsoft-365/frontline/teams-in-hc (Accessed: 3 October 2026).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58368" y="5084064"/>
            <a:ext cx="10881360" cy="749808"/>
          </a:xfrm>
          <a:prstGeom prst="roundRect">
            <a:avLst/>
          </a:prstGeom>
          <a:solidFill>
            <a:srgbClr val="FFFFFF"/>
          </a:solidFill>
          <a:ln>
            <a:solidFill>
              <a:srgbClr val="DAEE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22960" y="5184648"/>
            <a:ext cx="10515600" cy="548640"/>
          </a:xfrm>
          <a:prstGeom prst="rect">
            <a:avLst/>
          </a:prstGeom>
          <a:noFill/>
        </p:spPr>
        <p:txBody>
          <a:bodyPr wrap="square" lIns="54864" tIns="36576" rIns="54864" bIns="36576">
            <a:spAutoFit/>
          </a:bodyPr>
          <a:lstStyle/>
          <a:p>
            <a:pPr algn="l">
              <a:defRPr sz="1100" b="0">
                <a:solidFill>
                  <a:srgbClr val="0C2D42"/>
                </a:solidFill>
                <a:latin typeface="Aptos"/>
              </a:defRPr>
            </a:pPr>
            <a:r>
              <a:t>NHS England (2024) Data Security and Protection Toolkit: guidance. Available at: https://www.dsptoolkit.nhs.uk/ (Accessed: 3 October 2026).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/>
      <p:bldP spid="15" grpId="0" animBg="1"/>
      <p:bldP spid="1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1577</Words>
  <Application>Microsoft Office PowerPoint</Application>
  <PresentationFormat>Widescreen</PresentationFormat>
  <Paragraphs>138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Ildiko Putnoki</dc:creator>
  <cp:keywords/>
  <dc:description>generated using python-pptx</dc:description>
  <cp:lastModifiedBy>Ildiko Putnoki (2607940)</cp:lastModifiedBy>
  <cp:revision>2</cp:revision>
  <dcterms:created xsi:type="dcterms:W3CDTF">2013-01-27T09:14:16Z</dcterms:created>
  <dcterms:modified xsi:type="dcterms:W3CDTF">2026-10-06T11:32:47Z</dcterms:modified>
  <cp:category/>
</cp:coreProperties>
</file>