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317" r:id="rId26"/>
    <p:sldId id="282" r:id="rId27"/>
    <p:sldId id="283" r:id="rId28"/>
    <p:sldId id="318" r:id="rId29"/>
    <p:sldId id="284" r:id="rId30"/>
    <p:sldId id="285" r:id="rId31"/>
    <p:sldId id="319" r:id="rId32"/>
    <p:sldId id="286" r:id="rId33"/>
    <p:sldId id="320" r:id="rId34"/>
    <p:sldId id="287" r:id="rId35"/>
    <p:sldId id="321" r:id="rId36"/>
    <p:sldId id="288" r:id="rId37"/>
    <p:sldId id="289" r:id="rId38"/>
    <p:sldId id="290" r:id="rId39"/>
    <p:sldId id="322"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5615" autoAdjust="0"/>
    <p:restoredTop sz="94649" autoAdjust="0"/>
  </p:normalViewPr>
  <p:slideViewPr>
    <p:cSldViewPr>
      <p:cViewPr varScale="1">
        <p:scale>
          <a:sx n="109" d="100"/>
          <a:sy n="109" d="100"/>
        </p:scale>
        <p:origin x="42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28600" y="304800"/>
            <a:ext cx="8686800" cy="2895600"/>
          </a:xfrm>
        </p:spPr>
        <p:txBody>
          <a:bodyPr/>
          <a:lstStyle>
            <a:lvl1pPr algn="ctr">
              <a:defRPr sz="3600"/>
            </a:lvl1pPr>
          </a:lstStyle>
          <a:p>
            <a:pPr lvl="0"/>
            <a:r>
              <a:rPr lang="en-US" altLang="en-US" noProof="0" smtClean="0"/>
              <a:t>Click to edit Master title style</a:t>
            </a:r>
            <a:endParaRPr lang="en-GB" altLang="en-US" noProof="0" smtClean="0"/>
          </a:p>
        </p:txBody>
      </p:sp>
      <p:sp>
        <p:nvSpPr>
          <p:cNvPr id="3075" name="Rectangle 3"/>
          <p:cNvSpPr>
            <a:spLocks noGrp="1" noChangeArrowheads="1"/>
          </p:cNvSpPr>
          <p:nvPr>
            <p:ph type="subTitle" idx="1"/>
          </p:nvPr>
        </p:nvSpPr>
        <p:spPr>
          <a:xfrm>
            <a:off x="228600" y="5410200"/>
            <a:ext cx="8686800" cy="1295400"/>
          </a:xfrm>
        </p:spPr>
        <p:txBody>
          <a:bodyPr anchor="ctr"/>
          <a:lstStyle>
            <a:lvl1pPr marL="0" indent="0" algn="ctr">
              <a:buFontTx/>
              <a:buNone/>
              <a:defRPr/>
            </a:lvl1pPr>
          </a:lstStyle>
          <a:p>
            <a:pPr lvl="0"/>
            <a:r>
              <a:rPr lang="en-US" altLang="en-US" noProof="0" smtClean="0"/>
              <a:t>Click to edit Master subtitle style</a:t>
            </a:r>
            <a:endParaRPr lang="en-GB" altLang="en-US" noProof="0" smtClean="0"/>
          </a:p>
        </p:txBody>
      </p:sp>
      <p:sp>
        <p:nvSpPr>
          <p:cNvPr id="3079" name="Rectangle 7"/>
          <p:cNvSpPr>
            <a:spLocks noGrp="1" noChangeArrowheads="1"/>
          </p:cNvSpPr>
          <p:nvPr>
            <p:ph type="dt" sz="half" idx="2"/>
          </p:nvPr>
        </p:nvSpPr>
        <p:spPr/>
        <p:txBody>
          <a:bodyPr/>
          <a:lstStyle>
            <a:lvl1pPr>
              <a:defRPr/>
            </a:lvl1pPr>
          </a:lstStyle>
          <a:p>
            <a:endParaRPr lang="en-GB" altLang="en-US"/>
          </a:p>
        </p:txBody>
      </p:sp>
      <p:sp>
        <p:nvSpPr>
          <p:cNvPr id="3080" name="Rectangle 8"/>
          <p:cNvSpPr>
            <a:spLocks noGrp="1" noChangeArrowheads="1"/>
          </p:cNvSpPr>
          <p:nvPr>
            <p:ph type="ftr" sz="quarter" idx="3"/>
          </p:nvPr>
        </p:nvSpPr>
        <p:spPr/>
        <p:txBody>
          <a:bodyPr/>
          <a:lstStyle>
            <a:lvl1pPr>
              <a:defRPr/>
            </a:lvl1pPr>
          </a:lstStyle>
          <a:p>
            <a:endParaRPr lang="en-GB" altLang="en-US"/>
          </a:p>
        </p:txBody>
      </p:sp>
      <p:sp>
        <p:nvSpPr>
          <p:cNvPr id="3081" name="Rectangle 9"/>
          <p:cNvSpPr>
            <a:spLocks noGrp="1" noChangeArrowheads="1"/>
          </p:cNvSpPr>
          <p:nvPr>
            <p:ph type="sldNum" sz="quarter" idx="4"/>
          </p:nvPr>
        </p:nvSpPr>
        <p:spPr/>
        <p:txBody>
          <a:bodyPr/>
          <a:lstStyle>
            <a:lvl1pPr>
              <a:defRPr/>
            </a:lvl1pPr>
          </a:lstStyle>
          <a:p>
            <a:fld id="{0208E503-5774-446B-AFD9-346C8202B0B1}"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ADD983AC-3B0C-431D-8656-0DB169904446}" type="slidenum">
              <a:rPr lang="en-GB" altLang="en-US"/>
              <a:pPr/>
              <a:t>‹#›</a:t>
            </a:fld>
            <a:endParaRPr lang="en-GB" altLang="en-US"/>
          </a:p>
        </p:txBody>
      </p:sp>
    </p:spTree>
    <p:extLst>
      <p:ext uri="{BB962C8B-B14F-4D97-AF65-F5344CB8AC3E}">
        <p14:creationId xmlns:p14="http://schemas.microsoft.com/office/powerpoint/2010/main" val="6871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7A4A5A8-713A-45D9-957A-2DFFEF4C446A}" type="slidenum">
              <a:rPr lang="en-GB" altLang="en-US"/>
              <a:pPr/>
              <a:t>‹#›</a:t>
            </a:fld>
            <a:endParaRPr lang="en-GB" altLang="en-US"/>
          </a:p>
        </p:txBody>
      </p:sp>
    </p:spTree>
    <p:extLst>
      <p:ext uri="{BB962C8B-B14F-4D97-AF65-F5344CB8AC3E}">
        <p14:creationId xmlns:p14="http://schemas.microsoft.com/office/powerpoint/2010/main" val="332867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28600" y="1371600"/>
            <a:ext cx="42672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371600"/>
            <a:ext cx="42672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15E38034-2A2A-4008-90BF-3D1A444639DF}" type="slidenum">
              <a:rPr lang="en-GB" altLang="en-US"/>
              <a:pPr/>
              <a:t>‹#›</a:t>
            </a:fld>
            <a:endParaRPr lang="en-GB" altLang="en-US"/>
          </a:p>
        </p:txBody>
      </p:sp>
    </p:spTree>
    <p:extLst>
      <p:ext uri="{BB962C8B-B14F-4D97-AF65-F5344CB8AC3E}">
        <p14:creationId xmlns:p14="http://schemas.microsoft.com/office/powerpoint/2010/main" val="3661157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18D113C9-3EBD-4F08-99AA-7B3F3A663FCB}" type="slidenum">
              <a:rPr lang="en-GB" altLang="en-US"/>
              <a:pPr/>
              <a:t>‹#›</a:t>
            </a:fld>
            <a:endParaRPr lang="en-GB" altLang="en-US"/>
          </a:p>
        </p:txBody>
      </p:sp>
    </p:spTree>
    <p:extLst>
      <p:ext uri="{BB962C8B-B14F-4D97-AF65-F5344CB8AC3E}">
        <p14:creationId xmlns:p14="http://schemas.microsoft.com/office/powerpoint/2010/main" val="3659545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9F29641B-5E4F-47EE-892D-E19E1575CE82}" type="slidenum">
              <a:rPr lang="en-GB" altLang="en-US"/>
              <a:pPr/>
              <a:t>‹#›</a:t>
            </a:fld>
            <a:endParaRPr lang="en-GB" altLang="en-US"/>
          </a:p>
        </p:txBody>
      </p:sp>
    </p:spTree>
    <p:extLst>
      <p:ext uri="{BB962C8B-B14F-4D97-AF65-F5344CB8AC3E}">
        <p14:creationId xmlns:p14="http://schemas.microsoft.com/office/powerpoint/2010/main" val="340861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093FB8DA-EA56-44F0-8006-63ABFDAAF9BA}" type="slidenum">
              <a:rPr lang="en-GB" altLang="en-US"/>
              <a:pPr/>
              <a:t>‹#›</a:t>
            </a:fld>
            <a:endParaRPr lang="en-GB" altLang="en-US"/>
          </a:p>
        </p:txBody>
      </p:sp>
    </p:spTree>
    <p:extLst>
      <p:ext uri="{BB962C8B-B14F-4D97-AF65-F5344CB8AC3E}">
        <p14:creationId xmlns:p14="http://schemas.microsoft.com/office/powerpoint/2010/main" val="1316299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C809C3A8-4C95-4906-AE8E-02106548E34D}" type="slidenum">
              <a:rPr lang="en-GB" altLang="en-US"/>
              <a:pPr/>
              <a:t>‹#›</a:t>
            </a:fld>
            <a:endParaRPr lang="en-GB" altLang="en-US"/>
          </a:p>
        </p:txBody>
      </p:sp>
    </p:spTree>
    <p:extLst>
      <p:ext uri="{BB962C8B-B14F-4D97-AF65-F5344CB8AC3E}">
        <p14:creationId xmlns:p14="http://schemas.microsoft.com/office/powerpoint/2010/main" val="155340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38A5298-57F1-44DE-9312-FEFB26014EB9}" type="slidenum">
              <a:rPr lang="en-GB" altLang="en-US"/>
              <a:pPr/>
              <a:t>‹#›</a:t>
            </a:fld>
            <a:endParaRPr lang="en-GB" altLang="en-US"/>
          </a:p>
        </p:txBody>
      </p:sp>
    </p:spTree>
    <p:extLst>
      <p:ext uri="{BB962C8B-B14F-4D97-AF65-F5344CB8AC3E}">
        <p14:creationId xmlns:p14="http://schemas.microsoft.com/office/powerpoint/2010/main" val="3322284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174F786E-06CC-4D4E-BA63-3452D813F09E}" type="slidenum">
              <a:rPr lang="en-GB" altLang="en-US"/>
              <a:pPr/>
              <a:t>‹#›</a:t>
            </a:fld>
            <a:endParaRPr lang="en-GB" altLang="en-US"/>
          </a:p>
        </p:txBody>
      </p:sp>
    </p:spTree>
    <p:extLst>
      <p:ext uri="{BB962C8B-B14F-4D97-AF65-F5344CB8AC3E}">
        <p14:creationId xmlns:p14="http://schemas.microsoft.com/office/powerpoint/2010/main" val="66271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228600"/>
            <a:ext cx="2171700" cy="5943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28600" y="228600"/>
            <a:ext cx="6362700" cy="5943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7A35308-0160-4E67-99AC-FA388891FD3B}" type="slidenum">
              <a:rPr lang="en-GB" altLang="en-US"/>
              <a:pPr/>
              <a:t>‹#›</a:t>
            </a:fld>
            <a:endParaRPr lang="en-GB" altLang="en-US"/>
          </a:p>
        </p:txBody>
      </p:sp>
    </p:spTree>
    <p:extLst>
      <p:ext uri="{BB962C8B-B14F-4D97-AF65-F5344CB8AC3E}">
        <p14:creationId xmlns:p14="http://schemas.microsoft.com/office/powerpoint/2010/main" val="2397489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28600" y="228600"/>
            <a:ext cx="86868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228600" y="1371600"/>
            <a:ext cx="86868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1031" name="Rectangle 7"/>
          <p:cNvSpPr>
            <a:spLocks noGrp="1" noChangeArrowheads="1"/>
          </p:cNvSpPr>
          <p:nvPr>
            <p:ph type="dt" sz="half" idx="2"/>
          </p:nvPr>
        </p:nvSpPr>
        <p:spPr bwMode="auto">
          <a:xfrm>
            <a:off x="2286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32" name="Rectangle 8"/>
          <p:cNvSpPr>
            <a:spLocks noGrp="1" noChangeArrowheads="1"/>
          </p:cNvSpPr>
          <p:nvPr>
            <p:ph type="ftr" sz="quarter" idx="3"/>
          </p:nvPr>
        </p:nvSpPr>
        <p:spPr bwMode="auto">
          <a:xfrm>
            <a:off x="3124200" y="6248400"/>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3" name="Rectangle 9"/>
          <p:cNvSpPr>
            <a:spLocks noGrp="1" noChangeArrowheads="1"/>
          </p:cNvSpPr>
          <p:nvPr>
            <p:ph type="sldNum" sz="quarter" idx="4"/>
          </p:nvPr>
        </p:nvSpPr>
        <p:spPr bwMode="auto">
          <a:xfrm>
            <a:off x="67818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00CBB291-0CA9-4CB5-BE9C-22409E231F27}"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fontAlgn="base" hangingPunct="1">
        <a:spcBef>
          <a:spcPct val="0"/>
        </a:spcBef>
        <a:spcAft>
          <a:spcPct val="0"/>
        </a:spcAft>
        <a:defRPr sz="3200">
          <a:solidFill>
            <a:schemeClr val="tx2"/>
          </a:solidFill>
          <a:latin typeface="+mj-lt"/>
          <a:ea typeface="+mj-ea"/>
          <a:cs typeface="+mj-cs"/>
        </a:defRPr>
      </a:lvl1pPr>
      <a:lvl2pPr algn="l" rtl="0" eaLnBrk="1" fontAlgn="base" hangingPunct="1">
        <a:spcBef>
          <a:spcPct val="0"/>
        </a:spcBef>
        <a:spcAft>
          <a:spcPct val="0"/>
        </a:spcAft>
        <a:defRPr sz="3200">
          <a:solidFill>
            <a:schemeClr val="tx2"/>
          </a:solidFill>
          <a:latin typeface="Arial" charset="0"/>
          <a:cs typeface="Arial" charset="0"/>
        </a:defRPr>
      </a:lvl2pPr>
      <a:lvl3pPr algn="l" rtl="0" eaLnBrk="1" fontAlgn="base" hangingPunct="1">
        <a:spcBef>
          <a:spcPct val="0"/>
        </a:spcBef>
        <a:spcAft>
          <a:spcPct val="0"/>
        </a:spcAft>
        <a:defRPr sz="3200">
          <a:solidFill>
            <a:schemeClr val="tx2"/>
          </a:solidFill>
          <a:latin typeface="Arial" charset="0"/>
          <a:cs typeface="Arial" charset="0"/>
        </a:defRPr>
      </a:lvl3pPr>
      <a:lvl4pPr algn="l" rtl="0" eaLnBrk="1" fontAlgn="base" hangingPunct="1">
        <a:spcBef>
          <a:spcPct val="0"/>
        </a:spcBef>
        <a:spcAft>
          <a:spcPct val="0"/>
        </a:spcAft>
        <a:defRPr sz="3200">
          <a:solidFill>
            <a:schemeClr val="tx2"/>
          </a:solidFill>
          <a:latin typeface="Arial" charset="0"/>
          <a:cs typeface="Arial" charset="0"/>
        </a:defRPr>
      </a:lvl4pPr>
      <a:lvl5pPr algn="l" rtl="0" eaLnBrk="1" fontAlgn="base" hangingPunct="1">
        <a:spcBef>
          <a:spcPct val="0"/>
        </a:spcBef>
        <a:spcAft>
          <a:spcPct val="0"/>
        </a:spcAft>
        <a:defRPr sz="3200">
          <a:solidFill>
            <a:schemeClr val="tx2"/>
          </a:solidFill>
          <a:latin typeface="Arial" charset="0"/>
          <a:cs typeface="Arial" charset="0"/>
        </a:defRPr>
      </a:lvl5pPr>
      <a:lvl6pPr marL="457200" algn="l" rtl="0" eaLnBrk="1" fontAlgn="base" hangingPunct="1">
        <a:spcBef>
          <a:spcPct val="0"/>
        </a:spcBef>
        <a:spcAft>
          <a:spcPct val="0"/>
        </a:spcAft>
        <a:defRPr sz="3200">
          <a:solidFill>
            <a:schemeClr val="tx2"/>
          </a:solidFill>
          <a:latin typeface="Arial" charset="0"/>
          <a:cs typeface="Arial" charset="0"/>
        </a:defRPr>
      </a:lvl6pPr>
      <a:lvl7pPr marL="914400" algn="l" rtl="0" eaLnBrk="1" fontAlgn="base" hangingPunct="1">
        <a:spcBef>
          <a:spcPct val="0"/>
        </a:spcBef>
        <a:spcAft>
          <a:spcPct val="0"/>
        </a:spcAft>
        <a:defRPr sz="3200">
          <a:solidFill>
            <a:schemeClr val="tx2"/>
          </a:solidFill>
          <a:latin typeface="Arial" charset="0"/>
          <a:cs typeface="Arial" charset="0"/>
        </a:defRPr>
      </a:lvl7pPr>
      <a:lvl8pPr marL="1371600" algn="l" rtl="0" eaLnBrk="1" fontAlgn="base" hangingPunct="1">
        <a:spcBef>
          <a:spcPct val="0"/>
        </a:spcBef>
        <a:spcAft>
          <a:spcPct val="0"/>
        </a:spcAft>
        <a:defRPr sz="3200">
          <a:solidFill>
            <a:schemeClr val="tx2"/>
          </a:solidFill>
          <a:latin typeface="Arial" charset="0"/>
          <a:cs typeface="Arial" charset="0"/>
        </a:defRPr>
      </a:lvl8pPr>
      <a:lvl9pPr marL="1828800" algn="l" rtl="0" eaLnBrk="1" fontAlgn="base" hangingPunct="1">
        <a:spcBef>
          <a:spcPct val="0"/>
        </a:spcBef>
        <a:spcAft>
          <a:spcPct val="0"/>
        </a:spcAft>
        <a:defRPr sz="3200">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a:solidFill>
            <a:schemeClr val="tx1"/>
          </a:solidFill>
          <a:latin typeface="+mn-lt"/>
          <a:cs typeface="+mn-cs"/>
        </a:defRPr>
      </a:lvl4pPr>
      <a:lvl5pPr marL="2057400" indent="-228600" algn="l" rtl="0" eaLnBrk="1" fontAlgn="base" hangingPunct="1">
        <a:spcBef>
          <a:spcPct val="20000"/>
        </a:spcBef>
        <a:spcAft>
          <a:spcPct val="0"/>
        </a:spcAft>
        <a:buChar char="»"/>
        <a:defRPr>
          <a:solidFill>
            <a:schemeClr val="tx1"/>
          </a:solidFill>
          <a:latin typeface="+mn-lt"/>
          <a:cs typeface="+mn-cs"/>
        </a:defRPr>
      </a:lvl5pPr>
      <a:lvl6pPr marL="2514600" indent="-228600" algn="l" rtl="0" eaLnBrk="1" fontAlgn="base" hangingPunct="1">
        <a:spcBef>
          <a:spcPct val="20000"/>
        </a:spcBef>
        <a:spcAft>
          <a:spcPct val="0"/>
        </a:spcAft>
        <a:buChar char="»"/>
        <a:defRPr>
          <a:solidFill>
            <a:schemeClr val="tx1"/>
          </a:solidFill>
          <a:latin typeface="+mn-lt"/>
          <a:cs typeface="+mn-cs"/>
        </a:defRPr>
      </a:lvl6pPr>
      <a:lvl7pPr marL="2971800" indent="-228600" algn="l" rtl="0" eaLnBrk="1" fontAlgn="base" hangingPunct="1">
        <a:spcBef>
          <a:spcPct val="20000"/>
        </a:spcBef>
        <a:spcAft>
          <a:spcPct val="0"/>
        </a:spcAft>
        <a:buChar char="»"/>
        <a:defRPr>
          <a:solidFill>
            <a:schemeClr val="tx1"/>
          </a:solidFill>
          <a:latin typeface="+mn-lt"/>
          <a:cs typeface="+mn-cs"/>
        </a:defRPr>
      </a:lvl7pPr>
      <a:lvl8pPr marL="3429000" indent="-228600" algn="l" rtl="0" eaLnBrk="1" fontAlgn="base" hangingPunct="1">
        <a:spcBef>
          <a:spcPct val="20000"/>
        </a:spcBef>
        <a:spcAft>
          <a:spcPct val="0"/>
        </a:spcAft>
        <a:buChar char="»"/>
        <a:defRPr>
          <a:solidFill>
            <a:schemeClr val="tx1"/>
          </a:solidFill>
          <a:latin typeface="+mn-lt"/>
          <a:cs typeface="+mn-cs"/>
        </a:defRPr>
      </a:lvl8pPr>
      <a:lvl9pPr marL="3886200" indent="-228600" algn="l" rtl="0" eaLnBrk="1" fontAlgn="base" hangingPunct="1">
        <a:spcBef>
          <a:spcPct val="20000"/>
        </a:spcBef>
        <a:spcAft>
          <a:spcPct val="0"/>
        </a:spcAft>
        <a:buChar char="»"/>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Psychology of Injury</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8477442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introduce and highlight the occurrence of sporting injury. </a:t>
            </a:r>
          </a:p>
          <a:p>
            <a:endParaRPr lang="en-GB" dirty="0"/>
          </a:p>
          <a:p>
            <a:r>
              <a:rPr lang="en-GB" dirty="0" smtClean="0"/>
              <a:t>To provide a definition and classification of sporting injuries.  </a:t>
            </a:r>
          </a:p>
          <a:p>
            <a:endParaRPr lang="en-GB" dirty="0"/>
          </a:p>
          <a:p>
            <a:r>
              <a:rPr lang="en-GB" dirty="0" smtClean="0"/>
              <a:t>To discuss the need to explore the psychological impact of injury. </a:t>
            </a:r>
          </a:p>
          <a:p>
            <a:endParaRPr lang="en-GB" dirty="0"/>
          </a:p>
          <a:p>
            <a:endParaRPr lang="en-GB" dirty="0"/>
          </a:p>
        </p:txBody>
      </p:sp>
    </p:spTree>
    <p:extLst>
      <p:ext uri="{BB962C8B-B14F-4D97-AF65-F5344CB8AC3E}">
        <p14:creationId xmlns:p14="http://schemas.microsoft.com/office/powerpoint/2010/main" val="38927159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normAutofit/>
          </a:bodyPr>
          <a:lstStyle/>
          <a:p>
            <a:r>
              <a:rPr lang="en-GB" dirty="0" smtClean="0"/>
              <a:t>To discuss early theoretical viewpoints and research on the response to injury. </a:t>
            </a:r>
          </a:p>
          <a:p>
            <a:endParaRPr lang="en-GB" dirty="0"/>
          </a:p>
          <a:p>
            <a:r>
              <a:rPr lang="en-GB" dirty="0" smtClean="0"/>
              <a:t>To discuss the role of cognitive appraisal in the response to injury, leading to the integrated model of injury response. </a:t>
            </a:r>
          </a:p>
          <a:p>
            <a:endParaRPr lang="en-GB" dirty="0"/>
          </a:p>
          <a:p>
            <a:r>
              <a:rPr lang="en-GB" dirty="0" smtClean="0"/>
              <a:t>To explore empirical research in related to the integrated model. </a:t>
            </a:r>
            <a:endParaRPr lang="en-GB" dirty="0"/>
          </a:p>
        </p:txBody>
      </p:sp>
    </p:spTree>
    <p:extLst>
      <p:ext uri="{BB962C8B-B14F-4D97-AF65-F5344CB8AC3E}">
        <p14:creationId xmlns:p14="http://schemas.microsoft.com/office/powerpoint/2010/main" val="2327563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Sports Injury – An Introduction</a:t>
            </a:r>
            <a:endParaRPr lang="en-GB" dirty="0"/>
          </a:p>
        </p:txBody>
      </p:sp>
      <p:sp>
        <p:nvSpPr>
          <p:cNvPr id="3" name="Content Placeholder 2"/>
          <p:cNvSpPr>
            <a:spLocks noGrp="1"/>
          </p:cNvSpPr>
          <p:nvPr>
            <p:ph idx="1"/>
          </p:nvPr>
        </p:nvSpPr>
        <p:spPr/>
        <p:txBody>
          <a:bodyPr>
            <a:normAutofit/>
          </a:bodyPr>
          <a:lstStyle/>
          <a:p>
            <a:r>
              <a:rPr lang="en-GB" dirty="0" smtClean="0"/>
              <a:t>In 1996, sport and exercise was the leading source of injury in the United Kingdom, accounting for approximately thirty three </a:t>
            </a:r>
            <a:r>
              <a:rPr lang="en-GB" dirty="0" err="1" smtClean="0"/>
              <a:t>percent</a:t>
            </a:r>
            <a:r>
              <a:rPr lang="en-GB" dirty="0" smtClean="0"/>
              <a:t> of all injuries (</a:t>
            </a:r>
            <a:r>
              <a:rPr lang="en-GB" dirty="0" err="1" smtClean="0"/>
              <a:t>Uitenbroak</a:t>
            </a:r>
            <a:r>
              <a:rPr lang="en-GB" dirty="0" smtClean="0"/>
              <a:t>, 1996; cited in Johnson, 2007). </a:t>
            </a:r>
          </a:p>
          <a:p>
            <a:endParaRPr lang="en-GB" dirty="0"/>
          </a:p>
          <a:p>
            <a:r>
              <a:rPr lang="en-GB" dirty="0" err="1" smtClean="0"/>
              <a:t>Arnheim</a:t>
            </a:r>
            <a:r>
              <a:rPr lang="en-GB" dirty="0" smtClean="0"/>
              <a:t> and Prentice (2000) – 50 million Sports Injuries in the US annually. </a:t>
            </a:r>
          </a:p>
          <a:p>
            <a:pPr lvl="1"/>
            <a:r>
              <a:rPr lang="en-GB" dirty="0" smtClean="0"/>
              <a:t>50% of sports related injury require significant medical attention</a:t>
            </a:r>
          </a:p>
          <a:p>
            <a:pPr lvl="2"/>
            <a:r>
              <a:rPr lang="en-GB" dirty="0"/>
              <a:t>P</a:t>
            </a:r>
            <a:r>
              <a:rPr lang="en-GB" dirty="0" smtClean="0"/>
              <a:t>hysiotherapy based rehabilitation, surgery, and x-ray. </a:t>
            </a:r>
          </a:p>
          <a:p>
            <a:pPr lvl="3"/>
            <a:r>
              <a:rPr lang="en-GB" dirty="0" smtClean="0"/>
              <a:t> </a:t>
            </a:r>
            <a:r>
              <a:rPr lang="en-GB" dirty="0" err="1" smtClean="0"/>
              <a:t>Vinger</a:t>
            </a:r>
            <a:r>
              <a:rPr lang="en-GB" dirty="0" smtClean="0"/>
              <a:t> and </a:t>
            </a:r>
            <a:r>
              <a:rPr lang="en-GB" dirty="0" err="1" smtClean="0"/>
              <a:t>Hoerner</a:t>
            </a:r>
            <a:r>
              <a:rPr lang="en-GB" dirty="0" smtClean="0"/>
              <a:t> (1986) </a:t>
            </a:r>
            <a:endParaRPr lang="en-GB" dirty="0"/>
          </a:p>
        </p:txBody>
      </p:sp>
    </p:spTree>
    <p:extLst>
      <p:ext uri="{BB962C8B-B14F-4D97-AF65-F5344CB8AC3E}">
        <p14:creationId xmlns:p14="http://schemas.microsoft.com/office/powerpoint/2010/main" val="14490077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Sports Injury – An Introduction. </a:t>
            </a:r>
            <a:endParaRPr lang="en-GB" dirty="0"/>
          </a:p>
        </p:txBody>
      </p:sp>
      <p:sp>
        <p:nvSpPr>
          <p:cNvPr id="3" name="Content Placeholder 2"/>
          <p:cNvSpPr>
            <a:spLocks noGrp="1"/>
          </p:cNvSpPr>
          <p:nvPr>
            <p:ph idx="1"/>
          </p:nvPr>
        </p:nvSpPr>
        <p:spPr/>
        <p:txBody>
          <a:bodyPr>
            <a:normAutofit lnSpcReduction="10000"/>
          </a:bodyPr>
          <a:lstStyle/>
          <a:p>
            <a:r>
              <a:rPr lang="en-GB" dirty="0" smtClean="0"/>
              <a:t>Audit of English Premiership Rugby Union for season 2010/2011. </a:t>
            </a:r>
          </a:p>
          <a:p>
            <a:endParaRPr lang="en-GB" dirty="0"/>
          </a:p>
          <a:p>
            <a:r>
              <a:rPr lang="en-GB" dirty="0" smtClean="0"/>
              <a:t>746 match injuries of Premiership clubs during the season.</a:t>
            </a:r>
          </a:p>
          <a:p>
            <a:pPr lvl="1"/>
            <a:r>
              <a:rPr lang="en-GB" dirty="0" smtClean="0"/>
              <a:t>1.9 injuries per club per match.</a:t>
            </a:r>
          </a:p>
          <a:p>
            <a:pPr lvl="1"/>
            <a:r>
              <a:rPr lang="en-GB" dirty="0" smtClean="0"/>
              <a:t>Figures DO NOT take into account non-match related injuries (e.g. training). </a:t>
            </a:r>
          </a:p>
          <a:p>
            <a:pPr lvl="1"/>
            <a:r>
              <a:rPr lang="en-GB" dirty="0" smtClean="0"/>
              <a:t>An additional 340 training injuries reported during the season. </a:t>
            </a:r>
          </a:p>
          <a:p>
            <a:pPr lvl="2"/>
            <a:r>
              <a:rPr lang="en-GB" dirty="0" smtClean="0"/>
              <a:t>28 training injuries per club per season. </a:t>
            </a:r>
            <a:endParaRPr lang="en-GB" dirty="0"/>
          </a:p>
        </p:txBody>
      </p:sp>
    </p:spTree>
    <p:extLst>
      <p:ext uri="{BB962C8B-B14F-4D97-AF65-F5344CB8AC3E}">
        <p14:creationId xmlns:p14="http://schemas.microsoft.com/office/powerpoint/2010/main" val="788091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Types of Injuries – Rugby Union.</a:t>
            </a:r>
            <a:br>
              <a:rPr lang="en-GB" sz="2400" dirty="0" smtClean="0"/>
            </a:br>
            <a:r>
              <a:rPr lang="en-GB" sz="2400" dirty="0" smtClean="0"/>
              <a:t>England Rugby Premiership Injury and Training Audit Steering Group (2012)  </a:t>
            </a:r>
            <a:endParaRPr lang="en-GB" sz="2400" dirty="0"/>
          </a:p>
        </p:txBody>
      </p:sp>
      <p:sp>
        <p:nvSpPr>
          <p:cNvPr id="3" name="Content Placeholder 2"/>
          <p:cNvSpPr>
            <a:spLocks noGrp="1"/>
          </p:cNvSpPr>
          <p:nvPr>
            <p:ph idx="1"/>
          </p:nvPr>
        </p:nvSpPr>
        <p:spPr/>
        <p:txBody>
          <a:bodyPr/>
          <a:lstStyle/>
          <a:p>
            <a:r>
              <a:rPr lang="en-GB" dirty="0" smtClean="0"/>
              <a:t>1) Haematoma of the thigh. </a:t>
            </a:r>
          </a:p>
          <a:p>
            <a:r>
              <a:rPr lang="en-GB" dirty="0" smtClean="0"/>
              <a:t>2) Hamstring tears</a:t>
            </a:r>
          </a:p>
          <a:p>
            <a:r>
              <a:rPr lang="en-GB" dirty="0" smtClean="0"/>
              <a:t>3) </a:t>
            </a:r>
            <a:r>
              <a:rPr lang="en-GB" dirty="0" err="1" smtClean="0"/>
              <a:t>Acromioclavicular</a:t>
            </a:r>
            <a:r>
              <a:rPr lang="en-GB" dirty="0" smtClean="0"/>
              <a:t> joint injury.</a:t>
            </a:r>
          </a:p>
          <a:p>
            <a:r>
              <a:rPr lang="en-GB" dirty="0" smtClean="0"/>
              <a:t>4) Concussion</a:t>
            </a:r>
          </a:p>
          <a:p>
            <a:r>
              <a:rPr lang="en-GB" dirty="0" smtClean="0"/>
              <a:t>5) Calf injuries</a:t>
            </a:r>
          </a:p>
          <a:p>
            <a:r>
              <a:rPr lang="en-GB" dirty="0" smtClean="0"/>
              <a:t>6) Lateral ligament injury-ankle </a:t>
            </a:r>
          </a:p>
          <a:p>
            <a:r>
              <a:rPr lang="en-GB" dirty="0" smtClean="0"/>
              <a:t>7) Medial cruciate ligament injury.</a:t>
            </a:r>
            <a:endParaRPr lang="en-GB" dirty="0"/>
          </a:p>
        </p:txBody>
      </p:sp>
    </p:spTree>
    <p:extLst>
      <p:ext uri="{BB962C8B-B14F-4D97-AF65-F5344CB8AC3E}">
        <p14:creationId xmlns:p14="http://schemas.microsoft.com/office/powerpoint/2010/main" val="9676905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 and Classification of Athletic/Sport Injury. </a:t>
            </a:r>
            <a:endParaRPr lang="en-GB" dirty="0"/>
          </a:p>
        </p:txBody>
      </p:sp>
      <p:sp>
        <p:nvSpPr>
          <p:cNvPr id="3" name="Content Placeholder 2"/>
          <p:cNvSpPr>
            <a:spLocks noGrp="1"/>
          </p:cNvSpPr>
          <p:nvPr>
            <p:ph idx="1"/>
          </p:nvPr>
        </p:nvSpPr>
        <p:spPr/>
        <p:txBody>
          <a:bodyPr/>
          <a:lstStyle/>
          <a:p>
            <a:r>
              <a:rPr lang="en-GB" dirty="0" smtClean="0"/>
              <a:t>An issue with research (Fuller, 2005)</a:t>
            </a:r>
          </a:p>
          <a:p>
            <a:endParaRPr lang="en-GB" dirty="0"/>
          </a:p>
          <a:p>
            <a:r>
              <a:rPr lang="en-GB" dirty="0" smtClean="0"/>
              <a:t>For example, if you have broken your finger while working on the building site which prevents you from playing darts, have you suffered an athletic injury. </a:t>
            </a:r>
            <a:endParaRPr lang="en-GB" dirty="0"/>
          </a:p>
        </p:txBody>
      </p:sp>
    </p:spTree>
    <p:extLst>
      <p:ext uri="{BB962C8B-B14F-4D97-AF65-F5344CB8AC3E}">
        <p14:creationId xmlns:p14="http://schemas.microsoft.com/office/powerpoint/2010/main" val="38358463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Sports Injury</a:t>
            </a:r>
            <a:endParaRPr lang="en-GB" dirty="0"/>
          </a:p>
        </p:txBody>
      </p:sp>
      <p:sp>
        <p:nvSpPr>
          <p:cNvPr id="3" name="Content Placeholder 2"/>
          <p:cNvSpPr>
            <a:spLocks noGrp="1"/>
          </p:cNvSpPr>
          <p:nvPr>
            <p:ph idx="1"/>
          </p:nvPr>
        </p:nvSpPr>
        <p:spPr/>
        <p:txBody>
          <a:bodyPr>
            <a:normAutofit/>
          </a:bodyPr>
          <a:lstStyle/>
          <a:p>
            <a:r>
              <a:rPr lang="en-GB" dirty="0" smtClean="0"/>
              <a:t>Athletic Injury Monitoring System (AIMS, </a:t>
            </a:r>
            <a:r>
              <a:rPr lang="en-GB" dirty="0" err="1" smtClean="0"/>
              <a:t>Alles</a:t>
            </a:r>
            <a:r>
              <a:rPr lang="en-GB" dirty="0" smtClean="0"/>
              <a:t> et al, 1979).  </a:t>
            </a:r>
          </a:p>
          <a:p>
            <a:pPr lvl="1"/>
            <a:r>
              <a:rPr lang="en-GB" dirty="0" smtClean="0"/>
              <a:t>Reportable injury as something which prevents athletic participation for one day or more</a:t>
            </a:r>
          </a:p>
          <a:p>
            <a:r>
              <a:rPr lang="en-GB" dirty="0" smtClean="0"/>
              <a:t>National Athletic Injury Report System (NAIRS)</a:t>
            </a:r>
          </a:p>
          <a:p>
            <a:pPr lvl="1"/>
            <a:r>
              <a:rPr lang="en-GB" dirty="0" smtClean="0"/>
              <a:t>Categorises the severity of the injury. </a:t>
            </a:r>
          </a:p>
          <a:p>
            <a:pPr lvl="2"/>
            <a:r>
              <a:rPr lang="en-GB" dirty="0"/>
              <a:t>M</a:t>
            </a:r>
            <a:r>
              <a:rPr lang="en-GB" dirty="0" smtClean="0"/>
              <a:t>inor injuries = injuries that prevent participation in practice or competition for up to 8 days. </a:t>
            </a:r>
          </a:p>
          <a:p>
            <a:pPr lvl="2"/>
            <a:r>
              <a:rPr lang="en-GB" dirty="0" smtClean="0"/>
              <a:t>Moderate injuries = prevent participation for 8 to 21 days</a:t>
            </a:r>
          </a:p>
          <a:p>
            <a:pPr lvl="2"/>
            <a:r>
              <a:rPr lang="en-GB" dirty="0" smtClean="0"/>
              <a:t>Severe injuries = prevent participation for more than 21 days</a:t>
            </a:r>
          </a:p>
          <a:p>
            <a:pPr lvl="2"/>
            <a:r>
              <a:rPr lang="en-GB" dirty="0" smtClean="0"/>
              <a:t>Catastrophic injuries = Career ending or permanent injury. </a:t>
            </a:r>
            <a:endParaRPr lang="en-GB" dirty="0"/>
          </a:p>
        </p:txBody>
      </p:sp>
    </p:spTree>
    <p:extLst>
      <p:ext uri="{BB962C8B-B14F-4D97-AF65-F5344CB8AC3E}">
        <p14:creationId xmlns:p14="http://schemas.microsoft.com/office/powerpoint/2010/main" val="15131919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Anyone who has experienced an injury or been involved with people who have experienced an injury – will be aware that it can have physical and psychological effects. </a:t>
            </a:r>
          </a:p>
          <a:p>
            <a:endParaRPr lang="en-GB" dirty="0"/>
          </a:p>
          <a:p>
            <a:r>
              <a:rPr lang="en-GB" dirty="0" smtClean="0"/>
              <a:t>Johnston and Carroll (1998) – Anxiety, Depression, Isolation and Anger. </a:t>
            </a:r>
            <a:endParaRPr lang="en-GB" dirty="0"/>
          </a:p>
        </p:txBody>
      </p:sp>
    </p:spTree>
    <p:extLst>
      <p:ext uri="{BB962C8B-B14F-4D97-AF65-F5344CB8AC3E}">
        <p14:creationId xmlns:p14="http://schemas.microsoft.com/office/powerpoint/2010/main" val="34924252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 – Why study the psychological impact of injury.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Very important as they can impact on the athlete’s rehabilitation behaviour (Evans et al, 2006). </a:t>
            </a:r>
          </a:p>
          <a:p>
            <a:endParaRPr lang="en-GB" dirty="0"/>
          </a:p>
          <a:p>
            <a:r>
              <a:rPr lang="en-GB" dirty="0" smtClean="0"/>
              <a:t>Adherence to Rehabilitation Treatment – Biggest challenge that faces physiotherapists (Bassett, 2003). </a:t>
            </a:r>
          </a:p>
          <a:p>
            <a:endParaRPr lang="en-GB" dirty="0" smtClean="0"/>
          </a:p>
          <a:p>
            <a:r>
              <a:rPr lang="en-GB" dirty="0" smtClean="0"/>
              <a:t>Estimates of adherence to prescribed injury treatment can be as low as 40% (Evans et al, 2006). </a:t>
            </a:r>
          </a:p>
          <a:p>
            <a:endParaRPr lang="en-GB" dirty="0" smtClean="0"/>
          </a:p>
          <a:p>
            <a:r>
              <a:rPr lang="en-GB" dirty="0" smtClean="0"/>
              <a:t>Cost per annum in Germany over one billion Euro’s (</a:t>
            </a:r>
            <a:r>
              <a:rPr lang="en-GB" dirty="0" err="1" smtClean="0"/>
              <a:t>Hackfort</a:t>
            </a:r>
            <a:r>
              <a:rPr lang="en-GB" dirty="0" smtClean="0"/>
              <a:t> and </a:t>
            </a:r>
            <a:r>
              <a:rPr lang="en-GB" dirty="0" err="1" smtClean="0"/>
              <a:t>Kleinert</a:t>
            </a:r>
            <a:r>
              <a:rPr lang="en-GB" dirty="0" smtClean="0"/>
              <a:t>, 2007). </a:t>
            </a:r>
          </a:p>
          <a:p>
            <a:endParaRPr lang="en-GB" dirty="0"/>
          </a:p>
          <a:p>
            <a:endParaRPr lang="en-GB" dirty="0"/>
          </a:p>
        </p:txBody>
      </p:sp>
    </p:spTree>
    <p:extLst>
      <p:ext uri="{BB962C8B-B14F-4D97-AF65-F5344CB8AC3E}">
        <p14:creationId xmlns:p14="http://schemas.microsoft.com/office/powerpoint/2010/main" val="22768850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early viewpoint on the injury response. </a:t>
            </a:r>
            <a:endParaRPr lang="en-GB" dirty="0"/>
          </a:p>
        </p:txBody>
      </p:sp>
      <p:sp>
        <p:nvSpPr>
          <p:cNvPr id="3" name="Content Placeholder 2"/>
          <p:cNvSpPr>
            <a:spLocks noGrp="1"/>
          </p:cNvSpPr>
          <p:nvPr>
            <p:ph idx="1"/>
          </p:nvPr>
        </p:nvSpPr>
        <p:spPr/>
        <p:txBody>
          <a:bodyPr>
            <a:normAutofit/>
          </a:bodyPr>
          <a:lstStyle/>
          <a:p>
            <a:r>
              <a:rPr lang="en-GB" dirty="0" smtClean="0"/>
              <a:t>Early theoretical underpinnings of the psychological and emotional responses following injury focused on stage model approaches. </a:t>
            </a:r>
          </a:p>
          <a:p>
            <a:endParaRPr lang="en-GB" dirty="0"/>
          </a:p>
          <a:p>
            <a:r>
              <a:rPr lang="en-GB" dirty="0" smtClean="0"/>
              <a:t>For example </a:t>
            </a:r>
            <a:r>
              <a:rPr lang="en-GB" dirty="0" err="1" smtClean="0"/>
              <a:t>Kübler</a:t>
            </a:r>
            <a:r>
              <a:rPr lang="en-GB" dirty="0" smtClean="0"/>
              <a:t>-Ross’s (1969) grief response model. </a:t>
            </a:r>
          </a:p>
          <a:p>
            <a:pPr lvl="1"/>
            <a:r>
              <a:rPr lang="en-GB" b="1" dirty="0" smtClean="0"/>
              <a:t>Originally developed in mainstream </a:t>
            </a:r>
            <a:r>
              <a:rPr lang="en-GB" dirty="0" smtClean="0"/>
              <a:t>psychology in relation to responses to loss (e.g. death of a loved one). Also been used as a framework in relation to people responses to their own terminal illness diagnosis. </a:t>
            </a:r>
            <a:endParaRPr lang="en-GB" dirty="0"/>
          </a:p>
        </p:txBody>
      </p:sp>
    </p:spTree>
    <p:extLst>
      <p:ext uri="{BB962C8B-B14F-4D97-AF65-F5344CB8AC3E}">
        <p14:creationId xmlns:p14="http://schemas.microsoft.com/office/powerpoint/2010/main" val="20420887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Kübler</a:t>
            </a:r>
            <a:r>
              <a:rPr lang="en-GB" dirty="0" smtClean="0"/>
              <a:t>-Ross (1969)</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Grieving responses of people who have encountered loss will progress through 5 stages. </a:t>
            </a:r>
          </a:p>
          <a:p>
            <a:pPr lvl="1"/>
            <a:r>
              <a:rPr lang="en-GB" dirty="0" smtClean="0"/>
              <a:t>Denial</a:t>
            </a:r>
          </a:p>
          <a:p>
            <a:pPr lvl="1"/>
            <a:r>
              <a:rPr lang="en-GB" dirty="0" smtClean="0"/>
              <a:t>Anger</a:t>
            </a:r>
          </a:p>
          <a:p>
            <a:pPr lvl="1"/>
            <a:r>
              <a:rPr lang="en-GB" dirty="0" smtClean="0"/>
              <a:t>Bargaining</a:t>
            </a:r>
          </a:p>
          <a:p>
            <a:pPr lvl="1"/>
            <a:r>
              <a:rPr lang="en-GB" dirty="0" smtClean="0"/>
              <a:t>Depression</a:t>
            </a:r>
          </a:p>
          <a:p>
            <a:pPr lvl="1"/>
            <a:r>
              <a:rPr lang="en-GB" dirty="0" smtClean="0"/>
              <a:t>Acceptance. </a:t>
            </a:r>
          </a:p>
          <a:p>
            <a:endParaRPr lang="en-GB" dirty="0"/>
          </a:p>
          <a:p>
            <a:endParaRPr lang="en-GB" dirty="0" smtClean="0"/>
          </a:p>
          <a:p>
            <a:r>
              <a:rPr lang="en-GB" dirty="0" smtClean="0"/>
              <a:t>Do injured athletes encountered such loss?</a:t>
            </a:r>
          </a:p>
          <a:p>
            <a:pPr lvl="1"/>
            <a:r>
              <a:rPr lang="en-GB" dirty="0" smtClean="0"/>
              <a:t>Elite athletes – loss of employment. </a:t>
            </a:r>
          </a:p>
          <a:p>
            <a:pPr lvl="1"/>
            <a:r>
              <a:rPr lang="en-GB" dirty="0" smtClean="0"/>
              <a:t>Also loss of athletic identity (</a:t>
            </a:r>
            <a:r>
              <a:rPr lang="en-GB" dirty="0" err="1" smtClean="0"/>
              <a:t>Udry</a:t>
            </a:r>
            <a:r>
              <a:rPr lang="en-GB" dirty="0" smtClean="0"/>
              <a:t> et al, 2003).</a:t>
            </a:r>
          </a:p>
          <a:p>
            <a:pPr lvl="1"/>
            <a:r>
              <a:rPr lang="en-GB" dirty="0" smtClean="0"/>
              <a:t>Loss of daily routines (Walker and Heaney, 2013). </a:t>
            </a:r>
            <a:endParaRPr lang="en-GB" dirty="0"/>
          </a:p>
        </p:txBody>
      </p:sp>
    </p:spTree>
    <p:extLst>
      <p:ext uri="{BB962C8B-B14F-4D97-AF65-F5344CB8AC3E}">
        <p14:creationId xmlns:p14="http://schemas.microsoft.com/office/powerpoint/2010/main" val="3756200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Evans and Hardy (1995)</a:t>
            </a:r>
            <a:endParaRPr lang="en-GB" dirty="0"/>
          </a:p>
        </p:txBody>
      </p:sp>
      <p:sp>
        <p:nvSpPr>
          <p:cNvPr id="3" name="Content Placeholder 2"/>
          <p:cNvSpPr>
            <a:spLocks noGrp="1"/>
          </p:cNvSpPr>
          <p:nvPr>
            <p:ph idx="1"/>
          </p:nvPr>
        </p:nvSpPr>
        <p:spPr/>
        <p:txBody>
          <a:bodyPr>
            <a:normAutofit lnSpcReduction="10000"/>
          </a:bodyPr>
          <a:lstStyle/>
          <a:p>
            <a:r>
              <a:rPr lang="en-GB" dirty="0" smtClean="0"/>
              <a:t>An early review of literature in the field of the psychology of sports injury….</a:t>
            </a:r>
          </a:p>
          <a:p>
            <a:endParaRPr lang="en-GB" dirty="0"/>
          </a:p>
          <a:p>
            <a:r>
              <a:rPr lang="en-GB" dirty="0" smtClean="0"/>
              <a:t>Highlighted a number of empirical studies that appeared to support the grief stage report in relation to sports injury (</a:t>
            </a:r>
            <a:r>
              <a:rPr lang="fi-FI" dirty="0"/>
              <a:t>Rotella, 1985; Astle, 1986; Lynch, 1988; Rotella &amp; Heyman, 1993</a:t>
            </a:r>
            <a:r>
              <a:rPr lang="fi-FI" dirty="0" smtClean="0"/>
              <a:t>)</a:t>
            </a:r>
          </a:p>
          <a:p>
            <a:endParaRPr lang="fi-FI" dirty="0"/>
          </a:p>
          <a:p>
            <a:r>
              <a:rPr lang="fi-FI" dirty="0" smtClean="0"/>
              <a:t>Proposed a stage-based model that slightly expanded on </a:t>
            </a:r>
            <a:r>
              <a:rPr lang="fi-FI" dirty="0"/>
              <a:t>the Kübler-Ross (1969</a:t>
            </a:r>
            <a:r>
              <a:rPr lang="fi-FI" dirty="0" smtClean="0"/>
              <a:t>) model, although more applied to sports injury. </a:t>
            </a:r>
            <a:endParaRPr lang="en-GB" dirty="0"/>
          </a:p>
        </p:txBody>
      </p:sp>
    </p:spTree>
    <p:extLst>
      <p:ext uri="{BB962C8B-B14F-4D97-AF65-F5344CB8AC3E}">
        <p14:creationId xmlns:p14="http://schemas.microsoft.com/office/powerpoint/2010/main" val="3958293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Evans and Hardy (1995). </a:t>
            </a:r>
            <a:endParaRPr lang="en-GB" dirty="0"/>
          </a:p>
        </p:txBody>
      </p:sp>
      <p:sp>
        <p:nvSpPr>
          <p:cNvPr id="3" name="Content Placeholder 2"/>
          <p:cNvSpPr>
            <a:spLocks noGrp="1"/>
          </p:cNvSpPr>
          <p:nvPr>
            <p:ph idx="1"/>
          </p:nvPr>
        </p:nvSpPr>
        <p:spPr>
          <a:xfrm>
            <a:off x="467544" y="1124744"/>
            <a:ext cx="8229600" cy="4896544"/>
          </a:xfrm>
        </p:spPr>
        <p:txBody>
          <a:bodyPr>
            <a:normAutofit fontScale="70000" lnSpcReduction="20000"/>
          </a:bodyPr>
          <a:lstStyle/>
          <a:p>
            <a:r>
              <a:rPr lang="en-GB" dirty="0" smtClean="0"/>
              <a:t>1) Initial </a:t>
            </a:r>
            <a:r>
              <a:rPr lang="en-GB" dirty="0"/>
              <a:t>disbelief leading to denial; </a:t>
            </a:r>
            <a:endParaRPr lang="en-GB" dirty="0" smtClean="0"/>
          </a:p>
          <a:p>
            <a:pPr lvl="1"/>
            <a:r>
              <a:rPr lang="en-GB" dirty="0"/>
              <a:t>U</a:t>
            </a:r>
            <a:r>
              <a:rPr lang="en-GB" dirty="0" smtClean="0"/>
              <a:t>nderestimate </a:t>
            </a:r>
            <a:r>
              <a:rPr lang="en-GB" dirty="0"/>
              <a:t>the significance of the injury and reject the </a:t>
            </a:r>
            <a:r>
              <a:rPr lang="en-GB" dirty="0" smtClean="0"/>
              <a:t>prognosis</a:t>
            </a:r>
          </a:p>
          <a:p>
            <a:r>
              <a:rPr lang="en-GB" dirty="0"/>
              <a:t>2) The second stage of anger, </a:t>
            </a:r>
            <a:endParaRPr lang="en-GB" dirty="0" smtClean="0"/>
          </a:p>
          <a:p>
            <a:pPr lvl="1"/>
            <a:r>
              <a:rPr lang="en-GB" dirty="0" smtClean="0"/>
              <a:t>Injury becomes more evident. </a:t>
            </a:r>
          </a:p>
          <a:p>
            <a:pPr lvl="1"/>
            <a:r>
              <a:rPr lang="en-GB" dirty="0"/>
              <a:t>A</a:t>
            </a:r>
            <a:r>
              <a:rPr lang="en-GB" dirty="0" smtClean="0"/>
              <a:t>nger </a:t>
            </a:r>
            <a:r>
              <a:rPr lang="en-GB" dirty="0"/>
              <a:t>which usually directed at who the athlete may consider responsible for the injury; this may be the self, the coach, teammates, or in the case of impact injuries the other player involved. </a:t>
            </a:r>
            <a:r>
              <a:rPr lang="en-GB" dirty="0" smtClean="0"/>
              <a:t> Possible for several aspects to take blame. </a:t>
            </a:r>
          </a:p>
          <a:p>
            <a:r>
              <a:rPr lang="en-GB" dirty="0" smtClean="0"/>
              <a:t>3) Bargaining – </a:t>
            </a:r>
          </a:p>
          <a:p>
            <a:pPr lvl="1"/>
            <a:r>
              <a:rPr lang="en-GB" dirty="0" smtClean="0"/>
              <a:t>To coaches, to family </a:t>
            </a:r>
            <a:r>
              <a:rPr lang="en-GB" dirty="0" err="1" smtClean="0"/>
              <a:t>etc</a:t>
            </a:r>
            <a:r>
              <a:rPr lang="en-GB" dirty="0" smtClean="0"/>
              <a:t> to prove they will return. </a:t>
            </a:r>
          </a:p>
          <a:p>
            <a:r>
              <a:rPr lang="en-GB" dirty="0" smtClean="0"/>
              <a:t>4</a:t>
            </a:r>
            <a:r>
              <a:rPr lang="en-GB" dirty="0"/>
              <a:t>) </a:t>
            </a:r>
            <a:r>
              <a:rPr lang="en-GB" dirty="0" smtClean="0"/>
              <a:t>Depression takes </a:t>
            </a:r>
            <a:r>
              <a:rPr lang="en-GB" dirty="0"/>
              <a:t>place after the realisation of the severity and significance of the injury has occurred. </a:t>
            </a:r>
            <a:endParaRPr lang="en-GB" dirty="0" smtClean="0"/>
          </a:p>
          <a:p>
            <a:pPr lvl="1"/>
            <a:r>
              <a:rPr lang="en-GB" dirty="0" smtClean="0"/>
              <a:t>Horsley </a:t>
            </a:r>
            <a:r>
              <a:rPr lang="en-GB" dirty="0"/>
              <a:t>(1995; cited in </a:t>
            </a:r>
            <a:r>
              <a:rPr lang="en-GB" dirty="0" err="1"/>
              <a:t>Kolt</a:t>
            </a:r>
            <a:r>
              <a:rPr lang="en-GB" dirty="0"/>
              <a:t>, 2003) stated that depression is a common emotional response following injury and often results in reduction in rehabilitation adherence. </a:t>
            </a:r>
            <a:endParaRPr lang="en-GB" dirty="0" smtClean="0"/>
          </a:p>
          <a:p>
            <a:r>
              <a:rPr lang="en-GB" dirty="0" smtClean="0"/>
              <a:t>5) Acceptance </a:t>
            </a:r>
            <a:endParaRPr lang="en-GB" dirty="0"/>
          </a:p>
          <a:p>
            <a:pPr lvl="1"/>
            <a:r>
              <a:rPr lang="en-GB" dirty="0"/>
              <a:t>A</a:t>
            </a:r>
            <a:r>
              <a:rPr lang="en-GB" dirty="0" smtClean="0"/>
              <a:t>thlete </a:t>
            </a:r>
            <a:r>
              <a:rPr lang="en-GB" dirty="0"/>
              <a:t>will accept their injury, often resulting in a full engagement in the rehabilitation process (</a:t>
            </a:r>
            <a:r>
              <a:rPr lang="en-GB" dirty="0" err="1" smtClean="0"/>
              <a:t>Arvinen</a:t>
            </a:r>
            <a:r>
              <a:rPr lang="en-GB" dirty="0" smtClean="0"/>
              <a:t>-Barrow et al, 2010</a:t>
            </a:r>
            <a:r>
              <a:rPr lang="en-GB" dirty="0"/>
              <a:t>). </a:t>
            </a:r>
          </a:p>
        </p:txBody>
      </p:sp>
    </p:spTree>
    <p:extLst>
      <p:ext uri="{BB962C8B-B14F-4D97-AF65-F5344CB8AC3E}">
        <p14:creationId xmlns:p14="http://schemas.microsoft.com/office/powerpoint/2010/main" val="2342975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applicability of the Evans and Hardy (1995) </a:t>
            </a:r>
            <a:r>
              <a:rPr lang="en-GB" dirty="0"/>
              <a:t>/ </a:t>
            </a:r>
            <a:r>
              <a:rPr lang="en-GB" dirty="0" err="1"/>
              <a:t>Kübler</a:t>
            </a:r>
            <a:r>
              <a:rPr lang="en-GB" dirty="0"/>
              <a:t>-Ross (1969</a:t>
            </a:r>
            <a:r>
              <a:rPr lang="en-GB" dirty="0" smtClean="0"/>
              <a:t>).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Findings have been mixed. As stated, early Sports Injury research appeared to support the applicability </a:t>
            </a:r>
            <a:r>
              <a:rPr lang="en-GB" dirty="0"/>
              <a:t>of the </a:t>
            </a:r>
            <a:r>
              <a:rPr lang="en-GB" dirty="0" err="1"/>
              <a:t>Kübler</a:t>
            </a:r>
            <a:r>
              <a:rPr lang="en-GB" dirty="0"/>
              <a:t>-Ross (1969</a:t>
            </a:r>
            <a:r>
              <a:rPr lang="en-GB" dirty="0" smtClean="0"/>
              <a:t>) model. </a:t>
            </a:r>
          </a:p>
          <a:p>
            <a:pPr lvl="1"/>
            <a:r>
              <a:rPr lang="fi-FI" dirty="0"/>
              <a:t>(Rotella, 1985; Astle, 1986; Lynch, 1988; Rotella &amp; Heyman, 1993)</a:t>
            </a:r>
          </a:p>
          <a:p>
            <a:pPr lvl="1"/>
            <a:r>
              <a:rPr lang="en-GB" dirty="0"/>
              <a:t>McDonald and Hardy’s (1990) longitudinal quantitative study - S</a:t>
            </a:r>
            <a:r>
              <a:rPr lang="en-GB" dirty="0" smtClean="0"/>
              <a:t>ignificant </a:t>
            </a:r>
            <a:r>
              <a:rPr lang="en-GB" dirty="0"/>
              <a:t>positive correlations were </a:t>
            </a:r>
            <a:r>
              <a:rPr lang="en-GB" dirty="0" smtClean="0"/>
              <a:t>reported </a:t>
            </a:r>
            <a:r>
              <a:rPr lang="en-GB" dirty="0"/>
              <a:t>between positive affect as the physiotherapy rehabilitation increased. </a:t>
            </a:r>
            <a:endParaRPr lang="en-GB" dirty="0" smtClean="0"/>
          </a:p>
          <a:p>
            <a:pPr lvl="2"/>
            <a:r>
              <a:rPr lang="en-GB" dirty="0"/>
              <a:t>A</a:t>
            </a:r>
            <a:r>
              <a:rPr lang="en-GB" dirty="0" smtClean="0"/>
              <a:t>s </a:t>
            </a:r>
            <a:r>
              <a:rPr lang="en-GB" dirty="0"/>
              <a:t>the athlete realises the full severity and significance of the injury, there is more positive mood, less anger and more acceptance in relation to the rehabilitation procedure</a:t>
            </a:r>
            <a:endParaRPr lang="en-GB" dirty="0" smtClean="0"/>
          </a:p>
          <a:p>
            <a:endParaRPr lang="en-GB" dirty="0"/>
          </a:p>
          <a:p>
            <a:r>
              <a:rPr lang="en-GB" dirty="0"/>
              <a:t>Brewer (1994) reported that the psychological </a:t>
            </a:r>
            <a:r>
              <a:rPr lang="en-GB" dirty="0" smtClean="0"/>
              <a:t>response </a:t>
            </a:r>
            <a:r>
              <a:rPr lang="en-GB" dirty="0"/>
              <a:t>does not progress in a sequential order during the rehabilitation process. </a:t>
            </a:r>
            <a:endParaRPr lang="en-GB" dirty="0" smtClean="0"/>
          </a:p>
          <a:p>
            <a:pPr lvl="1"/>
            <a:r>
              <a:rPr lang="en-GB" dirty="0" smtClean="0"/>
              <a:t>Also, not accounting for individual differences. </a:t>
            </a:r>
            <a:endParaRPr lang="en-GB" dirty="0"/>
          </a:p>
        </p:txBody>
      </p:sp>
    </p:spTree>
    <p:extLst>
      <p:ext uri="{BB962C8B-B14F-4D97-AF65-F5344CB8AC3E}">
        <p14:creationId xmlns:p14="http://schemas.microsoft.com/office/powerpoint/2010/main" val="2509377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applicability of the Evans and Hardy (1995) / </a:t>
            </a:r>
            <a:r>
              <a:rPr lang="en-GB" dirty="0" err="1"/>
              <a:t>Kübler</a:t>
            </a:r>
            <a:r>
              <a:rPr lang="en-GB" dirty="0"/>
              <a:t>-Ross (1969). </a:t>
            </a:r>
          </a:p>
        </p:txBody>
      </p:sp>
      <p:sp>
        <p:nvSpPr>
          <p:cNvPr id="3" name="Content Placeholder 2"/>
          <p:cNvSpPr>
            <a:spLocks noGrp="1"/>
          </p:cNvSpPr>
          <p:nvPr>
            <p:ph idx="1"/>
          </p:nvPr>
        </p:nvSpPr>
        <p:spPr>
          <a:xfrm>
            <a:off x="467544" y="1412776"/>
            <a:ext cx="8229600" cy="4781128"/>
          </a:xfrm>
        </p:spPr>
        <p:txBody>
          <a:bodyPr>
            <a:normAutofit fontScale="92500"/>
          </a:bodyPr>
          <a:lstStyle/>
          <a:p>
            <a:r>
              <a:rPr lang="en-GB" dirty="0" err="1"/>
              <a:t>Udry</a:t>
            </a:r>
            <a:r>
              <a:rPr lang="en-GB" dirty="0"/>
              <a:t>, Gould, Bridges and Beck’s (1997a) qualitative study on US Ski Team athletes </a:t>
            </a:r>
            <a:endParaRPr lang="en-GB" dirty="0" smtClean="0"/>
          </a:p>
          <a:p>
            <a:pPr lvl="1"/>
            <a:r>
              <a:rPr lang="en-GB" dirty="0" smtClean="0"/>
              <a:t>Experienced </a:t>
            </a:r>
            <a:r>
              <a:rPr lang="en-GB" dirty="0"/>
              <a:t>season ending </a:t>
            </a:r>
            <a:r>
              <a:rPr lang="en-GB" dirty="0" smtClean="0"/>
              <a:t>injuries. </a:t>
            </a:r>
          </a:p>
          <a:p>
            <a:pPr lvl="1"/>
            <a:r>
              <a:rPr lang="en-GB" dirty="0"/>
              <a:t>P</a:t>
            </a:r>
            <a:r>
              <a:rPr lang="en-GB" dirty="0" smtClean="0"/>
              <a:t>rovided </a:t>
            </a:r>
            <a:r>
              <a:rPr lang="en-GB" dirty="0"/>
              <a:t>no support for an equivalent of </a:t>
            </a:r>
            <a:r>
              <a:rPr lang="en-GB" dirty="0" err="1"/>
              <a:t>Kübler</a:t>
            </a:r>
            <a:r>
              <a:rPr lang="en-GB" dirty="0"/>
              <a:t>-Ross’s bargaining stage. </a:t>
            </a:r>
            <a:endParaRPr lang="en-GB" dirty="0" smtClean="0"/>
          </a:p>
          <a:p>
            <a:pPr lvl="1"/>
            <a:r>
              <a:rPr lang="en-GB" dirty="0" smtClean="0"/>
              <a:t>The </a:t>
            </a:r>
            <a:r>
              <a:rPr lang="en-GB" dirty="0"/>
              <a:t>authors also acknowledge that injured athletes can experience positive emotions during the rehabilitation, which is not an aspect of the </a:t>
            </a:r>
            <a:r>
              <a:rPr lang="en-GB" dirty="0" err="1"/>
              <a:t>Kübler</a:t>
            </a:r>
            <a:r>
              <a:rPr lang="en-GB" dirty="0"/>
              <a:t>-Ross model. </a:t>
            </a:r>
            <a:endParaRPr lang="en-GB" dirty="0" smtClean="0"/>
          </a:p>
          <a:p>
            <a:pPr lvl="1"/>
            <a:r>
              <a:rPr lang="en-GB" dirty="0" smtClean="0"/>
              <a:t>Why positive emotions? </a:t>
            </a:r>
          </a:p>
          <a:p>
            <a:pPr lvl="2"/>
            <a:r>
              <a:rPr lang="en-GB" dirty="0"/>
              <a:t>T</a:t>
            </a:r>
            <a:r>
              <a:rPr lang="en-GB" dirty="0" smtClean="0"/>
              <a:t>he </a:t>
            </a:r>
            <a:r>
              <a:rPr lang="en-GB" dirty="0"/>
              <a:t>loss experienced following injury could be considered a temporary feeling as the injury may not be career ending. This is very different to the more permanent losses associated with death and the grieving process.</a:t>
            </a:r>
          </a:p>
        </p:txBody>
      </p:sp>
    </p:spTree>
    <p:extLst>
      <p:ext uri="{BB962C8B-B14F-4D97-AF65-F5344CB8AC3E}">
        <p14:creationId xmlns:p14="http://schemas.microsoft.com/office/powerpoint/2010/main" val="1918943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applicability of the Evans and Hardy (1995) / </a:t>
            </a:r>
            <a:r>
              <a:rPr lang="en-GB" dirty="0" err="1"/>
              <a:t>Kübler</a:t>
            </a:r>
            <a:r>
              <a:rPr lang="en-GB" dirty="0"/>
              <a:t>-Ross (1969). </a:t>
            </a:r>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r>
              <a:rPr lang="en-GB" dirty="0" smtClean="0"/>
              <a:t>Qualitative studies have suggested that the psychological and emotional responses following injury are transient in nature. </a:t>
            </a:r>
          </a:p>
          <a:p>
            <a:pPr lvl="1"/>
            <a:r>
              <a:rPr lang="en-GB" dirty="0" smtClean="0"/>
              <a:t>Brewer (1994) – </a:t>
            </a:r>
            <a:r>
              <a:rPr lang="en-GB" dirty="0" err="1" smtClean="0"/>
              <a:t>Kubler</a:t>
            </a:r>
            <a:r>
              <a:rPr lang="en-GB" dirty="0" smtClean="0"/>
              <a:t> Ross model does not take into account individual personal and situational factors in relation to the injury response. </a:t>
            </a:r>
          </a:p>
          <a:p>
            <a:endParaRPr lang="en-GB" dirty="0"/>
          </a:p>
          <a:p>
            <a:r>
              <a:rPr lang="en-GB" dirty="0" smtClean="0"/>
              <a:t>Plus findings have suggested that individuals can experience positive feelings during the injury. </a:t>
            </a:r>
          </a:p>
          <a:p>
            <a:pPr lvl="1"/>
            <a:r>
              <a:rPr lang="en-GB" dirty="0" smtClean="0"/>
              <a:t>Something not highlighted in the </a:t>
            </a:r>
            <a:r>
              <a:rPr lang="en-GB" dirty="0" err="1" smtClean="0"/>
              <a:t>Kubler</a:t>
            </a:r>
            <a:r>
              <a:rPr lang="en-GB" dirty="0" smtClean="0"/>
              <a:t> Ross model. </a:t>
            </a:r>
          </a:p>
          <a:p>
            <a:pPr lvl="1"/>
            <a:r>
              <a:rPr lang="en-GB" dirty="0" smtClean="0"/>
              <a:t>Secondary Gains, learning new skills </a:t>
            </a:r>
            <a:r>
              <a:rPr lang="en-GB" dirty="0" err="1" smtClean="0"/>
              <a:t>etc</a:t>
            </a:r>
            <a:r>
              <a:rPr lang="en-GB" dirty="0" smtClean="0"/>
              <a:t> (</a:t>
            </a:r>
            <a:r>
              <a:rPr lang="en-GB" dirty="0" err="1" smtClean="0"/>
              <a:t>Heil</a:t>
            </a:r>
            <a:r>
              <a:rPr lang="en-GB" dirty="0" smtClean="0"/>
              <a:t>, 1993)</a:t>
            </a:r>
          </a:p>
          <a:p>
            <a:endParaRPr lang="en-GB" dirty="0"/>
          </a:p>
          <a:p>
            <a:r>
              <a:rPr lang="en-GB" dirty="0" smtClean="0"/>
              <a:t>Therefore Brewer (1994) concluded that the </a:t>
            </a:r>
            <a:r>
              <a:rPr lang="en-GB" dirty="0" err="1" smtClean="0"/>
              <a:t>Kubler</a:t>
            </a:r>
            <a:r>
              <a:rPr lang="en-GB" dirty="0" smtClean="0"/>
              <a:t> Ross model is not sports specific and cannot be applied. </a:t>
            </a:r>
          </a:p>
          <a:p>
            <a:pPr lvl="1"/>
            <a:r>
              <a:rPr lang="en-GB" dirty="0" smtClean="0"/>
              <a:t>Nevertheless perhaps parts of the model still should apply to a different approach. </a:t>
            </a:r>
            <a:endParaRPr lang="en-GB" dirty="0"/>
          </a:p>
        </p:txBody>
      </p:sp>
    </p:spTree>
    <p:extLst>
      <p:ext uri="{BB962C8B-B14F-4D97-AF65-F5344CB8AC3E}">
        <p14:creationId xmlns:p14="http://schemas.microsoft.com/office/powerpoint/2010/main" val="106933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Appraisal Models</a:t>
            </a:r>
            <a:endParaRPr lang="en-GB" dirty="0"/>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r>
              <a:rPr lang="en-GB" dirty="0" smtClean="0"/>
              <a:t>Contemporary research has been interested in developing alternative models in examining the psychological and behavioural responses following injury. </a:t>
            </a:r>
          </a:p>
          <a:p>
            <a:endParaRPr lang="en-GB" dirty="0"/>
          </a:p>
          <a:p>
            <a:r>
              <a:rPr lang="en-GB" dirty="0" smtClean="0"/>
              <a:t>Brewer (1994) – What about the role of cognitive appraisal? </a:t>
            </a:r>
          </a:p>
          <a:p>
            <a:pPr lvl="1"/>
            <a:r>
              <a:rPr lang="en-GB" dirty="0" smtClean="0"/>
              <a:t>Remember back to Lazarus and </a:t>
            </a:r>
            <a:r>
              <a:rPr lang="en-GB" dirty="0" err="1" smtClean="0"/>
              <a:t>Folkman</a:t>
            </a:r>
            <a:r>
              <a:rPr lang="en-GB" dirty="0" smtClean="0"/>
              <a:t> (Anxiety Lectures). </a:t>
            </a:r>
          </a:p>
          <a:p>
            <a:endParaRPr lang="en-GB" dirty="0"/>
          </a:p>
          <a:p>
            <a:r>
              <a:rPr lang="en-GB" dirty="0" smtClean="0"/>
              <a:t>Athlete’s emotional and behavioural response following injury is dictated by their appraisal of the situation. </a:t>
            </a:r>
            <a:endParaRPr lang="en-GB" dirty="0"/>
          </a:p>
        </p:txBody>
      </p:sp>
    </p:spTree>
    <p:extLst>
      <p:ext uri="{BB962C8B-B14F-4D97-AF65-F5344CB8AC3E}">
        <p14:creationId xmlns:p14="http://schemas.microsoft.com/office/powerpoint/2010/main" val="4078238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CMRT (Lazarus, 1991)</a:t>
            </a:r>
            <a:endParaRPr lang="en-GB" dirty="0"/>
          </a:p>
        </p:txBody>
      </p:sp>
      <p:sp>
        <p:nvSpPr>
          <p:cNvPr id="3" name="Content Placeholder 2"/>
          <p:cNvSpPr>
            <a:spLocks noGrp="1"/>
          </p:cNvSpPr>
          <p:nvPr>
            <p:ph idx="1"/>
          </p:nvPr>
        </p:nvSpPr>
        <p:spPr>
          <a:xfrm>
            <a:off x="457200" y="1600200"/>
            <a:ext cx="8229600" cy="4781128"/>
          </a:xfrm>
        </p:spPr>
        <p:txBody>
          <a:bodyPr>
            <a:normAutofit fontScale="70000" lnSpcReduction="20000"/>
          </a:bodyPr>
          <a:lstStyle/>
          <a:p>
            <a:r>
              <a:rPr lang="en-GB" dirty="0" smtClean="0"/>
              <a:t>Cognitive </a:t>
            </a:r>
            <a:r>
              <a:rPr lang="en-GB" dirty="0"/>
              <a:t>motivational relational </a:t>
            </a:r>
            <a:r>
              <a:rPr lang="en-GB" dirty="0" smtClean="0"/>
              <a:t>theory… A mainstream psychology theory on the development and experience of emotions. </a:t>
            </a:r>
          </a:p>
          <a:p>
            <a:endParaRPr lang="en-GB" dirty="0"/>
          </a:p>
          <a:p>
            <a:r>
              <a:rPr lang="en-GB" dirty="0"/>
              <a:t>Lazarus stated the emotions are relational, specifically that experience of emotions are relative to the person-environment relationship. </a:t>
            </a:r>
            <a:endParaRPr lang="en-GB" dirty="0" smtClean="0"/>
          </a:p>
          <a:p>
            <a:endParaRPr lang="en-GB" dirty="0"/>
          </a:p>
          <a:p>
            <a:r>
              <a:rPr lang="en-GB" dirty="0" smtClean="0"/>
              <a:t>Lazarus </a:t>
            </a:r>
            <a:r>
              <a:rPr lang="en-GB" dirty="0"/>
              <a:t>stated the personal environmental relationship is what generates emotions and that these are transient in nature and can change over time and circumstances. </a:t>
            </a:r>
            <a:endParaRPr lang="en-GB" dirty="0" smtClean="0"/>
          </a:p>
          <a:p>
            <a:endParaRPr lang="en-GB" dirty="0"/>
          </a:p>
          <a:p>
            <a:r>
              <a:rPr lang="en-GB" dirty="0"/>
              <a:t>N</a:t>
            </a:r>
            <a:r>
              <a:rPr lang="en-GB" dirty="0" smtClean="0"/>
              <a:t>egative </a:t>
            </a:r>
            <a:r>
              <a:rPr lang="en-GB" dirty="0"/>
              <a:t>emotions </a:t>
            </a:r>
            <a:endParaRPr lang="en-GB" dirty="0" smtClean="0"/>
          </a:p>
          <a:p>
            <a:pPr lvl="1"/>
            <a:r>
              <a:rPr lang="en-GB" dirty="0" smtClean="0"/>
              <a:t>the </a:t>
            </a:r>
            <a:r>
              <a:rPr lang="en-GB" dirty="0"/>
              <a:t>person-environment relationship may involve harms </a:t>
            </a:r>
            <a:endParaRPr lang="en-GB" dirty="0" smtClean="0"/>
          </a:p>
          <a:p>
            <a:endParaRPr lang="en-GB" dirty="0"/>
          </a:p>
          <a:p>
            <a:r>
              <a:rPr lang="en-GB" dirty="0"/>
              <a:t>P</a:t>
            </a:r>
            <a:r>
              <a:rPr lang="en-GB" dirty="0" smtClean="0"/>
              <a:t>ositive </a:t>
            </a:r>
            <a:r>
              <a:rPr lang="en-GB" dirty="0"/>
              <a:t>emotions </a:t>
            </a:r>
            <a:endParaRPr lang="en-GB" dirty="0" smtClean="0"/>
          </a:p>
          <a:p>
            <a:pPr lvl="1"/>
            <a:r>
              <a:rPr lang="en-GB" dirty="0" smtClean="0"/>
              <a:t>the </a:t>
            </a:r>
            <a:r>
              <a:rPr lang="en-GB" dirty="0"/>
              <a:t>person-environment relationship may involve benefits.  </a:t>
            </a:r>
          </a:p>
        </p:txBody>
      </p:sp>
    </p:spTree>
    <p:extLst>
      <p:ext uri="{BB962C8B-B14F-4D97-AF65-F5344CB8AC3E}">
        <p14:creationId xmlns:p14="http://schemas.microsoft.com/office/powerpoint/2010/main" val="4213495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CMRT (Lazarus, 1991). </a:t>
            </a:r>
            <a:endParaRPr lang="en-GB" dirty="0"/>
          </a:p>
        </p:txBody>
      </p:sp>
      <p:sp>
        <p:nvSpPr>
          <p:cNvPr id="3" name="Content Placeholder 2"/>
          <p:cNvSpPr>
            <a:spLocks noGrp="1"/>
          </p:cNvSpPr>
          <p:nvPr>
            <p:ph idx="1"/>
          </p:nvPr>
        </p:nvSpPr>
        <p:spPr>
          <a:xfrm>
            <a:off x="467544" y="1340768"/>
            <a:ext cx="8229600" cy="4925144"/>
          </a:xfrm>
        </p:spPr>
        <p:txBody>
          <a:bodyPr>
            <a:normAutofit fontScale="92500" lnSpcReduction="20000"/>
          </a:bodyPr>
          <a:lstStyle/>
          <a:p>
            <a:r>
              <a:rPr lang="en-GB" dirty="0" smtClean="0"/>
              <a:t>Cognitive </a:t>
            </a:r>
          </a:p>
          <a:p>
            <a:pPr lvl="1"/>
            <a:r>
              <a:rPr lang="en-GB" dirty="0" smtClean="0"/>
              <a:t>Cognitive Appraisal is involved. </a:t>
            </a:r>
          </a:p>
          <a:p>
            <a:endParaRPr lang="en-GB" dirty="0"/>
          </a:p>
          <a:p>
            <a:r>
              <a:rPr lang="en-GB" dirty="0" smtClean="0"/>
              <a:t>Motivational</a:t>
            </a:r>
          </a:p>
          <a:p>
            <a:pPr lvl="1"/>
            <a:r>
              <a:rPr lang="en-GB" dirty="0" smtClean="0"/>
              <a:t>Generation of emotion, and specific emotions are relative to the motivations of the individual. </a:t>
            </a:r>
          </a:p>
          <a:p>
            <a:pPr lvl="2"/>
            <a:r>
              <a:rPr lang="en-GB" dirty="0" smtClean="0"/>
              <a:t>What makes the situation personally relevant in terms of harms or benefits. </a:t>
            </a:r>
          </a:p>
          <a:p>
            <a:pPr lvl="2"/>
            <a:r>
              <a:rPr lang="en-GB" dirty="0" smtClean="0"/>
              <a:t>Very important for physiotherapists and coaches. </a:t>
            </a:r>
            <a:endParaRPr lang="en-GB" dirty="0"/>
          </a:p>
          <a:p>
            <a:r>
              <a:rPr lang="en-GB" dirty="0" smtClean="0"/>
              <a:t>Relational</a:t>
            </a:r>
          </a:p>
          <a:p>
            <a:pPr lvl="1"/>
            <a:r>
              <a:rPr lang="en-GB" dirty="0" smtClean="0"/>
              <a:t>Relational to the person-environment relationship</a:t>
            </a:r>
          </a:p>
          <a:p>
            <a:pPr lvl="2"/>
            <a:r>
              <a:rPr lang="en-GB" dirty="0" smtClean="0"/>
              <a:t>Harms – Negative emotions, Benefits – Positive emotions. </a:t>
            </a:r>
          </a:p>
          <a:p>
            <a:endParaRPr lang="en-GB" dirty="0"/>
          </a:p>
          <a:p>
            <a:r>
              <a:rPr lang="en-GB" dirty="0" smtClean="0"/>
              <a:t>Theory</a:t>
            </a:r>
            <a:endParaRPr lang="en-GB" dirty="0"/>
          </a:p>
        </p:txBody>
      </p:sp>
    </p:spTree>
    <p:extLst>
      <p:ext uri="{BB962C8B-B14F-4D97-AF65-F5344CB8AC3E}">
        <p14:creationId xmlns:p14="http://schemas.microsoft.com/office/powerpoint/2010/main" val="2481118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Does this fit in the Sports Injury Setting? </a:t>
            </a:r>
            <a:endParaRPr lang="en-GB" dirty="0"/>
          </a:p>
        </p:txBody>
      </p:sp>
      <p:sp>
        <p:nvSpPr>
          <p:cNvPr id="3" name="Content Placeholder 2"/>
          <p:cNvSpPr>
            <a:spLocks noGrp="1"/>
          </p:cNvSpPr>
          <p:nvPr>
            <p:ph idx="1"/>
          </p:nvPr>
        </p:nvSpPr>
        <p:spPr>
          <a:xfrm>
            <a:off x="457200" y="1600200"/>
            <a:ext cx="8229600" cy="4709120"/>
          </a:xfrm>
        </p:spPr>
        <p:txBody>
          <a:bodyPr>
            <a:normAutofit fontScale="85000" lnSpcReduction="10000"/>
          </a:bodyPr>
          <a:lstStyle/>
          <a:p>
            <a:r>
              <a:rPr lang="en-GB" dirty="0"/>
              <a:t>Jones (2003) stated that </a:t>
            </a:r>
            <a:r>
              <a:rPr lang="en-GB" dirty="0" smtClean="0"/>
              <a:t>Cognitive appraisal of emotions does </a:t>
            </a:r>
            <a:r>
              <a:rPr lang="en-GB" dirty="0"/>
              <a:t>appeal to applied sport </a:t>
            </a:r>
            <a:r>
              <a:rPr lang="en-GB" dirty="0" smtClean="0"/>
              <a:t>psychologists. </a:t>
            </a:r>
          </a:p>
          <a:p>
            <a:endParaRPr lang="en-GB" dirty="0"/>
          </a:p>
          <a:p>
            <a:r>
              <a:rPr lang="en-GB" dirty="0" smtClean="0"/>
              <a:t>Lazarus </a:t>
            </a:r>
            <a:r>
              <a:rPr lang="en-GB" dirty="0"/>
              <a:t>discussed how appraisal contains both cognitive as well as motivational elements. Such motivational elements include a person’s goals and personal resources. </a:t>
            </a:r>
            <a:endParaRPr lang="en-GB" dirty="0" smtClean="0"/>
          </a:p>
          <a:p>
            <a:endParaRPr lang="en-GB" dirty="0"/>
          </a:p>
          <a:p>
            <a:r>
              <a:rPr lang="en-GB" dirty="0" smtClean="0"/>
              <a:t>Jones </a:t>
            </a:r>
            <a:r>
              <a:rPr lang="en-GB" dirty="0"/>
              <a:t>(2003) stated that when considering sports injury, how the injury has impacted on the athlete’s personal targets is critical to their emotional response, thus supporting the applicability of the CMRT to sports injury. </a:t>
            </a:r>
          </a:p>
        </p:txBody>
      </p:sp>
    </p:spTree>
    <p:extLst>
      <p:ext uri="{BB962C8B-B14F-4D97-AF65-F5344CB8AC3E}">
        <p14:creationId xmlns:p14="http://schemas.microsoft.com/office/powerpoint/2010/main" val="2273218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Support for the role of cognitive appraisal</a:t>
            </a:r>
            <a:endParaRPr lang="en-GB" dirty="0"/>
          </a:p>
        </p:txBody>
      </p:sp>
      <p:sp>
        <p:nvSpPr>
          <p:cNvPr id="3" name="Content Placeholder 2"/>
          <p:cNvSpPr>
            <a:spLocks noGrp="1"/>
          </p:cNvSpPr>
          <p:nvPr>
            <p:ph idx="1"/>
          </p:nvPr>
        </p:nvSpPr>
        <p:spPr/>
        <p:txBody>
          <a:bodyPr>
            <a:normAutofit fontScale="92500" lnSpcReduction="10000"/>
          </a:bodyPr>
          <a:lstStyle/>
          <a:p>
            <a:r>
              <a:rPr lang="nl-NL" dirty="0"/>
              <a:t>Brewer, Van Raalte, Petipas and Sklar’s (</a:t>
            </a:r>
            <a:r>
              <a:rPr lang="nl-NL" dirty="0" smtClean="0"/>
              <a:t>1995b). </a:t>
            </a:r>
          </a:p>
          <a:p>
            <a:endParaRPr lang="nl-NL" dirty="0"/>
          </a:p>
          <a:p>
            <a:r>
              <a:rPr lang="en-GB" dirty="0"/>
              <a:t>31 recreational and competitive athletes (</a:t>
            </a:r>
            <a:r>
              <a:rPr lang="en-GB" dirty="0" smtClean="0"/>
              <a:t>ACL surgery). </a:t>
            </a:r>
          </a:p>
          <a:p>
            <a:endParaRPr lang="en-GB" dirty="0"/>
          </a:p>
          <a:p>
            <a:r>
              <a:rPr lang="en-GB" dirty="0"/>
              <a:t>R</a:t>
            </a:r>
            <a:r>
              <a:rPr lang="en-GB" dirty="0" smtClean="0"/>
              <a:t>eported </a:t>
            </a:r>
            <a:r>
              <a:rPr lang="en-GB" dirty="0"/>
              <a:t>that the individual’s appraisal of the event was significantly associated with their level of emotional disturbance. </a:t>
            </a:r>
            <a:endParaRPr lang="en-GB" dirty="0" smtClean="0"/>
          </a:p>
          <a:p>
            <a:endParaRPr lang="en-GB" dirty="0"/>
          </a:p>
          <a:p>
            <a:r>
              <a:rPr lang="en-GB" dirty="0" smtClean="0"/>
              <a:t>This </a:t>
            </a:r>
            <a:r>
              <a:rPr lang="en-GB" dirty="0"/>
              <a:t>study reported a negative relationship between l</a:t>
            </a:r>
            <a:r>
              <a:rPr lang="en-GB" dirty="0" smtClean="0"/>
              <a:t>evels </a:t>
            </a:r>
            <a:r>
              <a:rPr lang="en-GB" dirty="0"/>
              <a:t>of emotional disturbance and lower rates of attendance to the rehabilitation sessions. </a:t>
            </a:r>
          </a:p>
        </p:txBody>
      </p:sp>
    </p:spTree>
    <p:extLst>
      <p:ext uri="{BB962C8B-B14F-4D97-AF65-F5344CB8AC3E}">
        <p14:creationId xmlns:p14="http://schemas.microsoft.com/office/powerpoint/2010/main" val="2534750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Support for the role of cognitive appraisal</a:t>
            </a:r>
            <a:endParaRPr lang="en-GB" dirty="0"/>
          </a:p>
        </p:txBody>
      </p:sp>
      <p:sp>
        <p:nvSpPr>
          <p:cNvPr id="3" name="Content Placeholder 2"/>
          <p:cNvSpPr>
            <a:spLocks noGrp="1"/>
          </p:cNvSpPr>
          <p:nvPr>
            <p:ph idx="1"/>
          </p:nvPr>
        </p:nvSpPr>
        <p:spPr>
          <a:xfrm>
            <a:off x="457200" y="1600200"/>
            <a:ext cx="8229600" cy="4781128"/>
          </a:xfrm>
        </p:spPr>
        <p:txBody>
          <a:bodyPr>
            <a:normAutofit fontScale="85000" lnSpcReduction="20000"/>
          </a:bodyPr>
          <a:lstStyle/>
          <a:p>
            <a:r>
              <a:rPr lang="en-GB" dirty="0" err="1"/>
              <a:t>Hagger</a:t>
            </a:r>
            <a:r>
              <a:rPr lang="en-GB" dirty="0"/>
              <a:t>, </a:t>
            </a:r>
            <a:r>
              <a:rPr lang="en-GB" dirty="0" err="1"/>
              <a:t>Chatzisarantis</a:t>
            </a:r>
            <a:r>
              <a:rPr lang="en-GB" dirty="0"/>
              <a:t>, Griffin, and Thatcher (2005) provided similar evidence of the role of appraisal in the psychological and behavioural responses following injury. </a:t>
            </a:r>
          </a:p>
          <a:p>
            <a:endParaRPr lang="en-GB" dirty="0" smtClean="0"/>
          </a:p>
          <a:p>
            <a:r>
              <a:rPr lang="en-GB" dirty="0" smtClean="0"/>
              <a:t>Kennedy</a:t>
            </a:r>
            <a:r>
              <a:rPr lang="en-GB" dirty="0"/>
              <a:t>, Evans and </a:t>
            </a:r>
            <a:r>
              <a:rPr lang="en-GB" dirty="0" err="1"/>
              <a:t>Sandhua</a:t>
            </a:r>
            <a:r>
              <a:rPr lang="en-GB" dirty="0"/>
              <a:t> (2009) reported the impact cognitive appraisal can have on individuals who have suffered spinal cord injury in relation to their coping, psychological adjustment and emotional response. </a:t>
            </a:r>
            <a:endParaRPr lang="en-GB" dirty="0" smtClean="0"/>
          </a:p>
          <a:p>
            <a:endParaRPr lang="en-GB" dirty="0"/>
          </a:p>
          <a:p>
            <a:r>
              <a:rPr lang="en-GB" dirty="0"/>
              <a:t>S</a:t>
            </a:r>
            <a:r>
              <a:rPr lang="en-GB" dirty="0" smtClean="0"/>
              <a:t>uggested </a:t>
            </a:r>
            <a:r>
              <a:rPr lang="en-GB" dirty="0"/>
              <a:t>a strong association between a primary appraisal of threat and utilising a fighting spirit coping response</a:t>
            </a:r>
            <a:r>
              <a:rPr lang="en-GB" dirty="0" smtClean="0"/>
              <a:t>. </a:t>
            </a:r>
            <a:endParaRPr lang="en-GB" dirty="0"/>
          </a:p>
        </p:txBody>
      </p:sp>
    </p:spTree>
    <p:extLst>
      <p:ext uri="{BB962C8B-B14F-4D97-AF65-F5344CB8AC3E}">
        <p14:creationId xmlns:p14="http://schemas.microsoft.com/office/powerpoint/2010/main" val="3733072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200" dirty="0" smtClean="0"/>
              <a:t>Integrated model of psychological response to the sports injury and rehabilitation process</a:t>
            </a:r>
            <a:endParaRPr lang="en-GB" sz="3200" dirty="0"/>
          </a:p>
        </p:txBody>
      </p:sp>
      <p:sp>
        <p:nvSpPr>
          <p:cNvPr id="3" name="Content Placeholder 2"/>
          <p:cNvSpPr>
            <a:spLocks noGrp="1"/>
          </p:cNvSpPr>
          <p:nvPr>
            <p:ph idx="1"/>
          </p:nvPr>
        </p:nvSpPr>
        <p:spPr/>
        <p:txBody>
          <a:bodyPr>
            <a:normAutofit/>
          </a:bodyPr>
          <a:lstStyle/>
          <a:p>
            <a:r>
              <a:rPr lang="en-GB" dirty="0"/>
              <a:t>Wiese-</a:t>
            </a:r>
            <a:r>
              <a:rPr lang="en-GB" dirty="0" err="1"/>
              <a:t>Bjornstal</a:t>
            </a:r>
            <a:r>
              <a:rPr lang="en-GB" dirty="0"/>
              <a:t> </a:t>
            </a:r>
            <a:r>
              <a:rPr lang="en-GB" dirty="0" smtClean="0"/>
              <a:t>et al (1998) – also known as Integrated model of sports injury response. </a:t>
            </a:r>
          </a:p>
          <a:p>
            <a:endParaRPr lang="en-GB" dirty="0"/>
          </a:p>
          <a:p>
            <a:r>
              <a:rPr lang="en-GB" dirty="0" smtClean="0"/>
              <a:t>Expanded on the recommendations proposed by Brewer (1994) and the importance of cognitive appraisal. </a:t>
            </a:r>
          </a:p>
          <a:p>
            <a:endParaRPr lang="en-GB" dirty="0"/>
          </a:p>
          <a:p>
            <a:r>
              <a:rPr lang="en-GB" dirty="0" smtClean="0"/>
              <a:t>Took into account pre and post injury factors in relation to the emotional and behavioural response to injury. </a:t>
            </a:r>
          </a:p>
        </p:txBody>
      </p:sp>
    </p:spTree>
    <p:extLst>
      <p:ext uri="{BB962C8B-B14F-4D97-AF65-F5344CB8AC3E}">
        <p14:creationId xmlns:p14="http://schemas.microsoft.com/office/powerpoint/2010/main" val="10906042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20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Wiese-</a:t>
            </a:r>
            <a:r>
              <a:rPr lang="en-GB" dirty="0" err="1" smtClean="0"/>
              <a:t>Bjornstal</a:t>
            </a:r>
            <a:r>
              <a:rPr lang="en-GB" dirty="0" smtClean="0"/>
              <a:t> et al (1998)</a:t>
            </a:r>
            <a:endParaRPr lang="en-GB" dirty="0"/>
          </a:p>
        </p:txBody>
      </p:sp>
      <p:sp>
        <p:nvSpPr>
          <p:cNvPr id="3" name="Content Placeholder 2"/>
          <p:cNvSpPr>
            <a:spLocks noGrp="1"/>
          </p:cNvSpPr>
          <p:nvPr>
            <p:ph idx="1"/>
          </p:nvPr>
        </p:nvSpPr>
        <p:spPr/>
        <p:txBody>
          <a:bodyPr/>
          <a:lstStyle/>
          <a:p>
            <a:r>
              <a:rPr lang="en-GB" dirty="0" smtClean="0"/>
              <a:t>Considered a stress-based cognitive appraisal model. </a:t>
            </a:r>
          </a:p>
          <a:p>
            <a:endParaRPr lang="en-GB" dirty="0"/>
          </a:p>
          <a:p>
            <a:r>
              <a:rPr lang="en-GB" dirty="0" smtClean="0"/>
              <a:t>Similar theoretical underpinnings of previous cognitive appraisal models. </a:t>
            </a:r>
          </a:p>
          <a:p>
            <a:pPr lvl="1"/>
            <a:r>
              <a:rPr lang="en-GB" dirty="0" smtClean="0"/>
              <a:t>E.g. Lazarus CMRT. </a:t>
            </a:r>
          </a:p>
          <a:p>
            <a:pPr lvl="1"/>
            <a:r>
              <a:rPr lang="en-GB" dirty="0" smtClean="0"/>
              <a:t>Lazarus and </a:t>
            </a:r>
            <a:r>
              <a:rPr lang="en-GB" dirty="0" err="1" smtClean="0"/>
              <a:t>Folkman</a:t>
            </a:r>
            <a:r>
              <a:rPr lang="en-GB" dirty="0" smtClean="0"/>
              <a:t> – Stress based coping model. </a:t>
            </a:r>
          </a:p>
          <a:p>
            <a:pPr lvl="1"/>
            <a:endParaRPr lang="en-GB" dirty="0"/>
          </a:p>
        </p:txBody>
      </p:sp>
    </p:spTree>
    <p:extLst>
      <p:ext uri="{BB962C8B-B14F-4D97-AF65-F5344CB8AC3E}">
        <p14:creationId xmlns:p14="http://schemas.microsoft.com/office/powerpoint/2010/main" val="3884702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Wiese-</a:t>
            </a:r>
            <a:r>
              <a:rPr lang="en-GB" dirty="0" err="1" smtClean="0"/>
              <a:t>Bjornstal</a:t>
            </a:r>
            <a:r>
              <a:rPr lang="en-GB" dirty="0" smtClean="0"/>
              <a:t> et al (1998)</a:t>
            </a:r>
            <a:endParaRPr lang="en-GB" dirty="0"/>
          </a:p>
        </p:txBody>
      </p:sp>
      <p:sp>
        <p:nvSpPr>
          <p:cNvPr id="3" name="Content Placeholder 2"/>
          <p:cNvSpPr>
            <a:spLocks noGrp="1"/>
          </p:cNvSpPr>
          <p:nvPr>
            <p:ph idx="1"/>
          </p:nvPr>
        </p:nvSpPr>
        <p:spPr/>
        <p:txBody>
          <a:bodyPr>
            <a:normAutofit/>
          </a:bodyPr>
          <a:lstStyle/>
          <a:p>
            <a:r>
              <a:rPr lang="en-GB" dirty="0" smtClean="0"/>
              <a:t>Athlete’s pre and post injury factors are thought to influence the cognitive appraisal and emotional and behavioural responses following injury. </a:t>
            </a:r>
          </a:p>
          <a:p>
            <a:endParaRPr lang="en-GB" dirty="0"/>
          </a:p>
          <a:p>
            <a:r>
              <a:rPr lang="en-GB" dirty="0" smtClean="0"/>
              <a:t>This model embraces individual differences and considers recovery to be a dynamic process and interactive (Evans and Hardy, 1999). </a:t>
            </a:r>
          </a:p>
          <a:p>
            <a:pPr lvl="1"/>
            <a:r>
              <a:rPr lang="en-GB" dirty="0" smtClean="0"/>
              <a:t>Cyclical cognitive framework. </a:t>
            </a:r>
            <a:endParaRPr lang="en-GB" dirty="0"/>
          </a:p>
        </p:txBody>
      </p:sp>
    </p:spTree>
    <p:extLst>
      <p:ext uri="{BB962C8B-B14F-4D97-AF65-F5344CB8AC3E}">
        <p14:creationId xmlns:p14="http://schemas.microsoft.com/office/powerpoint/2010/main" val="3325630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46444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Wiese-</a:t>
            </a:r>
            <a:r>
              <a:rPr lang="en-GB" dirty="0" err="1" smtClean="0"/>
              <a:t>Bjornstal</a:t>
            </a:r>
            <a:r>
              <a:rPr lang="en-GB" dirty="0" smtClean="0"/>
              <a:t> et al (1998)</a:t>
            </a:r>
            <a:endParaRPr lang="en-GB" dirty="0"/>
          </a:p>
        </p:txBody>
      </p:sp>
      <p:sp>
        <p:nvSpPr>
          <p:cNvPr id="3" name="Content Placeholder 2"/>
          <p:cNvSpPr>
            <a:spLocks noGrp="1"/>
          </p:cNvSpPr>
          <p:nvPr>
            <p:ph idx="1"/>
          </p:nvPr>
        </p:nvSpPr>
        <p:spPr>
          <a:xfrm>
            <a:off x="467544" y="1340768"/>
            <a:ext cx="8229600" cy="4853136"/>
          </a:xfrm>
        </p:spPr>
        <p:txBody>
          <a:bodyPr>
            <a:normAutofit fontScale="62500" lnSpcReduction="20000"/>
          </a:bodyPr>
          <a:lstStyle/>
          <a:p>
            <a:r>
              <a:rPr lang="en-GB" dirty="0" smtClean="0"/>
              <a:t>First section of model considered pre-injury factors.</a:t>
            </a:r>
          </a:p>
          <a:p>
            <a:endParaRPr lang="en-GB" dirty="0"/>
          </a:p>
          <a:p>
            <a:r>
              <a:rPr lang="en-GB" dirty="0" smtClean="0"/>
              <a:t>Identified previously by Williams and Anderson’s model. </a:t>
            </a:r>
          </a:p>
          <a:p>
            <a:pPr lvl="1"/>
            <a:r>
              <a:rPr lang="en-GB" dirty="0" smtClean="0"/>
              <a:t>Stress </a:t>
            </a:r>
            <a:r>
              <a:rPr lang="en-GB" dirty="0"/>
              <a:t>and injury </a:t>
            </a:r>
            <a:r>
              <a:rPr lang="en-GB" dirty="0" smtClean="0"/>
              <a:t>model (Williams and Anderson, 1998). </a:t>
            </a:r>
          </a:p>
          <a:p>
            <a:endParaRPr lang="en-GB" dirty="0"/>
          </a:p>
          <a:p>
            <a:r>
              <a:rPr lang="en-GB" dirty="0"/>
              <a:t>A</a:t>
            </a:r>
            <a:r>
              <a:rPr lang="en-GB" dirty="0" smtClean="0"/>
              <a:t>cknowledges </a:t>
            </a:r>
            <a:r>
              <a:rPr lang="en-GB" dirty="0"/>
              <a:t>the significance of pre-injury factors on the stress response leading to injury </a:t>
            </a:r>
          </a:p>
          <a:p>
            <a:endParaRPr lang="en-GB" dirty="0" smtClean="0"/>
          </a:p>
          <a:p>
            <a:r>
              <a:rPr lang="en-GB" dirty="0"/>
              <a:t>T</a:t>
            </a:r>
            <a:r>
              <a:rPr lang="en-GB" dirty="0" smtClean="0"/>
              <a:t>he </a:t>
            </a:r>
            <a:r>
              <a:rPr lang="en-GB" dirty="0"/>
              <a:t>impact of these pre-injury factors on the individual’s cognitive appraisal post injury </a:t>
            </a:r>
            <a:endParaRPr lang="en-GB" dirty="0" smtClean="0"/>
          </a:p>
          <a:p>
            <a:endParaRPr lang="en-GB" dirty="0"/>
          </a:p>
          <a:p>
            <a:pPr marL="0" indent="0">
              <a:buNone/>
            </a:pPr>
            <a:endParaRPr lang="en-GB" dirty="0"/>
          </a:p>
          <a:p>
            <a:r>
              <a:rPr lang="en-GB" dirty="0" smtClean="0"/>
              <a:t>Pre-Injury Factors include. </a:t>
            </a:r>
          </a:p>
          <a:p>
            <a:pPr lvl="1"/>
            <a:r>
              <a:rPr lang="en-GB" dirty="0" smtClean="0"/>
              <a:t>Personality</a:t>
            </a:r>
          </a:p>
          <a:p>
            <a:pPr lvl="1"/>
            <a:r>
              <a:rPr lang="en-GB" dirty="0" smtClean="0"/>
              <a:t>History</a:t>
            </a:r>
          </a:p>
          <a:p>
            <a:pPr lvl="1"/>
            <a:r>
              <a:rPr lang="en-GB" dirty="0" smtClean="0"/>
              <a:t>Coping </a:t>
            </a:r>
            <a:r>
              <a:rPr lang="en-GB" dirty="0"/>
              <a:t>strategies </a:t>
            </a:r>
            <a:endParaRPr lang="en-GB" dirty="0" smtClean="0"/>
          </a:p>
          <a:p>
            <a:pPr lvl="1"/>
            <a:r>
              <a:rPr lang="en-GB" dirty="0" smtClean="0"/>
              <a:t>Resources </a:t>
            </a:r>
          </a:p>
          <a:p>
            <a:pPr lvl="1"/>
            <a:r>
              <a:rPr lang="en-GB" dirty="0" smtClean="0"/>
              <a:t>Interventions </a:t>
            </a:r>
            <a:endParaRPr lang="en-GB" dirty="0"/>
          </a:p>
        </p:txBody>
      </p:sp>
    </p:spTree>
    <p:extLst>
      <p:ext uri="{BB962C8B-B14F-4D97-AF65-F5344CB8AC3E}">
        <p14:creationId xmlns:p14="http://schemas.microsoft.com/office/powerpoint/2010/main" val="2308948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fontScale="92500"/>
          </a:bodyPr>
          <a:lstStyle/>
          <a:p>
            <a:r>
              <a:rPr lang="en-GB" dirty="0" smtClean="0"/>
              <a:t>Second section of model = factors </a:t>
            </a:r>
            <a:r>
              <a:rPr lang="en-GB" dirty="0"/>
              <a:t>that may influence the athletes’ cognitive appraisal post </a:t>
            </a:r>
            <a:r>
              <a:rPr lang="en-GB" dirty="0" smtClean="0"/>
              <a:t>injury…</a:t>
            </a:r>
          </a:p>
          <a:p>
            <a:endParaRPr lang="en-GB" dirty="0"/>
          </a:p>
          <a:p>
            <a:r>
              <a:rPr lang="en-GB" dirty="0" smtClean="0"/>
              <a:t>Injury now considered a source of stress…</a:t>
            </a:r>
          </a:p>
          <a:p>
            <a:endParaRPr lang="en-GB" dirty="0"/>
          </a:p>
          <a:p>
            <a:r>
              <a:rPr lang="en-GB" dirty="0" smtClean="0"/>
              <a:t>Emotional </a:t>
            </a:r>
            <a:r>
              <a:rPr lang="en-GB" dirty="0"/>
              <a:t>and behavioural response is influenced by the individual’s appraisal of the </a:t>
            </a:r>
            <a:r>
              <a:rPr lang="en-GB" dirty="0" smtClean="0"/>
              <a:t>situation. </a:t>
            </a:r>
          </a:p>
          <a:p>
            <a:endParaRPr lang="en-GB" dirty="0"/>
          </a:p>
          <a:p>
            <a:r>
              <a:rPr lang="en-GB" dirty="0" smtClean="0"/>
              <a:t>Which in turn is influenced by pre-injury stressors and personal and situational factors.  </a:t>
            </a:r>
            <a:endParaRPr lang="en-GB" dirty="0"/>
          </a:p>
        </p:txBody>
      </p:sp>
    </p:spTree>
    <p:extLst>
      <p:ext uri="{BB962C8B-B14F-4D97-AF65-F5344CB8AC3E}">
        <p14:creationId xmlns:p14="http://schemas.microsoft.com/office/powerpoint/2010/main" val="2289832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0269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a:bodyPr>
          <a:lstStyle/>
          <a:p>
            <a:r>
              <a:rPr lang="en-GB" dirty="0" smtClean="0"/>
              <a:t>A large number of post injury personal and situational factors can influence the cognitive appraisal and therefore, the emotional and behavioural responses. </a:t>
            </a:r>
          </a:p>
          <a:p>
            <a:endParaRPr lang="en-GB" dirty="0"/>
          </a:p>
          <a:p>
            <a:r>
              <a:rPr lang="en-GB" dirty="0" smtClean="0"/>
              <a:t>Personal factors – divided into 2 broad categories (Walker and Heaney, 2013). </a:t>
            </a:r>
          </a:p>
          <a:p>
            <a:pPr lvl="1"/>
            <a:r>
              <a:rPr lang="en-GB" dirty="0" smtClean="0"/>
              <a:t>Injury</a:t>
            </a:r>
          </a:p>
          <a:p>
            <a:pPr lvl="1"/>
            <a:r>
              <a:rPr lang="en-GB" dirty="0" smtClean="0"/>
              <a:t>Individual </a:t>
            </a:r>
            <a:r>
              <a:rPr lang="en-GB" dirty="0"/>
              <a:t>differences</a:t>
            </a:r>
          </a:p>
        </p:txBody>
      </p:sp>
    </p:spTree>
    <p:extLst>
      <p:ext uri="{BB962C8B-B14F-4D97-AF65-F5344CB8AC3E}">
        <p14:creationId xmlns:p14="http://schemas.microsoft.com/office/powerpoint/2010/main" val="964068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36297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Situational Factors</a:t>
            </a:r>
            <a:endParaRPr lang="en-GB" dirty="0"/>
          </a:p>
        </p:txBody>
      </p:sp>
      <p:sp>
        <p:nvSpPr>
          <p:cNvPr id="3" name="Content Placeholder 2"/>
          <p:cNvSpPr>
            <a:spLocks noGrp="1"/>
          </p:cNvSpPr>
          <p:nvPr>
            <p:ph idx="1"/>
          </p:nvPr>
        </p:nvSpPr>
        <p:spPr>
          <a:xfrm>
            <a:off x="467544" y="1124744"/>
            <a:ext cx="8229600" cy="5112568"/>
          </a:xfrm>
        </p:spPr>
        <p:txBody>
          <a:bodyPr>
            <a:normAutofit fontScale="62500" lnSpcReduction="20000"/>
          </a:bodyPr>
          <a:lstStyle/>
          <a:p>
            <a:r>
              <a:rPr lang="en-GB" dirty="0" smtClean="0"/>
              <a:t>Sub-divided into three </a:t>
            </a:r>
            <a:r>
              <a:rPr lang="en-GB" dirty="0"/>
              <a:t>broad </a:t>
            </a:r>
            <a:r>
              <a:rPr lang="en-GB" dirty="0" smtClean="0"/>
              <a:t>categories. </a:t>
            </a:r>
          </a:p>
          <a:p>
            <a:endParaRPr lang="en-GB" dirty="0"/>
          </a:p>
          <a:p>
            <a:r>
              <a:rPr lang="en-GB" dirty="0" smtClean="0"/>
              <a:t>Sport</a:t>
            </a:r>
          </a:p>
          <a:p>
            <a:pPr lvl="1"/>
            <a:r>
              <a:rPr lang="en-GB" dirty="0"/>
              <a:t>sporting type, </a:t>
            </a:r>
            <a:endParaRPr lang="en-GB" dirty="0" smtClean="0"/>
          </a:p>
          <a:p>
            <a:pPr lvl="1"/>
            <a:r>
              <a:rPr lang="en-GB" dirty="0" smtClean="0"/>
              <a:t>level </a:t>
            </a:r>
            <a:r>
              <a:rPr lang="en-GB" dirty="0"/>
              <a:t>of competition, </a:t>
            </a:r>
            <a:endParaRPr lang="en-GB" dirty="0" smtClean="0"/>
          </a:p>
          <a:p>
            <a:pPr lvl="1"/>
            <a:r>
              <a:rPr lang="en-GB" dirty="0" smtClean="0"/>
              <a:t>timing </a:t>
            </a:r>
            <a:r>
              <a:rPr lang="en-GB" dirty="0"/>
              <a:t>of the onset of injury, </a:t>
            </a:r>
            <a:endParaRPr lang="en-GB" dirty="0" smtClean="0"/>
          </a:p>
          <a:p>
            <a:pPr lvl="1"/>
            <a:r>
              <a:rPr lang="en-GB" dirty="0" smtClean="0"/>
              <a:t>the </a:t>
            </a:r>
            <a:r>
              <a:rPr lang="en-GB" dirty="0"/>
              <a:t>athlete’s playing status, </a:t>
            </a:r>
            <a:endParaRPr lang="en-GB" dirty="0" smtClean="0"/>
          </a:p>
          <a:p>
            <a:pPr lvl="1"/>
            <a:r>
              <a:rPr lang="en-GB" dirty="0" smtClean="0"/>
              <a:t>the </a:t>
            </a:r>
            <a:r>
              <a:rPr lang="en-GB" dirty="0"/>
              <a:t>importance of the game when </a:t>
            </a:r>
            <a:r>
              <a:rPr lang="en-GB" dirty="0" smtClean="0"/>
              <a:t>injured.</a:t>
            </a:r>
          </a:p>
          <a:p>
            <a:pPr lvl="1"/>
            <a:r>
              <a:rPr lang="en-GB" dirty="0" smtClean="0"/>
              <a:t>future </a:t>
            </a:r>
            <a:r>
              <a:rPr lang="en-GB" dirty="0"/>
              <a:t>games being missed through injury </a:t>
            </a:r>
          </a:p>
          <a:p>
            <a:pPr lvl="1"/>
            <a:r>
              <a:rPr lang="en-GB" dirty="0" smtClean="0"/>
              <a:t>the </a:t>
            </a:r>
            <a:r>
              <a:rPr lang="en-GB" dirty="0"/>
              <a:t>individual’s scholarship </a:t>
            </a:r>
            <a:r>
              <a:rPr lang="en-GB" dirty="0" smtClean="0"/>
              <a:t>status.</a:t>
            </a:r>
          </a:p>
          <a:p>
            <a:endParaRPr lang="en-GB" dirty="0"/>
          </a:p>
          <a:p>
            <a:r>
              <a:rPr lang="en-GB" dirty="0" smtClean="0"/>
              <a:t>Social </a:t>
            </a:r>
          </a:p>
          <a:p>
            <a:pPr lvl="1"/>
            <a:r>
              <a:rPr lang="en-GB" dirty="0"/>
              <a:t>influences of teammates, </a:t>
            </a:r>
            <a:r>
              <a:rPr lang="en-GB" dirty="0" smtClean="0"/>
              <a:t>coaches </a:t>
            </a:r>
            <a:r>
              <a:rPr lang="en-GB" dirty="0"/>
              <a:t>and sports injury professionals, </a:t>
            </a:r>
            <a:endParaRPr lang="en-GB" dirty="0" smtClean="0"/>
          </a:p>
          <a:p>
            <a:pPr lvl="1"/>
            <a:r>
              <a:rPr lang="en-GB" dirty="0" smtClean="0"/>
              <a:t>family </a:t>
            </a:r>
            <a:r>
              <a:rPr lang="en-GB" dirty="0"/>
              <a:t>dynamics, </a:t>
            </a:r>
            <a:endParaRPr lang="en-GB" dirty="0" smtClean="0"/>
          </a:p>
          <a:p>
            <a:pPr lvl="1"/>
            <a:r>
              <a:rPr lang="en-GB" dirty="0" smtClean="0"/>
              <a:t>social </a:t>
            </a:r>
            <a:r>
              <a:rPr lang="en-GB" dirty="0"/>
              <a:t>support provision </a:t>
            </a:r>
          </a:p>
          <a:p>
            <a:pPr lvl="1"/>
            <a:r>
              <a:rPr lang="en-GB" dirty="0" smtClean="0"/>
              <a:t>sport/ethic </a:t>
            </a:r>
            <a:r>
              <a:rPr lang="en-GB" dirty="0"/>
              <a:t>philosophy.</a:t>
            </a:r>
            <a:endParaRPr lang="en-GB" dirty="0" smtClean="0"/>
          </a:p>
          <a:p>
            <a:endParaRPr lang="en-GB" dirty="0"/>
          </a:p>
          <a:p>
            <a:r>
              <a:rPr lang="en-GB" dirty="0" smtClean="0"/>
              <a:t>Environmental</a:t>
            </a:r>
          </a:p>
          <a:p>
            <a:pPr lvl="1"/>
            <a:r>
              <a:rPr lang="en-GB" dirty="0" smtClean="0"/>
              <a:t>Rehabilitation environment, </a:t>
            </a:r>
          </a:p>
          <a:p>
            <a:pPr lvl="1"/>
            <a:r>
              <a:rPr lang="en-GB" dirty="0" smtClean="0"/>
              <a:t>accessibility </a:t>
            </a:r>
            <a:r>
              <a:rPr lang="en-GB" dirty="0"/>
              <a:t>to rehabilitation</a:t>
            </a:r>
          </a:p>
        </p:txBody>
      </p:sp>
    </p:spTree>
    <p:extLst>
      <p:ext uri="{BB962C8B-B14F-4D97-AF65-F5344CB8AC3E}">
        <p14:creationId xmlns:p14="http://schemas.microsoft.com/office/powerpoint/2010/main" val="21484837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36671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a:bodyPr>
          <a:lstStyle/>
          <a:p>
            <a:r>
              <a:rPr lang="en-GB" dirty="0"/>
              <a:t>These personal and situational factors can impact upon the individual’s cognitive appraisal of the injury and the athlete’s </a:t>
            </a:r>
            <a:r>
              <a:rPr lang="en-GB" dirty="0" smtClean="0"/>
              <a:t>response. </a:t>
            </a:r>
          </a:p>
          <a:p>
            <a:endParaRPr lang="en-GB" dirty="0"/>
          </a:p>
          <a:p>
            <a:r>
              <a:rPr lang="en-GB" dirty="0"/>
              <a:t>T</a:t>
            </a:r>
            <a:r>
              <a:rPr lang="en-GB" dirty="0" smtClean="0"/>
              <a:t>he </a:t>
            </a:r>
            <a:r>
              <a:rPr lang="en-GB" dirty="0"/>
              <a:t>process of appraisal mediates the athlete’s self-perceptions, goal adjustment, rate of perceived recovery, belief and attribution, cognitive coping and the sense of loss or relief. </a:t>
            </a:r>
          </a:p>
        </p:txBody>
      </p:sp>
    </p:spTree>
    <p:extLst>
      <p:ext uri="{BB962C8B-B14F-4D97-AF65-F5344CB8AC3E}">
        <p14:creationId xmlns:p14="http://schemas.microsoft.com/office/powerpoint/2010/main" val="936206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0533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Wiese-</a:t>
            </a:r>
            <a:r>
              <a:rPr lang="en-GB" dirty="0" err="1" smtClean="0"/>
              <a:t>Bjornstal</a:t>
            </a:r>
            <a:r>
              <a:rPr lang="en-GB" dirty="0" smtClean="0"/>
              <a:t> et al (1998)</a:t>
            </a:r>
            <a:endParaRPr lang="en-GB" dirty="0"/>
          </a:p>
        </p:txBody>
      </p:sp>
      <p:sp>
        <p:nvSpPr>
          <p:cNvPr id="3" name="Content Placeholder 2"/>
          <p:cNvSpPr>
            <a:spLocks noGrp="1"/>
          </p:cNvSpPr>
          <p:nvPr>
            <p:ph idx="1"/>
          </p:nvPr>
        </p:nvSpPr>
        <p:spPr/>
        <p:txBody>
          <a:bodyPr>
            <a:normAutofit lnSpcReduction="10000"/>
          </a:bodyPr>
          <a:lstStyle/>
          <a:p>
            <a:r>
              <a:rPr lang="en-GB" dirty="0" smtClean="0"/>
              <a:t>Cyclical Core – Represents relationship between cognitive appraisal, emotional and behavioural response. </a:t>
            </a:r>
          </a:p>
          <a:p>
            <a:endParaRPr lang="en-GB" dirty="0"/>
          </a:p>
          <a:p>
            <a:r>
              <a:rPr lang="en-GB" dirty="0" smtClean="0"/>
              <a:t>Bi-directional </a:t>
            </a:r>
            <a:r>
              <a:rPr lang="en-GB" dirty="0"/>
              <a:t>arrows </a:t>
            </a:r>
            <a:endParaRPr lang="en-GB" dirty="0" smtClean="0"/>
          </a:p>
          <a:p>
            <a:pPr lvl="1"/>
            <a:r>
              <a:rPr lang="en-GB" dirty="0" smtClean="0"/>
              <a:t>Dynamic </a:t>
            </a:r>
            <a:r>
              <a:rPr lang="en-GB" dirty="0"/>
              <a:t>and </a:t>
            </a:r>
            <a:r>
              <a:rPr lang="en-GB" dirty="0" smtClean="0"/>
              <a:t>transient nature of these three aspects. </a:t>
            </a:r>
          </a:p>
          <a:p>
            <a:pPr lvl="1"/>
            <a:r>
              <a:rPr lang="en-GB" dirty="0"/>
              <a:t>Predominant Response = cognitive appraisal of the stressor (the injury) will influence the emotional response which sequentially will then impact on the behavioural response. </a:t>
            </a:r>
            <a:endParaRPr lang="en-GB" dirty="0" smtClean="0"/>
          </a:p>
          <a:p>
            <a:pPr lvl="2"/>
            <a:r>
              <a:rPr lang="en-GB" dirty="0" smtClean="0"/>
              <a:t>However, Bi-Directional so behaviours, can affect emotions which can then affect appraisal (Walker and Heaney, 2013). </a:t>
            </a:r>
            <a:endParaRPr lang="en-GB" dirty="0"/>
          </a:p>
        </p:txBody>
      </p:sp>
    </p:spTree>
    <p:extLst>
      <p:ext uri="{BB962C8B-B14F-4D97-AF65-F5344CB8AC3E}">
        <p14:creationId xmlns:p14="http://schemas.microsoft.com/office/powerpoint/2010/main" val="1993280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59278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on the Model. </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a:t>Albinson</a:t>
            </a:r>
            <a:r>
              <a:rPr lang="en-GB" dirty="0"/>
              <a:t> and Petrie (2003) </a:t>
            </a:r>
            <a:endParaRPr lang="en-GB" dirty="0" smtClean="0"/>
          </a:p>
          <a:p>
            <a:endParaRPr lang="en-GB" dirty="0"/>
          </a:p>
          <a:p>
            <a:r>
              <a:rPr lang="en-GB" dirty="0" smtClean="0"/>
              <a:t>Longitudinal </a:t>
            </a:r>
            <a:r>
              <a:rPr lang="en-GB" dirty="0"/>
              <a:t>study exploring the relationship between cognitive appraisals and the emotional response both pre and post </a:t>
            </a:r>
            <a:r>
              <a:rPr lang="en-GB" dirty="0" smtClean="0"/>
              <a:t>injury. </a:t>
            </a:r>
          </a:p>
          <a:p>
            <a:endParaRPr lang="en-GB" dirty="0"/>
          </a:p>
          <a:p>
            <a:r>
              <a:rPr lang="en-GB" dirty="0" smtClean="0"/>
              <a:t>Both negative </a:t>
            </a:r>
            <a:r>
              <a:rPr lang="en-GB" dirty="0"/>
              <a:t>primary and secondary appraisals correlated with higher levels of mood disturbances and the coping strategies used. </a:t>
            </a:r>
            <a:endParaRPr lang="en-GB" dirty="0" smtClean="0"/>
          </a:p>
          <a:p>
            <a:endParaRPr lang="en-GB" dirty="0"/>
          </a:p>
          <a:p>
            <a:r>
              <a:rPr lang="en-GB" dirty="0" smtClean="0"/>
              <a:t>Consistent with the </a:t>
            </a:r>
            <a:r>
              <a:rPr lang="en-GB" dirty="0" err="1" smtClean="0"/>
              <a:t>Intergrated</a:t>
            </a:r>
            <a:r>
              <a:rPr lang="en-GB" dirty="0" smtClean="0"/>
              <a:t> Model. </a:t>
            </a:r>
            <a:endParaRPr lang="en-GB" dirty="0"/>
          </a:p>
        </p:txBody>
      </p:sp>
    </p:spTree>
    <p:extLst>
      <p:ext uri="{BB962C8B-B14F-4D97-AF65-F5344CB8AC3E}">
        <p14:creationId xmlns:p14="http://schemas.microsoft.com/office/powerpoint/2010/main" val="28736293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smtClean="0"/>
              <a:t>Research on the Personal and Situational factors thought to influence the Injury Response. </a:t>
            </a:r>
            <a:endParaRPr lang="en-GB" sz="3200" dirty="0"/>
          </a:p>
        </p:txBody>
      </p:sp>
      <p:sp>
        <p:nvSpPr>
          <p:cNvPr id="3" name="Content Placeholder 2"/>
          <p:cNvSpPr>
            <a:spLocks noGrp="1"/>
          </p:cNvSpPr>
          <p:nvPr>
            <p:ph sz="half" idx="1"/>
          </p:nvPr>
        </p:nvSpPr>
        <p:spPr/>
        <p:txBody>
          <a:bodyPr>
            <a:normAutofit lnSpcReduction="10000"/>
          </a:bodyPr>
          <a:lstStyle/>
          <a:p>
            <a:r>
              <a:rPr lang="en-GB" dirty="0" smtClean="0"/>
              <a:t>Personal factors</a:t>
            </a:r>
          </a:p>
          <a:p>
            <a:pPr lvl="1"/>
            <a:r>
              <a:rPr lang="en-GB" dirty="0" smtClean="0"/>
              <a:t>In a qualitative longitudinal study on injured collegiate athletes, Tracey (2003) concluded that </a:t>
            </a:r>
            <a:r>
              <a:rPr lang="en-GB" dirty="0"/>
              <a:t>the athletes’ </a:t>
            </a:r>
            <a:r>
              <a:rPr lang="en-GB" dirty="0" smtClean="0"/>
              <a:t> attributed much of their positive </a:t>
            </a:r>
            <a:r>
              <a:rPr lang="en-GB" dirty="0"/>
              <a:t>emotions and positive outlook on the recovery process as a consequence to their personality. </a:t>
            </a:r>
            <a:endParaRPr lang="en-GB" dirty="0" smtClean="0"/>
          </a:p>
          <a:p>
            <a:pPr lvl="1"/>
            <a:endParaRPr lang="en-GB" dirty="0"/>
          </a:p>
          <a:p>
            <a:pPr marL="457200" lvl="1" indent="0">
              <a:buNone/>
            </a:pPr>
            <a:endParaRPr lang="en-GB" dirty="0"/>
          </a:p>
          <a:p>
            <a:endParaRPr lang="en-GB" dirty="0" smtClean="0"/>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1821" y="1916832"/>
            <a:ext cx="4101027"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62729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Personal Factors</a:t>
            </a:r>
            <a:endParaRPr lang="en-GB" dirty="0"/>
          </a:p>
        </p:txBody>
      </p:sp>
      <p:sp>
        <p:nvSpPr>
          <p:cNvPr id="6" name="Content Placeholder 5"/>
          <p:cNvSpPr>
            <a:spLocks noGrp="1"/>
          </p:cNvSpPr>
          <p:nvPr>
            <p:ph idx="1"/>
          </p:nvPr>
        </p:nvSpPr>
        <p:spPr>
          <a:xfrm>
            <a:off x="251520" y="1196752"/>
            <a:ext cx="8686800" cy="4968552"/>
          </a:xfrm>
        </p:spPr>
        <p:txBody>
          <a:bodyPr>
            <a:normAutofit fontScale="92500" lnSpcReduction="10000"/>
          </a:bodyPr>
          <a:lstStyle/>
          <a:p>
            <a:r>
              <a:rPr lang="en-GB" dirty="0" smtClean="0"/>
              <a:t>Hardiness (</a:t>
            </a:r>
            <a:r>
              <a:rPr lang="en-GB" dirty="0" err="1" smtClean="0"/>
              <a:t>Wadey</a:t>
            </a:r>
            <a:r>
              <a:rPr lang="en-GB" dirty="0" smtClean="0"/>
              <a:t> et al 2012a and b)</a:t>
            </a:r>
          </a:p>
          <a:p>
            <a:pPr lvl="1"/>
            <a:r>
              <a:rPr lang="en-GB" dirty="0" smtClean="0"/>
              <a:t>Personality </a:t>
            </a:r>
            <a:r>
              <a:rPr lang="en-GB" dirty="0"/>
              <a:t>attitude that comprises of three conceptually different, but interlinked attitudes: commitment, control and challenge. </a:t>
            </a:r>
            <a:endParaRPr lang="en-GB" dirty="0" smtClean="0"/>
          </a:p>
          <a:p>
            <a:pPr lvl="1"/>
            <a:r>
              <a:rPr lang="en-GB" dirty="0" smtClean="0"/>
              <a:t>People high </a:t>
            </a:r>
            <a:r>
              <a:rPr lang="en-GB" dirty="0"/>
              <a:t>in hardiness </a:t>
            </a:r>
            <a:r>
              <a:rPr lang="en-GB" dirty="0" smtClean="0"/>
              <a:t>are deeply </a:t>
            </a:r>
            <a:r>
              <a:rPr lang="en-GB" dirty="0"/>
              <a:t>committed and focused on activities they are involved in, have high feelings of control for the event (e.g. recovery process) and consider change as a challenge which they view as exciting in relation to personal development</a:t>
            </a:r>
            <a:r>
              <a:rPr lang="en-GB" dirty="0" smtClean="0"/>
              <a:t>.</a:t>
            </a:r>
          </a:p>
          <a:p>
            <a:pPr lvl="2"/>
            <a:r>
              <a:rPr lang="en-GB" dirty="0" err="1" smtClean="0"/>
              <a:t>Wadey</a:t>
            </a:r>
            <a:r>
              <a:rPr lang="en-GB" dirty="0" smtClean="0"/>
              <a:t> </a:t>
            </a:r>
            <a:r>
              <a:rPr lang="en-GB" dirty="0"/>
              <a:t>et </a:t>
            </a:r>
            <a:r>
              <a:rPr lang="en-GB" dirty="0" err="1"/>
              <a:t>al’s</a:t>
            </a:r>
            <a:r>
              <a:rPr lang="en-GB" dirty="0"/>
              <a:t> (</a:t>
            </a:r>
            <a:r>
              <a:rPr lang="en-GB" dirty="0" smtClean="0"/>
              <a:t>2012a)reported </a:t>
            </a:r>
            <a:r>
              <a:rPr lang="en-GB" dirty="0"/>
              <a:t>a positive correlation between hardiness and positive psychological responses (including less negative emotional responses) in 104 injured </a:t>
            </a:r>
            <a:r>
              <a:rPr lang="en-GB" dirty="0" smtClean="0"/>
              <a:t>athletes</a:t>
            </a:r>
          </a:p>
          <a:p>
            <a:pPr lvl="2"/>
            <a:r>
              <a:rPr lang="en-GB" dirty="0"/>
              <a:t>Follow up (2012b) hardiness levels were also a mediating factor in the athlete’s behavioural responses following injury</a:t>
            </a:r>
            <a:r>
              <a:rPr lang="en-GB" dirty="0" smtClean="0"/>
              <a:t>.</a:t>
            </a:r>
          </a:p>
          <a:p>
            <a:pPr lvl="3"/>
            <a:r>
              <a:rPr lang="en-GB" dirty="0" smtClean="0"/>
              <a:t>E.g. High hardy injured athlete’s more likely to adopt problem focused coping strategies.  </a:t>
            </a:r>
            <a:endParaRPr lang="en-GB" dirty="0"/>
          </a:p>
        </p:txBody>
      </p:sp>
    </p:spTree>
    <p:extLst>
      <p:ext uri="{BB962C8B-B14F-4D97-AF65-F5344CB8AC3E}">
        <p14:creationId xmlns:p14="http://schemas.microsoft.com/office/powerpoint/2010/main" val="36779557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Factors – Athletic Level</a:t>
            </a:r>
            <a:endParaRPr lang="en-GB" dirty="0"/>
          </a:p>
        </p:txBody>
      </p:sp>
      <p:sp>
        <p:nvSpPr>
          <p:cNvPr id="3" name="Content Placeholder 2"/>
          <p:cNvSpPr>
            <a:spLocks noGrp="1"/>
          </p:cNvSpPr>
          <p:nvPr>
            <p:ph idx="1"/>
          </p:nvPr>
        </p:nvSpPr>
        <p:spPr/>
        <p:txBody>
          <a:bodyPr>
            <a:normAutofit lnSpcReduction="10000"/>
          </a:bodyPr>
          <a:lstStyle/>
          <a:p>
            <a:r>
              <a:rPr lang="en-GB" dirty="0" smtClean="0"/>
              <a:t>Athletic ability playing levels. </a:t>
            </a:r>
          </a:p>
          <a:p>
            <a:endParaRPr lang="en-GB" dirty="0"/>
          </a:p>
          <a:p>
            <a:r>
              <a:rPr lang="en-GB" dirty="0" smtClean="0"/>
              <a:t>Widely thought that higher level athlete’s would appraise an injury differently, compared to recreational level athletes…</a:t>
            </a:r>
          </a:p>
          <a:p>
            <a:pPr lvl="1"/>
            <a:r>
              <a:rPr lang="en-GB" dirty="0" smtClean="0"/>
              <a:t>Rees et al (2010) – Greater investment in the elite level athletes. </a:t>
            </a:r>
          </a:p>
          <a:p>
            <a:pPr lvl="2"/>
            <a:r>
              <a:rPr lang="en-GB" dirty="0" smtClean="0"/>
              <a:t>Higher levels of athletic identity. </a:t>
            </a:r>
          </a:p>
          <a:p>
            <a:endParaRPr lang="en-GB" dirty="0"/>
          </a:p>
          <a:p>
            <a:r>
              <a:rPr lang="en-GB" dirty="0" smtClean="0"/>
              <a:t>In turn would influence their emotions and behavioural responses to the injury. </a:t>
            </a:r>
          </a:p>
          <a:p>
            <a:endParaRPr lang="en-GB" dirty="0"/>
          </a:p>
          <a:p>
            <a:endParaRPr lang="en-GB" dirty="0"/>
          </a:p>
        </p:txBody>
      </p:sp>
    </p:spTree>
    <p:extLst>
      <p:ext uri="{BB962C8B-B14F-4D97-AF65-F5344CB8AC3E}">
        <p14:creationId xmlns:p14="http://schemas.microsoft.com/office/powerpoint/2010/main" val="7335785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Factors – Athletic Level</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r>
              <a:rPr lang="en-GB" dirty="0" smtClean="0"/>
              <a:t>However…. Research assessing this very limited. </a:t>
            </a:r>
          </a:p>
          <a:p>
            <a:endParaRPr lang="en-GB" dirty="0"/>
          </a:p>
          <a:p>
            <a:r>
              <a:rPr lang="en-GB" dirty="0" smtClean="0"/>
              <a:t>Vast majority of research in this area has grouped injured athletes together – irrespective of athletic ability levels. </a:t>
            </a:r>
          </a:p>
          <a:p>
            <a:pPr lvl="1"/>
            <a:r>
              <a:rPr lang="en-GB" dirty="0" smtClean="0"/>
              <a:t>(e.g. </a:t>
            </a:r>
            <a:r>
              <a:rPr lang="en-GB" dirty="0" err="1" smtClean="0"/>
              <a:t>Albinson</a:t>
            </a:r>
            <a:r>
              <a:rPr lang="en-GB" dirty="0" smtClean="0"/>
              <a:t> </a:t>
            </a:r>
            <a:r>
              <a:rPr lang="en-GB" dirty="0"/>
              <a:t>and Petrie, 2003; </a:t>
            </a:r>
            <a:r>
              <a:rPr lang="en-GB" dirty="0" err="1" smtClean="0"/>
              <a:t>Udry</a:t>
            </a:r>
            <a:r>
              <a:rPr lang="en-GB" dirty="0" smtClean="0"/>
              <a:t> et al, 2003</a:t>
            </a:r>
            <a:r>
              <a:rPr lang="en-GB" dirty="0"/>
              <a:t>; </a:t>
            </a:r>
            <a:r>
              <a:rPr lang="en-GB" dirty="0" smtClean="0"/>
              <a:t>Langford</a:t>
            </a:r>
            <a:r>
              <a:rPr lang="en-GB" dirty="0"/>
              <a:t> </a:t>
            </a:r>
            <a:r>
              <a:rPr lang="en-GB" dirty="0" smtClean="0"/>
              <a:t>et al, </a:t>
            </a:r>
            <a:r>
              <a:rPr lang="en-GB" dirty="0"/>
              <a:t>2009; </a:t>
            </a:r>
            <a:r>
              <a:rPr lang="en-GB" dirty="0" smtClean="0"/>
              <a:t>Mitchell</a:t>
            </a:r>
            <a:r>
              <a:rPr lang="en-GB" dirty="0"/>
              <a:t> </a:t>
            </a:r>
            <a:r>
              <a:rPr lang="en-GB" dirty="0" smtClean="0"/>
              <a:t>et al, </a:t>
            </a:r>
            <a:r>
              <a:rPr lang="en-GB" dirty="0"/>
              <a:t>2007).</a:t>
            </a:r>
            <a:endParaRPr lang="en-GB" dirty="0" smtClean="0"/>
          </a:p>
          <a:p>
            <a:endParaRPr lang="en-GB" dirty="0"/>
          </a:p>
          <a:p>
            <a:r>
              <a:rPr lang="en-GB" dirty="0" smtClean="0"/>
              <a:t>Also, school of research that has focused on elite athletes only. </a:t>
            </a:r>
          </a:p>
          <a:p>
            <a:pPr lvl="1"/>
            <a:r>
              <a:rPr lang="en-GB" dirty="0" smtClean="0"/>
              <a:t>Hare et al, 2008</a:t>
            </a:r>
            <a:r>
              <a:rPr lang="en-GB" dirty="0"/>
              <a:t>; </a:t>
            </a:r>
            <a:r>
              <a:rPr lang="en-GB" dirty="0" err="1" smtClean="0"/>
              <a:t>Hägglund</a:t>
            </a:r>
            <a:r>
              <a:rPr lang="en-GB" dirty="0" smtClean="0"/>
              <a:t> et al, 2009</a:t>
            </a:r>
            <a:r>
              <a:rPr lang="en-GB" dirty="0"/>
              <a:t>; </a:t>
            </a:r>
            <a:r>
              <a:rPr lang="en-GB" dirty="0" smtClean="0"/>
              <a:t>Evans</a:t>
            </a:r>
            <a:r>
              <a:rPr lang="en-GB" dirty="0"/>
              <a:t> </a:t>
            </a:r>
            <a:r>
              <a:rPr lang="en-GB" dirty="0" smtClean="0"/>
              <a:t>et al, </a:t>
            </a:r>
            <a:r>
              <a:rPr lang="en-GB" dirty="0"/>
              <a:t>2004, Carson and </a:t>
            </a:r>
            <a:r>
              <a:rPr lang="en-GB" dirty="0" err="1"/>
              <a:t>Polman</a:t>
            </a:r>
            <a:r>
              <a:rPr lang="en-GB" dirty="0"/>
              <a:t>, 2008).</a:t>
            </a:r>
            <a:endParaRPr lang="en-GB" dirty="0" smtClean="0"/>
          </a:p>
          <a:p>
            <a:endParaRPr lang="en-GB" dirty="0"/>
          </a:p>
          <a:p>
            <a:r>
              <a:rPr lang="en-GB" dirty="0" smtClean="0"/>
              <a:t>Levy et al (2009) claimed to be the first study that focused on the responses of recreational level athlete’s alone.  </a:t>
            </a:r>
          </a:p>
        </p:txBody>
      </p:sp>
    </p:spTree>
    <p:extLst>
      <p:ext uri="{BB962C8B-B14F-4D97-AF65-F5344CB8AC3E}">
        <p14:creationId xmlns:p14="http://schemas.microsoft.com/office/powerpoint/2010/main" val="33712286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Factors – Injury Severity</a:t>
            </a:r>
            <a:endParaRPr lang="en-GB" dirty="0"/>
          </a:p>
        </p:txBody>
      </p:sp>
      <p:sp>
        <p:nvSpPr>
          <p:cNvPr id="3" name="Content Placeholder 2"/>
          <p:cNvSpPr>
            <a:spLocks noGrp="1"/>
          </p:cNvSpPr>
          <p:nvPr>
            <p:ph idx="1"/>
          </p:nvPr>
        </p:nvSpPr>
        <p:spPr>
          <a:xfrm>
            <a:off x="467544" y="1340768"/>
            <a:ext cx="8229600" cy="4781128"/>
          </a:xfrm>
        </p:spPr>
        <p:txBody>
          <a:bodyPr>
            <a:normAutofit fontScale="85000" lnSpcReduction="10000"/>
          </a:bodyPr>
          <a:lstStyle/>
          <a:p>
            <a:r>
              <a:rPr lang="en-GB" dirty="0" smtClean="0"/>
              <a:t>Smith et al (1990) – quantitative study, using the length of time out injured as a measure of injury severity reported that injury severity is correlated with an increase in in </a:t>
            </a:r>
            <a:r>
              <a:rPr lang="en-GB" dirty="0"/>
              <a:t>depression, tension, anger and less vigour than less severely injured </a:t>
            </a:r>
            <a:r>
              <a:rPr lang="en-GB" dirty="0" smtClean="0"/>
              <a:t>athletes. </a:t>
            </a:r>
          </a:p>
          <a:p>
            <a:endParaRPr lang="en-GB" dirty="0"/>
          </a:p>
          <a:p>
            <a:r>
              <a:rPr lang="en-GB" dirty="0" smtClean="0"/>
              <a:t>Smith et al (1993) – Prospective study of 276 competitive athletes.. </a:t>
            </a:r>
          </a:p>
          <a:p>
            <a:pPr lvl="1"/>
            <a:r>
              <a:rPr lang="en-GB" dirty="0" smtClean="0"/>
              <a:t>Explored pre-injury and post injury factors. </a:t>
            </a:r>
          </a:p>
          <a:p>
            <a:pPr lvl="1"/>
            <a:r>
              <a:rPr lang="en-GB" dirty="0" smtClean="0"/>
              <a:t>Of the number of personal and situational factors measured, the only significant predictor of mood disturbance, particularly depression, was injury severity. </a:t>
            </a:r>
            <a:endParaRPr lang="en-GB" dirty="0"/>
          </a:p>
          <a:p>
            <a:pPr lvl="1"/>
            <a:r>
              <a:rPr lang="en-GB" dirty="0" smtClean="0"/>
              <a:t>Concluded that post-injury </a:t>
            </a:r>
            <a:r>
              <a:rPr lang="en-GB" dirty="0"/>
              <a:t>mood disturbances are related to the severity of injury and are not a reflection of pre-injury mood. </a:t>
            </a:r>
          </a:p>
        </p:txBody>
      </p:sp>
    </p:spTree>
    <p:extLst>
      <p:ext uri="{BB962C8B-B14F-4D97-AF65-F5344CB8AC3E}">
        <p14:creationId xmlns:p14="http://schemas.microsoft.com/office/powerpoint/2010/main" val="16323894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Personal Factor – Injury Severity. </a:t>
            </a:r>
            <a:endParaRPr lang="en-GB" dirty="0"/>
          </a:p>
        </p:txBody>
      </p:sp>
      <p:sp>
        <p:nvSpPr>
          <p:cNvPr id="3" name="Content Placeholder 2"/>
          <p:cNvSpPr>
            <a:spLocks noGrp="1"/>
          </p:cNvSpPr>
          <p:nvPr>
            <p:ph idx="1"/>
          </p:nvPr>
        </p:nvSpPr>
        <p:spPr/>
        <p:txBody>
          <a:bodyPr>
            <a:normAutofit lnSpcReduction="10000"/>
          </a:bodyPr>
          <a:lstStyle/>
          <a:p>
            <a:r>
              <a:rPr lang="en-GB" dirty="0"/>
              <a:t>Brewer, Linder and Phelps (1995a) </a:t>
            </a:r>
            <a:r>
              <a:rPr lang="en-GB" dirty="0" smtClean="0"/>
              <a:t>study of 121 patients at a sports medicine clinic. </a:t>
            </a:r>
          </a:p>
          <a:p>
            <a:endParaRPr lang="en-GB" dirty="0"/>
          </a:p>
          <a:p>
            <a:r>
              <a:rPr lang="en-GB" dirty="0" smtClean="0"/>
              <a:t>Medical Physicians rating of the </a:t>
            </a:r>
            <a:r>
              <a:rPr lang="en-GB" b="1" dirty="0"/>
              <a:t>current </a:t>
            </a:r>
            <a:r>
              <a:rPr lang="en-GB" dirty="0"/>
              <a:t>injury status as one of the situational factors most strongly correlating with emotional adjustment. </a:t>
            </a:r>
            <a:r>
              <a:rPr lang="en-GB" dirty="0" smtClean="0"/>
              <a:t>	</a:t>
            </a:r>
          </a:p>
          <a:p>
            <a:pPr lvl="1"/>
            <a:r>
              <a:rPr lang="en-GB" dirty="0" smtClean="0"/>
              <a:t>Current injury status positively </a:t>
            </a:r>
            <a:r>
              <a:rPr lang="en-GB" dirty="0"/>
              <a:t>correlated with post-injury depression </a:t>
            </a:r>
            <a:r>
              <a:rPr lang="en-GB" dirty="0" smtClean="0"/>
              <a:t>scores. </a:t>
            </a:r>
          </a:p>
          <a:p>
            <a:r>
              <a:rPr lang="en-GB" dirty="0" smtClean="0"/>
              <a:t>However</a:t>
            </a:r>
            <a:r>
              <a:rPr lang="en-GB" dirty="0"/>
              <a:t>, there was no significant correlation between injury severity, as rated by the physician, and the emotional adjustments following injury. </a:t>
            </a:r>
          </a:p>
        </p:txBody>
      </p:sp>
    </p:spTree>
    <p:extLst>
      <p:ext uri="{BB962C8B-B14F-4D97-AF65-F5344CB8AC3E}">
        <p14:creationId xmlns:p14="http://schemas.microsoft.com/office/powerpoint/2010/main" val="4124622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Factor – Injury Severity</a:t>
            </a:r>
            <a:endParaRPr lang="en-GB" dirty="0"/>
          </a:p>
        </p:txBody>
      </p:sp>
      <p:sp>
        <p:nvSpPr>
          <p:cNvPr id="3" name="Content Placeholder 2"/>
          <p:cNvSpPr>
            <a:spLocks noGrp="1"/>
          </p:cNvSpPr>
          <p:nvPr>
            <p:ph idx="1"/>
          </p:nvPr>
        </p:nvSpPr>
        <p:spPr>
          <a:xfrm>
            <a:off x="467544" y="1268760"/>
            <a:ext cx="8229600" cy="5184576"/>
          </a:xfrm>
        </p:spPr>
        <p:txBody>
          <a:bodyPr>
            <a:normAutofit fontScale="70000" lnSpcReduction="20000"/>
          </a:bodyPr>
          <a:lstStyle/>
          <a:p>
            <a:r>
              <a:rPr lang="en-GB" dirty="0" err="1" smtClean="0"/>
              <a:t>Mainwairing</a:t>
            </a:r>
            <a:r>
              <a:rPr lang="en-GB" dirty="0"/>
              <a:t> </a:t>
            </a:r>
            <a:r>
              <a:rPr lang="en-GB" dirty="0" smtClean="0"/>
              <a:t>et al, </a:t>
            </a:r>
            <a:r>
              <a:rPr lang="en-GB" dirty="0"/>
              <a:t>(2010) compared the emotional responses of athletes with anterior cruciate </a:t>
            </a:r>
            <a:r>
              <a:rPr lang="en-GB" dirty="0" smtClean="0"/>
              <a:t>ligament (ACL) </a:t>
            </a:r>
            <a:r>
              <a:rPr lang="en-GB" dirty="0"/>
              <a:t>injury and athletes with sporting concussion with a non-injured matched control group. </a:t>
            </a:r>
            <a:endParaRPr lang="en-GB" dirty="0" smtClean="0"/>
          </a:p>
          <a:p>
            <a:endParaRPr lang="en-GB" dirty="0"/>
          </a:p>
          <a:p>
            <a:r>
              <a:rPr lang="en-GB" dirty="0"/>
              <a:t>Sample </a:t>
            </a:r>
            <a:r>
              <a:rPr lang="en-GB" dirty="0" smtClean="0"/>
              <a:t>-  Total = 61</a:t>
            </a:r>
            <a:r>
              <a:rPr lang="en-GB" dirty="0"/>
              <a:t>; </a:t>
            </a:r>
            <a:r>
              <a:rPr lang="en-GB" dirty="0" smtClean="0"/>
              <a:t>concussion = </a:t>
            </a:r>
            <a:r>
              <a:rPr lang="en-GB" dirty="0"/>
              <a:t>16; </a:t>
            </a:r>
            <a:r>
              <a:rPr lang="en-GB" dirty="0" smtClean="0"/>
              <a:t>ACL= </a:t>
            </a:r>
            <a:r>
              <a:rPr lang="en-GB" dirty="0"/>
              <a:t>7 and </a:t>
            </a:r>
            <a:r>
              <a:rPr lang="en-GB" dirty="0" smtClean="0"/>
              <a:t>uninjured control = </a:t>
            </a:r>
            <a:r>
              <a:rPr lang="en-GB" dirty="0"/>
              <a:t>28</a:t>
            </a:r>
          </a:p>
          <a:p>
            <a:endParaRPr lang="en-GB" dirty="0" smtClean="0"/>
          </a:p>
          <a:p>
            <a:r>
              <a:rPr lang="en-GB" dirty="0"/>
              <a:t>P</a:t>
            </a:r>
            <a:r>
              <a:rPr lang="en-GB" dirty="0" smtClean="0"/>
              <a:t>articipants </a:t>
            </a:r>
            <a:r>
              <a:rPr lang="en-GB" dirty="0"/>
              <a:t>with </a:t>
            </a:r>
            <a:r>
              <a:rPr lang="en-GB" dirty="0" smtClean="0"/>
              <a:t>ACL </a:t>
            </a:r>
            <a:r>
              <a:rPr lang="en-GB" dirty="0"/>
              <a:t>injury, </a:t>
            </a:r>
            <a:r>
              <a:rPr lang="en-GB" dirty="0" smtClean="0"/>
              <a:t>reported </a:t>
            </a:r>
            <a:r>
              <a:rPr lang="en-GB" dirty="0"/>
              <a:t>significantly higher levels of depression, both in terms of intensity and frequency, than the sports concussion participants. </a:t>
            </a:r>
            <a:endParaRPr lang="en-GB" dirty="0" smtClean="0"/>
          </a:p>
          <a:p>
            <a:endParaRPr lang="en-GB" dirty="0"/>
          </a:p>
          <a:p>
            <a:r>
              <a:rPr lang="en-GB" dirty="0" smtClean="0"/>
              <a:t>However </a:t>
            </a:r>
            <a:r>
              <a:rPr lang="en-GB" dirty="0"/>
              <a:t>in comparison to the non-injured control group, the sports concussion participants reported significant changes in both depression and total mood disturbance. </a:t>
            </a:r>
            <a:endParaRPr lang="en-GB" dirty="0" smtClean="0"/>
          </a:p>
          <a:p>
            <a:endParaRPr lang="en-GB" dirty="0"/>
          </a:p>
          <a:p>
            <a:r>
              <a:rPr lang="en-GB" dirty="0" smtClean="0"/>
              <a:t>The </a:t>
            </a:r>
            <a:r>
              <a:rPr lang="en-GB" dirty="0"/>
              <a:t>participants with ACL injuries only reported significant differences in the Depression scores and not in the Total Mood Disturbance.</a:t>
            </a:r>
          </a:p>
        </p:txBody>
      </p:sp>
    </p:spTree>
    <p:extLst>
      <p:ext uri="{BB962C8B-B14F-4D97-AF65-F5344CB8AC3E}">
        <p14:creationId xmlns:p14="http://schemas.microsoft.com/office/powerpoint/2010/main" val="15529048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Factor – Injury Severity</a:t>
            </a:r>
            <a:endParaRPr lang="en-GB" dirty="0"/>
          </a:p>
        </p:txBody>
      </p:sp>
      <p:sp>
        <p:nvSpPr>
          <p:cNvPr id="3" name="Content Placeholder 2"/>
          <p:cNvSpPr>
            <a:spLocks noGrp="1"/>
          </p:cNvSpPr>
          <p:nvPr>
            <p:ph idx="1"/>
          </p:nvPr>
        </p:nvSpPr>
        <p:spPr>
          <a:xfrm>
            <a:off x="457200" y="1600200"/>
            <a:ext cx="8229600" cy="4709120"/>
          </a:xfrm>
        </p:spPr>
        <p:txBody>
          <a:bodyPr>
            <a:normAutofit fontScale="92500" lnSpcReduction="20000"/>
          </a:bodyPr>
          <a:lstStyle/>
          <a:p>
            <a:r>
              <a:rPr lang="en-GB" dirty="0" smtClean="0"/>
              <a:t>Evans et al (2006) – Literature Review. </a:t>
            </a:r>
          </a:p>
          <a:p>
            <a:endParaRPr lang="en-GB" dirty="0"/>
          </a:p>
          <a:p>
            <a:r>
              <a:rPr lang="en-GB" dirty="0" smtClean="0"/>
              <a:t>Should we consider the injury severity, or the </a:t>
            </a:r>
            <a:r>
              <a:rPr lang="en-GB" b="1" dirty="0" smtClean="0"/>
              <a:t>appraisal</a:t>
            </a:r>
            <a:r>
              <a:rPr lang="en-GB" dirty="0" smtClean="0"/>
              <a:t> of the injury severity. </a:t>
            </a:r>
          </a:p>
          <a:p>
            <a:pPr lvl="1"/>
            <a:r>
              <a:rPr lang="en-GB" dirty="0" smtClean="0"/>
              <a:t>For example – An athlete may perceive a dislocated shoulder 3 weeks AFTER winning the Olympic Gold medal, different to 3 weeks BEFORE the Olympic Opening Ceremony. </a:t>
            </a:r>
          </a:p>
          <a:p>
            <a:endParaRPr lang="en-GB" dirty="0"/>
          </a:p>
          <a:p>
            <a:r>
              <a:rPr lang="en-GB" dirty="0" smtClean="0"/>
              <a:t>Geiger</a:t>
            </a:r>
            <a:r>
              <a:rPr lang="en-GB" dirty="0"/>
              <a:t> </a:t>
            </a:r>
            <a:r>
              <a:rPr lang="en-GB" dirty="0" smtClean="0"/>
              <a:t>et al (2011</a:t>
            </a:r>
            <a:r>
              <a:rPr lang="en-GB" dirty="0"/>
              <a:t>) reported significant differences between injured participants own perceptions of injury severity and </a:t>
            </a:r>
            <a:r>
              <a:rPr lang="en-GB" dirty="0" smtClean="0"/>
              <a:t>physiotherapists reports using an objective measure. </a:t>
            </a:r>
            <a:endParaRPr lang="en-GB" dirty="0"/>
          </a:p>
          <a:p>
            <a:endParaRPr lang="en-GB" dirty="0"/>
          </a:p>
        </p:txBody>
      </p:sp>
    </p:spTree>
    <p:extLst>
      <p:ext uri="{BB962C8B-B14F-4D97-AF65-F5344CB8AC3E}">
        <p14:creationId xmlns:p14="http://schemas.microsoft.com/office/powerpoint/2010/main" val="31503036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 – Social Support</a:t>
            </a:r>
            <a:endParaRPr lang="en-GB" dirty="0"/>
          </a:p>
        </p:txBody>
      </p:sp>
      <p:sp>
        <p:nvSpPr>
          <p:cNvPr id="3" name="Content Placeholder 2"/>
          <p:cNvSpPr>
            <a:spLocks noGrp="1"/>
          </p:cNvSpPr>
          <p:nvPr>
            <p:ph idx="1"/>
          </p:nvPr>
        </p:nvSpPr>
        <p:spPr/>
        <p:txBody>
          <a:bodyPr/>
          <a:lstStyle/>
          <a:p>
            <a:r>
              <a:rPr lang="en-GB" dirty="0"/>
              <a:t>Extensive research in health psychology has highlighted the impact of social support in relation to reducing the risks of physical and mental illness as social support is reported to improve emotional well-being, reducing stress levels which can, in turn, impact on immune functioning (for example Cohen and Wills, 1985; </a:t>
            </a:r>
            <a:r>
              <a:rPr lang="en-GB" dirty="0" err="1"/>
              <a:t>Berkman</a:t>
            </a:r>
            <a:r>
              <a:rPr lang="en-GB" dirty="0"/>
              <a:t>, 1994; </a:t>
            </a:r>
            <a:r>
              <a:rPr lang="en-GB" dirty="0" err="1"/>
              <a:t>Thoits</a:t>
            </a:r>
            <a:r>
              <a:rPr lang="en-GB" dirty="0"/>
              <a:t>, 1995).</a:t>
            </a:r>
          </a:p>
        </p:txBody>
      </p:sp>
    </p:spTree>
    <p:extLst>
      <p:ext uri="{BB962C8B-B14F-4D97-AF65-F5344CB8AC3E}">
        <p14:creationId xmlns:p14="http://schemas.microsoft.com/office/powerpoint/2010/main" val="41290705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Situational Factors – Social Support</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smtClean="0"/>
              <a:t>Bianco</a:t>
            </a:r>
            <a:r>
              <a:rPr lang="en-GB" dirty="0" smtClean="0"/>
              <a:t> (2001) – Study of Elite Skiers (Qualitative). </a:t>
            </a:r>
            <a:endParaRPr lang="en-GB" dirty="0"/>
          </a:p>
          <a:p>
            <a:r>
              <a:rPr lang="en-GB" dirty="0" smtClean="0"/>
              <a:t>Social Support linked to emotional well-being and re-adjustment when injured. </a:t>
            </a:r>
          </a:p>
          <a:p>
            <a:pPr lvl="1"/>
            <a:r>
              <a:rPr lang="en-GB" dirty="0" smtClean="0"/>
              <a:t>Relationship with physiotherapists critical </a:t>
            </a:r>
            <a:r>
              <a:rPr lang="en-GB" dirty="0"/>
              <a:t>to rehabilitation adherence</a:t>
            </a:r>
            <a:r>
              <a:rPr lang="en-GB" dirty="0" smtClean="0"/>
              <a:t>.</a:t>
            </a:r>
          </a:p>
          <a:p>
            <a:pPr lvl="1"/>
            <a:r>
              <a:rPr lang="en-GB" dirty="0" smtClean="0"/>
              <a:t>Emotional </a:t>
            </a:r>
            <a:r>
              <a:rPr lang="en-GB" dirty="0"/>
              <a:t>support </a:t>
            </a:r>
            <a:r>
              <a:rPr lang="en-GB" dirty="0" smtClean="0"/>
              <a:t>critical during </a:t>
            </a:r>
            <a:r>
              <a:rPr lang="en-GB" dirty="0"/>
              <a:t>periods of psychological </a:t>
            </a:r>
            <a:r>
              <a:rPr lang="en-GB" dirty="0" smtClean="0"/>
              <a:t>disruption</a:t>
            </a:r>
          </a:p>
          <a:p>
            <a:pPr lvl="1"/>
            <a:r>
              <a:rPr lang="en-GB" dirty="0" smtClean="0"/>
              <a:t>Level of expertise was also critical (e.g. </a:t>
            </a:r>
            <a:r>
              <a:rPr lang="en-GB" dirty="0" err="1" smtClean="0"/>
              <a:t>Physio’s</a:t>
            </a:r>
            <a:r>
              <a:rPr lang="en-GB" dirty="0" smtClean="0"/>
              <a:t> knowledge). </a:t>
            </a:r>
          </a:p>
          <a:p>
            <a:pPr marL="0" indent="0">
              <a:buNone/>
            </a:pPr>
            <a:endParaRPr lang="en-GB" dirty="0" smtClean="0"/>
          </a:p>
          <a:p>
            <a:r>
              <a:rPr lang="en-GB" dirty="0" err="1"/>
              <a:t>Podlog</a:t>
            </a:r>
            <a:r>
              <a:rPr lang="en-GB" dirty="0"/>
              <a:t> and </a:t>
            </a:r>
            <a:r>
              <a:rPr lang="en-GB" dirty="0" err="1"/>
              <a:t>Eklund</a:t>
            </a:r>
            <a:r>
              <a:rPr lang="en-GB" dirty="0"/>
              <a:t> (2006) </a:t>
            </a:r>
            <a:endParaRPr lang="en-GB" dirty="0" smtClean="0"/>
          </a:p>
          <a:p>
            <a:pPr lvl="1"/>
            <a:r>
              <a:rPr lang="en-GB" dirty="0" smtClean="0"/>
              <a:t>Social Support critical to emotional well-being during injury particularly in relation to fears of re-injury. </a:t>
            </a:r>
            <a:endParaRPr lang="en-GB" dirty="0"/>
          </a:p>
        </p:txBody>
      </p:sp>
    </p:spTree>
    <p:extLst>
      <p:ext uri="{BB962C8B-B14F-4D97-AF65-F5344CB8AC3E}">
        <p14:creationId xmlns:p14="http://schemas.microsoft.com/office/powerpoint/2010/main" val="21048228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Why might Social Support influence Emotions and Behaviours following Injury. </a:t>
            </a:r>
            <a:endParaRPr lang="en-GB" sz="3600" dirty="0"/>
          </a:p>
        </p:txBody>
      </p:sp>
      <p:sp>
        <p:nvSpPr>
          <p:cNvPr id="3" name="Content Placeholder 2"/>
          <p:cNvSpPr>
            <a:spLocks noGrp="1"/>
          </p:cNvSpPr>
          <p:nvPr>
            <p:ph idx="1"/>
          </p:nvPr>
        </p:nvSpPr>
        <p:spPr/>
        <p:txBody>
          <a:bodyPr>
            <a:normAutofit lnSpcReduction="10000"/>
          </a:bodyPr>
          <a:lstStyle/>
          <a:p>
            <a:r>
              <a:rPr lang="en-GB" dirty="0"/>
              <a:t>Taylor and Taylor (1997) claimed that social support during rehabilitation provides athletes with a sense of belonging, identity and assurance which assists in alleviating the athlete’s feelings of isolation and therefore defined the concept as a network that is readily available to support the injury rehabilitation process</a:t>
            </a:r>
            <a:r>
              <a:rPr lang="en-GB" dirty="0" smtClean="0"/>
              <a:t>.</a:t>
            </a:r>
          </a:p>
          <a:p>
            <a:endParaRPr lang="en-GB" dirty="0"/>
          </a:p>
          <a:p>
            <a:r>
              <a:rPr lang="en-GB" dirty="0" err="1" smtClean="0"/>
              <a:t>Thoits</a:t>
            </a:r>
            <a:r>
              <a:rPr lang="en-GB" dirty="0" smtClean="0"/>
              <a:t> (1995) relating to sports injury, </a:t>
            </a:r>
            <a:r>
              <a:rPr lang="en-GB" dirty="0"/>
              <a:t>social </a:t>
            </a:r>
            <a:r>
              <a:rPr lang="en-GB" dirty="0" smtClean="0"/>
              <a:t>support is a </a:t>
            </a:r>
            <a:r>
              <a:rPr lang="en-GB" dirty="0"/>
              <a:t>coping resource which individuals may make use of in coping with stress</a:t>
            </a:r>
          </a:p>
        </p:txBody>
      </p:sp>
    </p:spTree>
    <p:extLst>
      <p:ext uri="{BB962C8B-B14F-4D97-AF65-F5344CB8AC3E}">
        <p14:creationId xmlns:p14="http://schemas.microsoft.com/office/powerpoint/2010/main" val="36016261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Why might Social Support influence Emotions and Behaviours following Injury. </a:t>
            </a:r>
          </a:p>
        </p:txBody>
      </p:sp>
      <p:sp>
        <p:nvSpPr>
          <p:cNvPr id="3" name="Content Placeholder 2"/>
          <p:cNvSpPr>
            <a:spLocks noGrp="1"/>
          </p:cNvSpPr>
          <p:nvPr>
            <p:ph idx="1"/>
          </p:nvPr>
        </p:nvSpPr>
        <p:spPr>
          <a:xfrm>
            <a:off x="457200" y="1600200"/>
            <a:ext cx="8507288" cy="4525963"/>
          </a:xfrm>
        </p:spPr>
        <p:txBody>
          <a:bodyPr>
            <a:normAutofit/>
          </a:bodyPr>
          <a:lstStyle/>
          <a:p>
            <a:r>
              <a:rPr lang="en-GB" dirty="0" smtClean="0"/>
              <a:t>Direct Impact. </a:t>
            </a:r>
          </a:p>
          <a:p>
            <a:pPr lvl="1"/>
            <a:r>
              <a:rPr lang="en-GB" dirty="0" err="1" smtClean="0"/>
              <a:t>Arvinen</a:t>
            </a:r>
            <a:r>
              <a:rPr lang="en-GB" dirty="0" smtClean="0"/>
              <a:t>-Barrow et al (2010) – Physiotherapists </a:t>
            </a:r>
          </a:p>
          <a:p>
            <a:pPr lvl="1"/>
            <a:r>
              <a:rPr lang="en-GB" dirty="0"/>
              <a:t>informational support that can directly improve their rehabilitation outcomes</a:t>
            </a:r>
            <a:r>
              <a:rPr lang="en-GB" dirty="0" smtClean="0"/>
              <a:t>.</a:t>
            </a:r>
            <a:endParaRPr lang="en-GB" dirty="0"/>
          </a:p>
          <a:p>
            <a:pPr lvl="2"/>
            <a:r>
              <a:rPr lang="en-GB" dirty="0" smtClean="0"/>
              <a:t>Similar studies exploring </a:t>
            </a:r>
            <a:r>
              <a:rPr lang="en-GB" dirty="0"/>
              <a:t>injured athletes </a:t>
            </a:r>
            <a:r>
              <a:rPr lang="en-GB" dirty="0" smtClean="0"/>
              <a:t>– </a:t>
            </a:r>
            <a:r>
              <a:rPr lang="en-GB" dirty="0" err="1" smtClean="0"/>
              <a:t>Colaco</a:t>
            </a:r>
            <a:r>
              <a:rPr lang="en-GB" dirty="0" smtClean="0"/>
              <a:t> et al, 2011, Marshall et al, 2012; Johnston and Carrol, 2008)</a:t>
            </a:r>
            <a:endParaRPr lang="en-GB" dirty="0"/>
          </a:p>
          <a:p>
            <a:r>
              <a:rPr lang="en-GB" dirty="0" smtClean="0"/>
              <a:t>Stress-Buffering Impact (Cohen and Willis, 1985)</a:t>
            </a:r>
          </a:p>
          <a:p>
            <a:pPr lvl="1"/>
            <a:r>
              <a:rPr lang="en-GB" dirty="0" err="1" smtClean="0"/>
              <a:t>Bianco</a:t>
            </a:r>
            <a:r>
              <a:rPr lang="en-GB" dirty="0" smtClean="0"/>
              <a:t> et al (1999) reported that social support reduces levels of stress felt by the athlete. </a:t>
            </a:r>
          </a:p>
          <a:p>
            <a:pPr lvl="2"/>
            <a:r>
              <a:rPr lang="en-GB" dirty="0" smtClean="0"/>
              <a:t>This lower level of stress than buffers the detrimental responses (both emotional and behavioural). </a:t>
            </a:r>
            <a:endParaRPr lang="en-GB" dirty="0"/>
          </a:p>
        </p:txBody>
      </p:sp>
    </p:spTree>
    <p:extLst>
      <p:ext uri="{BB962C8B-B14F-4D97-AF65-F5344CB8AC3E}">
        <p14:creationId xmlns:p14="http://schemas.microsoft.com/office/powerpoint/2010/main" val="42731523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Emotional Responses following Injury</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6053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598789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what Emotions do people experience following injury. </a:t>
            </a:r>
            <a:endParaRPr lang="en-GB" dirty="0"/>
          </a:p>
        </p:txBody>
      </p:sp>
      <p:sp>
        <p:nvSpPr>
          <p:cNvPr id="3" name="Content Placeholder 2"/>
          <p:cNvSpPr>
            <a:spLocks noGrp="1"/>
          </p:cNvSpPr>
          <p:nvPr>
            <p:ph idx="1"/>
          </p:nvPr>
        </p:nvSpPr>
        <p:spPr/>
        <p:txBody>
          <a:bodyPr>
            <a:normAutofit/>
          </a:bodyPr>
          <a:lstStyle/>
          <a:p>
            <a:r>
              <a:rPr lang="en-GB" dirty="0"/>
              <a:t>Early Research </a:t>
            </a:r>
            <a:endParaRPr lang="en-GB" dirty="0" smtClean="0"/>
          </a:p>
          <a:p>
            <a:pPr lvl="1"/>
            <a:r>
              <a:rPr lang="en-GB" dirty="0" smtClean="0"/>
              <a:t>A range of negative emotions. </a:t>
            </a:r>
          </a:p>
          <a:p>
            <a:pPr lvl="2"/>
            <a:r>
              <a:rPr lang="en-GB" dirty="0" smtClean="0"/>
              <a:t>Anger</a:t>
            </a:r>
            <a:r>
              <a:rPr lang="en-GB" dirty="0"/>
              <a:t>, </a:t>
            </a:r>
            <a:r>
              <a:rPr lang="en-GB" dirty="0" smtClean="0"/>
              <a:t>Confusion</a:t>
            </a:r>
            <a:r>
              <a:rPr lang="en-GB" dirty="0"/>
              <a:t>, </a:t>
            </a:r>
            <a:r>
              <a:rPr lang="en-GB" dirty="0" smtClean="0"/>
              <a:t>Tension</a:t>
            </a:r>
            <a:r>
              <a:rPr lang="en-GB" dirty="0"/>
              <a:t>, </a:t>
            </a:r>
            <a:r>
              <a:rPr lang="en-GB" dirty="0" smtClean="0"/>
              <a:t>Fear</a:t>
            </a:r>
            <a:r>
              <a:rPr lang="en-GB" dirty="0"/>
              <a:t>, </a:t>
            </a:r>
            <a:r>
              <a:rPr lang="en-GB" dirty="0" smtClean="0"/>
              <a:t>Depression </a:t>
            </a:r>
            <a:r>
              <a:rPr lang="en-GB" dirty="0"/>
              <a:t>and F</a:t>
            </a:r>
            <a:r>
              <a:rPr lang="en-GB" dirty="0" smtClean="0"/>
              <a:t>rustration</a:t>
            </a:r>
          </a:p>
          <a:p>
            <a:pPr lvl="3"/>
            <a:r>
              <a:rPr lang="en-GB" dirty="0" smtClean="0"/>
              <a:t>(Smith et al, </a:t>
            </a:r>
            <a:r>
              <a:rPr lang="en-GB" dirty="0"/>
              <a:t>1990; Gordon and Lindgren, 1990; McDonald and Hardy, 1990; Pearson and Jones, 1992; </a:t>
            </a:r>
            <a:r>
              <a:rPr lang="en-GB" dirty="0" err="1"/>
              <a:t>Leddy</a:t>
            </a:r>
            <a:r>
              <a:rPr lang="en-GB" dirty="0"/>
              <a:t> et al, 1994</a:t>
            </a:r>
            <a:r>
              <a:rPr lang="en-GB" dirty="0" smtClean="0"/>
              <a:t>)</a:t>
            </a:r>
          </a:p>
          <a:p>
            <a:r>
              <a:rPr lang="en-GB" dirty="0" smtClean="0"/>
              <a:t>More Recent Qualitative Research. </a:t>
            </a:r>
          </a:p>
          <a:p>
            <a:pPr lvl="1"/>
            <a:r>
              <a:rPr lang="en-GB" dirty="0" smtClean="0"/>
              <a:t>Wider </a:t>
            </a:r>
            <a:r>
              <a:rPr lang="en-GB" dirty="0"/>
              <a:t>range of </a:t>
            </a:r>
            <a:r>
              <a:rPr lang="en-GB" dirty="0" smtClean="0"/>
              <a:t>emotions</a:t>
            </a:r>
          </a:p>
          <a:p>
            <a:pPr lvl="2"/>
            <a:r>
              <a:rPr lang="en-GB" dirty="0" smtClean="0"/>
              <a:t>Including positive emotions (Johnston and Carrol, 1998; </a:t>
            </a:r>
            <a:r>
              <a:rPr lang="en-GB" dirty="0" err="1" smtClean="0"/>
              <a:t>Granito</a:t>
            </a:r>
            <a:r>
              <a:rPr lang="en-GB" dirty="0" smtClean="0"/>
              <a:t>, 2001; </a:t>
            </a:r>
            <a:r>
              <a:rPr lang="en-GB" dirty="0" err="1" smtClean="0"/>
              <a:t>Bianco</a:t>
            </a:r>
            <a:r>
              <a:rPr lang="en-GB" dirty="0" smtClean="0"/>
              <a:t>, 2001).  </a:t>
            </a:r>
            <a:endParaRPr lang="en-GB" dirty="0"/>
          </a:p>
        </p:txBody>
      </p:sp>
    </p:spTree>
    <p:extLst>
      <p:ext uri="{BB962C8B-B14F-4D97-AF65-F5344CB8AC3E}">
        <p14:creationId xmlns:p14="http://schemas.microsoft.com/office/powerpoint/2010/main" val="25871344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Tracey (2003)</a:t>
            </a:r>
            <a:endParaRPr lang="en-GB" dirty="0"/>
          </a:p>
        </p:txBody>
      </p:sp>
      <p:sp>
        <p:nvSpPr>
          <p:cNvPr id="3" name="Content Placeholder 2"/>
          <p:cNvSpPr>
            <a:spLocks noGrp="1"/>
          </p:cNvSpPr>
          <p:nvPr>
            <p:ph idx="1"/>
          </p:nvPr>
        </p:nvSpPr>
        <p:spPr/>
        <p:txBody>
          <a:bodyPr>
            <a:normAutofit lnSpcReduction="10000"/>
          </a:bodyPr>
          <a:lstStyle/>
          <a:p>
            <a:r>
              <a:rPr lang="en-GB" dirty="0" smtClean="0"/>
              <a:t>3 Qualitative interviews (at different stages of the injury process) to 10 moderate to severely injured collegiate athletes. </a:t>
            </a:r>
          </a:p>
          <a:p>
            <a:pPr lvl="1"/>
            <a:r>
              <a:rPr lang="en-GB" dirty="0" smtClean="0"/>
              <a:t>Onset of Injury</a:t>
            </a:r>
          </a:p>
          <a:p>
            <a:pPr lvl="1"/>
            <a:r>
              <a:rPr lang="en-GB" dirty="0" smtClean="0"/>
              <a:t>One week post injury</a:t>
            </a:r>
          </a:p>
          <a:p>
            <a:pPr lvl="1"/>
            <a:r>
              <a:rPr lang="en-GB" dirty="0" smtClean="0"/>
              <a:t>Three weeks post injury</a:t>
            </a:r>
          </a:p>
          <a:p>
            <a:pPr marL="0" indent="0">
              <a:buNone/>
            </a:pPr>
            <a:endParaRPr lang="en-GB" dirty="0"/>
          </a:p>
          <a:p>
            <a:r>
              <a:rPr lang="en-GB" dirty="0" smtClean="0"/>
              <a:t>Onset of Injury. </a:t>
            </a:r>
          </a:p>
          <a:p>
            <a:pPr lvl="1"/>
            <a:r>
              <a:rPr lang="en-GB" dirty="0" smtClean="0"/>
              <a:t>Typical emotions </a:t>
            </a:r>
            <a:r>
              <a:rPr lang="en-GB" dirty="0"/>
              <a:t>experience included anger, frustration, confusion, shock, depression, feeling down, </a:t>
            </a:r>
            <a:r>
              <a:rPr lang="en-GB" dirty="0" smtClean="0"/>
              <a:t>worry</a:t>
            </a:r>
            <a:r>
              <a:rPr lang="en-GB" dirty="0"/>
              <a:t> </a:t>
            </a:r>
            <a:r>
              <a:rPr lang="en-GB" dirty="0" smtClean="0"/>
              <a:t>and fear</a:t>
            </a:r>
          </a:p>
          <a:p>
            <a:pPr lvl="2"/>
            <a:r>
              <a:rPr lang="en-GB" dirty="0" smtClean="0"/>
              <a:t>Decrease in Self Esteem. </a:t>
            </a:r>
            <a:endParaRPr lang="en-GB" dirty="0"/>
          </a:p>
        </p:txBody>
      </p:sp>
    </p:spTree>
    <p:extLst>
      <p:ext uri="{BB962C8B-B14F-4D97-AF65-F5344CB8AC3E}">
        <p14:creationId xmlns:p14="http://schemas.microsoft.com/office/powerpoint/2010/main" val="35949890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Tracey (2003)</a:t>
            </a:r>
            <a:endParaRPr lang="en-GB" dirty="0"/>
          </a:p>
        </p:txBody>
      </p:sp>
      <p:sp>
        <p:nvSpPr>
          <p:cNvPr id="3" name="Content Placeholder 2"/>
          <p:cNvSpPr>
            <a:spLocks noGrp="1"/>
          </p:cNvSpPr>
          <p:nvPr>
            <p:ph idx="1"/>
          </p:nvPr>
        </p:nvSpPr>
        <p:spPr/>
        <p:txBody>
          <a:bodyPr>
            <a:normAutofit fontScale="92500"/>
          </a:bodyPr>
          <a:lstStyle/>
          <a:p>
            <a:r>
              <a:rPr lang="en-GB" dirty="0" smtClean="0"/>
              <a:t>One week post injury</a:t>
            </a:r>
          </a:p>
          <a:p>
            <a:pPr lvl="1"/>
            <a:r>
              <a:rPr lang="en-GB" dirty="0" smtClean="0"/>
              <a:t>Experience of Positive Emotions</a:t>
            </a:r>
          </a:p>
          <a:p>
            <a:pPr lvl="2"/>
            <a:r>
              <a:rPr lang="en-GB" dirty="0" smtClean="0"/>
              <a:t>Seeing improvements in range of motion and reduction of swelling. </a:t>
            </a:r>
          </a:p>
          <a:p>
            <a:pPr lvl="1"/>
            <a:r>
              <a:rPr lang="en-GB" dirty="0" smtClean="0"/>
              <a:t>But not universal, many were still experiencing negative emotions such as frustration at this stage. </a:t>
            </a:r>
          </a:p>
          <a:p>
            <a:pPr lvl="1"/>
            <a:r>
              <a:rPr lang="en-GB" dirty="0" smtClean="0"/>
              <a:t>Re-evaluation and Re-directing attention (e.g. to academic studies). </a:t>
            </a:r>
          </a:p>
          <a:p>
            <a:r>
              <a:rPr lang="en-GB" dirty="0" smtClean="0"/>
              <a:t> Three weeks post injury</a:t>
            </a:r>
          </a:p>
          <a:p>
            <a:pPr lvl="1"/>
            <a:r>
              <a:rPr lang="en-GB" dirty="0" smtClean="0"/>
              <a:t>Continue to experience positive emotions</a:t>
            </a:r>
          </a:p>
          <a:p>
            <a:pPr lvl="1"/>
            <a:r>
              <a:rPr lang="en-GB" dirty="0" smtClean="0"/>
              <a:t>Negative emotions also experienced</a:t>
            </a:r>
          </a:p>
          <a:p>
            <a:pPr lvl="2"/>
            <a:r>
              <a:rPr lang="en-GB" dirty="0" smtClean="0"/>
              <a:t>Fears and worries relating to their athletic future. </a:t>
            </a:r>
          </a:p>
          <a:p>
            <a:pPr lvl="3"/>
            <a:r>
              <a:rPr lang="en-GB" dirty="0" smtClean="0"/>
              <a:t>However, used these negative emotions for positive behaviours. </a:t>
            </a:r>
            <a:endParaRPr lang="en-GB" dirty="0"/>
          </a:p>
        </p:txBody>
      </p:sp>
    </p:spTree>
    <p:extLst>
      <p:ext uri="{BB962C8B-B14F-4D97-AF65-F5344CB8AC3E}">
        <p14:creationId xmlns:p14="http://schemas.microsoft.com/office/powerpoint/2010/main" val="30590546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Relationship between Emotional and Behavioural Response. </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240631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05954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Relationship between Emotional and Behavioural Response. </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r>
              <a:rPr lang="en-GB" dirty="0" smtClean="0"/>
              <a:t>Wiese-</a:t>
            </a:r>
            <a:r>
              <a:rPr lang="en-GB" dirty="0" err="1" smtClean="0"/>
              <a:t>Bjornstal</a:t>
            </a:r>
            <a:r>
              <a:rPr lang="en-GB" dirty="0" smtClean="0"/>
              <a:t> et al (1998) </a:t>
            </a:r>
            <a:r>
              <a:rPr lang="en-GB" dirty="0"/>
              <a:t>model proposes a </a:t>
            </a:r>
            <a:r>
              <a:rPr lang="en-GB" dirty="0" smtClean="0"/>
              <a:t>bi-directional </a:t>
            </a:r>
            <a:r>
              <a:rPr lang="en-GB" dirty="0"/>
              <a:t>relationship between the athlete’s emotional response following injury and their behavioural </a:t>
            </a:r>
            <a:r>
              <a:rPr lang="en-GB" dirty="0" smtClean="0"/>
              <a:t>response. </a:t>
            </a:r>
          </a:p>
          <a:p>
            <a:endParaRPr lang="en-GB" dirty="0"/>
          </a:p>
          <a:p>
            <a:r>
              <a:rPr lang="en-GB" dirty="0" smtClean="0"/>
              <a:t>Consequently it </a:t>
            </a:r>
            <a:r>
              <a:rPr lang="en-GB" dirty="0"/>
              <a:t>could be suggested that intervention strategies aimed at altering an individual’s emotional responses may also have a positive effect on their behavioural responses</a:t>
            </a:r>
            <a:r>
              <a:rPr lang="en-GB" dirty="0" smtClean="0"/>
              <a:t>.</a:t>
            </a:r>
          </a:p>
          <a:p>
            <a:endParaRPr lang="en-GB" dirty="0"/>
          </a:p>
          <a:p>
            <a:r>
              <a:rPr lang="en-GB" dirty="0"/>
              <a:t>However </a:t>
            </a:r>
            <a:r>
              <a:rPr lang="en-GB" dirty="0" smtClean="0"/>
              <a:t>Walker</a:t>
            </a:r>
            <a:r>
              <a:rPr lang="en-GB" dirty="0"/>
              <a:t>, Thatcher and </a:t>
            </a:r>
            <a:r>
              <a:rPr lang="en-GB" dirty="0" err="1"/>
              <a:t>Lavallee</a:t>
            </a:r>
            <a:r>
              <a:rPr lang="en-GB" dirty="0"/>
              <a:t> </a:t>
            </a:r>
            <a:r>
              <a:rPr lang="en-GB" dirty="0" smtClean="0"/>
              <a:t>(2007) stated that empirical research into the relationship is extremely limited. </a:t>
            </a:r>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6771501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Findings in other health related matters.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Mohr et al (1997) – Multiple Sclerosis (MS) patients. </a:t>
            </a:r>
          </a:p>
          <a:p>
            <a:pPr lvl="1"/>
            <a:r>
              <a:rPr lang="en-GB" dirty="0" smtClean="0"/>
              <a:t>Relationship between depression and adherence to MS treatment. </a:t>
            </a:r>
          </a:p>
          <a:p>
            <a:pPr lvl="2"/>
            <a:r>
              <a:rPr lang="en-GB" dirty="0" smtClean="0"/>
              <a:t>Patients suffering from depression less likely to adhere to treatment. </a:t>
            </a:r>
          </a:p>
          <a:p>
            <a:pPr lvl="1"/>
            <a:r>
              <a:rPr lang="en-GB" dirty="0" smtClean="0"/>
              <a:t>Positive relationship between treating depression and rehabilitation adherence. </a:t>
            </a:r>
          </a:p>
          <a:p>
            <a:pPr lvl="1"/>
            <a:endParaRPr lang="en-GB" dirty="0"/>
          </a:p>
          <a:p>
            <a:pPr lvl="1"/>
            <a:r>
              <a:rPr lang="en-GB" dirty="0" smtClean="0"/>
              <a:t>Similar relationship between depression and rehabilitation behaviour in other health fields. </a:t>
            </a:r>
          </a:p>
          <a:p>
            <a:pPr lvl="2"/>
            <a:r>
              <a:rPr lang="en-GB" dirty="0" smtClean="0"/>
              <a:t>Acute Coronary Symptoms (</a:t>
            </a:r>
            <a:r>
              <a:rPr lang="en-GB" dirty="0" err="1" smtClean="0"/>
              <a:t>Kronish</a:t>
            </a:r>
            <a:r>
              <a:rPr lang="en-GB" dirty="0" smtClean="0"/>
              <a:t> et al, 2006); Diabetes (</a:t>
            </a:r>
            <a:r>
              <a:rPr lang="en-GB" dirty="0" err="1" smtClean="0"/>
              <a:t>Kalsekar</a:t>
            </a:r>
            <a:r>
              <a:rPr lang="en-GB" dirty="0"/>
              <a:t> </a:t>
            </a:r>
            <a:r>
              <a:rPr lang="en-GB" dirty="0" smtClean="0"/>
              <a:t>et al, 2006); Chronic Obstructive Pulmonary Disease (</a:t>
            </a:r>
            <a:r>
              <a:rPr lang="en-GB" dirty="0" err="1" smtClean="0"/>
              <a:t>Sirrey</a:t>
            </a:r>
            <a:r>
              <a:rPr lang="en-GB" dirty="0" smtClean="0"/>
              <a:t> et al, 2007)</a:t>
            </a:r>
          </a:p>
          <a:p>
            <a:pPr lvl="2"/>
            <a:r>
              <a:rPr lang="en-GB" dirty="0" err="1" smtClean="0"/>
              <a:t>Luyster</a:t>
            </a:r>
            <a:r>
              <a:rPr lang="en-GB" dirty="0" smtClean="0"/>
              <a:t> et al (2009) Anxiety and Rehabilitation Adherence in heart failure</a:t>
            </a:r>
            <a:endParaRPr lang="en-GB" dirty="0"/>
          </a:p>
          <a:p>
            <a:endParaRPr lang="en-GB" dirty="0"/>
          </a:p>
        </p:txBody>
      </p:sp>
    </p:spTree>
    <p:extLst>
      <p:ext uri="{BB962C8B-B14F-4D97-AF65-F5344CB8AC3E}">
        <p14:creationId xmlns:p14="http://schemas.microsoft.com/office/powerpoint/2010/main" val="40304070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 relating to sports injury.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As stated, very little empirical research looking into the relationship between the emotional and behavioural response following injury. </a:t>
            </a:r>
          </a:p>
          <a:p>
            <a:endParaRPr lang="en-GB" dirty="0"/>
          </a:p>
          <a:p>
            <a:r>
              <a:rPr lang="en-GB" dirty="0" smtClean="0"/>
              <a:t>Gould et al (1997) and Evans et al (2000) findings were similar to that in health fields. </a:t>
            </a:r>
          </a:p>
          <a:p>
            <a:pPr lvl="1"/>
            <a:r>
              <a:rPr lang="en-GB" dirty="0" smtClean="0"/>
              <a:t>Negative emotions = Negative behavioural responses</a:t>
            </a:r>
          </a:p>
          <a:p>
            <a:pPr lvl="2"/>
            <a:r>
              <a:rPr lang="en-GB" dirty="0" smtClean="0"/>
              <a:t>E.g. Not adhering to the treatment. </a:t>
            </a:r>
          </a:p>
          <a:p>
            <a:endParaRPr lang="en-GB" dirty="0"/>
          </a:p>
          <a:p>
            <a:r>
              <a:rPr lang="en-GB" dirty="0" smtClean="0"/>
              <a:t>However, Tracey (2003) qualitative study suggested that negative emotions could lead to positive behavioural responses. </a:t>
            </a:r>
            <a:endParaRPr lang="en-GB" dirty="0"/>
          </a:p>
        </p:txBody>
      </p:sp>
    </p:spTree>
    <p:extLst>
      <p:ext uri="{BB962C8B-B14F-4D97-AF65-F5344CB8AC3E}">
        <p14:creationId xmlns:p14="http://schemas.microsoft.com/office/powerpoint/2010/main" val="35106874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Going back to Lazarus (2000) CMRT. </a:t>
            </a:r>
            <a:endParaRPr lang="en-GB" dirty="0"/>
          </a:p>
        </p:txBody>
      </p:sp>
      <p:sp>
        <p:nvSpPr>
          <p:cNvPr id="3" name="Content Placeholder 2"/>
          <p:cNvSpPr>
            <a:spLocks noGrp="1"/>
          </p:cNvSpPr>
          <p:nvPr>
            <p:ph idx="1"/>
          </p:nvPr>
        </p:nvSpPr>
        <p:spPr/>
        <p:txBody>
          <a:bodyPr/>
          <a:lstStyle/>
          <a:p>
            <a:r>
              <a:rPr lang="en-GB" dirty="0" smtClean="0"/>
              <a:t>Lazarus (2000) discussion on the importance of the appraisal framework provided examples of how the </a:t>
            </a:r>
            <a:r>
              <a:rPr lang="en-GB" dirty="0"/>
              <a:t>appraisal of emotions such as  anger, anxiety, relief and </a:t>
            </a:r>
            <a:r>
              <a:rPr lang="en-GB" dirty="0" smtClean="0"/>
              <a:t>happiness could produce facilitative or debilitative outcomes to sporting performance. </a:t>
            </a:r>
          </a:p>
          <a:p>
            <a:endParaRPr lang="en-GB" dirty="0"/>
          </a:p>
          <a:p>
            <a:r>
              <a:rPr lang="en-GB" dirty="0" smtClean="0"/>
              <a:t>But example did not relate to sports injury. </a:t>
            </a:r>
            <a:endParaRPr lang="en-GB" dirty="0"/>
          </a:p>
        </p:txBody>
      </p:sp>
    </p:spTree>
    <p:extLst>
      <p:ext uri="{BB962C8B-B14F-4D97-AF65-F5344CB8AC3E}">
        <p14:creationId xmlns:p14="http://schemas.microsoft.com/office/powerpoint/2010/main" val="23935019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12004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 Recommended Reading. </a:t>
            </a:r>
            <a:endParaRPr lang="en-GB" dirty="0"/>
          </a:p>
        </p:txBody>
      </p:sp>
      <p:sp>
        <p:nvSpPr>
          <p:cNvPr id="3" name="Content Placeholder 2"/>
          <p:cNvSpPr>
            <a:spLocks noGrp="1"/>
          </p:cNvSpPr>
          <p:nvPr>
            <p:ph idx="1"/>
          </p:nvPr>
        </p:nvSpPr>
        <p:spPr/>
        <p:txBody>
          <a:bodyPr/>
          <a:lstStyle/>
          <a:p>
            <a:r>
              <a:rPr lang="en-GB" dirty="0"/>
              <a:t>Evans, L., Mitchell, I.D., &amp; Jones, S. (2006). Psychological Response to Sport Injury. </a:t>
            </a:r>
            <a:r>
              <a:rPr lang="en-GB" dirty="0" smtClean="0"/>
              <a:t>In S. </a:t>
            </a:r>
            <a:r>
              <a:rPr lang="en-GB" dirty="0" err="1"/>
              <a:t>Hanton</a:t>
            </a:r>
            <a:r>
              <a:rPr lang="en-GB" dirty="0"/>
              <a:t>, S</a:t>
            </a:r>
            <a:r>
              <a:rPr lang="en-GB" dirty="0" smtClean="0"/>
              <a:t>. &amp; S.D. </a:t>
            </a:r>
            <a:r>
              <a:rPr lang="en-GB" dirty="0" err="1" smtClean="0"/>
              <a:t>Mellalieu</a:t>
            </a:r>
            <a:r>
              <a:rPr lang="en-GB" dirty="0" smtClean="0"/>
              <a:t>. </a:t>
            </a:r>
            <a:r>
              <a:rPr lang="en-GB" dirty="0"/>
              <a:t>(</a:t>
            </a:r>
            <a:r>
              <a:rPr lang="en-GB"/>
              <a:t>Eds</a:t>
            </a:r>
            <a:r>
              <a:rPr lang="en-GB" smtClean="0"/>
              <a:t>.). </a:t>
            </a:r>
            <a:r>
              <a:rPr lang="en-GB" i="1" dirty="0"/>
              <a:t>Literature Reviews in Sport Psychology. </a:t>
            </a:r>
            <a:r>
              <a:rPr lang="en-GB" dirty="0"/>
              <a:t>Hauppauge, </a:t>
            </a:r>
            <a:r>
              <a:rPr lang="en-GB" dirty="0" smtClean="0"/>
              <a:t>New York: </a:t>
            </a:r>
            <a:r>
              <a:rPr lang="en-GB" dirty="0"/>
              <a:t>Nova Science</a:t>
            </a:r>
            <a:r>
              <a:rPr lang="en-GB" dirty="0" smtClean="0"/>
              <a:t>.</a:t>
            </a:r>
          </a:p>
          <a:p>
            <a:endParaRPr lang="en-GB" dirty="0"/>
          </a:p>
          <a:p>
            <a:r>
              <a:rPr lang="en-GB" dirty="0" err="1" smtClean="0"/>
              <a:t>Arvinen</a:t>
            </a:r>
            <a:r>
              <a:rPr lang="en-GB" dirty="0" smtClean="0"/>
              <a:t>-Barrow, M., &amp; Walker, N. (</a:t>
            </a:r>
            <a:r>
              <a:rPr lang="en-GB" dirty="0" err="1" smtClean="0"/>
              <a:t>Eds</a:t>
            </a:r>
            <a:r>
              <a:rPr lang="en-GB" dirty="0" smtClean="0"/>
              <a:t>). (2013). </a:t>
            </a:r>
            <a:r>
              <a:rPr lang="en-GB" i="1" dirty="0" smtClean="0"/>
              <a:t>The Psychology of Sport Injury and Rehabilitation.</a:t>
            </a:r>
            <a:r>
              <a:rPr lang="en-GB" dirty="0" smtClean="0"/>
              <a:t> London: </a:t>
            </a:r>
            <a:r>
              <a:rPr lang="en-GB" dirty="0" err="1" smtClean="0"/>
              <a:t>Routledge</a:t>
            </a:r>
            <a:r>
              <a:rPr lang="en-GB" dirty="0" smtClean="0"/>
              <a:t>. </a:t>
            </a:r>
            <a:endParaRPr lang="en-GB" dirty="0"/>
          </a:p>
          <a:p>
            <a:endParaRPr lang="en-GB" dirty="0"/>
          </a:p>
        </p:txBody>
      </p:sp>
    </p:spTree>
    <p:extLst>
      <p:ext uri="{BB962C8B-B14F-4D97-AF65-F5344CB8AC3E}">
        <p14:creationId xmlns:p14="http://schemas.microsoft.com/office/powerpoint/2010/main" val="3671156122"/>
      </p:ext>
    </p:extLst>
  </p:cSld>
  <p:clrMapOvr>
    <a:masterClrMapping/>
  </p:clrMapOvr>
</p:sld>
</file>

<file path=ppt/theme/theme1.xml><?xml version="1.0" encoding="utf-8"?>
<a:theme xmlns:a="http://schemas.openxmlformats.org/drawingml/2006/main" name="Medical surgery team design template">
  <a:themeElements>
    <a:clrScheme name="PPP_SBUSC_PRT_Keyboard_Help 15">
      <a:dk1>
        <a:srgbClr val="808080"/>
      </a:dk1>
      <a:lt1>
        <a:srgbClr val="FFFFFF"/>
      </a:lt1>
      <a:dk2>
        <a:srgbClr val="B2B2B2"/>
      </a:dk2>
      <a:lt2>
        <a:srgbClr val="FFCC00"/>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fontScheme name="PPP_SBUSC_PRT_Keyboard_Help">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PP_SBUSC_PRT_Keyboard_Hel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P_SBUSC_PRT_Keyboard_Hel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P_SBUSC_PRT_Keyboard_Hel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P_SBUSC_PRT_Keyboard_Hel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P_SBUSC_PRT_Keyboard_Hel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P_SBUSC_PRT_Keyboard_Hel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P_SBUSC_PRT_Keyboard_Hel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P_SBUSC_PRT_Keyboard_Hel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PP_SBUSC_PRT_Keyboard_Hel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PP_SBUSC_PRT_Keyboard_Hel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PP_SBUSC_PRT_Keyboard_Hel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PP_SBUSC_PRT_Keyboard_Hel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PPP_SBUSC_PRT_Keyboard_Help 13">
        <a:dk1>
          <a:srgbClr val="000000"/>
        </a:dk1>
        <a:lt1>
          <a:srgbClr val="B2B2B2"/>
        </a:lt1>
        <a:dk2>
          <a:srgbClr val="000000"/>
        </a:dk2>
        <a:lt2>
          <a:srgbClr val="808080"/>
        </a:lt2>
        <a:accent1>
          <a:srgbClr val="BBE0E3"/>
        </a:accent1>
        <a:accent2>
          <a:srgbClr val="333399"/>
        </a:accent2>
        <a:accent3>
          <a:srgbClr val="D5D5D5"/>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P_SBUSC_PRT_Keyboard_Help 14">
        <a:dk1>
          <a:srgbClr val="808080"/>
        </a:dk1>
        <a:lt1>
          <a:srgbClr val="FFFFFF"/>
        </a:lt1>
        <a:dk2>
          <a:srgbClr val="B2B2B2"/>
        </a:dk2>
        <a:lt2>
          <a:srgbClr val="CCECFF"/>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clrMap bg1="dk2" tx1="lt1" bg2="dk1" tx2="lt2" accent1="accent1" accent2="accent2" accent3="accent3" accent4="accent4" accent5="accent5" accent6="accent6" hlink="hlink" folHlink="folHlink"/>
    </a:extraClrScheme>
    <a:extraClrScheme>
      <a:clrScheme name="PPP_SBUSC_PRT_Keyboard_Help 15">
        <a:dk1>
          <a:srgbClr val="808080"/>
        </a:dk1>
        <a:lt1>
          <a:srgbClr val="FFFFFF"/>
        </a:lt1>
        <a:dk2>
          <a:srgbClr val="B2B2B2"/>
        </a:dk2>
        <a:lt2>
          <a:srgbClr val="FFCC00"/>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Medical surgery team design template</Template>
  <TotalTime>11</TotalTime>
  <Words>4092</Words>
  <Application>Microsoft Office PowerPoint</Application>
  <PresentationFormat>On-screen Show (4:3)</PresentationFormat>
  <Paragraphs>408</Paragraphs>
  <Slides>65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65</vt:i4>
      </vt:variant>
    </vt:vector>
  </HeadingPairs>
  <TitlesOfParts>
    <vt:vector size="67" baseType="lpstr">
      <vt:lpstr>Arial</vt:lpstr>
      <vt:lpstr>Medical surgery team design template</vt:lpstr>
      <vt:lpstr>Psychology of Injury</vt:lpstr>
      <vt:lpstr>Aims of the Lecture</vt:lpstr>
      <vt:lpstr>Aims of the Lecture</vt:lpstr>
      <vt:lpstr>Sports Injury – An Introduction</vt:lpstr>
      <vt:lpstr>Sports Injury – An Introduction. </vt:lpstr>
      <vt:lpstr>Types of Injuries – Rugby Union. England Rugby Premiership Injury and Training Audit Steering Group (2012)  </vt:lpstr>
      <vt:lpstr>Definition and Classification of Athletic/Sport Injury. </vt:lpstr>
      <vt:lpstr>Classification of Sports Injury</vt:lpstr>
      <vt:lpstr>Introduction</vt:lpstr>
      <vt:lpstr>Introduction – Why study the psychological impact of injury.</vt:lpstr>
      <vt:lpstr>An early viewpoint on the injury response. </vt:lpstr>
      <vt:lpstr>Kübler-Ross (1969)</vt:lpstr>
      <vt:lpstr>Evans and Hardy (1995)</vt:lpstr>
      <vt:lpstr>Evans and Hardy (1995). </vt:lpstr>
      <vt:lpstr>The applicability of the Evans and Hardy (1995) / Kübler-Ross (1969). </vt:lpstr>
      <vt:lpstr>The applicability of the Evans and Hardy (1995) / Kübler-Ross (1969). </vt:lpstr>
      <vt:lpstr>The applicability of the Evans and Hardy (1995) / Kübler-Ross (1969). </vt:lpstr>
      <vt:lpstr>Cognitive Appraisal Models</vt:lpstr>
      <vt:lpstr>CMRT (Lazarus, 1991)</vt:lpstr>
      <vt:lpstr>CMRT (Lazarus, 1991). </vt:lpstr>
      <vt:lpstr>Does this fit in the Sports Injury Setting? </vt:lpstr>
      <vt:lpstr>Support for the role of cognitive appraisal</vt:lpstr>
      <vt:lpstr>Support for the role of cognitive appraisal</vt:lpstr>
      <vt:lpstr>Integrated model of psychological response to the sports injury and rehabilitation process</vt:lpstr>
      <vt:lpstr>PowerPoint Presentation</vt:lpstr>
      <vt:lpstr>Wiese-Bjornstal et al (1998)</vt:lpstr>
      <vt:lpstr>Wiese-Bjornstal et al (1998)</vt:lpstr>
      <vt:lpstr>PowerPoint Presentation</vt:lpstr>
      <vt:lpstr>Wiese-Bjornstal et al (1998)</vt:lpstr>
      <vt:lpstr>Wiese-Bjornstal et al (1998)</vt:lpstr>
      <vt:lpstr>PowerPoint Presentation</vt:lpstr>
      <vt:lpstr>Wiese-Bjornstal et al (1998)</vt:lpstr>
      <vt:lpstr>PowerPoint Presentation</vt:lpstr>
      <vt:lpstr>Situational Factors</vt:lpstr>
      <vt:lpstr>PowerPoint Presentation</vt:lpstr>
      <vt:lpstr>Wiese-Bjornstal et al (1998)</vt:lpstr>
      <vt:lpstr>PowerPoint Presentation</vt:lpstr>
      <vt:lpstr>Wiese-Bjornstal et al (1998)</vt:lpstr>
      <vt:lpstr>PowerPoint Presentation</vt:lpstr>
      <vt:lpstr>Research on the Model. </vt:lpstr>
      <vt:lpstr>Research on the Personal and Situational factors thought to influence the Injury Response. </vt:lpstr>
      <vt:lpstr>Personal Factors</vt:lpstr>
      <vt:lpstr>Personal Factors – Athletic Level</vt:lpstr>
      <vt:lpstr>Personal Factors – Athletic Level</vt:lpstr>
      <vt:lpstr>Personal Factors – Injury Severity</vt:lpstr>
      <vt:lpstr>Personal Factor – Injury Severity. </vt:lpstr>
      <vt:lpstr>Personal Factor – Injury Severity</vt:lpstr>
      <vt:lpstr>Personal Factor – Injury Severity</vt:lpstr>
      <vt:lpstr>Situational Factors – Social Support</vt:lpstr>
      <vt:lpstr>Situational Factors – Social Support</vt:lpstr>
      <vt:lpstr>Why might Social Support influence Emotions and Behaviours following Injury. </vt:lpstr>
      <vt:lpstr>Why might Social Support influence Emotions and Behaviours following Injury. </vt:lpstr>
      <vt:lpstr>Emotional Responses following Injury</vt:lpstr>
      <vt:lpstr>PowerPoint Presentation</vt:lpstr>
      <vt:lpstr>So what Emotions do people experience following injury. </vt:lpstr>
      <vt:lpstr>Tracey (2003)</vt:lpstr>
      <vt:lpstr>Tracey (2003)</vt:lpstr>
      <vt:lpstr>Relationship between Emotional and Behavioural Response. </vt:lpstr>
      <vt:lpstr>PowerPoint Presentation</vt:lpstr>
      <vt:lpstr>Relationship between Emotional and Behavioural Response. </vt:lpstr>
      <vt:lpstr>Findings in other health related matters. </vt:lpstr>
      <vt:lpstr>Findings relating to sports injury. </vt:lpstr>
      <vt:lpstr>Going back to Lazarus (2000) CMRT. </vt:lpstr>
      <vt:lpstr>PowerPoint Presentation</vt:lpstr>
      <vt:lpstr>References – Recommended Reading.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of Injury</dc:title>
  <dc:creator>standalone</dc:creator>
  <cp:lastModifiedBy>Stuart Jones</cp:lastModifiedBy>
  <cp:revision>3</cp:revision>
  <dcterms:created xsi:type="dcterms:W3CDTF">2014-11-22T23:22:04Z</dcterms:created>
  <dcterms:modified xsi:type="dcterms:W3CDTF">2016-02-11T09:00:03Z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TC102862131033</vt:lpwstr>
  </property>
</Properties>
</file>