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56" r:id="rId2"/>
    <p:sldId id="265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651" autoAdjust="0"/>
  </p:normalViewPr>
  <p:slideViewPr>
    <p:cSldViewPr snapToGrid="0">
      <p:cViewPr varScale="1">
        <p:scale>
          <a:sx n="66" d="100"/>
          <a:sy n="66" d="100"/>
        </p:scale>
        <p:origin x="87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BBC3DF-AF11-43CB-805C-D52CEE9162B2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C936E5-F751-4AA6-9941-65735E37375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97314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C936E5-F751-4AA6-9941-65735E37375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199528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To use the technique, draw up a table with three columns headed Plus, Minus and Interesting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C936E5-F751-4AA6-9941-65735E373754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5190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20C02E-5160-4119-BA50-F320DE3ED7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7B645D-45B3-4CEF-9EDF-E2B9688A3F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378AFFF-6B17-4439-82A7-11055DCF88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EEB7-2803-4709-84EE-198746FBD064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4A7C65-A05C-4170-A473-2DEB900B90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5161064-60AA-4AED-9852-A49B4DE9A3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E6D75-A2FE-4084-84D3-293C2A331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97283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2D92ED-885E-4063-B30E-0A5D5733F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1DA41D-6199-4B3A-83EC-EFB2D8674D6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543742-72BA-4274-BBD5-477859E4A4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EEB7-2803-4709-84EE-198746FBD064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DB3A3D-1F10-46AB-A538-BA043600C8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091D29-257A-4A23-8B95-10F473940E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E6D75-A2FE-4084-84D3-293C2A331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42465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0FE26-D071-470E-B414-8D764DEB05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4CE5D2-A58B-4A29-A133-E532CCA212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1C2C6-4EE3-4626-A966-9800D81D31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EEB7-2803-4709-84EE-198746FBD064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580BE3-F866-4A40-861C-83734ED6CA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77409C-37DE-48BD-BE3E-B597EE0392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E6D75-A2FE-4084-84D3-293C2A331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2145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4F6559-7657-4128-BAED-2F65BF3DE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AAD976-9317-459C-A9ED-26CF81AB5C4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A33437A-97CA-4673-B228-49D6E6FB475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0E68392-68E2-4A9A-A436-5CA1ED5739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EEB7-2803-4709-84EE-198746FBD064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9280D7-3CFD-489E-A5B3-88BEAB961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A6DC2E1-1D5F-44A5-ABB5-B0E6608A9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E6D75-A2FE-4084-84D3-293C2A331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017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4FD166-BAEF-4A4E-8201-4A8C62D1BE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BA7D4B7-B774-4258-AF46-F5938CBE46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0DD357C-B5F4-4657-A0D9-82E13CA0E3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582680-10C1-43A5-A8B4-D9F8C6ABC99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DC96F8B-D3DA-4494-B6E5-1DF0883353E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10057A7-BCD1-4424-BAFD-E73DC0C33E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EEB7-2803-4709-84EE-198746FBD064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A6FB5BA-A298-471C-B0CD-16449B2F10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0E23C67-F642-4801-A630-120FDADAFC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E6D75-A2FE-4084-84D3-293C2A331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86221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82A029-F269-4FF6-A74D-5711F9D7B6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23C6428-AA23-4F7C-AB30-1D00B16926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EEB7-2803-4709-84EE-198746FBD064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1133B2-F8B6-48CC-A46F-B4D0B2CF99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74AB760-59DA-4919-994E-5B84A9398D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E6D75-A2FE-4084-84D3-293C2A331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4316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C2EB88A-AAD3-4F0B-9075-67B4153A0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EEB7-2803-4709-84EE-198746FBD064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07FB58F-7A78-47E0-8F91-B78D04D2C9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ADED2A8-0C2C-4E42-8318-832530C44C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E6D75-A2FE-4084-84D3-293C2A331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7862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EDBCEC-0738-4E03-A2AB-12E0EC6E4E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F2004C1-DBA0-4FA3-86F6-9A811299DE9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C373F4-68E4-4B07-9CC3-8F72D678FA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65D38DE-B7B7-48A0-ADAF-3E1ACB1F09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EEB7-2803-4709-84EE-198746FBD064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6A0BCC7-E496-429A-92CF-60B0E2AFC0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9E4AFD-89D7-41D7-92F7-C9F50C57DB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E6D75-A2FE-4084-84D3-293C2A331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592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DBD769-5F00-41C2-B890-384E1FE303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25A6A6F-F17A-4186-8149-DB441D53128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B9836D-133B-4D9B-B442-22ED4802C1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6712FD1-69E5-4400-8F49-3F279386B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EEB7-2803-4709-84EE-198746FBD064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8574A0F-F3E2-4F31-82A7-9E8561D947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C66E60-62E0-4C1F-B464-644644B7D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E6D75-A2FE-4084-84D3-293C2A331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7870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71BB65-A08F-4D5A-AF2C-F3D3E2C819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1E3FC8-211F-40A5-A168-9E00EE93868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A3F80B-C90B-41B9-A25E-C63F9C3DEB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EEB7-2803-4709-84EE-198746FBD064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0C8554-299F-4480-8DDC-EA895571B6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DC50D5-639E-4DC7-870E-FFF60F1A7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E6D75-A2FE-4084-84D3-293C2A331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96443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4C1654-12E8-4FEA-B022-BBBABC412B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A99B6A2-FAB8-4242-B4BB-725255771F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A378B2-EC7B-4433-B0A0-C64D16282E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91EEB7-2803-4709-84EE-198746FBD064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441E1-6E1A-46DA-A828-8C4AD2E51F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C1E688-5379-415B-99C5-7A03B00025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7E6D75-A2FE-4084-84D3-293C2A331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8658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74F96A-455F-4A0F-A5F5-FBB5A985D9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50ECF6-133F-4B39-ABAF-15863F602A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0A8BAA-5F9D-4EF5-8E62-9FC0BF22EA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91EEB7-2803-4709-84EE-198746FBD064}" type="datetimeFigureOut">
              <a:rPr lang="en-GB" smtClean="0"/>
              <a:t>16/11/2021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93DE5-7CC1-47FD-93B4-7D0E4BF7C14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9DAF8B-DE93-46D5-B1FD-BF86C27BB1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E6D75-A2FE-4084-84D3-293C2A3318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51841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AA057B-457F-49D3-A49E-1F06AC59975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57200"/>
            <a:ext cx="9144000" cy="2798761"/>
          </a:xfrm>
        </p:spPr>
        <p:txBody>
          <a:bodyPr>
            <a:noAutofit/>
          </a:bodyPr>
          <a:lstStyle/>
          <a:p>
            <a:r>
              <a:rPr lang="en-US" sz="5400" b="1" dirty="0"/>
              <a:t>Understanding and resolving the problem of stress faced by</a:t>
            </a:r>
            <a:br>
              <a:rPr lang="en-US" sz="5400" b="1" dirty="0"/>
            </a:br>
            <a:r>
              <a:rPr lang="en-US" sz="5400" b="1" dirty="0"/>
              <a:t>UK employees</a:t>
            </a:r>
            <a:endParaRPr lang="en-GB" sz="54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A8FAF48-7009-4695-88E9-85E232279F5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Diana Macovei</a:t>
            </a:r>
          </a:p>
          <a:p>
            <a:r>
              <a:rPr lang="en-US" dirty="0"/>
              <a:t>2026629</a:t>
            </a:r>
          </a:p>
          <a:p>
            <a:r>
              <a:rPr lang="en-US" dirty="0"/>
              <a:t>Module: </a:t>
            </a:r>
            <a:r>
              <a:rPr lang="en-GB" dirty="0"/>
              <a:t>Problem Solving and Decision Making</a:t>
            </a:r>
          </a:p>
          <a:p>
            <a:r>
              <a:rPr lang="en-GB" dirty="0"/>
              <a:t>Lecture: </a:t>
            </a:r>
            <a:r>
              <a:rPr lang="en-GB" dirty="0" err="1"/>
              <a:t>Chijioke</a:t>
            </a:r>
            <a:r>
              <a:rPr lang="en-GB" dirty="0"/>
              <a:t> Uba</a:t>
            </a:r>
          </a:p>
        </p:txBody>
      </p:sp>
    </p:spTree>
    <p:extLst>
      <p:ext uri="{BB962C8B-B14F-4D97-AF65-F5344CB8AC3E}">
        <p14:creationId xmlns:p14="http://schemas.microsoft.com/office/powerpoint/2010/main" val="34585160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4F225-6093-4656-B54E-CD47D81F07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1601"/>
            <a:ext cx="10515600" cy="1103085"/>
          </a:xfrm>
        </p:spPr>
        <p:txBody>
          <a:bodyPr>
            <a:normAutofit/>
          </a:bodyPr>
          <a:lstStyle/>
          <a:p>
            <a:pPr algn="ctr"/>
            <a:r>
              <a:rPr lang="en-GB" altLang="en-US" sz="5400" b="1" dirty="0"/>
              <a:t>Scope and Impact of the problem</a:t>
            </a:r>
            <a:endParaRPr lang="en-GB" sz="54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DEAE3E4-F9C2-4BE8-A408-C6C432E47B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6000" y="1103086"/>
            <a:ext cx="10337800" cy="5389790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US" sz="9600" dirty="0"/>
              <a:t>Nature of the problem: </a:t>
            </a:r>
          </a:p>
          <a:p>
            <a:pPr lvl="0"/>
            <a:r>
              <a:rPr lang="en-US" sz="9600" dirty="0"/>
              <a:t>Employees and their organization</a:t>
            </a:r>
            <a:endParaRPr lang="en-GB" sz="9600" dirty="0"/>
          </a:p>
          <a:p>
            <a:pPr lvl="0"/>
            <a:r>
              <a:rPr lang="en-US" sz="9600" dirty="0"/>
              <a:t>Customer service</a:t>
            </a:r>
            <a:endParaRPr lang="en-GB" sz="9600" dirty="0"/>
          </a:p>
          <a:p>
            <a:pPr lvl="0"/>
            <a:r>
              <a:rPr lang="en-US" sz="9600" dirty="0"/>
              <a:t>Management position</a:t>
            </a:r>
            <a:endParaRPr lang="en-GB" sz="9600" dirty="0"/>
          </a:p>
          <a:p>
            <a:pPr lvl="0"/>
            <a:r>
              <a:rPr lang="en-US" sz="9600" dirty="0"/>
              <a:t>Sales departments </a:t>
            </a:r>
            <a:endParaRPr lang="en-GB" sz="9600" dirty="0"/>
          </a:p>
          <a:p>
            <a:pPr lvl="0"/>
            <a:r>
              <a:rPr lang="en-US" sz="9600" dirty="0"/>
              <a:t>NHS</a:t>
            </a:r>
            <a:endParaRPr lang="en-GB" sz="9600" dirty="0"/>
          </a:p>
          <a:p>
            <a:pPr lvl="0"/>
            <a:r>
              <a:rPr lang="en-US" sz="9600" dirty="0"/>
              <a:t>Government </a:t>
            </a:r>
            <a:endParaRPr lang="en-GB" sz="9600" dirty="0"/>
          </a:p>
          <a:p>
            <a:pPr marL="0" indent="0">
              <a:buNone/>
            </a:pPr>
            <a:endParaRPr lang="en-US" sz="9600" dirty="0"/>
          </a:p>
          <a:p>
            <a:pPr marL="0" indent="0">
              <a:buNone/>
            </a:pPr>
            <a:r>
              <a:rPr lang="en-US" sz="9600" dirty="0"/>
              <a:t>Impact: </a:t>
            </a:r>
          </a:p>
          <a:p>
            <a:pPr lvl="0"/>
            <a:r>
              <a:rPr lang="en-GB" sz="9600" dirty="0"/>
              <a:t>Absences from work</a:t>
            </a:r>
          </a:p>
          <a:p>
            <a:pPr lvl="0"/>
            <a:r>
              <a:rPr lang="en-US" sz="9600" dirty="0"/>
              <a:t>Low performance at work</a:t>
            </a:r>
            <a:endParaRPr lang="en-GB" sz="9600" dirty="0"/>
          </a:p>
          <a:p>
            <a:pPr lvl="0"/>
            <a:r>
              <a:rPr lang="en-GB" sz="9600" dirty="0"/>
              <a:t>Increase in the number of patients</a:t>
            </a:r>
          </a:p>
          <a:p>
            <a:pPr lvl="0"/>
            <a:r>
              <a:rPr lang="en-GB" sz="9600" dirty="0"/>
              <a:t>Increasing of healthcare cost</a:t>
            </a:r>
          </a:p>
          <a:p>
            <a:pPr lvl="0"/>
            <a:r>
              <a:rPr lang="en-GB" sz="9600" dirty="0"/>
              <a:t>Increase in stress-related diseases: </a:t>
            </a:r>
            <a:r>
              <a:rPr lang="en-US" sz="9600" dirty="0"/>
              <a:t>Chest pain, Circulatory issues, Female health, Gastrointestinal problems etc.</a:t>
            </a:r>
            <a:endParaRPr lang="en-GB" sz="9600" dirty="0"/>
          </a:p>
          <a:p>
            <a:pPr marL="0" indent="0">
              <a:buNone/>
            </a:pPr>
            <a:r>
              <a:rPr lang="en-US" sz="3200" dirty="0"/>
              <a:t>        </a:t>
            </a:r>
          </a:p>
          <a:p>
            <a:pPr marL="0" indent="0">
              <a:buNone/>
            </a:pPr>
            <a:r>
              <a:rPr lang="en-GB" dirty="0"/>
              <a:t>       </a:t>
            </a:r>
          </a:p>
        </p:txBody>
      </p:sp>
    </p:spTree>
    <p:extLst>
      <p:ext uri="{BB962C8B-B14F-4D97-AF65-F5344CB8AC3E}">
        <p14:creationId xmlns:p14="http://schemas.microsoft.com/office/powerpoint/2010/main" val="545456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80DB9A-33A4-4877-B5A8-6C23D0BB3D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36097"/>
            <a:ext cx="10515600" cy="1325563"/>
          </a:xfrm>
        </p:spPr>
        <p:txBody>
          <a:bodyPr/>
          <a:lstStyle/>
          <a:p>
            <a:pPr algn="ctr"/>
            <a:r>
              <a:rPr lang="en-GB" b="1" dirty="0"/>
              <a:t>Cause-and-Effect analysis</a:t>
            </a:r>
            <a:r>
              <a:rPr lang="en-US" b="1" dirty="0"/>
              <a:t> of the PROBLEM</a:t>
            </a:r>
            <a:endParaRPr lang="en-GB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0B74C-3F44-4E9D-BD15-0C952583B0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33600"/>
            <a:ext cx="10515600" cy="4072392"/>
          </a:xfrm>
        </p:spPr>
        <p:txBody>
          <a:bodyPr>
            <a:normAutofit lnSpcReduction="10000"/>
          </a:bodyPr>
          <a:lstStyle/>
          <a:p>
            <a:r>
              <a:rPr lang="en-US" dirty="0"/>
              <a:t> To solve problem → Identify the main causes of the problem;</a:t>
            </a:r>
          </a:p>
          <a:p>
            <a:pPr marL="0" indent="0">
              <a:buNone/>
            </a:pPr>
            <a:endParaRPr lang="en-US" dirty="0"/>
          </a:p>
          <a:p>
            <a:r>
              <a:rPr lang="en-GB" dirty="0"/>
              <a:t> A cause-and-effect diagram is useful in helping us to sort out the causes and organize the mutual relationship (</a:t>
            </a:r>
            <a:r>
              <a:rPr kumimoji="1" lang="en-US" altLang="ja-JP" sz="2800" dirty="0"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Ishikawa</a:t>
            </a:r>
            <a:r>
              <a:rPr lang="en-GB" dirty="0"/>
              <a:t>, 1976);</a:t>
            </a:r>
            <a:endParaRPr lang="en-US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 A Fishbone diagram has been applied to understand the causes of    the problem in UK, because it is relevant model for this case;</a:t>
            </a:r>
          </a:p>
          <a:p>
            <a:endParaRPr lang="en-US" dirty="0"/>
          </a:p>
          <a:p>
            <a:r>
              <a:rPr lang="en-US" dirty="0"/>
              <a:t> The Fishbone diagram is presented in the next slide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6016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E9D28E-209B-4AFD-9FBC-0489698C25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478936"/>
          </a:xfrm>
        </p:spPr>
        <p:txBody>
          <a:bodyPr>
            <a:normAutofit/>
          </a:bodyPr>
          <a:lstStyle/>
          <a:p>
            <a:r>
              <a:rPr lang="en-US" sz="2400" b="1" dirty="0"/>
              <a:t>The Fishbone Diagram </a:t>
            </a:r>
            <a:endParaRPr lang="en-GB" sz="2400" b="1" dirty="0"/>
          </a:p>
        </p:txBody>
      </p:sp>
      <p:pic>
        <p:nvPicPr>
          <p:cNvPr id="56" name="Content Placeholder 55">
            <a:extLst>
              <a:ext uri="{FF2B5EF4-FFF2-40B4-BE49-F238E27FC236}">
                <a16:creationId xmlns:a16="http://schemas.microsoft.com/office/drawing/2014/main" id="{4C5A331A-CA35-4A7C-AE90-3EAEC10638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75250" y="844062"/>
            <a:ext cx="11029070" cy="5919343"/>
          </a:xfrm>
        </p:spPr>
      </p:pic>
    </p:spTree>
    <p:extLst>
      <p:ext uri="{BB962C8B-B14F-4D97-AF65-F5344CB8AC3E}">
        <p14:creationId xmlns:p14="http://schemas.microsoft.com/office/powerpoint/2010/main" val="12631900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A8362D-58CA-43C3-B611-53E08EA781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Pestel analysis to understand  the external factors causing the problem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62A5C7-8DC4-41B1-A9E4-A3993C2B963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dirty="0"/>
              <a:t>To identify the external factors of the problem, I applied the political, economic, social, technological, environmental and legal framework (PESTEL)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PESTEL analysis is an important strategic planning technique (</a:t>
            </a:r>
            <a:r>
              <a:rPr lang="en-GB" dirty="0" err="1"/>
              <a:t>Dinçer</a:t>
            </a:r>
            <a:r>
              <a:rPr lang="en-GB" dirty="0"/>
              <a:t>, 2020)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PESTEL analysis is a useful tool, more detailed and effective approach and less subjectively (</a:t>
            </a:r>
            <a:r>
              <a:rPr lang="en-GB" dirty="0" err="1"/>
              <a:t>Zorpas</a:t>
            </a:r>
            <a:r>
              <a:rPr lang="en-GB" dirty="0"/>
              <a:t>, 2020)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US" dirty="0"/>
          </a:p>
          <a:p>
            <a:r>
              <a:rPr lang="en-US" dirty="0"/>
              <a:t>The PESTEL is present in next slide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750672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A6348-91B7-403B-B65F-E055A53C4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40344"/>
          </a:xfrm>
        </p:spPr>
        <p:txBody>
          <a:bodyPr/>
          <a:lstStyle/>
          <a:p>
            <a:pPr algn="ctr"/>
            <a:r>
              <a:rPr lang="en-US" dirty="0"/>
              <a:t>Pestel analysis of the Problem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8D0FE078-E50C-45CB-9D00-D3F2262CFF8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78285193"/>
              </p:ext>
            </p:extLst>
          </p:nvPr>
        </p:nvGraphicFramePr>
        <p:xfrm>
          <a:off x="838200" y="1825623"/>
          <a:ext cx="10515600" cy="36744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52600">
                  <a:extLst>
                    <a:ext uri="{9D8B030D-6E8A-4147-A177-3AD203B41FA5}">
                      <a16:colId xmlns:a16="http://schemas.microsoft.com/office/drawing/2014/main" val="235959107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411322439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774662510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751080582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2085743913"/>
                    </a:ext>
                  </a:extLst>
                </a:gridCol>
                <a:gridCol w="1752600">
                  <a:extLst>
                    <a:ext uri="{9D8B030D-6E8A-4147-A177-3AD203B41FA5}">
                      <a16:colId xmlns:a16="http://schemas.microsoft.com/office/drawing/2014/main" val="3381912606"/>
                    </a:ext>
                  </a:extLst>
                </a:gridCol>
              </a:tblGrid>
              <a:tr h="660288">
                <a:tc>
                  <a:txBody>
                    <a:bodyPr/>
                    <a:lstStyle/>
                    <a:p>
                      <a:r>
                        <a:rPr lang="en-US" sz="2800" dirty="0"/>
                        <a:t>P</a:t>
                      </a:r>
                      <a:r>
                        <a:rPr lang="en-US" dirty="0"/>
                        <a:t>olitical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E</a:t>
                      </a:r>
                      <a:r>
                        <a:rPr lang="en-US" dirty="0"/>
                        <a:t>conomic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S</a:t>
                      </a:r>
                      <a:r>
                        <a:rPr lang="en-US" dirty="0"/>
                        <a:t>ocial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T</a:t>
                      </a:r>
                      <a:r>
                        <a:rPr lang="en-US" dirty="0"/>
                        <a:t>echnological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L</a:t>
                      </a:r>
                      <a:r>
                        <a:rPr lang="en-US" dirty="0"/>
                        <a:t>egal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800" dirty="0"/>
                        <a:t>E</a:t>
                      </a:r>
                      <a:r>
                        <a:rPr lang="en-US" dirty="0"/>
                        <a:t>nvironmental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8426187"/>
                  </a:ext>
                </a:extLst>
              </a:tr>
              <a:tr h="3014137">
                <a:tc>
                  <a:txBody>
                    <a:bodyPr/>
                    <a:lstStyle/>
                    <a:p>
                      <a:r>
                        <a:rPr lang="en-GB" dirty="0"/>
                        <a:t>- Increasing local taxes such as Council Tax, Tax road </a:t>
                      </a:r>
                    </a:p>
                    <a:p>
                      <a:r>
                        <a:rPr lang="en-GB" dirty="0"/>
                        <a:t>-Tax for </a:t>
                      </a:r>
                      <a:r>
                        <a:rPr lang="en-GB" sz="18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drive in a clean air zone/ low emission zones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 Interest bank rates </a:t>
                      </a:r>
                    </a:p>
                    <a:p>
                      <a:r>
                        <a:rPr lang="en-GB" dirty="0"/>
                        <a:t>- Cost of living/ rent </a:t>
                      </a:r>
                    </a:p>
                    <a:p>
                      <a:r>
                        <a:rPr lang="en-GB" dirty="0"/>
                        <a:t>- Price increase for gas/ electricity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 Social media-virtual communication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 Companies need</a:t>
                      </a:r>
                      <a:r>
                        <a:rPr lang="en-GB" dirty="0"/>
                        <a:t> to improve technology</a:t>
                      </a:r>
                    </a:p>
                    <a:p>
                      <a:r>
                        <a:rPr lang="en-GB" dirty="0"/>
                        <a:t>- Adapting employees to new technologies/ programs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u="none" strike="noStrike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 Work-related politics </a:t>
                      </a:r>
                    </a:p>
                    <a:p>
                      <a:r>
                        <a:rPr lang="en-GB" dirty="0"/>
                        <a:t>-Performance at work</a:t>
                      </a:r>
                    </a:p>
                    <a:p>
                      <a:r>
                        <a:rPr lang="en-GB" dirty="0"/>
                        <a:t>-</a:t>
                      </a:r>
                      <a:r>
                        <a:rPr lang="en-US" sz="18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Health and safety legislation to protect workers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- Using/ Production of ecological products. Example using hybrid cars and paper bags instead of plastic bags</a:t>
                      </a:r>
                    </a:p>
                    <a:p>
                      <a:r>
                        <a:rPr lang="en-GB" dirty="0"/>
                        <a:t>- Recycling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17331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2700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6B413-AFE7-4B13-A3B0-942B09E14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600" dirty="0"/>
              <a:t>Possible solution from </a:t>
            </a:r>
            <a:r>
              <a:rPr lang="en-US" sz="3600" b="1" dirty="0"/>
              <a:t>Fishbone</a:t>
            </a:r>
            <a:r>
              <a:rPr lang="en-US" sz="3600" dirty="0"/>
              <a:t> and </a:t>
            </a:r>
            <a:r>
              <a:rPr lang="en-US" sz="3600" b="1" dirty="0"/>
              <a:t>PESTEL</a:t>
            </a:r>
            <a:r>
              <a:rPr lang="en-US" sz="3600" dirty="0"/>
              <a:t> analysis</a:t>
            </a:r>
            <a:endParaRPr lang="en-GB" sz="3600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9F7069-3D66-470C-8455-6110E16A5C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1428"/>
            <a:ext cx="10515600" cy="5268685"/>
          </a:xfrm>
        </p:spPr>
        <p:txBody>
          <a:bodyPr>
            <a:normAutofit fontScale="40000" lnSpcReduction="20000"/>
          </a:bodyPr>
          <a:lstStyle/>
          <a:p>
            <a:r>
              <a:rPr lang="en-US" sz="5100" dirty="0"/>
              <a:t>Main causes: </a:t>
            </a:r>
          </a:p>
          <a:p>
            <a:pPr marL="0" indent="0">
              <a:buNone/>
            </a:pPr>
            <a:r>
              <a:rPr lang="en-US" sz="5100" dirty="0"/>
              <a:t>        1. Fishbone analysis: work, money and family;</a:t>
            </a:r>
          </a:p>
          <a:p>
            <a:pPr marL="0" indent="0">
              <a:buNone/>
            </a:pPr>
            <a:r>
              <a:rPr lang="en-US" sz="5100" dirty="0"/>
              <a:t>        2. PESTEL analysis: political, economic and legal(work);</a:t>
            </a:r>
          </a:p>
          <a:p>
            <a:pPr marL="0" indent="0">
              <a:buNone/>
            </a:pPr>
            <a:endParaRPr lang="en-US" sz="5100" dirty="0"/>
          </a:p>
          <a:p>
            <a:r>
              <a:rPr lang="en-GB" sz="5100" dirty="0"/>
              <a:t>Possible solution:</a:t>
            </a:r>
          </a:p>
          <a:p>
            <a:pPr marL="514350" indent="-514350">
              <a:buFont typeface="+mj-lt"/>
              <a:buAutoNum type="alphaLcPeriod"/>
            </a:pPr>
            <a:r>
              <a:rPr lang="en-GB" sz="5100" dirty="0"/>
              <a:t>Speak with your manager</a:t>
            </a:r>
          </a:p>
          <a:p>
            <a:pPr marL="514350" indent="-514350">
              <a:buFont typeface="+mj-lt"/>
              <a:buAutoNum type="alphaLcPeriod"/>
            </a:pPr>
            <a:r>
              <a:rPr lang="en-GB" sz="5100" dirty="0"/>
              <a:t>Ask for more facilities (bonus, salary increase etc.) </a:t>
            </a:r>
          </a:p>
          <a:p>
            <a:pPr marL="514350" indent="-514350">
              <a:buFont typeface="+mj-lt"/>
              <a:buAutoNum type="alphaLcPeriod"/>
            </a:pPr>
            <a:r>
              <a:rPr lang="en-GB" sz="5100" dirty="0"/>
              <a:t>Change your performance at work</a:t>
            </a:r>
          </a:p>
          <a:p>
            <a:pPr marL="514350" indent="-514350">
              <a:buFont typeface="+mj-lt"/>
              <a:buAutoNum type="alphaLcPeriod"/>
            </a:pPr>
            <a:r>
              <a:rPr lang="en-GB" sz="5100" dirty="0"/>
              <a:t>Overtime work</a:t>
            </a:r>
          </a:p>
          <a:p>
            <a:pPr marL="514350" indent="-514350">
              <a:buFont typeface="+mj-lt"/>
              <a:buAutoNum type="alphaLcPeriod"/>
            </a:pPr>
            <a:r>
              <a:rPr lang="en-GB" sz="5100" dirty="0"/>
              <a:t>Change job/ Find a better job</a:t>
            </a:r>
          </a:p>
          <a:p>
            <a:pPr marL="514350" indent="-514350">
              <a:buFont typeface="+mj-lt"/>
              <a:buAutoNum type="alphaLcPeriod"/>
            </a:pPr>
            <a:r>
              <a:rPr lang="en-GB" sz="5100" dirty="0"/>
              <a:t>Spend more time with family</a:t>
            </a:r>
          </a:p>
          <a:p>
            <a:pPr marL="514350" indent="-514350">
              <a:buFont typeface="+mj-lt"/>
              <a:buAutoNum type="alphaLcPeriod"/>
            </a:pPr>
            <a:r>
              <a:rPr lang="en-GB" sz="5100" dirty="0"/>
              <a:t>Make a shopping list </a:t>
            </a:r>
          </a:p>
          <a:p>
            <a:pPr marL="514350" indent="-514350">
              <a:buFont typeface="+mj-lt"/>
              <a:buAutoNum type="alphaLcPeriod"/>
            </a:pPr>
            <a:r>
              <a:rPr lang="en-GB" sz="5100" dirty="0"/>
              <a:t>Buy second-hand things</a:t>
            </a:r>
          </a:p>
          <a:p>
            <a:pPr marL="514350" indent="-514350">
              <a:buFont typeface="+mj-lt"/>
              <a:buAutoNum type="alphaLcPeriod"/>
            </a:pPr>
            <a:r>
              <a:rPr lang="en-GB" sz="5100" dirty="0"/>
              <a:t>Be informed of political/economic changes (listen to radio)   </a:t>
            </a:r>
          </a:p>
          <a:p>
            <a:pPr marL="514350" indent="-514350">
              <a:buFont typeface="+mj-lt"/>
              <a:buAutoNum type="alphaLcPeriod"/>
            </a:pPr>
            <a:endParaRPr lang="en-GB" sz="2400" dirty="0"/>
          </a:p>
          <a:p>
            <a:pPr marL="0" indent="0">
              <a:buNone/>
            </a:pPr>
            <a:r>
              <a:rPr lang="en-GB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40436937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FBFF3E-6C95-472C-9280-01261B79CE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4000" dirty="0"/>
              <a:t>Evaluating possible solution using </a:t>
            </a:r>
            <a:r>
              <a:rPr lang="en-US" sz="4000" b="1" dirty="0"/>
              <a:t>PMI Analysis</a:t>
            </a:r>
            <a:endParaRPr lang="en-GB" sz="4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6E8848C-95F5-4C0E-AE07-1B3D1BBC13E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0900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altLang="en-US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rPr>
              <a:t>PMI</a:t>
            </a:r>
            <a:r>
              <a:rPr lang="en-GB" altLang="en-US" sz="4000" dirty="0">
                <a:latin typeface="+mj-lt"/>
                <a:ea typeface="+mj-ea"/>
                <a:cs typeface="+mj-cs"/>
              </a:rPr>
              <a:t> – </a:t>
            </a:r>
            <a:r>
              <a:rPr lang="en-GB" altLang="en-US" sz="3600" dirty="0">
                <a:latin typeface="+mj-lt"/>
                <a:ea typeface="+mj-ea"/>
                <a:cs typeface="+mj-cs"/>
              </a:rPr>
              <a:t>Decision Making Tool</a:t>
            </a:r>
          </a:p>
          <a:p>
            <a:pPr marL="0" indent="0">
              <a:buNone/>
            </a:pPr>
            <a:endParaRPr lang="en-GB" sz="2400" dirty="0">
              <a:latin typeface="+mj-lt"/>
              <a:ea typeface="+mj-ea"/>
              <a:cs typeface="+mj-cs"/>
            </a:endParaRPr>
          </a:p>
          <a:p>
            <a:r>
              <a:rPr lang="en-GB" dirty="0"/>
              <a:t>PMI is a strategy that requires to look at three outlooks: the positive, minuses or the negative (Sharma, 2017)</a:t>
            </a:r>
          </a:p>
          <a:p>
            <a:r>
              <a:rPr lang="en-GB" dirty="0"/>
              <a:t>“Plus” is related to the positive elements of the topic: the benefits or advantages, pros</a:t>
            </a:r>
          </a:p>
          <a:p>
            <a:r>
              <a:rPr lang="en-GB" dirty="0"/>
              <a:t>“Minus” is related to negative element: disadvantages, cons </a:t>
            </a:r>
          </a:p>
          <a:p>
            <a:r>
              <a:rPr lang="en-GB" dirty="0"/>
              <a:t>“Interesting” is related to those points that neither good nor bad, but are regarded as neutral observation, implications (Sharma, 2017)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6752991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4415A0-E4FA-46A4-8705-3E73F876CD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97618"/>
          </a:xfrm>
        </p:spPr>
        <p:txBody>
          <a:bodyPr/>
          <a:lstStyle/>
          <a:p>
            <a:r>
              <a:rPr lang="en-US" sz="4400" b="1" dirty="0"/>
              <a:t>PMI </a:t>
            </a:r>
            <a:r>
              <a:rPr lang="en-US" sz="4400" dirty="0"/>
              <a:t>Analysis </a:t>
            </a:r>
            <a:endParaRPr lang="en-GB" dirty="0"/>
          </a:p>
        </p:txBody>
      </p:sp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BBB3C8AD-494D-46E3-901F-67425A5F248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0309675"/>
              </p:ext>
            </p:extLst>
          </p:nvPr>
        </p:nvGraphicFramePr>
        <p:xfrm>
          <a:off x="562428" y="1262744"/>
          <a:ext cx="10515597" cy="47751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05199">
                  <a:extLst>
                    <a:ext uri="{9D8B030D-6E8A-4147-A177-3AD203B41FA5}">
                      <a16:colId xmlns:a16="http://schemas.microsoft.com/office/drawing/2014/main" val="141070212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1523376864"/>
                    </a:ext>
                  </a:extLst>
                </a:gridCol>
                <a:gridCol w="3505199">
                  <a:extLst>
                    <a:ext uri="{9D8B030D-6E8A-4147-A177-3AD203B41FA5}">
                      <a16:colId xmlns:a16="http://schemas.microsoft.com/office/drawing/2014/main" val="2593771613"/>
                    </a:ext>
                  </a:extLst>
                </a:gridCol>
              </a:tblGrid>
              <a:tr h="612607">
                <a:tc>
                  <a:txBody>
                    <a:bodyPr/>
                    <a:lstStyle/>
                    <a:p>
                      <a:r>
                        <a:rPr lang="en-US" dirty="0"/>
                        <a:t>Plus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Minus 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Interesting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40450563"/>
                  </a:ext>
                </a:extLst>
              </a:tr>
              <a:tr h="6927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Speak with your manager +3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Ask for more facilities (bonus, salary increase etc.)  -4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Change job/ Find a better job +4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57018184"/>
                  </a:ext>
                </a:extLst>
              </a:tr>
              <a:tr h="76497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Change your performance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 at work +5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Overtime work -4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Buy second-hand things +3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9935328"/>
                  </a:ext>
                </a:extLst>
              </a:tr>
              <a:tr h="6927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Spend more time with family +3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1605665"/>
                  </a:ext>
                </a:extLst>
              </a:tr>
              <a:tr h="6927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800" dirty="0"/>
                        <a:t>Make a shopping list +5</a:t>
                      </a:r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00040586"/>
                  </a:ext>
                </a:extLst>
              </a:tr>
              <a:tr h="439821">
                <a:tc>
                  <a:txBody>
                    <a:bodyPr/>
                    <a:lstStyle/>
                    <a:p>
                      <a:r>
                        <a:rPr lang="en-GB" sz="1800" dirty="0"/>
                        <a:t>Be informed (listen to radio) +2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2130908"/>
                  </a:ext>
                </a:extLst>
              </a:tr>
              <a:tr h="439821">
                <a:tc>
                  <a:txBody>
                    <a:bodyPr/>
                    <a:lstStyle/>
                    <a:p>
                      <a:r>
                        <a:rPr lang="en-US" dirty="0"/>
                        <a:t>Total= +18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Total= -8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Total= +7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8684365"/>
                  </a:ext>
                </a:extLst>
              </a:tr>
              <a:tr h="439821">
                <a:tc gridSpan="3">
                  <a:txBody>
                    <a:bodyPr/>
                    <a:lstStyle/>
                    <a:p>
                      <a:r>
                        <a:rPr lang="en-US" dirty="0"/>
                        <a:t>Final score = +17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3993702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2735781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412A22-0A9E-4C46-8AA8-7155A75D4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C0025B-6C63-4BB3-A7A7-110E373F13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1429"/>
            <a:ext cx="10515600" cy="5225141"/>
          </a:xfrm>
        </p:spPr>
        <p:txBody>
          <a:bodyPr/>
          <a:lstStyle/>
          <a:p>
            <a:r>
              <a:rPr lang="en-GB" dirty="0"/>
              <a:t>Stress is the feeling of mental or emotional pressure, which affects the population among workers the most, with medium or severe consequences.</a:t>
            </a:r>
          </a:p>
          <a:p>
            <a:r>
              <a:rPr lang="en-GB" dirty="0"/>
              <a:t>Following the analysis cause effect of this complex problem, and analysing the macro-environmental factors, I looked for and evaluated alternative solutions to work-related stress with in order to choose the most appropriate solution among these alternatives. </a:t>
            </a:r>
          </a:p>
          <a:p>
            <a:r>
              <a:rPr lang="en-GB" dirty="0"/>
              <a:t>Applying the solutions found will reduce the stress rate or not. The causes that provoke stress are in a close connection forming a chain of consequences.</a:t>
            </a:r>
          </a:p>
          <a:p>
            <a:r>
              <a:rPr lang="en-GB" dirty="0"/>
              <a:t>Stress can only be controlled by human.</a:t>
            </a:r>
          </a:p>
        </p:txBody>
      </p:sp>
    </p:spTree>
    <p:extLst>
      <p:ext uri="{BB962C8B-B14F-4D97-AF65-F5344CB8AC3E}">
        <p14:creationId xmlns:p14="http://schemas.microsoft.com/office/powerpoint/2010/main" val="4233960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8469</TotalTime>
  <Words>748</Words>
  <Application>Microsoft Office PowerPoint</Application>
  <PresentationFormat>Widescreen</PresentationFormat>
  <Paragraphs>113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Arial Unicode MS</vt:lpstr>
      <vt:lpstr>Calibri</vt:lpstr>
      <vt:lpstr>Calibri Light</vt:lpstr>
      <vt:lpstr>Office Theme</vt:lpstr>
      <vt:lpstr>Understanding and resolving the problem of stress faced by UK employees</vt:lpstr>
      <vt:lpstr>Scope and Impact of the problem</vt:lpstr>
      <vt:lpstr>Cause-and-Effect analysis of the PROBLEM</vt:lpstr>
      <vt:lpstr>The Fishbone Diagram </vt:lpstr>
      <vt:lpstr>Pestel analysis to understand  the external factors causing the problem</vt:lpstr>
      <vt:lpstr>Pestel analysis of the Problem</vt:lpstr>
      <vt:lpstr>Possible solution from Fishbone and PESTEL analysis</vt:lpstr>
      <vt:lpstr>Evaluating possible solution using PMI Analysis</vt:lpstr>
      <vt:lpstr>PMI Analysis </vt:lpstr>
      <vt:lpstr>Conclusion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Understanding and resolving the problem of stress among UK workers</dc:title>
  <dc:creator>Diana Macovei - MAC20214859</dc:creator>
  <cp:lastModifiedBy>Diana Macovei (2026629)</cp:lastModifiedBy>
  <cp:revision>58</cp:revision>
  <dcterms:created xsi:type="dcterms:W3CDTF">2021-10-20T11:23:41Z</dcterms:created>
  <dcterms:modified xsi:type="dcterms:W3CDTF">2021-11-16T14:48:51Z</dcterms:modified>
</cp:coreProperties>
</file>