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338" r:id="rId2"/>
    <p:sldId id="320" r:id="rId3"/>
    <p:sldId id="322" r:id="rId4"/>
    <p:sldId id="329" r:id="rId5"/>
    <p:sldId id="342" r:id="rId6"/>
    <p:sldId id="340" r:id="rId7"/>
    <p:sldId id="339" r:id="rId8"/>
    <p:sldId id="330" r:id="rId9"/>
    <p:sldId id="343" r:id="rId10"/>
    <p:sldId id="331" r:id="rId11"/>
    <p:sldId id="344" r:id="rId12"/>
    <p:sldId id="321" r:id="rId13"/>
    <p:sldId id="332" r:id="rId14"/>
    <p:sldId id="341" r:id="rId15"/>
    <p:sldId id="335" r:id="rId16"/>
    <p:sldId id="336" r:id="rId17"/>
    <p:sldId id="337" r:id="rId18"/>
  </p:sldIdLst>
  <p:sldSz cx="9144000" cy="6858000" type="screen4x3"/>
  <p:notesSz cx="6735763" cy="9869488"/>
  <p:custDataLst>
    <p:tags r:id="rId21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69696"/>
    <a:srgbClr val="DADADA"/>
    <a:srgbClr val="DEDEDE"/>
    <a:srgbClr val="99BBFF"/>
    <a:srgbClr val="B1CBFF"/>
    <a:srgbClr val="C9DBFF"/>
    <a:srgbClr val="DBE7FF"/>
    <a:srgbClr val="DFFF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244" autoAdjust="0"/>
    <p:restoredTop sz="96112" autoAdjust="0"/>
  </p:normalViewPr>
  <p:slideViewPr>
    <p:cSldViewPr>
      <p:cViewPr varScale="1">
        <p:scale>
          <a:sx n="95" d="100"/>
          <a:sy n="95" d="100"/>
        </p:scale>
        <p:origin x="656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ags" Target="tags/tag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635622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defTabSz="911225">
              <a:defRPr sz="1000" b="0" i="1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7938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algn="r" defTabSz="911225">
              <a:defRPr sz="1000" b="0" i="1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2813" y="771525"/>
            <a:ext cx="4910137" cy="3683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96938" y="4699000"/>
            <a:ext cx="4941887" cy="440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82" tIns="45941" rIns="91882" bIns="4594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defTabSz="911225">
              <a:defRPr sz="1000" b="0" i="1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7938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algn="r" defTabSz="911225">
              <a:defRPr sz="1000" b="0" i="1">
                <a:latin typeface="Arial" charset="0"/>
              </a:defRPr>
            </a:lvl1pPr>
          </a:lstStyle>
          <a:p>
            <a:pPr>
              <a:defRPr/>
            </a:pPr>
            <a:fld id="{42E347A2-6C35-483F-A06D-CC07D7CB13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6316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2813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48912913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8609972"/>
      </p:ext>
    </p:extLst>
  </p:cSld>
  <p:clrMapOvr>
    <a:masterClrMapping/>
  </p:clrMapOvr>
  <p:transition advTm="4300"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28600"/>
            <a:ext cx="7848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9750" y="1628775"/>
            <a:ext cx="78486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0"/>
            <a:r>
              <a:rPr lang="en-GB" altLang="en-US"/>
              <a:t>Second level</a:t>
            </a:r>
          </a:p>
          <a:p>
            <a:pPr lvl="0"/>
            <a:r>
              <a:rPr lang="en-GB" altLang="en-US"/>
              <a:t>Third level</a:t>
            </a:r>
          </a:p>
          <a:p>
            <a:pPr lvl="0"/>
            <a:r>
              <a:rPr lang="en-GB" altLang="en-US"/>
              <a:t>Fourth level</a:t>
            </a:r>
          </a:p>
          <a:p>
            <a:pPr lvl="0"/>
            <a:r>
              <a:rPr lang="en-GB" altLang="en-US"/>
              <a:t>Fifth level</a:t>
            </a:r>
          </a:p>
        </p:txBody>
      </p:sp>
      <p:sp>
        <p:nvSpPr>
          <p:cNvPr id="6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Lysons</a:t>
            </a:r>
            <a:r>
              <a: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 &amp; Farrington,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Procurement and Supply Chain Management,</a:t>
            </a:r>
            <a:r>
              <a: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 9e © Pearson Education Limited 2016</a:t>
            </a:r>
          </a:p>
        </p:txBody>
      </p:sp>
      <p:sp>
        <p:nvSpPr>
          <p:cNvPr id="7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Slide 10.</a:t>
            </a:r>
            <a:fld id="{EE8FF528-2F63-47C1-9125-8E65D8390175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Monotype Sorts" pitchFamily="2" charset="2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Monotype Sorts" pitchFamily="2" charset="2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844824"/>
            <a:ext cx="7848600" cy="1440185"/>
          </a:xfrm>
        </p:spPr>
        <p:txBody>
          <a:bodyPr/>
          <a:lstStyle/>
          <a:p>
            <a:pPr algn="ctr">
              <a:buNone/>
            </a:pPr>
            <a:r>
              <a:rPr lang="en-IN" altLang="en-US" sz="3400" b="1" dirty="0"/>
              <a:t>Sourcing, Supplier Selection and Performance Management</a:t>
            </a:r>
          </a:p>
        </p:txBody>
      </p:sp>
    </p:spTree>
  </p:cSld>
  <p:clrMapOvr>
    <a:masterClrMapping/>
  </p:clrMapOvr>
  <p:transition advTm="4300">
    <p:randomBa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305"/>
          <p:cNvSpPr>
            <a:spLocks noChangeArrowheads="1"/>
          </p:cNvSpPr>
          <p:nvPr/>
        </p:nvSpPr>
        <p:spPr bwMode="auto">
          <a:xfrm>
            <a:off x="4572000" y="994002"/>
            <a:ext cx="4572000" cy="433388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The sourcing process</a:t>
            </a:r>
          </a:p>
        </p:txBody>
      </p:sp>
      <p:sp>
        <p:nvSpPr>
          <p:cNvPr id="3075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24278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077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/>
              <a:t>Sourcing, supplier selection and performance management</a:t>
            </a:r>
            <a:endParaRPr lang="en-GB" altLang="en-US" b="0" dirty="0"/>
          </a:p>
        </p:txBody>
      </p:sp>
      <p:sp>
        <p:nvSpPr>
          <p:cNvPr id="3078" name="Rectangle 54"/>
          <p:cNvSpPr>
            <a:spLocks noChangeArrowheads="1"/>
          </p:cNvSpPr>
          <p:nvPr/>
        </p:nvSpPr>
        <p:spPr bwMode="auto">
          <a:xfrm>
            <a:off x="0" y="1863952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3079" name="Oval 279"/>
          <p:cNvSpPr>
            <a:spLocks noChangeArrowheads="1"/>
          </p:cNvSpPr>
          <p:nvPr/>
        </p:nvSpPr>
        <p:spPr bwMode="auto">
          <a:xfrm>
            <a:off x="292100" y="2217965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>
                <a:solidFill>
                  <a:schemeClr val="bg1"/>
                </a:solidFill>
              </a:rPr>
              <a:t>1.</a:t>
            </a:r>
          </a:p>
        </p:txBody>
      </p:sp>
      <p:sp>
        <p:nvSpPr>
          <p:cNvPr id="3080" name="Oval 280"/>
          <p:cNvSpPr>
            <a:spLocks noChangeArrowheads="1"/>
          </p:cNvSpPr>
          <p:nvPr/>
        </p:nvSpPr>
        <p:spPr bwMode="auto">
          <a:xfrm>
            <a:off x="292100" y="2932340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>
                <a:solidFill>
                  <a:schemeClr val="bg1"/>
                </a:solidFill>
              </a:rPr>
              <a:t>2.</a:t>
            </a:r>
          </a:p>
        </p:txBody>
      </p:sp>
      <p:sp>
        <p:nvSpPr>
          <p:cNvPr id="3081" name="Oval 281"/>
          <p:cNvSpPr>
            <a:spLocks noChangeArrowheads="1"/>
          </p:cNvSpPr>
          <p:nvPr/>
        </p:nvSpPr>
        <p:spPr bwMode="auto">
          <a:xfrm>
            <a:off x="292100" y="3648302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>
                <a:solidFill>
                  <a:schemeClr val="bg1"/>
                </a:solidFill>
              </a:rPr>
              <a:t>3.</a:t>
            </a:r>
          </a:p>
        </p:txBody>
      </p:sp>
      <p:sp>
        <p:nvSpPr>
          <p:cNvPr id="3082" name="Oval 282"/>
          <p:cNvSpPr>
            <a:spLocks noChangeArrowheads="1"/>
          </p:cNvSpPr>
          <p:nvPr/>
        </p:nvSpPr>
        <p:spPr bwMode="auto">
          <a:xfrm>
            <a:off x="292100" y="4362677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>
                <a:solidFill>
                  <a:schemeClr val="bg1"/>
                </a:solidFill>
              </a:rPr>
              <a:t>4.</a:t>
            </a:r>
          </a:p>
        </p:txBody>
      </p:sp>
      <p:sp>
        <p:nvSpPr>
          <p:cNvPr id="3083" name="Text Box 287"/>
          <p:cNvSpPr txBox="1">
            <a:spLocks noChangeArrowheads="1"/>
          </p:cNvSpPr>
          <p:nvPr/>
        </p:nvSpPr>
        <p:spPr bwMode="auto">
          <a:xfrm>
            <a:off x="903288" y="2287815"/>
            <a:ext cx="16208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Identify needs</a:t>
            </a:r>
          </a:p>
        </p:txBody>
      </p:sp>
      <p:sp>
        <p:nvSpPr>
          <p:cNvPr id="3084" name="Text Box 288"/>
          <p:cNvSpPr txBox="1">
            <a:spLocks noChangeArrowheads="1"/>
          </p:cNvSpPr>
          <p:nvPr/>
        </p:nvSpPr>
        <p:spPr bwMode="auto">
          <a:xfrm>
            <a:off x="903288" y="3002190"/>
            <a:ext cx="22621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Define requirements</a:t>
            </a:r>
          </a:p>
        </p:txBody>
      </p:sp>
      <p:sp>
        <p:nvSpPr>
          <p:cNvPr id="3085" name="Text Box 289"/>
          <p:cNvSpPr txBox="1">
            <a:spLocks noChangeArrowheads="1"/>
          </p:cNvSpPr>
          <p:nvPr/>
        </p:nvSpPr>
        <p:spPr bwMode="auto">
          <a:xfrm>
            <a:off x="903288" y="3718152"/>
            <a:ext cx="2470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Decide to make or buy</a:t>
            </a:r>
          </a:p>
        </p:txBody>
      </p:sp>
      <p:sp>
        <p:nvSpPr>
          <p:cNvPr id="3086" name="Text Box 290"/>
          <p:cNvSpPr txBox="1">
            <a:spLocks noChangeArrowheads="1"/>
          </p:cNvSpPr>
          <p:nvPr/>
        </p:nvSpPr>
        <p:spPr bwMode="auto">
          <a:xfrm>
            <a:off x="903288" y="5864452"/>
            <a:ext cx="2800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Identify possible suppliers</a:t>
            </a:r>
          </a:p>
        </p:txBody>
      </p:sp>
      <p:sp>
        <p:nvSpPr>
          <p:cNvPr id="3087" name="Text Box 291"/>
          <p:cNvSpPr txBox="1">
            <a:spLocks noChangeArrowheads="1"/>
          </p:cNvSpPr>
          <p:nvPr/>
        </p:nvSpPr>
        <p:spPr bwMode="auto">
          <a:xfrm>
            <a:off x="4767263" y="2287815"/>
            <a:ext cx="30670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Pre-screen possible sources</a:t>
            </a:r>
          </a:p>
        </p:txBody>
      </p:sp>
      <p:sp>
        <p:nvSpPr>
          <p:cNvPr id="3088" name="Text Box 292"/>
          <p:cNvSpPr txBox="1">
            <a:spLocks noChangeArrowheads="1"/>
          </p:cNvSpPr>
          <p:nvPr/>
        </p:nvSpPr>
        <p:spPr bwMode="auto">
          <a:xfrm>
            <a:off x="4767263" y="2989490"/>
            <a:ext cx="34226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Evaluate remaining supply base</a:t>
            </a:r>
          </a:p>
        </p:txBody>
      </p:sp>
      <p:sp>
        <p:nvSpPr>
          <p:cNvPr id="3089" name="Text Box 293"/>
          <p:cNvSpPr txBox="1">
            <a:spLocks noChangeArrowheads="1"/>
          </p:cNvSpPr>
          <p:nvPr/>
        </p:nvSpPr>
        <p:spPr bwMode="auto">
          <a:xfrm>
            <a:off x="4767263" y="3691165"/>
            <a:ext cx="1835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Choose supplier</a:t>
            </a:r>
          </a:p>
        </p:txBody>
      </p:sp>
      <p:sp>
        <p:nvSpPr>
          <p:cNvPr id="3090" name="Text Box 294"/>
          <p:cNvSpPr txBox="1">
            <a:spLocks noChangeArrowheads="1"/>
          </p:cNvSpPr>
          <p:nvPr/>
        </p:nvSpPr>
        <p:spPr bwMode="auto">
          <a:xfrm>
            <a:off x="4767263" y="4392840"/>
            <a:ext cx="3359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Deliver product/perform service</a:t>
            </a:r>
          </a:p>
        </p:txBody>
      </p:sp>
      <p:sp>
        <p:nvSpPr>
          <p:cNvPr id="3091" name="Oval 295"/>
          <p:cNvSpPr>
            <a:spLocks noChangeArrowheads="1"/>
          </p:cNvSpPr>
          <p:nvPr/>
        </p:nvSpPr>
        <p:spPr bwMode="auto">
          <a:xfrm>
            <a:off x="292100" y="5078640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>
                <a:solidFill>
                  <a:schemeClr val="bg1"/>
                </a:solidFill>
              </a:rPr>
              <a:t>5.</a:t>
            </a:r>
          </a:p>
        </p:txBody>
      </p:sp>
      <p:sp>
        <p:nvSpPr>
          <p:cNvPr id="3092" name="Oval 296"/>
          <p:cNvSpPr>
            <a:spLocks noChangeArrowheads="1"/>
          </p:cNvSpPr>
          <p:nvPr/>
        </p:nvSpPr>
        <p:spPr bwMode="auto">
          <a:xfrm>
            <a:off x="292100" y="5794602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>
                <a:solidFill>
                  <a:schemeClr val="bg1"/>
                </a:solidFill>
              </a:rPr>
              <a:t>6.</a:t>
            </a:r>
          </a:p>
        </p:txBody>
      </p:sp>
      <p:sp>
        <p:nvSpPr>
          <p:cNvPr id="3093" name="Oval 297"/>
          <p:cNvSpPr>
            <a:spLocks noChangeArrowheads="1"/>
          </p:cNvSpPr>
          <p:nvPr/>
        </p:nvSpPr>
        <p:spPr bwMode="auto">
          <a:xfrm>
            <a:off x="4043363" y="2217965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>
                <a:solidFill>
                  <a:schemeClr val="bg1"/>
                </a:solidFill>
              </a:rPr>
              <a:t>7.</a:t>
            </a:r>
          </a:p>
        </p:txBody>
      </p:sp>
      <p:sp>
        <p:nvSpPr>
          <p:cNvPr id="3094" name="Oval 298"/>
          <p:cNvSpPr>
            <a:spLocks noChangeArrowheads="1"/>
          </p:cNvSpPr>
          <p:nvPr/>
        </p:nvSpPr>
        <p:spPr bwMode="auto">
          <a:xfrm>
            <a:off x="4043363" y="2911702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>
                <a:solidFill>
                  <a:schemeClr val="bg1"/>
                </a:solidFill>
              </a:rPr>
              <a:t>8.</a:t>
            </a:r>
          </a:p>
        </p:txBody>
      </p:sp>
      <p:sp>
        <p:nvSpPr>
          <p:cNvPr id="3095" name="Oval 299"/>
          <p:cNvSpPr>
            <a:spLocks noChangeArrowheads="1"/>
          </p:cNvSpPr>
          <p:nvPr/>
        </p:nvSpPr>
        <p:spPr bwMode="auto">
          <a:xfrm>
            <a:off x="4043363" y="3605440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>
                <a:solidFill>
                  <a:schemeClr val="bg1"/>
                </a:solidFill>
              </a:rPr>
              <a:t>9.</a:t>
            </a:r>
          </a:p>
        </p:txBody>
      </p:sp>
      <p:sp>
        <p:nvSpPr>
          <p:cNvPr id="3096" name="Oval 300"/>
          <p:cNvSpPr>
            <a:spLocks noChangeArrowheads="1"/>
          </p:cNvSpPr>
          <p:nvPr/>
        </p:nvSpPr>
        <p:spPr bwMode="auto">
          <a:xfrm>
            <a:off x="4043363" y="4299177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>
                <a:solidFill>
                  <a:schemeClr val="bg1"/>
                </a:solidFill>
              </a:rPr>
              <a:t>10.</a:t>
            </a:r>
          </a:p>
        </p:txBody>
      </p:sp>
      <p:sp>
        <p:nvSpPr>
          <p:cNvPr id="3097" name="Oval 301"/>
          <p:cNvSpPr>
            <a:spLocks noChangeArrowheads="1"/>
          </p:cNvSpPr>
          <p:nvPr/>
        </p:nvSpPr>
        <p:spPr bwMode="auto">
          <a:xfrm>
            <a:off x="4043363" y="4992915"/>
            <a:ext cx="504825" cy="504825"/>
          </a:xfrm>
          <a:prstGeom prst="ellips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2400" dirty="0">
                <a:solidFill>
                  <a:schemeClr val="bg1"/>
                </a:solidFill>
              </a:rPr>
              <a:t>11.</a:t>
            </a:r>
          </a:p>
        </p:txBody>
      </p:sp>
      <p:sp>
        <p:nvSpPr>
          <p:cNvPr id="3098" name="Text Box 302"/>
          <p:cNvSpPr txBox="1">
            <a:spLocks noChangeArrowheads="1"/>
          </p:cNvSpPr>
          <p:nvPr/>
        </p:nvSpPr>
        <p:spPr bwMode="auto">
          <a:xfrm>
            <a:off x="903288" y="4432527"/>
            <a:ext cx="2673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Identify type of purchase</a:t>
            </a:r>
          </a:p>
        </p:txBody>
      </p:sp>
      <p:sp>
        <p:nvSpPr>
          <p:cNvPr id="3099" name="Text Box 303"/>
          <p:cNvSpPr txBox="1">
            <a:spLocks noChangeArrowheads="1"/>
          </p:cNvSpPr>
          <p:nvPr/>
        </p:nvSpPr>
        <p:spPr bwMode="auto">
          <a:xfrm>
            <a:off x="903288" y="5148490"/>
            <a:ext cx="26860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Conduct market analysis</a:t>
            </a:r>
          </a:p>
        </p:txBody>
      </p:sp>
      <p:sp>
        <p:nvSpPr>
          <p:cNvPr id="3100" name="Text Box 304"/>
          <p:cNvSpPr txBox="1">
            <a:spLocks noChangeArrowheads="1"/>
          </p:cNvSpPr>
          <p:nvPr/>
        </p:nvSpPr>
        <p:spPr bwMode="auto">
          <a:xfrm>
            <a:off x="4767263" y="5094515"/>
            <a:ext cx="405288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b="0" dirty="0"/>
              <a:t>Post-purchase performance evaluation</a:t>
            </a:r>
          </a:p>
        </p:txBody>
      </p:sp>
      <p:sp>
        <p:nvSpPr>
          <p:cNvPr id="3101" name="Text Box 306"/>
          <p:cNvSpPr txBox="1">
            <a:spLocks noChangeArrowheads="1"/>
          </p:cNvSpPr>
          <p:nvPr/>
        </p:nvSpPr>
        <p:spPr bwMode="auto">
          <a:xfrm>
            <a:off x="468313" y="1498604"/>
            <a:ext cx="77660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sz="1800" b="0" dirty="0"/>
              <a:t>Sourcing is the process of identifying, selecting and developing suppliers</a:t>
            </a:r>
            <a:endParaRPr lang="en-GB" altLang="en-US" sz="1800" b="0" dirty="0"/>
          </a:p>
        </p:txBody>
      </p:sp>
      <p:sp>
        <p:nvSpPr>
          <p:cNvPr id="3102" name="Text Box 307"/>
          <p:cNvSpPr txBox="1">
            <a:spLocks noChangeArrowheads="1"/>
          </p:cNvSpPr>
          <p:nvPr/>
        </p:nvSpPr>
        <p:spPr bwMode="auto">
          <a:xfrm>
            <a:off x="2049463" y="1821090"/>
            <a:ext cx="437818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altLang="en-US" sz="1800" dirty="0"/>
              <a:t>The 11 stages of the sourcing process</a:t>
            </a:r>
            <a:endParaRPr lang="en-GB" altLang="en-US" sz="1800" dirty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2" name="Rectangle 149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3" name="Rectangle 152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4" name="Rectangle 155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5" name="Rectangle 15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106" name="Rectangle 161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4107" name="AutoShape 234"/>
          <p:cNvSpPr>
            <a:spLocks noChangeArrowheads="1"/>
          </p:cNvSpPr>
          <p:nvPr/>
        </p:nvSpPr>
        <p:spPr bwMode="auto">
          <a:xfrm>
            <a:off x="2408238" y="1628800"/>
            <a:ext cx="4449762" cy="79372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b="0" dirty="0">
                <a:solidFill>
                  <a:schemeClr val="bg1"/>
                </a:solidFill>
              </a:rPr>
              <a:t>Sourcing information</a:t>
            </a:r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4108" name="AutoShape 235"/>
          <p:cNvSpPr>
            <a:spLocks noChangeArrowheads="1"/>
          </p:cNvSpPr>
          <p:nvPr/>
        </p:nvSpPr>
        <p:spPr bwMode="auto">
          <a:xfrm>
            <a:off x="201613" y="2982913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b="0" dirty="0"/>
              <a:t>Analysis of</a:t>
            </a:r>
          </a:p>
          <a:p>
            <a:pPr algn="ctr"/>
            <a:r>
              <a:rPr lang="en-GB" altLang="en-US" sz="1800" b="0" dirty="0"/>
              <a:t>market</a:t>
            </a:r>
          </a:p>
          <a:p>
            <a:pPr algn="ctr"/>
            <a:r>
              <a:rPr lang="en-GB" altLang="en-US" sz="1800" b="0" dirty="0"/>
              <a:t>conditions</a:t>
            </a:r>
            <a:endParaRPr lang="en-GB" altLang="en-US" sz="1800" dirty="0"/>
          </a:p>
        </p:txBody>
      </p:sp>
      <p:sp>
        <p:nvSpPr>
          <p:cNvPr id="4109" name="AutoShape 236"/>
          <p:cNvSpPr>
            <a:spLocks noChangeArrowheads="1"/>
          </p:cNvSpPr>
          <p:nvPr/>
        </p:nvSpPr>
        <p:spPr bwMode="auto">
          <a:xfrm>
            <a:off x="1641081" y="3429000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b="0" dirty="0"/>
              <a:t>Directives</a:t>
            </a:r>
          </a:p>
          <a:p>
            <a:pPr algn="ctr"/>
            <a:r>
              <a:rPr lang="en-GB" altLang="en-US" sz="1800" b="0" dirty="0"/>
              <a:t>e.g. EU </a:t>
            </a:r>
            <a:br>
              <a:rPr lang="en-GB" altLang="en-US" sz="1800" b="0" dirty="0"/>
            </a:br>
            <a:r>
              <a:rPr lang="en-GB" altLang="en-US" sz="1800" b="0" dirty="0"/>
              <a:t>directives </a:t>
            </a:r>
            <a:br>
              <a:rPr lang="en-GB" altLang="en-US" sz="1800" b="0" dirty="0"/>
            </a:br>
            <a:r>
              <a:rPr lang="en-GB" altLang="en-US" sz="1800" b="0" dirty="0"/>
              <a:t>and </a:t>
            </a:r>
            <a:br>
              <a:rPr lang="en-GB" altLang="en-US" sz="1800" b="0" dirty="0"/>
            </a:br>
            <a:r>
              <a:rPr lang="en-GB" altLang="en-US" sz="1800" b="0" dirty="0"/>
              <a:t>corporate </a:t>
            </a:r>
            <a:br>
              <a:rPr lang="en-GB" altLang="en-US" sz="1800" b="0" dirty="0"/>
            </a:br>
            <a:r>
              <a:rPr lang="en-GB" altLang="en-US" sz="1800" b="0" dirty="0"/>
              <a:t>directives</a:t>
            </a:r>
          </a:p>
        </p:txBody>
      </p:sp>
      <p:sp>
        <p:nvSpPr>
          <p:cNvPr id="4110" name="AutoShape 237"/>
          <p:cNvSpPr>
            <a:spLocks noChangeArrowheads="1"/>
          </p:cNvSpPr>
          <p:nvPr/>
        </p:nvSpPr>
        <p:spPr bwMode="auto">
          <a:xfrm>
            <a:off x="3086100" y="2982913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b="0" dirty="0"/>
              <a:t>E-sourcing</a:t>
            </a:r>
          </a:p>
        </p:txBody>
      </p:sp>
      <p:sp>
        <p:nvSpPr>
          <p:cNvPr id="4111" name="AutoShape 238"/>
          <p:cNvSpPr>
            <a:spLocks noChangeArrowheads="1"/>
          </p:cNvSpPr>
          <p:nvPr/>
        </p:nvSpPr>
        <p:spPr bwMode="auto">
          <a:xfrm>
            <a:off x="4527550" y="3429001"/>
            <a:ext cx="14795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b="0" dirty="0"/>
              <a:t>Locating</a:t>
            </a:r>
          </a:p>
          <a:p>
            <a:pPr algn="ctr"/>
            <a:r>
              <a:rPr lang="en-GB" altLang="en-US" sz="1800" b="0" dirty="0"/>
              <a:t>supplier</a:t>
            </a:r>
          </a:p>
          <a:p>
            <a:pPr algn="ctr"/>
            <a:r>
              <a:rPr lang="en-GB" altLang="en-US" sz="1800" b="0" dirty="0"/>
              <a:t>sources</a:t>
            </a:r>
          </a:p>
        </p:txBody>
      </p:sp>
      <p:sp>
        <p:nvSpPr>
          <p:cNvPr id="4112" name="AutoShape 239"/>
          <p:cNvSpPr>
            <a:spLocks noChangeArrowheads="1"/>
          </p:cNvSpPr>
          <p:nvPr/>
        </p:nvSpPr>
        <p:spPr bwMode="auto">
          <a:xfrm>
            <a:off x="6110288" y="2982913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b="0" dirty="0"/>
              <a:t>Supplier</a:t>
            </a:r>
          </a:p>
          <a:p>
            <a:pPr algn="ctr"/>
            <a:r>
              <a:rPr lang="en-GB" altLang="en-US" sz="1800" b="0" dirty="0"/>
              <a:t>assessment</a:t>
            </a:r>
            <a:endParaRPr lang="en-GB" altLang="en-US" sz="1800" dirty="0"/>
          </a:p>
        </p:txBody>
      </p:sp>
      <p:sp>
        <p:nvSpPr>
          <p:cNvPr id="4113" name="AutoShape 240"/>
          <p:cNvSpPr>
            <a:spLocks noChangeArrowheads="1"/>
          </p:cNvSpPr>
          <p:nvPr/>
        </p:nvSpPr>
        <p:spPr bwMode="auto">
          <a:xfrm>
            <a:off x="7553325" y="3429001"/>
            <a:ext cx="1339850" cy="1670050"/>
          </a:xfrm>
          <a:prstGeom prst="roundRect">
            <a:avLst>
              <a:gd name="adj" fmla="val 1666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b="0" dirty="0"/>
              <a:t>Supplier</a:t>
            </a:r>
          </a:p>
          <a:p>
            <a:pPr algn="ctr"/>
            <a:r>
              <a:rPr lang="en-GB" altLang="en-US" sz="1800" b="0" dirty="0"/>
              <a:t>performance</a:t>
            </a:r>
          </a:p>
          <a:p>
            <a:pPr algn="ctr"/>
            <a:r>
              <a:rPr lang="en-GB" altLang="en-US" sz="1800" b="0" dirty="0"/>
              <a:t>rating</a:t>
            </a:r>
            <a:endParaRPr lang="en-GB" altLang="en-US" sz="1800" dirty="0"/>
          </a:p>
        </p:txBody>
      </p:sp>
      <p:cxnSp>
        <p:nvCxnSpPr>
          <p:cNvPr id="4096" name="Straight Connector 4095"/>
          <p:cNvCxnSpPr/>
          <p:nvPr/>
        </p:nvCxnSpPr>
        <p:spPr bwMode="auto">
          <a:xfrm>
            <a:off x="883531" y="2636912"/>
            <a:ext cx="7339719" cy="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4100" name="Straight Connector 4099"/>
          <p:cNvCxnSpPr>
            <a:endCxn id="4108" idx="0"/>
          </p:cNvCxnSpPr>
          <p:nvPr/>
        </p:nvCxnSpPr>
        <p:spPr bwMode="auto">
          <a:xfrm flipH="1">
            <a:off x="871538" y="2636912"/>
            <a:ext cx="11993" cy="34600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4121" name="Straight Connector 4120"/>
          <p:cNvCxnSpPr/>
          <p:nvPr/>
        </p:nvCxnSpPr>
        <p:spPr bwMode="auto">
          <a:xfrm>
            <a:off x="2408238" y="2636913"/>
            <a:ext cx="0" cy="792088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4123" name="Straight Connector 4122"/>
          <p:cNvCxnSpPr/>
          <p:nvPr/>
        </p:nvCxnSpPr>
        <p:spPr bwMode="auto">
          <a:xfrm>
            <a:off x="3763914" y="2636912"/>
            <a:ext cx="0" cy="34600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4125" name="Straight Connector 4124"/>
          <p:cNvCxnSpPr>
            <a:endCxn id="4111" idx="0"/>
          </p:cNvCxnSpPr>
          <p:nvPr/>
        </p:nvCxnSpPr>
        <p:spPr bwMode="auto">
          <a:xfrm>
            <a:off x="5267325" y="2422525"/>
            <a:ext cx="0" cy="1006476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226436" name="Straight Connector 226435"/>
          <p:cNvCxnSpPr/>
          <p:nvPr/>
        </p:nvCxnSpPr>
        <p:spPr bwMode="auto">
          <a:xfrm>
            <a:off x="6780213" y="2636912"/>
            <a:ext cx="0" cy="34600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cxnSp>
        <p:nvCxnSpPr>
          <p:cNvPr id="226438" name="Straight Connector 226437"/>
          <p:cNvCxnSpPr>
            <a:stCxn id="4113" idx="0"/>
          </p:cNvCxnSpPr>
          <p:nvPr/>
        </p:nvCxnSpPr>
        <p:spPr bwMode="auto">
          <a:xfrm flipV="1">
            <a:off x="8223250" y="2636912"/>
            <a:ext cx="0" cy="792089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  <p:sp>
        <p:nvSpPr>
          <p:cNvPr id="26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7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28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149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6" name="Rectangle 152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7" name="Rectangle 155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8" name="Rectangle 15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5129" name="Rectangle 161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5130" name="TextBox 24"/>
          <p:cNvSpPr txBox="1">
            <a:spLocks noChangeArrowheads="1"/>
          </p:cNvSpPr>
          <p:nvPr/>
        </p:nvSpPr>
        <p:spPr bwMode="auto">
          <a:xfrm>
            <a:off x="1835696" y="1373459"/>
            <a:ext cx="482453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/>
              <a:t>Market Research</a:t>
            </a:r>
          </a:p>
          <a:p>
            <a:pPr algn="ctr"/>
            <a:endParaRPr lang="en-GB" altLang="en-US" sz="1400" dirty="0"/>
          </a:p>
        </p:txBody>
      </p:sp>
      <p:sp>
        <p:nvSpPr>
          <p:cNvPr id="5131" name="TextBox 25"/>
          <p:cNvSpPr txBox="1">
            <a:spLocks noChangeArrowheads="1"/>
          </p:cNvSpPr>
          <p:nvPr/>
        </p:nvSpPr>
        <p:spPr bwMode="auto">
          <a:xfrm>
            <a:off x="827584" y="2276872"/>
            <a:ext cx="7344842" cy="3600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>
              <a:lnSpc>
                <a:spcPct val="200000"/>
              </a:lnSpc>
              <a:buSzPct val="150000"/>
            </a:pPr>
            <a:r>
              <a:rPr lang="en-GB" altLang="en-US" sz="1400" dirty="0"/>
              <a:t>  </a:t>
            </a:r>
            <a:r>
              <a:rPr lang="en-GB" altLang="en-US" sz="1800" dirty="0"/>
              <a:t>Why it is important to sourcing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</a:pPr>
            <a:r>
              <a:rPr lang="en-GB" altLang="en-US" sz="1400" dirty="0"/>
              <a:t>  </a:t>
            </a:r>
            <a:r>
              <a:rPr lang="en-GB" altLang="en-US" sz="1600" dirty="0"/>
              <a:t>Helps in forecasting long-term demand for a product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</a:pPr>
            <a:r>
              <a:rPr lang="en-GB" altLang="en-US" sz="1400" dirty="0"/>
              <a:t>  </a:t>
            </a:r>
            <a:r>
              <a:rPr lang="en-GB" altLang="en-US" sz="1600" dirty="0"/>
              <a:t>Helps in forecasting price trends of bought-out items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</a:pPr>
            <a:r>
              <a:rPr lang="en-GB" altLang="en-US" sz="1400" dirty="0"/>
              <a:t>  </a:t>
            </a:r>
            <a:r>
              <a:rPr lang="en-GB" altLang="en-US" sz="1600" dirty="0"/>
              <a:t>Indicates what alternative goods and supply sources are available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</a:pPr>
            <a:r>
              <a:rPr lang="en-GB" altLang="en-US" sz="1400" dirty="0"/>
              <a:t>  </a:t>
            </a:r>
            <a:r>
              <a:rPr lang="en-GB" altLang="en-US" sz="1600" dirty="0"/>
              <a:t>Gives guidance on security of supply sources </a:t>
            </a:r>
          </a:p>
          <a:p>
            <a:pPr marL="342900" indent="-342900">
              <a:lnSpc>
                <a:spcPct val="200000"/>
              </a:lnSpc>
              <a:buSzPct val="150000"/>
              <a:buFont typeface="+mj-lt"/>
              <a:buAutoNum type="arabicPeriod"/>
              <a:tabLst>
                <a:tab pos="461963" algn="l"/>
              </a:tabLst>
            </a:pPr>
            <a:r>
              <a:rPr lang="en-GB" altLang="en-US" sz="1400" dirty="0"/>
              <a:t> </a:t>
            </a:r>
            <a:r>
              <a:rPr lang="en-GB" altLang="en-US" sz="1600" dirty="0"/>
              <a:t> Information on pay trends, commodity price, etc., assists in	procurement strategy development</a:t>
            </a:r>
            <a:endParaRPr lang="en-US" altLang="en-US" sz="1600" dirty="0"/>
          </a:p>
        </p:txBody>
      </p:sp>
      <p:sp>
        <p:nvSpPr>
          <p:cNvPr id="5132" name="AutoShape 140"/>
          <p:cNvSpPr>
            <a:spLocks noChangeArrowheads="1"/>
          </p:cNvSpPr>
          <p:nvPr/>
        </p:nvSpPr>
        <p:spPr bwMode="auto">
          <a:xfrm>
            <a:off x="2302954" y="1340768"/>
            <a:ext cx="4536504" cy="655862"/>
          </a:xfrm>
          <a:prstGeom prst="roundRect">
            <a:avLst>
              <a:gd name="adj" fmla="val 16667"/>
            </a:avLst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en-US" altLang="en-US" dirty="0"/>
          </a:p>
        </p:txBody>
      </p:sp>
      <p:sp>
        <p:nvSpPr>
          <p:cNvPr id="15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6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7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D56CA-6F48-0342-B2A2-F41C36087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Porter’s Five Forces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520F8CB-9115-8046-9782-9AFB0C0860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49645" y="2780928"/>
            <a:ext cx="5368510" cy="36051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5542139-2BD8-5A41-9977-F029DE1806A4}"/>
              </a:ext>
            </a:extLst>
          </p:cNvPr>
          <p:cNvSpPr txBox="1"/>
          <p:nvPr/>
        </p:nvSpPr>
        <p:spPr>
          <a:xfrm>
            <a:off x="1475656" y="1556792"/>
            <a:ext cx="52031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How competitive is the supplier market and who has the power?</a:t>
            </a:r>
          </a:p>
        </p:txBody>
      </p:sp>
    </p:spTree>
    <p:extLst>
      <p:ext uri="{BB962C8B-B14F-4D97-AF65-F5344CB8AC3E}">
        <p14:creationId xmlns:p14="http://schemas.microsoft.com/office/powerpoint/2010/main" val="1569536304"/>
      </p:ext>
    </p:extLst>
  </p:cSld>
  <p:clrMapOvr>
    <a:masterClrMapping/>
  </p:clrMapOvr>
  <p:transition advTm="4300">
    <p:randomBa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E5396-11E0-CA4A-BA2A-E17052403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750" y="116632"/>
            <a:ext cx="7848600" cy="809498"/>
          </a:xfrm>
        </p:spPr>
        <p:txBody>
          <a:bodyPr/>
          <a:lstStyle/>
          <a:p>
            <a:r>
              <a:rPr lang="en-US" sz="3200" b="1" dirty="0"/>
              <a:t>Supplier Appraisal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36595-13A9-B74C-8499-82F36CCDC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052736"/>
            <a:ext cx="7848600" cy="5544615"/>
          </a:xfrm>
        </p:spPr>
        <p:txBody>
          <a:bodyPr/>
          <a:lstStyle/>
          <a:p>
            <a:r>
              <a:rPr lang="en-GB" b="1" dirty="0"/>
              <a:t>Supplier appraisal</a:t>
            </a:r>
          </a:p>
          <a:p>
            <a:pPr lvl="1"/>
            <a:r>
              <a:rPr lang="en-GB" sz="2400" dirty="0"/>
              <a:t>Assessment of a potential supplier’s capability of controlling quality, delivery, quantity, price and all other factors to be embodied in a contract.</a:t>
            </a:r>
          </a:p>
          <a:p>
            <a:pPr lvl="1"/>
            <a:endParaRPr lang="en-GB" sz="2400" dirty="0"/>
          </a:p>
          <a:p>
            <a:r>
              <a:rPr lang="en-GB" b="1" dirty="0"/>
              <a:t>Supplier approval</a:t>
            </a:r>
          </a:p>
          <a:p>
            <a:pPr lvl="1"/>
            <a:r>
              <a:rPr lang="en-GB" sz="2400" dirty="0"/>
              <a:t>The placing of an enterprise on an approved list of suppliers following a process of supplier appraisal. </a:t>
            </a:r>
          </a:p>
          <a:p>
            <a:pPr lvl="1"/>
            <a:endParaRPr lang="en-GB" sz="2400" dirty="0"/>
          </a:p>
          <a:p>
            <a:r>
              <a:rPr lang="en-GB" b="1" dirty="0"/>
              <a:t>Supplier rating</a:t>
            </a:r>
          </a:p>
          <a:p>
            <a:pPr lvl="1"/>
            <a:r>
              <a:rPr lang="en-GB" sz="2400" dirty="0"/>
              <a:t>An index of the actual performance of a supplier.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07095212"/>
      </p:ext>
    </p:extLst>
  </p:cSld>
  <p:clrMapOvr>
    <a:masterClrMapping/>
  </p:clrMapOvr>
  <p:transition advTm="4300">
    <p:randomBa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2A697-7850-0B4B-95DA-B7586BF79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Iron Triangle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ED5F4A5-9DEF-864A-B748-C4BD0E0695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1760" y="1988840"/>
            <a:ext cx="4699000" cy="405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055166"/>
      </p:ext>
    </p:extLst>
  </p:cSld>
  <p:clrMapOvr>
    <a:masterClrMapping/>
  </p:clrMapOvr>
  <p:transition advTm="4300">
    <p:randomBa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Rectangle 149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150" name="Rectangle 152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151" name="Rectangle 155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152" name="Rectangle 15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6153" name="Rectangle 161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6154" name="TextBox 24"/>
          <p:cNvSpPr txBox="1">
            <a:spLocks noChangeArrowheads="1"/>
          </p:cNvSpPr>
          <p:nvPr/>
        </p:nvSpPr>
        <p:spPr bwMode="auto">
          <a:xfrm>
            <a:off x="1367631" y="1305497"/>
            <a:ext cx="64087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1800" dirty="0"/>
              <a:t>Supplier appraisal – ten facets to evaluate</a:t>
            </a:r>
            <a:endParaRPr lang="en-US" altLang="en-US" sz="18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6904030"/>
              </p:ext>
            </p:extLst>
          </p:nvPr>
        </p:nvGraphicFramePr>
        <p:xfrm>
          <a:off x="1403648" y="2204864"/>
          <a:ext cx="6096000" cy="33123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8475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Finance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Environmental management</a:t>
                      </a:r>
                    </a:p>
                  </a:txBody>
                  <a:tcPr>
                    <a:lnL w="12700" cmpd="sng">
                      <a:noFill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847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Insurance</a:t>
                      </a:r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Existing contracts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8475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Productive capacity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Organisational structures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847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Sub-contracting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98466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Health and safety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Procurement capability and supply chain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3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4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5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74A3B-2873-1B4C-9ED1-A8081A947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Standards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5F0F4-C033-C849-827A-F514607699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ISO9001 – Quality</a:t>
            </a:r>
          </a:p>
          <a:p>
            <a:endParaRPr lang="en-US" dirty="0"/>
          </a:p>
          <a:p>
            <a:r>
              <a:rPr lang="en-US" dirty="0"/>
              <a:t>ISO14001 – Environmental</a:t>
            </a:r>
          </a:p>
          <a:p>
            <a:endParaRPr lang="en-US" dirty="0"/>
          </a:p>
          <a:p>
            <a:r>
              <a:rPr lang="en-US" dirty="0"/>
              <a:t>ISO18001 – Health &amp; Safety</a:t>
            </a:r>
          </a:p>
        </p:txBody>
      </p:sp>
    </p:spTree>
    <p:extLst>
      <p:ext uri="{BB962C8B-B14F-4D97-AF65-F5344CB8AC3E}">
        <p14:creationId xmlns:p14="http://schemas.microsoft.com/office/powerpoint/2010/main" val="2867927491"/>
      </p:ext>
    </p:extLst>
  </p:cSld>
  <p:clrMapOvr>
    <a:masterClrMapping/>
  </p:clrMapOvr>
  <p:transition advTm="4300">
    <p:randomBa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149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4" name="Rectangle 152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5" name="Rectangle 155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6" name="Rectangle 15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7" name="Rectangle 161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7178" name="TextBox 24"/>
          <p:cNvSpPr txBox="1">
            <a:spLocks noChangeArrowheads="1"/>
          </p:cNvSpPr>
          <p:nvPr/>
        </p:nvSpPr>
        <p:spPr bwMode="auto">
          <a:xfrm>
            <a:off x="1367631" y="1340768"/>
            <a:ext cx="64087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Supplier evaluation factors</a:t>
            </a:r>
            <a:endParaRPr lang="en-US" alt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267744" y="1988840"/>
            <a:ext cx="655272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Quality and process control</a:t>
            </a:r>
          </a:p>
          <a:p>
            <a:pPr marL="18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Continuous improvement</a:t>
            </a:r>
          </a:p>
          <a:p>
            <a:pPr marL="36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Facility environment</a:t>
            </a:r>
          </a:p>
          <a:p>
            <a:pPr marL="54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Customer relationship</a:t>
            </a:r>
          </a:p>
          <a:p>
            <a:pPr marL="72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Delivery</a:t>
            </a:r>
          </a:p>
          <a:p>
            <a:pPr marL="90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Inventory and warehousing</a:t>
            </a:r>
          </a:p>
          <a:p>
            <a:pPr marL="108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Ordering</a:t>
            </a:r>
          </a:p>
          <a:p>
            <a:pPr marL="126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Financial conditions</a:t>
            </a:r>
          </a:p>
          <a:p>
            <a:pPr marL="144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Certifications</a:t>
            </a:r>
          </a:p>
          <a:p>
            <a:pPr marL="1620000">
              <a:lnSpc>
                <a:spcPct val="150000"/>
              </a:lnSpc>
              <a:buSzPct val="200000"/>
              <a:buFont typeface="Courier New" pitchFamily="49" charset="0"/>
              <a:buChar char="o"/>
              <a:defRPr/>
            </a:pPr>
            <a:r>
              <a:rPr lang="en-GB" sz="1600" dirty="0"/>
              <a:t>  Price</a:t>
            </a:r>
            <a:endParaRPr lang="en-US" sz="1600" dirty="0"/>
          </a:p>
        </p:txBody>
      </p:sp>
      <p:sp>
        <p:nvSpPr>
          <p:cNvPr id="14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5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B89E2-BA0A-334B-9609-7F0E014C5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Supplier Appraisal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E3039-7B37-F849-9F99-F7CD1B789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628774"/>
            <a:ext cx="7848600" cy="4752553"/>
          </a:xfrm>
        </p:spPr>
        <p:txBody>
          <a:bodyPr/>
          <a:lstStyle/>
          <a:p>
            <a:r>
              <a:rPr lang="en-US" dirty="0"/>
              <a:t>Questionnaires</a:t>
            </a:r>
          </a:p>
          <a:p>
            <a:endParaRPr lang="en-US" dirty="0"/>
          </a:p>
          <a:p>
            <a:r>
              <a:rPr lang="en-US" dirty="0"/>
              <a:t>Meetings</a:t>
            </a:r>
          </a:p>
          <a:p>
            <a:pPr lvl="1"/>
            <a:r>
              <a:rPr lang="en-US" sz="2000" dirty="0"/>
              <a:t>Pre contract award</a:t>
            </a:r>
          </a:p>
          <a:p>
            <a:pPr lvl="1"/>
            <a:r>
              <a:rPr lang="en-US" sz="2000" dirty="0"/>
              <a:t>Regular reviews post contract award</a:t>
            </a:r>
          </a:p>
          <a:p>
            <a:endParaRPr lang="en-US" dirty="0"/>
          </a:p>
          <a:p>
            <a:r>
              <a:rPr lang="en-US" dirty="0"/>
              <a:t>Site Visits</a:t>
            </a:r>
          </a:p>
          <a:p>
            <a:endParaRPr lang="en-US" dirty="0"/>
          </a:p>
          <a:p>
            <a:r>
              <a:rPr lang="en-US" dirty="0"/>
              <a:t>Audit</a:t>
            </a:r>
          </a:p>
        </p:txBody>
      </p:sp>
    </p:spTree>
    <p:extLst>
      <p:ext uri="{BB962C8B-B14F-4D97-AF65-F5344CB8AC3E}">
        <p14:creationId xmlns:p14="http://schemas.microsoft.com/office/powerpoint/2010/main" val="3622713113"/>
      </p:ext>
    </p:extLst>
  </p:cSld>
  <p:clrMapOvr>
    <a:masterClrMapping/>
  </p:clrMapOvr>
  <p:transition advTm="4300">
    <p:randomBar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157"/>
          <p:cNvSpPr>
            <a:spLocks noChangeArrowheads="1"/>
          </p:cNvSpPr>
          <p:nvPr/>
        </p:nvSpPr>
        <p:spPr bwMode="auto">
          <a:xfrm>
            <a:off x="4572000" y="1034628"/>
            <a:ext cx="4572000" cy="738188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       Supplier performance –</a:t>
            </a:r>
          </a:p>
          <a:p>
            <a:pPr algn="ctr"/>
            <a:r>
              <a:rPr lang="en-GB" altLang="en-US" dirty="0"/>
              <a:t>possible factors to evaluate</a:t>
            </a:r>
          </a:p>
        </p:txBody>
      </p:sp>
      <p:sp>
        <p:nvSpPr>
          <p:cNvPr id="8197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199" name="Text Box 285"/>
          <p:cNvSpPr txBox="1">
            <a:spLocks noChangeArrowheads="1"/>
          </p:cNvSpPr>
          <p:nvPr/>
        </p:nvSpPr>
        <p:spPr bwMode="auto">
          <a:xfrm>
            <a:off x="1155700" y="1577975"/>
            <a:ext cx="974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Quality</a:t>
            </a:r>
          </a:p>
        </p:txBody>
      </p:sp>
      <p:sp>
        <p:nvSpPr>
          <p:cNvPr id="8200" name="Text Box 286"/>
          <p:cNvSpPr txBox="1">
            <a:spLocks noChangeArrowheads="1"/>
          </p:cNvSpPr>
          <p:nvPr/>
        </p:nvSpPr>
        <p:spPr bwMode="auto">
          <a:xfrm>
            <a:off x="1500188" y="2032000"/>
            <a:ext cx="27098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Dealing with problems</a:t>
            </a:r>
          </a:p>
        </p:txBody>
      </p:sp>
      <p:sp>
        <p:nvSpPr>
          <p:cNvPr id="8201" name="Text Box 287"/>
          <p:cNvSpPr txBox="1">
            <a:spLocks noChangeArrowheads="1"/>
          </p:cNvSpPr>
          <p:nvPr/>
        </p:nvSpPr>
        <p:spPr bwMode="auto">
          <a:xfrm>
            <a:off x="1789113" y="2486025"/>
            <a:ext cx="3006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Continuous improvement</a:t>
            </a:r>
          </a:p>
        </p:txBody>
      </p:sp>
      <p:sp>
        <p:nvSpPr>
          <p:cNvPr id="8202" name="Text Box 288"/>
          <p:cNvSpPr txBox="1">
            <a:spLocks noChangeArrowheads="1"/>
          </p:cNvSpPr>
          <p:nvPr/>
        </p:nvSpPr>
        <p:spPr bwMode="auto">
          <a:xfrm>
            <a:off x="2076450" y="2938463"/>
            <a:ext cx="23653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Provision of spares</a:t>
            </a:r>
          </a:p>
        </p:txBody>
      </p:sp>
      <p:sp>
        <p:nvSpPr>
          <p:cNvPr id="8203" name="Text Box 289"/>
          <p:cNvSpPr txBox="1">
            <a:spLocks noChangeArrowheads="1"/>
          </p:cNvSpPr>
          <p:nvPr/>
        </p:nvSpPr>
        <p:spPr bwMode="auto">
          <a:xfrm>
            <a:off x="2422525" y="3392488"/>
            <a:ext cx="20494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Responsiveness</a:t>
            </a:r>
          </a:p>
        </p:txBody>
      </p:sp>
      <p:sp>
        <p:nvSpPr>
          <p:cNvPr id="8204" name="Text Box 290"/>
          <p:cNvSpPr txBox="1">
            <a:spLocks noChangeArrowheads="1"/>
          </p:cNvSpPr>
          <p:nvPr/>
        </p:nvSpPr>
        <p:spPr bwMode="auto">
          <a:xfrm>
            <a:off x="2724150" y="3846513"/>
            <a:ext cx="34036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Cost and price management</a:t>
            </a:r>
          </a:p>
        </p:txBody>
      </p:sp>
      <p:sp>
        <p:nvSpPr>
          <p:cNvPr id="8205" name="Line 291"/>
          <p:cNvSpPr>
            <a:spLocks noChangeShapeType="1"/>
          </p:cNvSpPr>
          <p:nvPr/>
        </p:nvSpPr>
        <p:spPr bwMode="auto">
          <a:xfrm>
            <a:off x="684213" y="1341438"/>
            <a:ext cx="3095625" cy="46085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8206" name="Oval 292"/>
          <p:cNvSpPr>
            <a:spLocks noChangeArrowheads="1"/>
          </p:cNvSpPr>
          <p:nvPr/>
        </p:nvSpPr>
        <p:spPr bwMode="auto">
          <a:xfrm>
            <a:off x="625475" y="1260475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07" name="Oval 293"/>
          <p:cNvSpPr>
            <a:spLocks noChangeArrowheads="1"/>
          </p:cNvSpPr>
          <p:nvPr/>
        </p:nvSpPr>
        <p:spPr bwMode="auto">
          <a:xfrm>
            <a:off x="942975" y="1728788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08" name="Oval 294"/>
          <p:cNvSpPr>
            <a:spLocks noChangeArrowheads="1"/>
          </p:cNvSpPr>
          <p:nvPr/>
        </p:nvSpPr>
        <p:spPr bwMode="auto">
          <a:xfrm>
            <a:off x="1541122" y="2684462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09" name="Oval 295"/>
          <p:cNvSpPr>
            <a:spLocks noChangeArrowheads="1"/>
          </p:cNvSpPr>
          <p:nvPr/>
        </p:nvSpPr>
        <p:spPr bwMode="auto">
          <a:xfrm>
            <a:off x="1831975" y="3089275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0" name="Oval 296"/>
          <p:cNvSpPr>
            <a:spLocks noChangeArrowheads="1"/>
          </p:cNvSpPr>
          <p:nvPr/>
        </p:nvSpPr>
        <p:spPr bwMode="auto">
          <a:xfrm>
            <a:off x="2130425" y="3535239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1" name="Oval 297"/>
          <p:cNvSpPr>
            <a:spLocks noChangeArrowheads="1"/>
          </p:cNvSpPr>
          <p:nvPr/>
        </p:nvSpPr>
        <p:spPr bwMode="auto">
          <a:xfrm>
            <a:off x="2451100" y="3976688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2" name="Oval 298"/>
          <p:cNvSpPr>
            <a:spLocks noChangeArrowheads="1"/>
          </p:cNvSpPr>
          <p:nvPr/>
        </p:nvSpPr>
        <p:spPr bwMode="auto">
          <a:xfrm>
            <a:off x="3017097" y="4878388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3" name="Text Box 299"/>
          <p:cNvSpPr txBox="1">
            <a:spLocks noChangeArrowheads="1"/>
          </p:cNvSpPr>
          <p:nvPr/>
        </p:nvSpPr>
        <p:spPr bwMode="auto">
          <a:xfrm>
            <a:off x="3013075" y="4298950"/>
            <a:ext cx="19494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Communication</a:t>
            </a:r>
          </a:p>
        </p:txBody>
      </p:sp>
      <p:sp>
        <p:nvSpPr>
          <p:cNvPr id="8214" name="Oval 300"/>
          <p:cNvSpPr>
            <a:spLocks noChangeArrowheads="1"/>
          </p:cNvSpPr>
          <p:nvPr/>
        </p:nvSpPr>
        <p:spPr bwMode="auto">
          <a:xfrm>
            <a:off x="3341880" y="5338763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15" name="Text Box 301"/>
          <p:cNvSpPr txBox="1">
            <a:spLocks noChangeArrowheads="1"/>
          </p:cNvSpPr>
          <p:nvPr/>
        </p:nvSpPr>
        <p:spPr bwMode="auto">
          <a:xfrm>
            <a:off x="825500" y="1124744"/>
            <a:ext cx="83185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On-time delivery</a:t>
            </a:r>
          </a:p>
        </p:txBody>
      </p:sp>
      <p:sp>
        <p:nvSpPr>
          <p:cNvPr id="8216" name="Text Box 302"/>
          <p:cNvSpPr txBox="1">
            <a:spLocks noChangeArrowheads="1"/>
          </p:cNvSpPr>
          <p:nvPr/>
        </p:nvSpPr>
        <p:spPr bwMode="auto">
          <a:xfrm>
            <a:off x="3348038" y="4752975"/>
            <a:ext cx="141756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IT systems</a:t>
            </a:r>
          </a:p>
        </p:txBody>
      </p:sp>
      <p:sp>
        <p:nvSpPr>
          <p:cNvPr id="8217" name="Text Box 303"/>
          <p:cNvSpPr txBox="1">
            <a:spLocks noChangeArrowheads="1"/>
          </p:cNvSpPr>
          <p:nvPr/>
        </p:nvSpPr>
        <p:spPr bwMode="auto">
          <a:xfrm>
            <a:off x="3635375" y="5207000"/>
            <a:ext cx="28797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Provision of clarification</a:t>
            </a:r>
          </a:p>
        </p:txBody>
      </p:sp>
      <p:sp>
        <p:nvSpPr>
          <p:cNvPr id="8218" name="Text Box 304"/>
          <p:cNvSpPr txBox="1">
            <a:spLocks noChangeArrowheads="1"/>
          </p:cNvSpPr>
          <p:nvPr/>
        </p:nvSpPr>
        <p:spPr bwMode="auto">
          <a:xfrm>
            <a:off x="3949700" y="5661025"/>
            <a:ext cx="38576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Management of contract change</a:t>
            </a:r>
          </a:p>
        </p:txBody>
      </p:sp>
      <p:sp>
        <p:nvSpPr>
          <p:cNvPr id="8219" name="Oval 305"/>
          <p:cNvSpPr>
            <a:spLocks noChangeArrowheads="1"/>
          </p:cNvSpPr>
          <p:nvPr/>
        </p:nvSpPr>
        <p:spPr bwMode="auto">
          <a:xfrm>
            <a:off x="1244600" y="2185988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20" name="Oval 306"/>
          <p:cNvSpPr>
            <a:spLocks noChangeArrowheads="1"/>
          </p:cNvSpPr>
          <p:nvPr/>
        </p:nvSpPr>
        <p:spPr bwMode="auto">
          <a:xfrm>
            <a:off x="2724150" y="4437586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8221" name="Oval 307"/>
          <p:cNvSpPr>
            <a:spLocks noChangeArrowheads="1"/>
          </p:cNvSpPr>
          <p:nvPr/>
        </p:nvSpPr>
        <p:spPr bwMode="auto">
          <a:xfrm>
            <a:off x="3702050" y="5815013"/>
            <a:ext cx="149225" cy="1492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1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32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3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9222" name="TextBox 30"/>
          <p:cNvSpPr txBox="1">
            <a:spLocks noChangeArrowheads="1"/>
          </p:cNvSpPr>
          <p:nvPr/>
        </p:nvSpPr>
        <p:spPr bwMode="auto">
          <a:xfrm>
            <a:off x="1727994" y="1299646"/>
            <a:ext cx="568801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Factors influencing the supply base</a:t>
            </a:r>
            <a:endParaRPr lang="en-US" altLang="en-US" dirty="0"/>
          </a:p>
        </p:txBody>
      </p:sp>
      <p:sp>
        <p:nvSpPr>
          <p:cNvPr id="9223" name="TextBox 31"/>
          <p:cNvSpPr txBox="1">
            <a:spLocks noChangeArrowheads="1"/>
          </p:cNvSpPr>
          <p:nvPr/>
        </p:nvSpPr>
        <p:spPr bwMode="auto">
          <a:xfrm>
            <a:off x="1283853" y="2060848"/>
            <a:ext cx="6241453" cy="4031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400" dirty="0"/>
              <a:t>  </a:t>
            </a:r>
            <a:r>
              <a:rPr lang="en-GB" altLang="en-US" sz="1600" dirty="0"/>
              <a:t>The range of purchases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The core competences of the buying organisation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Investment requirements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Supply chain risks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Inventory investment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Ability to respond to emergencies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Short-term procurement actions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</a:pPr>
            <a:r>
              <a:rPr lang="en-GB" altLang="en-US" sz="1600" dirty="0"/>
              <a:t>  Miscellaneous factors such as social responsibilities</a:t>
            </a:r>
            <a:endParaRPr lang="en-US" altLang="en-US" sz="1600" dirty="0"/>
          </a:p>
        </p:txBody>
      </p:sp>
      <p:sp>
        <p:nvSpPr>
          <p:cNvPr id="9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0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1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CF242-0C57-0241-940C-3F38A4E4E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Supplier Hierarchy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146F98D-4300-644F-9E38-5BCEECDECA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8100" y="1988840"/>
            <a:ext cx="6451600" cy="3896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205618"/>
      </p:ext>
    </p:extLst>
  </p:cSld>
  <p:clrMapOvr>
    <a:masterClrMapping/>
  </p:clrMapOvr>
  <p:transition advTm="4300">
    <p:randomBar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2294" name="TextBox 30"/>
          <p:cNvSpPr txBox="1">
            <a:spLocks noChangeArrowheads="1"/>
          </p:cNvSpPr>
          <p:nvPr/>
        </p:nvSpPr>
        <p:spPr bwMode="auto">
          <a:xfrm>
            <a:off x="1151620" y="994302"/>
            <a:ext cx="684076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800" dirty="0"/>
              <a:t>Liaison with sub-contractors</a:t>
            </a:r>
          </a:p>
          <a:p>
            <a:pPr algn="ctr"/>
            <a:r>
              <a:rPr lang="en-GB" altLang="en-US" sz="1800" dirty="0"/>
              <a:t> </a:t>
            </a:r>
          </a:p>
          <a:p>
            <a:pPr algn="ctr"/>
            <a:r>
              <a:rPr lang="en-GB" altLang="en-US" sz="1800" dirty="0"/>
              <a:t>Matters to be considered</a:t>
            </a:r>
            <a:endParaRPr lang="en-US" altLang="en-US" sz="1800" dirty="0"/>
          </a:p>
        </p:txBody>
      </p:sp>
      <p:sp>
        <p:nvSpPr>
          <p:cNvPr id="12295" name="TextBox 31"/>
          <p:cNvSpPr txBox="1">
            <a:spLocks noChangeArrowheads="1"/>
          </p:cNvSpPr>
          <p:nvPr/>
        </p:nvSpPr>
        <p:spPr bwMode="auto">
          <a:xfrm>
            <a:off x="2699792" y="2132856"/>
            <a:ext cx="6551613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400" dirty="0"/>
              <a:t>  </a:t>
            </a:r>
            <a:r>
              <a:rPr lang="en-GB" altLang="en-US" sz="1600" dirty="0"/>
              <a:t>Planning with sub-contractor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600" dirty="0"/>
              <a:t>  Supply latest version of documentation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600" dirty="0"/>
              <a:t>  Arrange materials, tooling and specialist equipment required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600" dirty="0"/>
              <a:t>  Control of equipment and materials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600" dirty="0"/>
              <a:t>  Arrangements for stocktaking of free issue materials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600" dirty="0"/>
              <a:t>  Visits to sub-contractor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§"/>
            </a:pPr>
            <a:r>
              <a:rPr lang="en-GB" altLang="en-US" sz="1600" dirty="0"/>
              <a:t>  Logistics</a:t>
            </a:r>
            <a:endParaRPr lang="en-US" altLang="en-US" sz="1600" dirty="0"/>
          </a:p>
        </p:txBody>
      </p:sp>
      <p:sp>
        <p:nvSpPr>
          <p:cNvPr id="9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0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1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3318" name="TextBox 30"/>
          <p:cNvSpPr txBox="1">
            <a:spLocks noChangeArrowheads="1"/>
          </p:cNvSpPr>
          <p:nvPr/>
        </p:nvSpPr>
        <p:spPr bwMode="auto">
          <a:xfrm>
            <a:off x="1727994" y="1344613"/>
            <a:ext cx="5688013" cy="456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sz="1800" dirty="0"/>
              <a:t>Main drivers for partnership sourcing</a:t>
            </a:r>
            <a:endParaRPr lang="en-US" altLang="en-US" sz="1800" dirty="0"/>
          </a:p>
        </p:txBody>
      </p:sp>
      <p:sp>
        <p:nvSpPr>
          <p:cNvPr id="13319" name="TextBox 31"/>
          <p:cNvSpPr txBox="1">
            <a:spLocks noChangeArrowheads="1"/>
          </p:cNvSpPr>
          <p:nvPr/>
        </p:nvSpPr>
        <p:spPr bwMode="auto">
          <a:xfrm>
            <a:off x="2603506" y="2276475"/>
            <a:ext cx="5424481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200000"/>
              </a:lnSpc>
              <a:buSzPct val="200000"/>
            </a:pPr>
            <a:r>
              <a:rPr lang="en-GB" altLang="en-US" sz="1800" dirty="0"/>
              <a:t>  Drive for lowest acquisition cost</a:t>
            </a:r>
          </a:p>
          <a:p>
            <a:pPr>
              <a:lnSpc>
                <a:spcPct val="200000"/>
              </a:lnSpc>
              <a:buSzPct val="200000"/>
            </a:pPr>
            <a:r>
              <a:rPr lang="en-GB" altLang="en-US" sz="1800" dirty="0"/>
              <a:t>  Reduction in supplier base</a:t>
            </a:r>
          </a:p>
          <a:p>
            <a:pPr>
              <a:lnSpc>
                <a:spcPct val="200000"/>
              </a:lnSpc>
              <a:buSzPct val="200000"/>
            </a:pPr>
            <a:r>
              <a:rPr lang="en-GB" altLang="en-US" sz="1800" dirty="0"/>
              <a:t>  Shortening of product lifecycles</a:t>
            </a:r>
          </a:p>
          <a:p>
            <a:pPr>
              <a:lnSpc>
                <a:spcPct val="200000"/>
              </a:lnSpc>
              <a:buSzPct val="200000"/>
            </a:pPr>
            <a:r>
              <a:rPr lang="en-GB" altLang="en-US" sz="1800" dirty="0"/>
              <a:t>  Concentration on core business</a:t>
            </a:r>
          </a:p>
          <a:p>
            <a:pPr>
              <a:lnSpc>
                <a:spcPct val="200000"/>
              </a:lnSpc>
              <a:buSzPct val="200000"/>
            </a:pPr>
            <a:r>
              <a:rPr lang="en-GB" altLang="en-US" sz="1800" dirty="0"/>
              <a:t>  Competitive pressures towards ‘lean’ supply</a:t>
            </a:r>
          </a:p>
          <a:p>
            <a:pPr>
              <a:lnSpc>
                <a:spcPct val="200000"/>
              </a:lnSpc>
              <a:buSzPct val="200000"/>
            </a:pPr>
            <a:r>
              <a:rPr lang="en-GB" altLang="en-US" sz="1800" dirty="0"/>
              <a:t>  Adoption of best practices</a:t>
            </a:r>
            <a:endParaRPr lang="en-US" altLang="en-US" sz="1800" dirty="0"/>
          </a:p>
        </p:txBody>
      </p:sp>
      <p:sp>
        <p:nvSpPr>
          <p:cNvPr id="2" name="Right Arrow 1"/>
          <p:cNvSpPr/>
          <p:nvPr/>
        </p:nvSpPr>
        <p:spPr bwMode="auto">
          <a:xfrm>
            <a:off x="1908175" y="2412423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0" name="Right Arrow 9"/>
          <p:cNvSpPr/>
          <p:nvPr/>
        </p:nvSpPr>
        <p:spPr bwMode="auto">
          <a:xfrm>
            <a:off x="1908175" y="2996952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Right Arrow 10"/>
          <p:cNvSpPr/>
          <p:nvPr/>
        </p:nvSpPr>
        <p:spPr bwMode="auto">
          <a:xfrm>
            <a:off x="1908175" y="3509352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2" name="Right Arrow 11"/>
          <p:cNvSpPr/>
          <p:nvPr/>
        </p:nvSpPr>
        <p:spPr bwMode="auto">
          <a:xfrm>
            <a:off x="1908175" y="4077072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3" name="Right Arrow 12"/>
          <p:cNvSpPr/>
          <p:nvPr/>
        </p:nvSpPr>
        <p:spPr bwMode="auto">
          <a:xfrm>
            <a:off x="1883507" y="4653136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4" name="Right Arrow 13"/>
          <p:cNvSpPr/>
          <p:nvPr/>
        </p:nvSpPr>
        <p:spPr bwMode="auto">
          <a:xfrm>
            <a:off x="1898719" y="5229200"/>
            <a:ext cx="720000" cy="360000"/>
          </a:xfrm>
          <a:prstGeom prst="rightArrow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7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8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9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14342" name="TextBox 30"/>
          <p:cNvSpPr txBox="1">
            <a:spLocks noChangeArrowheads="1"/>
          </p:cNvSpPr>
          <p:nvPr/>
        </p:nvSpPr>
        <p:spPr bwMode="auto">
          <a:xfrm>
            <a:off x="1367718" y="1196752"/>
            <a:ext cx="6408564" cy="496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dirty="0"/>
              <a:t>Definition of a procurement consortia</a:t>
            </a:r>
            <a:endParaRPr lang="en-US" altLang="en-US" dirty="0"/>
          </a:p>
        </p:txBody>
      </p:sp>
      <p:sp>
        <p:nvSpPr>
          <p:cNvPr id="14343" name="TextBox 8"/>
          <p:cNvSpPr txBox="1">
            <a:spLocks noChangeArrowheads="1"/>
          </p:cNvSpPr>
          <p:nvPr/>
        </p:nvSpPr>
        <p:spPr bwMode="auto">
          <a:xfrm>
            <a:off x="1763713" y="2349500"/>
            <a:ext cx="5400675" cy="2554288"/>
          </a:xfrm>
          <a:prstGeom prst="rect">
            <a:avLst/>
          </a:prstGeom>
          <a:noFill/>
          <a:ln w="76200">
            <a:noFill/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en-GB" altLang="en-US" sz="1600" dirty="0">
                <a:cs typeface="Arial" charset="0"/>
              </a:rPr>
              <a:t>‘</a:t>
            </a:r>
            <a:r>
              <a:rPr lang="en-GB" altLang="en-US" sz="1600" dirty="0"/>
              <a:t>A collaborative arrangement under which two or more organisations combine their requirements for a specified range of goods and services to gain price, design, supply availability and assurance benefits resulting from greater volumes of purchases’.</a:t>
            </a:r>
            <a:endParaRPr lang="en-US" altLang="en-US" sz="1600" dirty="0"/>
          </a:p>
        </p:txBody>
      </p:sp>
      <p:sp>
        <p:nvSpPr>
          <p:cNvPr id="2" name="Frame 1"/>
          <p:cNvSpPr/>
          <p:nvPr/>
        </p:nvSpPr>
        <p:spPr bwMode="auto">
          <a:xfrm>
            <a:off x="971600" y="2060848"/>
            <a:ext cx="7056784" cy="3528392"/>
          </a:xfrm>
          <a:prstGeom prst="fram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0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11" name="AutoShape 22"/>
          <p:cNvSpPr>
            <a:spLocks noChangeArrowheads="1"/>
          </p:cNvSpPr>
          <p:nvPr/>
        </p:nvSpPr>
        <p:spPr bwMode="auto">
          <a:xfrm>
            <a:off x="250824" y="440738"/>
            <a:ext cx="6985472" cy="504478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Rectangle 23"/>
          <p:cNvSpPr>
            <a:spLocks noChangeArrowheads="1"/>
          </p:cNvSpPr>
          <p:nvPr/>
        </p:nvSpPr>
        <p:spPr bwMode="auto">
          <a:xfrm>
            <a:off x="273637" y="485128"/>
            <a:ext cx="69261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US" altLang="en-US" b="0" dirty="0"/>
              <a:t>Sourcing, supplier selection and performance management</a:t>
            </a:r>
            <a:endParaRPr lang="en-GB" altLang="en-US" b="0" dirty="0"/>
          </a:p>
        </p:txBody>
      </p:sp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9"/>
  <p:tag name="MMPROD_UIDATA" val="&lt;database version=&quot;6.0&quot;&gt;&lt;object type=&quot;1&quot; unique_id=&quot;10001&quot;&gt;&lt;object type=&quot;8&quot; unique_id=&quot;10654&quot;&gt;&lt;/object&gt;&lt;object type=&quot;2&quot; unique_id=&quot;10655&quot;&gt;&lt;object type=&quot;3&quot; unique_id=&quot;10656&quot;&gt;&lt;property id=&quot;20148&quot; value=&quot;5&quot;/&gt;&lt;property id=&quot;20300&quot; value=&quot;Slide 2&quot;/&gt;&lt;property id=&quot;20307&quot; value=&quot;320&quot;/&gt;&lt;/object&gt;&lt;object type=&quot;3&quot; unique_id=&quot;10657&quot;&gt;&lt;property id=&quot;20148&quot; value=&quot;5&quot;/&gt;&lt;property id=&quot;20300&quot; value=&quot;Slide 3&quot;/&gt;&lt;property id=&quot;20307&quot; value=&quot;322&quot;/&gt;&lt;/object&gt;&lt;object type=&quot;3&quot; unique_id=&quot;10658&quot;&gt;&lt;property id=&quot;20148&quot; value=&quot;5&quot;/&gt;&lt;property id=&quot;20300&quot; value=&quot;Slide 4&quot;/&gt;&lt;property id=&quot;20307&quot; value=&quot;329&quot;/&gt;&lt;/object&gt;&lt;object type=&quot;3&quot; unique_id=&quot;10659&quot;&gt;&lt;property id=&quot;20148&quot; value=&quot;5&quot;/&gt;&lt;property id=&quot;20300&quot; value=&quot;Slide 5&quot;/&gt;&lt;property id=&quot;20307&quot; value=&quot;330&quot;/&gt;&lt;/object&gt;&lt;object type=&quot;3&quot; unique_id=&quot;10660&quot;&gt;&lt;property id=&quot;20148&quot; value=&quot;5&quot;/&gt;&lt;property id=&quot;20300&quot; value=&quot;Slide 6&quot;/&gt;&lt;property id=&quot;20307&quot; value=&quot;331&quot;/&gt;&lt;/object&gt;&lt;object type=&quot;3&quot; unique_id=&quot;10661&quot;&gt;&lt;property id=&quot;20148&quot; value=&quot;5&quot;/&gt;&lt;property id=&quot;20300&quot; value=&quot;Slide 7&quot;/&gt;&lt;property id=&quot;20307&quot; value=&quot;321&quot;/&gt;&lt;/object&gt;&lt;object type=&quot;3&quot; unique_id=&quot;10662&quot;&gt;&lt;property id=&quot;20148&quot; value=&quot;5&quot;/&gt;&lt;property id=&quot;20300&quot; value=&quot;Slide 8&quot;/&gt;&lt;property id=&quot;20307&quot; value=&quot;332&quot;/&gt;&lt;/object&gt;&lt;object type=&quot;3&quot; unique_id=&quot;10663&quot;&gt;&lt;property id=&quot;20148&quot; value=&quot;5&quot;/&gt;&lt;property id=&quot;20300&quot; value=&quot;Slide 9&quot;/&gt;&lt;property id=&quot;20307&quot; value=&quot;333&quot;/&gt;&lt;/object&gt;&lt;object type=&quot;3&quot; unique_id=&quot;10664&quot;&gt;&lt;property id=&quot;20148&quot; value=&quot;5&quot;/&gt;&lt;property id=&quot;20300&quot; value=&quot;Slide 10&quot;/&gt;&lt;property id=&quot;20307&quot; value=&quot;334&quot;/&gt;&lt;/object&gt;&lt;object type=&quot;3&quot; unique_id=&quot;10665&quot;&gt;&lt;property id=&quot;20148&quot; value=&quot;5&quot;/&gt;&lt;property id=&quot;20300&quot; value=&quot;Slide 11&quot;/&gt;&lt;property id=&quot;20307&quot; value=&quot;335&quot;/&gt;&lt;/object&gt;&lt;object type=&quot;3&quot; unique_id=&quot;10666&quot;&gt;&lt;property id=&quot;20148&quot; value=&quot;5&quot;/&gt;&lt;property id=&quot;20300&quot; value=&quot;Slide 12&quot;/&gt;&lt;property id=&quot;20307&quot; value=&quot;336&quot;/&gt;&lt;/object&gt;&lt;object type=&quot;3&quot; unique_id=&quot;10667&quot;&gt;&lt;property id=&quot;20148&quot; value=&quot;5&quot;/&gt;&lt;property id=&quot;20300&quot; value=&quot;Slide 13&quot;/&gt;&lt;property id=&quot;20307&quot; value=&quot;337&quot;/&gt;&lt;/object&gt;&lt;object type=&quot;3&quot; unique_id=&quot;11811&quot;&gt;&lt;property id=&quot;20148&quot; value=&quot;5&quot;/&gt;&lt;property id=&quot;20300&quot; value=&quot;Slide 1 - &amp;quot;Chapter 10&amp;quot;&quot;/&gt;&lt;property id=&quot;20307&quot; value=&quot;338&quot;/&gt;&lt;/object&gt;&lt;/object&gt;&lt;/object&gt;&lt;/database&gt;"/>
</p:tagLst>
</file>

<file path=ppt/theme/theme1.xml><?xml version="1.0" encoding="utf-8"?>
<a:theme xmlns:a="http://schemas.openxmlformats.org/drawingml/2006/main" name="Double Lines">
  <a:themeElements>
    <a:clrScheme name="Double Lines 7">
      <a:dk1>
        <a:srgbClr val="003399"/>
      </a:dk1>
      <a:lt1>
        <a:srgbClr val="FFFFFF"/>
      </a:lt1>
      <a:dk2>
        <a:srgbClr val="000066"/>
      </a:dk2>
      <a:lt2>
        <a:srgbClr val="EAEAEA"/>
      </a:lt2>
      <a:accent1>
        <a:srgbClr val="000066"/>
      </a:accent1>
      <a:accent2>
        <a:srgbClr val="0000CC"/>
      </a:accent2>
      <a:accent3>
        <a:srgbClr val="FFFFFF"/>
      </a:accent3>
      <a:accent4>
        <a:srgbClr val="002A82"/>
      </a:accent4>
      <a:accent5>
        <a:srgbClr val="AAAAB8"/>
      </a:accent5>
      <a:accent6>
        <a:srgbClr val="0000B9"/>
      </a:accent6>
      <a:hlink>
        <a:srgbClr val="6699FF"/>
      </a:hlink>
      <a:folHlink>
        <a:srgbClr val="006699"/>
      </a:folHlink>
    </a:clrScheme>
    <a:fontScheme name="Double Lin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ouble Lines 1">
        <a:dk1>
          <a:srgbClr val="000000"/>
        </a:dk1>
        <a:lt1>
          <a:srgbClr val="FFFFFF"/>
        </a:lt1>
        <a:dk2>
          <a:srgbClr val="990066"/>
        </a:dk2>
        <a:lt2>
          <a:srgbClr val="00CCCC"/>
        </a:lt2>
        <a:accent1>
          <a:srgbClr val="D60093"/>
        </a:accent1>
        <a:accent2>
          <a:srgbClr val="FFFF66"/>
        </a:accent2>
        <a:accent3>
          <a:srgbClr val="CAAAB8"/>
        </a:accent3>
        <a:accent4>
          <a:srgbClr val="DADADA"/>
        </a:accent4>
        <a:accent5>
          <a:srgbClr val="E8AAC8"/>
        </a:accent5>
        <a:accent6>
          <a:srgbClr val="E7E75C"/>
        </a:accent6>
        <a:hlink>
          <a:srgbClr val="FF9933"/>
        </a:hlink>
        <a:folHlink>
          <a:srgbClr val="FF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2">
        <a:dk1>
          <a:srgbClr val="000000"/>
        </a:dk1>
        <a:lt1>
          <a:srgbClr val="FFFFCC"/>
        </a:lt1>
        <a:dk2>
          <a:srgbClr val="996600"/>
        </a:dk2>
        <a:lt2>
          <a:srgbClr val="FFFFCC"/>
        </a:lt2>
        <a:accent1>
          <a:srgbClr val="FFCC00"/>
        </a:accent1>
        <a:accent2>
          <a:srgbClr val="6666FF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5C5CE7"/>
        </a:accent6>
        <a:hlink>
          <a:srgbClr val="999933"/>
        </a:hlink>
        <a:folHlink>
          <a:srgbClr val="99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4">
        <a:dk1>
          <a:srgbClr val="000000"/>
        </a:dk1>
        <a:lt1>
          <a:srgbClr val="000099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5">
        <a:dk1>
          <a:srgbClr val="000099"/>
        </a:dk1>
        <a:lt1>
          <a:srgbClr val="003399"/>
        </a:lt1>
        <a:dk2>
          <a:srgbClr val="000099"/>
        </a:dk2>
        <a:lt2>
          <a:srgbClr val="000099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2A82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6">
        <a:dk1>
          <a:srgbClr val="003399"/>
        </a:dk1>
        <a:lt1>
          <a:srgbClr val="FFFFFF"/>
        </a:lt1>
        <a:dk2>
          <a:srgbClr val="FFFFFF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7">
        <a:dk1>
          <a:srgbClr val="003399"/>
        </a:dk1>
        <a:lt1>
          <a:srgbClr val="FFFFFF"/>
        </a:lt1>
        <a:dk2>
          <a:srgbClr val="000066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4593</TotalTime>
  <Words>614</Words>
  <Application>Microsoft Macintosh PowerPoint</Application>
  <PresentationFormat>On-screen Show (4:3)</PresentationFormat>
  <Paragraphs>150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Courier New</vt:lpstr>
      <vt:lpstr>Monotype Sorts</vt:lpstr>
      <vt:lpstr>Times New Roman</vt:lpstr>
      <vt:lpstr>Wingdings</vt:lpstr>
      <vt:lpstr>Double Lines</vt:lpstr>
      <vt:lpstr>PowerPoint Presentation</vt:lpstr>
      <vt:lpstr>PowerPoint Presentation</vt:lpstr>
      <vt:lpstr>PowerPoint Presentation</vt:lpstr>
      <vt:lpstr>PowerPoint Presentation</vt:lpstr>
      <vt:lpstr>Porter’s Five Forces</vt:lpstr>
      <vt:lpstr>Supplier Appraisal</vt:lpstr>
      <vt:lpstr>The Iron Triangle</vt:lpstr>
      <vt:lpstr>PowerPoint Presentation</vt:lpstr>
      <vt:lpstr>Standards</vt:lpstr>
      <vt:lpstr>PowerPoint Presentation</vt:lpstr>
      <vt:lpstr>Supplier Appraisal Activities</vt:lpstr>
      <vt:lpstr>PowerPoint Presentation</vt:lpstr>
      <vt:lpstr>PowerPoint Presentation</vt:lpstr>
      <vt:lpstr>Supplier Hierarchy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Service and Supply Contracts.</dc:title>
  <dc:creator>Paul Ellis</dc:creator>
  <cp:lastModifiedBy>Microsoft Office User</cp:lastModifiedBy>
  <cp:revision>295</cp:revision>
  <cp:lastPrinted>2001-10-03T13:53:16Z</cp:lastPrinted>
  <dcterms:created xsi:type="dcterms:W3CDTF">1996-02-04T19:37:58Z</dcterms:created>
  <dcterms:modified xsi:type="dcterms:W3CDTF">2018-11-29T10:44:02Z</dcterms:modified>
</cp:coreProperties>
</file>