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90" r:id="rId1"/>
  </p:sldMasterIdLst>
  <p:notesMasterIdLst>
    <p:notesMasterId r:id="rId11"/>
  </p:notesMasterIdLst>
  <p:sldIdLst>
    <p:sldId id="257" r:id="rId2"/>
    <p:sldId id="301" r:id="rId3"/>
    <p:sldId id="307" r:id="rId4"/>
    <p:sldId id="309" r:id="rId5"/>
    <p:sldId id="310" r:id="rId6"/>
    <p:sldId id="308" r:id="rId7"/>
    <p:sldId id="311" r:id="rId8"/>
    <p:sldId id="306" r:id="rId9"/>
    <p:sldId id="312" r:id="rId10"/>
  </p:sldIdLst>
  <p:sldSz cx="12192000" cy="6858000"/>
  <p:notesSz cx="6858000" cy="9144000"/>
  <p:embeddedFontLst>
    <p:embeddedFont>
      <p:font typeface="Wingdings 3" panose="05040102010807070707" pitchFamily="18" charset="2"/>
      <p:regular r:id="rId12"/>
    </p:embeddedFont>
    <p:embeddedFont>
      <p:font typeface="Century Gothic" panose="020B0502020202020204" pitchFamily="34" charset="0"/>
      <p:regular r:id="rId13"/>
      <p:bold r:id="rId14"/>
      <p:italic r:id="rId15"/>
      <p:boldItalic r:id="rId16"/>
    </p:embeddedFont>
    <p:embeddedFont>
      <p:font typeface="Calibri" panose="020F0502020204030204" pitchFamily="34" charset="0"/>
      <p:regular r:id="rId17"/>
      <p:bold r:id="rId18"/>
      <p:italic r:id="rId19"/>
      <p:boldItalic r:id="rId20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 showGuides="1">
      <p:cViewPr>
        <p:scale>
          <a:sx n="83" d="100"/>
          <a:sy n="83" d="100"/>
        </p:scale>
        <p:origin x="45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10/10/2020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30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39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39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926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693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896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08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74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8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666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592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95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46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2437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558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8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768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10/10/2020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676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brenebrown.com/podcast/dr-marc-brackett-and-brene-onpermission-to-feel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janegoodall.org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brenebrown.com/podcast/dr-marc-brackett-and-brene-onpermission-to-feel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186" y="1213449"/>
            <a:ext cx="10019127" cy="47157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4186" y="2070979"/>
            <a:ext cx="8825658" cy="2677648"/>
          </a:xfrm>
        </p:spPr>
        <p:txBody>
          <a:bodyPr>
            <a:normAutofit fontScale="90000"/>
          </a:bodyPr>
          <a:lstStyle/>
          <a:p>
            <a:r>
              <a:rPr lang="en-US" sz="4400" b="1" dirty="0" smtClean="0"/>
              <a:t>ECHC6001</a:t>
            </a:r>
            <a:r>
              <a:rPr lang="en-US" sz="4400" dirty="0" smtClean="0"/>
              <a:t/>
            </a:r>
            <a:br>
              <a:rPr lang="en-US" sz="4400" dirty="0" smtClean="0"/>
            </a:br>
            <a:r>
              <a:rPr lang="en-US" sz="4400" b="1" dirty="0" smtClean="0"/>
              <a:t>Personal Development and Professional Profile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52181"/>
            <a:ext cx="9484290" cy="1486619"/>
          </a:xfrm>
        </p:spPr>
        <p:txBody>
          <a:bodyPr>
            <a:norm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</a:rPr>
              <a:t>Week </a:t>
            </a:r>
            <a:r>
              <a:rPr lang="en-US" sz="3200" b="1" dirty="0" smtClean="0">
                <a:solidFill>
                  <a:schemeClr val="bg1"/>
                </a:solidFill>
              </a:rPr>
              <a:t>3 Reflective Practice Values and Principles 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for 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Check In</a:t>
            </a:r>
          </a:p>
          <a:p>
            <a:r>
              <a:rPr lang="en-GB" sz="2800" dirty="0" smtClean="0"/>
              <a:t>Theme: Reflective Practice:  Values and Principles</a:t>
            </a:r>
          </a:p>
          <a:p>
            <a:r>
              <a:rPr lang="en-GB" sz="2800" dirty="0" smtClean="0"/>
              <a:t>Writing Activity</a:t>
            </a:r>
          </a:p>
          <a:p>
            <a:r>
              <a:rPr lang="en-GB" sz="2800" dirty="0" smtClean="0"/>
              <a:t>Assessment Questions</a:t>
            </a:r>
          </a:p>
          <a:p>
            <a:r>
              <a:rPr lang="en-GB" sz="2800" dirty="0" smtClean="0"/>
              <a:t>Wednesday 11-12pm  Asynchronous </a:t>
            </a:r>
          </a:p>
          <a:p>
            <a:pPr marL="0" indent="0">
              <a:buNone/>
            </a:pPr>
            <a:r>
              <a:rPr lang="en-GB" sz="2800" dirty="0" smtClean="0"/>
              <a:t>Mark </a:t>
            </a:r>
            <a:r>
              <a:rPr lang="en-GB" sz="2800" dirty="0"/>
              <a:t>Brackett: </a:t>
            </a:r>
            <a:r>
              <a:rPr lang="en-GB" sz="2800" b="1" i="1" dirty="0"/>
              <a:t>Permission to feel </a:t>
            </a:r>
            <a:r>
              <a:rPr lang="en-GB" sz="2800" dirty="0">
                <a:hlinkClick r:id="rId2"/>
              </a:rPr>
              <a:t>https://brenebrown.com/podcast/dr-marc-brackett-and-brene-onpermission-to-feel</a:t>
            </a:r>
            <a:r>
              <a:rPr lang="en-GB" sz="2800" dirty="0" smtClean="0">
                <a:hlinkClick r:id="rId2"/>
              </a:rPr>
              <a:t>/</a:t>
            </a:r>
            <a:endParaRPr lang="en-GB" sz="2800" dirty="0" smtClean="0"/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932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What doe is Mean to be Human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Jane Goodall Institute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https://www.janegoodall.org/</a:t>
            </a:r>
            <a:endParaRPr lang="en-GB" dirty="0"/>
          </a:p>
        </p:txBody>
      </p:sp>
      <p:pic>
        <p:nvPicPr>
          <p:cNvPr id="1026" name="Picture 2" descr="Image result for Free images of jane goodal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356" y="1765599"/>
            <a:ext cx="4520240" cy="461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456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1: Who Am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6158" y="2603500"/>
            <a:ext cx="9931880" cy="3416300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 smtClean="0"/>
              <a:t>I am…  I believe… I want… I know…. I think… I understand… I wish…</a:t>
            </a:r>
          </a:p>
          <a:p>
            <a:pPr marL="0" indent="0">
              <a:buNone/>
            </a:pPr>
            <a:r>
              <a:rPr lang="en-GB" sz="2800" b="1" dirty="0" smtClean="0"/>
              <a:t>I hope… I wonder… I imagine… I’m surprised… I dream… </a:t>
            </a:r>
          </a:p>
          <a:p>
            <a:pPr marL="0" indent="0">
              <a:buNone/>
            </a:pPr>
            <a:r>
              <a:rPr lang="en-GB" sz="2800" b="1" dirty="0" smtClean="0"/>
              <a:t>If I were not a counsellor, I want to be…</a:t>
            </a:r>
          </a:p>
          <a:p>
            <a:pPr marL="0" indent="0">
              <a:buNone/>
            </a:pPr>
            <a:r>
              <a:rPr lang="en-GB" sz="2800" i="1" dirty="0" smtClean="0"/>
              <a:t>(Reread with care. Choose one to write more on) 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57099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Activity 2: My Work/</a:t>
            </a:r>
            <a:r>
              <a:rPr lang="en-GB" b="1" dirty="0" err="1" smtClean="0"/>
              <a:t>Stuies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b="1" dirty="0" smtClean="0"/>
              <a:t>20 things you like about your work/counselling or your studies</a:t>
            </a:r>
          </a:p>
          <a:p>
            <a:r>
              <a:rPr lang="en-GB" sz="2800" b="1" dirty="0" smtClean="0"/>
              <a:t>20 things you don’t like about your work/counselling or your studies</a:t>
            </a:r>
          </a:p>
          <a:p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Now write a reflective piece:  </a:t>
            </a:r>
            <a:r>
              <a:rPr lang="en-GB" sz="2800" i="1" dirty="0" smtClean="0"/>
              <a:t>Wouldn’t it be nice if….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206038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Values and Principles of Reflective Practice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151" y="2465477"/>
            <a:ext cx="10099642" cy="34163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Critical Reflective Practice Requires</a:t>
            </a:r>
          </a:p>
          <a:p>
            <a:r>
              <a:rPr lang="en-GB" b="1" i="1" dirty="0" smtClean="0"/>
              <a:t>“Trust</a:t>
            </a:r>
            <a:r>
              <a:rPr lang="en-GB" i="1" dirty="0" smtClean="0"/>
              <a:t> in the process of our practice and reflection upon it.  </a:t>
            </a:r>
            <a:endParaRPr lang="en-GB" i="1" dirty="0"/>
          </a:p>
          <a:p>
            <a:r>
              <a:rPr lang="en-GB" b="1" i="1" dirty="0" smtClean="0"/>
              <a:t>Self-respect </a:t>
            </a:r>
            <a:r>
              <a:rPr lang="en-GB" i="1" dirty="0" smtClean="0"/>
              <a:t>for our beliefs, actions, feelings, values, identity.</a:t>
            </a:r>
          </a:p>
          <a:p>
            <a:r>
              <a:rPr lang="en-GB" b="1" i="1" dirty="0" smtClean="0"/>
              <a:t>Responsibility </a:t>
            </a:r>
            <a:r>
              <a:rPr lang="en-GB" i="1" dirty="0" smtClean="0"/>
              <a:t>for all our actions, including those of reflective practice.</a:t>
            </a:r>
          </a:p>
          <a:p>
            <a:r>
              <a:rPr lang="en-GB" b="1" i="1" dirty="0" smtClean="0"/>
              <a:t>Generosity and genuineness</a:t>
            </a:r>
            <a:r>
              <a:rPr lang="en-GB" i="1" dirty="0" smtClean="0"/>
              <a:t>.  Willingly give energy time and committeemen to personal and professional development in a focused spirit of enquiry.</a:t>
            </a:r>
          </a:p>
          <a:p>
            <a:r>
              <a:rPr lang="en-GB" b="1" i="1" dirty="0" smtClean="0"/>
              <a:t>Positive regard and empathy</a:t>
            </a:r>
            <a:r>
              <a:rPr lang="en-GB" i="1" dirty="0" smtClean="0"/>
              <a:t>. Reflecting upon incidents involving clients is respectful, even if the experiences were negative.”</a:t>
            </a:r>
          </a:p>
          <a:p>
            <a:pPr marL="0" indent="0">
              <a:buNone/>
            </a:pPr>
            <a:r>
              <a:rPr lang="en-GB" dirty="0" smtClean="0"/>
              <a:t>Bolton, G. and </a:t>
            </a:r>
            <a:r>
              <a:rPr lang="en-GB" dirty="0" err="1" smtClean="0"/>
              <a:t>Delderfield</a:t>
            </a:r>
            <a:r>
              <a:rPr lang="en-GB" dirty="0" smtClean="0"/>
              <a:t>, R, (2018) </a:t>
            </a:r>
            <a:r>
              <a:rPr lang="en-GB" i="1" dirty="0" smtClean="0"/>
              <a:t>Reflective Practice: Writing and Professional Development 5</a:t>
            </a:r>
            <a:r>
              <a:rPr lang="en-GB" i="1" baseline="30000" dirty="0" smtClean="0"/>
              <a:t>th</a:t>
            </a:r>
            <a:r>
              <a:rPr lang="en-GB" i="1" dirty="0" smtClean="0"/>
              <a:t> ed. </a:t>
            </a:r>
            <a:r>
              <a:rPr lang="en-GB" dirty="0"/>
              <a:t> </a:t>
            </a:r>
            <a:r>
              <a:rPr lang="en-GB" dirty="0" smtClean="0"/>
              <a:t>London: Sage p.29)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021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49857"/>
            <a:ext cx="8825659" cy="1293962"/>
          </a:xfrm>
        </p:spPr>
        <p:txBody>
          <a:bodyPr/>
          <a:lstStyle/>
          <a:p>
            <a:r>
              <a:rPr lang="en-GB" b="1" dirty="0" smtClean="0"/>
              <a:t>Critical Reflective Practice can be seen as paradoxical.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409529" cy="34163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800" i="1" dirty="0" smtClean="0"/>
              <a:t>Principles that underlie critical reflective practice enable practitioners and student to become meaningfully involved</a:t>
            </a:r>
            <a:r>
              <a:rPr lang="en-GB" sz="2800" dirty="0" smtClean="0"/>
              <a:t>.  </a:t>
            </a:r>
          </a:p>
          <a:p>
            <a:r>
              <a:rPr lang="en-GB" sz="2800" b="1" dirty="0" smtClean="0"/>
              <a:t>Certain Uncertainty</a:t>
            </a:r>
          </a:p>
          <a:p>
            <a:r>
              <a:rPr lang="en-GB" sz="2800" b="1" dirty="0" smtClean="0"/>
              <a:t>Serious Playfulness</a:t>
            </a:r>
          </a:p>
          <a:p>
            <a:r>
              <a:rPr lang="en-GB" sz="2800" b="1" dirty="0" smtClean="0"/>
              <a:t>Unquestioning Questioning</a:t>
            </a:r>
          </a:p>
          <a:p>
            <a:pPr marL="0" indent="0">
              <a:buNone/>
            </a:pPr>
            <a:r>
              <a:rPr lang="en-GB" sz="2800" dirty="0"/>
              <a:t>Bolton, G. and </a:t>
            </a:r>
            <a:r>
              <a:rPr lang="en-GB" sz="2800" dirty="0" err="1"/>
              <a:t>Delderfield</a:t>
            </a:r>
            <a:r>
              <a:rPr lang="en-GB" sz="2800" dirty="0"/>
              <a:t>, R, (2018) </a:t>
            </a:r>
            <a:r>
              <a:rPr lang="en-GB" sz="2800" i="1" dirty="0"/>
              <a:t>Reflective Practice: Writing and Professional Development 5</a:t>
            </a:r>
            <a:r>
              <a:rPr lang="en-GB" sz="2800" i="1" baseline="30000" dirty="0"/>
              <a:t>th</a:t>
            </a:r>
            <a:r>
              <a:rPr lang="en-GB" sz="2800" i="1" dirty="0"/>
              <a:t> ed. </a:t>
            </a:r>
            <a:r>
              <a:rPr lang="en-GB" sz="2800" dirty="0"/>
              <a:t> London: Sage </a:t>
            </a:r>
            <a:r>
              <a:rPr lang="en-GB" sz="2800" dirty="0" smtClean="0"/>
              <a:t>p.30)</a:t>
            </a:r>
            <a:endParaRPr lang="en-GB" sz="2800" dirty="0"/>
          </a:p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366165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26854"/>
            <a:ext cx="8825659" cy="1431984"/>
          </a:xfrm>
        </p:spPr>
        <p:txBody>
          <a:bodyPr/>
          <a:lstStyle/>
          <a:p>
            <a:r>
              <a:rPr lang="en-GB" b="1" dirty="0" smtClean="0"/>
              <a:t>Assessments</a:t>
            </a:r>
            <a:r>
              <a:rPr lang="en-GB" dirty="0" smtClean="0"/>
              <a:t> </a:t>
            </a:r>
            <a:br>
              <a:rPr lang="en-GB" dirty="0" smtClean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530299" cy="3774296"/>
          </a:xfrm>
        </p:spPr>
        <p:txBody>
          <a:bodyPr>
            <a:normAutofit lnSpcReduction="10000"/>
          </a:bodyPr>
          <a:lstStyle/>
          <a:p>
            <a:pPr marL="0" indent="0" fontAlgn="base">
              <a:buNone/>
            </a:pPr>
            <a:r>
              <a:rPr lang="en-GB" sz="2400" b="1" dirty="0"/>
              <a:t>Assessment Component 1: 50%</a:t>
            </a:r>
            <a:r>
              <a:rPr lang="en-GB" sz="2400" dirty="0"/>
              <a:t>  (please refer to the Assessment </a:t>
            </a:r>
            <a:r>
              <a:rPr lang="en-GB" sz="2400" dirty="0" err="1"/>
              <a:t>Proforma</a:t>
            </a:r>
            <a:r>
              <a:rPr lang="en-GB" sz="2400" dirty="0"/>
              <a:t>) </a:t>
            </a:r>
          </a:p>
          <a:p>
            <a:pPr fontAlgn="base"/>
            <a:r>
              <a:rPr lang="en-GB" sz="2400" dirty="0" smtClean="0"/>
              <a:t>Produce </a:t>
            </a:r>
            <a:r>
              <a:rPr lang="en-GB" sz="2400" dirty="0"/>
              <a:t>a promotional video of the therapeutic approach that you will offer to your clients. </a:t>
            </a:r>
            <a:r>
              <a:rPr lang="en-GB" sz="2400" dirty="0" smtClean="0"/>
              <a:t> - </a:t>
            </a:r>
            <a:r>
              <a:rPr lang="en-GB" sz="2400" b="1" dirty="0" smtClean="0"/>
              <a:t>November 30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2020</a:t>
            </a:r>
          </a:p>
          <a:p>
            <a:pPr marL="0" indent="0" fontAlgn="base">
              <a:buNone/>
            </a:pPr>
            <a:endParaRPr lang="en-GB" sz="2400" b="1" dirty="0"/>
          </a:p>
          <a:p>
            <a:pPr marL="0" indent="0" fontAlgn="base">
              <a:buNone/>
            </a:pPr>
            <a:r>
              <a:rPr lang="en-GB" sz="2400" b="1" dirty="0"/>
              <a:t>A</a:t>
            </a:r>
            <a:r>
              <a:rPr lang="en-GB" sz="2400" b="1" dirty="0" smtClean="0"/>
              <a:t>ssessment </a:t>
            </a:r>
            <a:r>
              <a:rPr lang="en-GB" sz="2400" b="1" dirty="0"/>
              <a:t>Component 2: 50%</a:t>
            </a:r>
            <a:r>
              <a:rPr lang="en-GB" sz="2400" dirty="0"/>
              <a:t> </a:t>
            </a:r>
          </a:p>
          <a:p>
            <a:pPr fontAlgn="base"/>
            <a:r>
              <a:rPr lang="en-GB" sz="2400" dirty="0"/>
              <a:t>Practical: Presentation (20 minutes) </a:t>
            </a:r>
          </a:p>
          <a:p>
            <a:pPr fontAlgn="base"/>
            <a:r>
              <a:rPr lang="en-GB" sz="2400" dirty="0" smtClean="0"/>
              <a:t>You </a:t>
            </a:r>
            <a:r>
              <a:rPr lang="en-GB" sz="2400" dirty="0"/>
              <a:t>will present, to your peers, a critical reflection on your future professional development. </a:t>
            </a:r>
            <a:r>
              <a:rPr lang="en-GB" sz="2400" b="1" dirty="0" smtClean="0"/>
              <a:t>May </a:t>
            </a:r>
            <a:r>
              <a:rPr lang="en-GB" sz="2400" b="1" dirty="0" smtClean="0"/>
              <a:t>17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2021</a:t>
            </a:r>
            <a:endParaRPr lang="en-GB" sz="2400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3361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0921" y="2603500"/>
            <a:ext cx="9793855" cy="34163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Wednesday 14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October  </a:t>
            </a:r>
            <a:r>
              <a:rPr lang="en-GB" sz="2400" b="1" dirty="0"/>
              <a:t>11-12pm  Asynchronous </a:t>
            </a:r>
          </a:p>
          <a:p>
            <a:r>
              <a:rPr lang="en-GB" sz="2400" dirty="0"/>
              <a:t>Mark Brackett: </a:t>
            </a:r>
            <a:r>
              <a:rPr lang="en-GB" sz="2400" b="1" i="1" dirty="0"/>
              <a:t>Permission to feel </a:t>
            </a:r>
            <a:r>
              <a:rPr lang="en-GB" sz="2400" dirty="0">
                <a:hlinkClick r:id="rId2"/>
              </a:rPr>
              <a:t>https://brenebrown.com/podcast/dr-marc-brackett-and-brene-onpermission-to-feel</a:t>
            </a:r>
            <a:r>
              <a:rPr lang="en-GB" sz="2400" dirty="0" smtClean="0">
                <a:hlinkClick r:id="rId2"/>
              </a:rPr>
              <a:t>/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Monday, 19</a:t>
            </a:r>
            <a:r>
              <a:rPr lang="en-GB" sz="2400" b="1" baseline="30000" dirty="0" smtClean="0"/>
              <a:t>th</a:t>
            </a:r>
            <a:r>
              <a:rPr lang="en-GB" sz="2400" b="1" dirty="0" smtClean="0"/>
              <a:t> October </a:t>
            </a:r>
          </a:p>
          <a:p>
            <a:r>
              <a:rPr lang="en-GB" sz="2400" b="1" dirty="0" smtClean="0"/>
              <a:t>Theme: The power of the narrative (the story)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0921" y="586597"/>
            <a:ext cx="5578415" cy="146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010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6391</TotalTime>
  <Words>444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Wingdings 3</vt:lpstr>
      <vt:lpstr>Arial</vt:lpstr>
      <vt:lpstr>Century Gothic</vt:lpstr>
      <vt:lpstr>Calibri</vt:lpstr>
      <vt:lpstr>Ion Boardroom</vt:lpstr>
      <vt:lpstr>ECHC6001 Personal Development and Professional Profile  </vt:lpstr>
      <vt:lpstr>Aims for today</vt:lpstr>
      <vt:lpstr>What doe is Mean to be Human? </vt:lpstr>
      <vt:lpstr>Activity 1: Who Am I</vt:lpstr>
      <vt:lpstr>Activity 2: My Work/Stuies</vt:lpstr>
      <vt:lpstr>Values and Principles of Reflective Practice</vt:lpstr>
      <vt:lpstr>Critical Reflective Practice can be seen as paradoxical. </vt:lpstr>
      <vt:lpstr>Assessments 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Ruth Groff</cp:lastModifiedBy>
  <cp:revision>104</cp:revision>
  <dcterms:created xsi:type="dcterms:W3CDTF">2018-10-15T20:48:49Z</dcterms:created>
  <dcterms:modified xsi:type="dcterms:W3CDTF">2020-10-11T09:10:02Z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