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6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593" autoAdjust="0"/>
  </p:normalViewPr>
  <p:slideViewPr>
    <p:cSldViewPr snapToGrid="0">
      <p:cViewPr varScale="1">
        <p:scale>
          <a:sx n="80" d="100"/>
          <a:sy n="80" d="100"/>
        </p:scale>
        <p:origin x="7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B1FFC6-C79C-4DEA-B7F2-B45A6BEDFDFB}" type="datetimeFigureOut">
              <a:rPr lang="en-GB" smtClean="0"/>
              <a:t>02/06/2023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6E596A-0E00-47FD-ABDA-EEE5BA107AA7}" type="slidenum">
              <a:rPr lang="en-GB" smtClean="0"/>
              <a:t>‹#›</a:t>
            </a:fld>
            <a:endParaRPr lang="en-GB"/>
          </a:p>
        </p:txBody>
      </p:sp>
    </p:spTree>
    <p:extLst>
      <p:ext uri="{BB962C8B-B14F-4D97-AF65-F5344CB8AC3E}">
        <p14:creationId xmlns:p14="http://schemas.microsoft.com/office/powerpoint/2010/main" val="1233052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6E596A-0E00-47FD-ABDA-EEE5BA107AA7}" type="slidenum">
              <a:rPr lang="en-GB" smtClean="0"/>
              <a:t>2</a:t>
            </a:fld>
            <a:endParaRPr lang="en-GB"/>
          </a:p>
        </p:txBody>
      </p:sp>
    </p:spTree>
    <p:extLst>
      <p:ext uri="{BB962C8B-B14F-4D97-AF65-F5344CB8AC3E}">
        <p14:creationId xmlns:p14="http://schemas.microsoft.com/office/powerpoint/2010/main" val="723823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AF2636-7014-4CA5-849B-CAC5D6A5D562}"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726904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AF2636-7014-4CA5-849B-CAC5D6A5D562}"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1329089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AF2636-7014-4CA5-849B-CAC5D6A5D562}"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254355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F2636-7014-4CA5-849B-CAC5D6A5D562}"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2107241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AF2636-7014-4CA5-849B-CAC5D6A5D562}"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381844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AF2636-7014-4CA5-849B-CAC5D6A5D562}"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2926250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AF2636-7014-4CA5-849B-CAC5D6A5D562}"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855263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AF2636-7014-4CA5-849B-CAC5D6A5D562}"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10670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AF2636-7014-4CA5-849B-CAC5D6A5D562}"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3572187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AF2636-7014-4CA5-849B-CAC5D6A5D562}"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1378378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AF2636-7014-4CA5-849B-CAC5D6A5D562}"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38217-ECC9-4905-A7EC-2637344C53B2}" type="slidenum">
              <a:rPr lang="en-GB" smtClean="0"/>
              <a:t>‹#›</a:t>
            </a:fld>
            <a:endParaRPr lang="en-GB"/>
          </a:p>
        </p:txBody>
      </p:sp>
    </p:spTree>
    <p:extLst>
      <p:ext uri="{BB962C8B-B14F-4D97-AF65-F5344CB8AC3E}">
        <p14:creationId xmlns:p14="http://schemas.microsoft.com/office/powerpoint/2010/main" val="2629105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F2636-7014-4CA5-849B-CAC5D6A5D562}"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638217-ECC9-4905-A7EC-2637344C53B2}" type="slidenum">
              <a:rPr lang="en-GB" smtClean="0"/>
              <a:t>‹#›</a:t>
            </a:fld>
            <a:endParaRPr lang="en-GB"/>
          </a:p>
        </p:txBody>
      </p:sp>
    </p:spTree>
    <p:extLst>
      <p:ext uri="{BB962C8B-B14F-4D97-AF65-F5344CB8AC3E}">
        <p14:creationId xmlns:p14="http://schemas.microsoft.com/office/powerpoint/2010/main" val="23759910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3F00-2FEC-24D2-40A0-BA236BC26769}"/>
              </a:ext>
            </a:extLst>
          </p:cNvPr>
          <p:cNvSpPr>
            <a:spLocks noGrp="1"/>
          </p:cNvSpPr>
          <p:nvPr>
            <p:ph type="ctrTitle"/>
          </p:nvPr>
        </p:nvSpPr>
        <p:spPr>
          <a:xfrm>
            <a:off x="1524000" y="-669009"/>
            <a:ext cx="9144000" cy="5347541"/>
          </a:xfrm>
        </p:spPr>
        <p:txBody>
          <a:bodyPr>
            <a:noAutofit/>
          </a:bodyPr>
          <a:lstStyle/>
          <a:p>
            <a:br>
              <a:rPr lang="en-US" sz="2800" dirty="0"/>
            </a:br>
            <a:br>
              <a:rPr lang="en-US" sz="2800" dirty="0"/>
            </a:br>
            <a:br>
              <a:rPr lang="en-US" sz="2800" dirty="0"/>
            </a:br>
            <a:br>
              <a:rPr lang="en-US" sz="2800" dirty="0"/>
            </a:br>
            <a:br>
              <a:rPr lang="en-US" sz="2800" dirty="0"/>
            </a:br>
            <a:br>
              <a:rPr lang="en-US" sz="2800" dirty="0"/>
            </a:br>
            <a:br>
              <a:rPr lang="en-US" sz="2800" dirty="0"/>
            </a:br>
            <a:r>
              <a:rPr lang="en-US" sz="3200" b="1" dirty="0">
                <a:latin typeface="Arial" panose="020B0604020202020204" pitchFamily="34" charset="0"/>
                <a:cs typeface="Arial" panose="020B0604020202020204" pitchFamily="34" charset="0"/>
              </a:rPr>
              <a:t>HOTEL </a:t>
            </a:r>
            <a:r>
              <a:rPr lang="en-US" sz="3200" b="1">
                <a:latin typeface="Arial" panose="020B0604020202020204" pitchFamily="34" charset="0"/>
                <a:cs typeface="Arial" panose="020B0604020202020204" pitchFamily="34" charset="0"/>
              </a:rPr>
              <a:t>EVENT ADVERTISEMENT</a:t>
            </a:r>
            <a:br>
              <a:rPr lang="en-US" sz="2800" dirty="0"/>
            </a:br>
            <a:br>
              <a:rPr lang="en-US" sz="2800" dirty="0"/>
            </a:br>
            <a:r>
              <a:rPr lang="en-US" sz="2800" dirty="0">
                <a:latin typeface="Arial" panose="020B0604020202020204" pitchFamily="34" charset="0"/>
                <a:cs typeface="Arial" panose="020B0604020202020204" pitchFamily="34" charset="0"/>
              </a:rPr>
              <a:t>Maria Magdalena Radu</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Student id: 2126508</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Foreign Languages and Cultural Awareness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BMIH5003</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Module tutor: Rodrigo F. Aguilera</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C25B18E-49FC-060D-644B-9EBFAFB3350C}"/>
              </a:ext>
            </a:extLst>
          </p:cNvPr>
          <p:cNvSpPr>
            <a:spLocks noGrp="1"/>
          </p:cNvSpPr>
          <p:nvPr>
            <p:ph type="subTitle" idx="1"/>
          </p:nvPr>
        </p:nvSpPr>
        <p:spPr>
          <a:xfrm>
            <a:off x="1869909" y="4960321"/>
            <a:ext cx="9144000" cy="1655762"/>
          </a:xfrm>
        </p:spPr>
        <p:txBody>
          <a:bodyPr/>
          <a:lstStyle/>
          <a:p>
            <a:endParaRPr lang="en-GB" dirty="0"/>
          </a:p>
        </p:txBody>
      </p:sp>
      <p:pic>
        <p:nvPicPr>
          <p:cNvPr id="4" name="Picture 3">
            <a:extLst>
              <a:ext uri="{FF2B5EF4-FFF2-40B4-BE49-F238E27FC236}">
                <a16:creationId xmlns:a16="http://schemas.microsoft.com/office/drawing/2014/main" id="{AB56E228-1729-93BD-ACFB-4AA9714A3EBF}"/>
              </a:ext>
            </a:extLst>
          </p:cNvPr>
          <p:cNvPicPr/>
          <p:nvPr/>
        </p:nvPicPr>
        <p:blipFill>
          <a:blip r:embed="rId2"/>
          <a:stretch>
            <a:fillRect/>
          </a:stretch>
        </p:blipFill>
        <p:spPr>
          <a:xfrm>
            <a:off x="10739535" y="94866"/>
            <a:ext cx="1276636" cy="6440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41400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3C6A339B-58EC-468F-9ECF-1AAA6F5033CC}"/>
              </a:ext>
            </a:extLst>
          </p:cNvPr>
          <p:cNvSpPr txBox="1"/>
          <p:nvPr/>
        </p:nvSpPr>
        <p:spPr>
          <a:xfrm>
            <a:off x="2584356" y="0"/>
            <a:ext cx="7664823" cy="1428533"/>
          </a:xfrm>
          <a:prstGeom prst="rect">
            <a:avLst/>
          </a:prstGeom>
          <a:noFill/>
        </p:spPr>
        <p:txBody>
          <a:bodyPr wrap="square" rtlCol="0">
            <a:spAutoFit/>
          </a:bodyPr>
          <a:lstStyle/>
          <a:p>
            <a:pPr algn="ctr"/>
            <a:r>
              <a:rPr lang="en-GB" sz="3883" b="1" dirty="0">
                <a:ln w="9525">
                  <a:solidFill>
                    <a:schemeClr val="bg1"/>
                  </a:solidFill>
                  <a:prstDash val="solid"/>
                </a:ln>
                <a:effectLst>
                  <a:outerShdw blurRad="12700" dist="38100" dir="2700000" algn="tl" rotWithShape="0">
                    <a:schemeClr val="bg1">
                      <a:lumMod val="50000"/>
                    </a:schemeClr>
                  </a:outerShdw>
                </a:effectLst>
                <a:latin typeface="Amasis MT Pro Medium" panose="02040604050005020304" pitchFamily="18" charset="0"/>
              </a:rPr>
              <a:t>Hotel Event Advertisement</a:t>
            </a:r>
          </a:p>
          <a:p>
            <a:pPr algn="ctr"/>
            <a:r>
              <a:rPr lang="en-GB" sz="4000" b="0" i="0" dirty="0">
                <a:solidFill>
                  <a:srgbClr val="202124"/>
                </a:solidFill>
                <a:effectLst/>
                <a:latin typeface="Amasis MT Pro Medium" panose="02040604050005020304" pitchFamily="18" charset="0"/>
              </a:rPr>
              <a:t>HOTELO Lyon </a:t>
            </a:r>
            <a:r>
              <a:rPr lang="en-GB" sz="4000" b="0" i="0" dirty="0" err="1">
                <a:solidFill>
                  <a:srgbClr val="202124"/>
                </a:solidFill>
                <a:effectLst/>
                <a:latin typeface="Amasis MT Pro Medium" panose="02040604050005020304" pitchFamily="18" charset="0"/>
              </a:rPr>
              <a:t>Charité</a:t>
            </a:r>
            <a:endParaRPr lang="en-GB" sz="3883" b="1" dirty="0">
              <a:ln w="9525">
                <a:solidFill>
                  <a:schemeClr val="bg1"/>
                </a:solidFill>
                <a:prstDash val="solid"/>
              </a:ln>
              <a:effectLst>
                <a:outerShdw blurRad="12700" dist="38100" dir="2700000" algn="tl" rotWithShape="0">
                  <a:schemeClr val="bg1">
                    <a:lumMod val="50000"/>
                  </a:schemeClr>
                </a:outerShdw>
              </a:effectLst>
              <a:latin typeface="Amasis MT Pro Medium" panose="02040604050005020304" pitchFamily="18" charset="0"/>
            </a:endParaRPr>
          </a:p>
          <a:p>
            <a:pPr algn="ctr"/>
            <a:r>
              <a:rPr lang="fr-FR" sz="800" b="1" i="1" dirty="0">
                <a:solidFill>
                  <a:schemeClr val="bg1"/>
                </a:solidFill>
                <a:latin typeface="Arial" panose="020B0604020202020204" pitchFamily="34" charset="0"/>
                <a:cs typeface="Arial" panose="020B0604020202020204" pitchFamily="34" charset="0"/>
              </a:rPr>
              <a:t>l'</a:t>
            </a:r>
            <a:r>
              <a:rPr lang="fr-FR" sz="800" b="1" i="1" dirty="0" err="1">
                <a:solidFill>
                  <a:schemeClr val="bg1"/>
                </a:solidFill>
                <a:latin typeface="Arial" panose="020B0604020202020204" pitchFamily="34" charset="0"/>
                <a:cs typeface="Arial" panose="020B0604020202020204" pitchFamily="34" charset="0"/>
              </a:rPr>
              <a:t>Hotelo</a:t>
            </a:r>
            <a:r>
              <a:rPr lang="fr-FR" sz="800" b="1" i="1" dirty="0">
                <a:solidFill>
                  <a:schemeClr val="bg1"/>
                </a:solidFill>
                <a:latin typeface="Arial" panose="020B0604020202020204" pitchFamily="34" charset="0"/>
                <a:cs typeface="Arial" panose="020B0604020202020204" pitchFamily="34" charset="0"/>
              </a:rPr>
              <a:t> Lyon Charité à Lyon</a:t>
            </a:r>
            <a:endParaRPr lang="en-GB" sz="3883" b="1" dirty="0">
              <a:ln w="9525">
                <a:solidFill>
                  <a:schemeClr val="bg1"/>
                </a:solidFill>
                <a:prstDash val="solid"/>
              </a:ln>
              <a:effectLst>
                <a:outerShdw blurRad="12700" dist="38100" dir="2700000" algn="tl" rotWithShape="0">
                  <a:schemeClr val="bg1">
                    <a:lumMod val="50000"/>
                  </a:schemeClr>
                </a:outerShdw>
              </a:effectLst>
              <a:latin typeface="Amasis MT Pro Medium" panose="02040604050005020304" pitchFamily="18" charset="0"/>
            </a:endParaRPr>
          </a:p>
        </p:txBody>
      </p:sp>
      <p:sp>
        <p:nvSpPr>
          <p:cNvPr id="5" name="Rectangle 4"/>
          <p:cNvSpPr/>
          <p:nvPr/>
        </p:nvSpPr>
        <p:spPr>
          <a:xfrm>
            <a:off x="496141" y="1428533"/>
            <a:ext cx="2126177" cy="1028871"/>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ctr"/>
            <a:r>
              <a:rPr lang="fr-FR" sz="794" b="1" u="sng" dirty="0">
                <a:solidFill>
                  <a:schemeClr val="tx1"/>
                </a:solidFill>
                <a:latin typeface="Arial" panose="020B0604020202020204" pitchFamily="34" charset="0"/>
                <a:cs typeface="Arial" panose="020B0604020202020204" pitchFamily="34" charset="0"/>
              </a:rPr>
              <a:t>Introduction</a:t>
            </a:r>
          </a:p>
          <a:p>
            <a:pPr algn="just"/>
            <a:r>
              <a:rPr lang="fr-FR" sz="529" b="1" i="1" dirty="0">
                <a:solidFill>
                  <a:schemeClr val="tx1"/>
                </a:solidFill>
                <a:latin typeface="Arial" panose="020B0604020202020204" pitchFamily="34" charset="0"/>
                <a:cs typeface="Arial" panose="020B0604020202020204" pitchFamily="34" charset="0"/>
              </a:rPr>
              <a:t>L'affiche suivante est basée sur la gestion événementielle de l'Hotelo Lyon Charité à Lyon, France, basée sur l'événement culturel La Fête des Lumières. Et juste comme ça, l'hôtel a l'intention d'organiser un événement pour ses invités. En conséquence, une description de l'événement sera fournie, tenant compte de la planification de l'événement, de l'hébergement en salle, du menu et des prix correspondants. De plus, les considérations spéciales de l'hôtel concernant la musique, les thèmes et les arrangements spéciaux seront expliquées. </a:t>
            </a:r>
          </a:p>
        </p:txBody>
      </p:sp>
      <p:sp>
        <p:nvSpPr>
          <p:cNvPr id="8" name="Oval 7"/>
          <p:cNvSpPr/>
          <p:nvPr/>
        </p:nvSpPr>
        <p:spPr>
          <a:xfrm>
            <a:off x="1225884" y="2693352"/>
            <a:ext cx="3011620" cy="2978797"/>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r>
              <a:rPr lang="fr-FR" sz="1059"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Descriptif de l'activité</a:t>
            </a:r>
          </a:p>
          <a:p>
            <a:pPr algn="just">
              <a:lnSpc>
                <a:spcPct val="150000"/>
              </a:lnSpc>
            </a:pPr>
            <a:r>
              <a:rPr lang="fr-FR" sz="397" b="1" dirty="0">
                <a:solidFill>
                  <a:schemeClr val="tx1"/>
                </a:solidFill>
                <a:latin typeface="Arial" panose="020B0604020202020204" pitchFamily="34" charset="0"/>
                <a:cs typeface="Arial" panose="020B0604020202020204" pitchFamily="34" charset="0"/>
              </a:rPr>
              <a:t>Selon Pierre (2022), la Fête des Lumières est un événement culturel important qui se tient à Lyon, en France. Il est établi que la Fête des Lumières est perçue comme un événement fascinant où Lyon s'illumine et se pare de lumières saisissantes et attractives pour mieux mettre en valeur le lieu. De plus, Bourget (2022) a noté que les bâtiments, les rues et les espaces publics de Lyon étaient ornés de projections artistiques et de spectacle visuel. De cette façon, un grand nombre d'invités sont arrivés au lieu en raison de l'attraction créée par ce grand événement culturel, qui a transformé la ville en un lieu magique et fascinant.</a:t>
            </a:r>
          </a:p>
          <a:p>
            <a:pPr algn="just">
              <a:lnSpc>
                <a:spcPct val="150000"/>
              </a:lnSpc>
            </a:pPr>
            <a:r>
              <a:rPr lang="fr-FR" sz="397" b="1" dirty="0">
                <a:solidFill>
                  <a:schemeClr val="tx1"/>
                </a:solidFill>
                <a:latin typeface="Arial" panose="020B0604020202020204" pitchFamily="34" charset="0"/>
                <a:cs typeface="Arial" panose="020B0604020202020204" pitchFamily="34" charset="0"/>
              </a:rPr>
              <a:t>Pierre (2022) précise que l'événement a lieu chaque année du 7 au 10 décembre et vise à exprimer sa gratitude à la Vierge Marie. Il a été observé qu'en 2022, environ 40 000 visiteurs arriveront sur le site pour profiter et assister à l'événement (HiSoUR, 2022). De cette façon, les hôtels de la région deviennent des événements spéciaux mis en œuvre en termes de menus, d'hébergement, etc., qui contribuent à offrir une expérience culturelle supérieure à leurs clients respectivement. Dans cette optique, Hotelo Lyon Charité à Lyon se prépare à l'événementiel dans le cadre de ce festival culturel, qui sera expliqué dans cette affiche.</a:t>
            </a:r>
          </a:p>
        </p:txBody>
      </p:sp>
      <p:sp>
        <p:nvSpPr>
          <p:cNvPr id="10" name="Rectangle 9"/>
          <p:cNvSpPr/>
          <p:nvPr/>
        </p:nvSpPr>
        <p:spPr>
          <a:xfrm>
            <a:off x="3265677" y="1461550"/>
            <a:ext cx="6341967" cy="746615"/>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ctr"/>
            <a:r>
              <a:rPr lang="en-GB" sz="800" b="1" u="sng" dirty="0">
                <a:solidFill>
                  <a:schemeClr val="tx1"/>
                </a:solidFill>
                <a:latin typeface="Arial" panose="020B0604020202020204" pitchFamily="34" charset="0"/>
                <a:cs typeface="Arial" panose="020B0604020202020204" pitchFamily="34" charset="0"/>
              </a:rPr>
              <a:t>Planification d'événements</a:t>
            </a:r>
          </a:p>
          <a:p>
            <a:pPr algn="just">
              <a:lnSpc>
                <a:spcPct val="150000"/>
              </a:lnSpc>
            </a:pPr>
            <a:r>
              <a:rPr lang="en-GB" sz="800" b="1" dirty="0" err="1">
                <a:solidFill>
                  <a:schemeClr val="tx1"/>
                </a:solidFill>
                <a:latin typeface="Arial" panose="020B0604020202020204" pitchFamily="34" charset="0"/>
                <a:cs typeface="Arial" panose="020B0604020202020204" pitchFamily="34" charset="0"/>
              </a:rPr>
              <a:t>L’hôtel</a:t>
            </a:r>
            <a:r>
              <a:rPr lang="en-GB" sz="800" b="1" dirty="0">
                <a:solidFill>
                  <a:schemeClr val="tx1"/>
                </a:solidFill>
                <a:latin typeface="Arial" panose="020B0604020202020204" pitchFamily="34" charset="0"/>
                <a:cs typeface="Arial" panose="020B0604020202020204" pitchFamily="34" charset="0"/>
              </a:rPr>
              <a:t> prevoit doffrir a ses clients une experience culturelle complète a un prix abordable lors de la Fête des </a:t>
            </a:r>
            <a:r>
              <a:rPr lang="en-GB" sz="800" b="1" dirty="0" err="1">
                <a:solidFill>
                  <a:schemeClr val="tx1"/>
                </a:solidFill>
                <a:latin typeface="Arial" panose="020B0604020202020204" pitchFamily="34" charset="0"/>
                <a:cs typeface="Arial" panose="020B0604020202020204" pitchFamily="34" charset="0"/>
              </a:rPr>
              <a:t>Lumières</a:t>
            </a:r>
            <a:r>
              <a:rPr lang="en-GB" sz="800" b="1" dirty="0">
                <a:solidFill>
                  <a:schemeClr val="tx1"/>
                </a:solidFill>
                <a:latin typeface="Arial" panose="020B0604020202020204" pitchFamily="34" charset="0"/>
                <a:cs typeface="Arial" panose="020B0604020202020204" pitchFamily="34" charset="0"/>
              </a:rPr>
              <a:t>, a Lyon</a:t>
            </a:r>
            <a:r>
              <a:rPr lang="fr-FR" sz="800" b="1" dirty="0">
                <a:solidFill>
                  <a:schemeClr val="tx1"/>
                </a:solidFill>
                <a:latin typeface="Arial" panose="020B0604020202020204" pitchFamily="34" charset="0"/>
                <a:cs typeface="Arial" panose="020B0604020202020204" pitchFamily="34" charset="0"/>
              </a:rPr>
              <a:t> du 7 au 10 décembre 2023, en France.</a:t>
            </a:r>
            <a:r>
              <a:rPr lang="en-GB" sz="800" b="1" dirty="0">
                <a:solidFill>
                  <a:schemeClr val="tx1"/>
                </a:solidFill>
                <a:latin typeface="Arial" panose="020B0604020202020204" pitchFamily="34" charset="0"/>
                <a:cs typeface="Arial" panose="020B0604020202020204" pitchFamily="34" charset="0"/>
              </a:rPr>
              <a:t> De cette maniere, les visiteurs etrangers et locaux qui arrivent a lhôtel pourront profiter de lambiance le matin, lapres-midi et le soir. Ainsi, le programme des evenements est le </a:t>
            </a:r>
            <a:r>
              <a:rPr lang="en-GB" sz="800" b="1" dirty="0" err="1">
                <a:solidFill>
                  <a:schemeClr val="tx1"/>
                </a:solidFill>
                <a:latin typeface="Arial" panose="020B0604020202020204" pitchFamily="34" charset="0"/>
                <a:cs typeface="Arial" panose="020B0604020202020204" pitchFamily="34" charset="0"/>
              </a:rPr>
              <a:t>suivant</a:t>
            </a:r>
            <a:r>
              <a:rPr lang="en-GB" sz="800" b="1" dirty="0">
                <a:solidFill>
                  <a:schemeClr val="tx1"/>
                </a:solidFill>
                <a:latin typeface="Arial" panose="020B0604020202020204" pitchFamily="34" charset="0"/>
                <a:cs typeface="Arial" panose="020B0604020202020204" pitchFamily="34" charset="0"/>
              </a:rPr>
              <a:t>:</a:t>
            </a:r>
          </a:p>
        </p:txBody>
      </p:sp>
      <p:pic>
        <p:nvPicPr>
          <p:cNvPr id="12" name="Picture 11"/>
          <p:cNvPicPr>
            <a:picLocks noChangeAspect="1"/>
          </p:cNvPicPr>
          <p:nvPr/>
        </p:nvPicPr>
        <p:blipFill>
          <a:blip r:embed="rId3"/>
          <a:stretch>
            <a:fillRect/>
          </a:stretch>
        </p:blipFill>
        <p:spPr>
          <a:xfrm>
            <a:off x="6503032" y="2311322"/>
            <a:ext cx="2238600" cy="1930547"/>
          </a:xfrm>
          <a:prstGeom prst="rect">
            <a:avLst/>
          </a:prstGeom>
        </p:spPr>
      </p:pic>
      <p:sp>
        <p:nvSpPr>
          <p:cNvPr id="14" name="Rectangle 13"/>
          <p:cNvSpPr/>
          <p:nvPr/>
        </p:nvSpPr>
        <p:spPr>
          <a:xfrm>
            <a:off x="10097538" y="983395"/>
            <a:ext cx="2030181" cy="1382686"/>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ctr"/>
            <a:r>
              <a:rPr lang="fr-FR" sz="1588" b="1" u="sng" spc="22"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Type de chambre</a:t>
            </a:r>
          </a:p>
          <a:p>
            <a:pPr algn="just"/>
            <a:r>
              <a:rPr lang="fr-FR" sz="618" b="1" dirty="0">
                <a:solidFill>
                  <a:schemeClr val="tx1"/>
                </a:solidFill>
                <a:latin typeface="Arial" panose="020B0604020202020204" pitchFamily="34" charset="0"/>
                <a:cs typeface="Arial" panose="020B0604020202020204" pitchFamily="34" charset="0"/>
              </a:rPr>
              <a:t>Compte tenu des événements culturels, l'hôtel proposera des tarifs abordables pour trois types de chambres, à savoir la chambre simple, la chambre double et la chambre familiale. A cet égard, les trois catégories de chambres sont proposées à 50 €, 70 € et 80 €, ce qui permettra une meilleure accessibilité lors d'événements festifs et assurera ainsi la venue d'un grand nombre d'invités. De plus, selon lévénement, les chambres de lhôtel seront décorées dun éclairage doux et attrayant, attirant les touristes.</a:t>
            </a:r>
          </a:p>
        </p:txBody>
      </p:sp>
      <p:pic>
        <p:nvPicPr>
          <p:cNvPr id="16" name="Picture 15"/>
          <p:cNvPicPr>
            <a:picLocks noChangeAspect="1"/>
          </p:cNvPicPr>
          <p:nvPr/>
        </p:nvPicPr>
        <p:blipFill>
          <a:blip r:embed="rId4"/>
          <a:stretch>
            <a:fillRect/>
          </a:stretch>
        </p:blipFill>
        <p:spPr>
          <a:xfrm>
            <a:off x="8732091" y="2422509"/>
            <a:ext cx="3373480" cy="1354356"/>
          </a:xfrm>
          <a:prstGeom prst="rect">
            <a:avLst/>
          </a:prstGeom>
        </p:spPr>
      </p:pic>
      <p:sp>
        <p:nvSpPr>
          <p:cNvPr id="18" name="Rectangle 17"/>
          <p:cNvSpPr/>
          <p:nvPr/>
        </p:nvSpPr>
        <p:spPr>
          <a:xfrm>
            <a:off x="4192763" y="2308845"/>
            <a:ext cx="2237320" cy="121975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fr-FR" sz="1765" b="1" u="sng" dirty="0">
                <a:ln w="13462">
                  <a:solidFill>
                    <a:schemeClr val="bg1"/>
                  </a:solidFill>
                  <a:prstDash val="solid"/>
                </a:ln>
                <a:solidFill>
                  <a:schemeClr val="tx1"/>
                </a:solidFill>
                <a:effectLst>
                  <a:outerShdw dist="38100" dir="2700000" algn="bl" rotWithShape="0">
                    <a:schemeClr val="accent5"/>
                  </a:outerShdw>
                </a:effectLst>
                <a:latin typeface="Arial" panose="020B0604020202020204" pitchFamily="34" charset="0"/>
                <a:cs typeface="Arial" panose="020B0604020202020204" pitchFamily="34" charset="0"/>
              </a:rPr>
              <a:t>Menus</a:t>
            </a:r>
            <a:endParaRPr lang="fr-FR" sz="618" b="1" u="sng" dirty="0">
              <a:solidFill>
                <a:schemeClr val="tx1"/>
              </a:solidFill>
              <a:latin typeface="Arial" panose="020B0604020202020204" pitchFamily="34" charset="0"/>
              <a:cs typeface="Arial" panose="020B0604020202020204" pitchFamily="34" charset="0"/>
            </a:endParaRPr>
          </a:p>
          <a:p>
            <a:pPr algn="just"/>
            <a:r>
              <a:rPr lang="fr-FR" sz="618" b="1" dirty="0">
                <a:latin typeface="Arial" panose="020B0604020202020204" pitchFamily="34" charset="0"/>
                <a:cs typeface="Arial" panose="020B0604020202020204" pitchFamily="34" charset="0"/>
              </a:rPr>
              <a:t>De plus, il a ete decouvert que lhôtel offre aux visiteurs un excellent petit-déjeuner, un dejeuner, un dîner et des collations tout au long de lannée. Par conséquent, lhotel proposera une nourriture et des boissons de haute qualite a des prix preferentiels pendant la Fête des </a:t>
            </a:r>
            <a:r>
              <a:rPr lang="en-GB" sz="600" b="1" dirty="0" err="1">
                <a:latin typeface="Arial" panose="020B0604020202020204" pitchFamily="34" charset="0"/>
                <a:cs typeface="Arial" panose="020B0604020202020204" pitchFamily="34" charset="0"/>
              </a:rPr>
              <a:t>Lumières</a:t>
            </a:r>
            <a:r>
              <a:rPr lang="fr-FR" sz="618" b="1" dirty="0">
                <a:latin typeface="Arial" panose="020B0604020202020204" pitchFamily="34" charset="0"/>
                <a:cs typeface="Arial" panose="020B0604020202020204" pitchFamily="34" charset="0"/>
              </a:rPr>
              <a:t>, attirant un grand nombre de touristes. Pour le petit-dejeuner ou les collations, des ingredients speciaux tels que la croûte de tarte a la sauce pour pates, le jambon et le fromage sont utilisas.</a:t>
            </a:r>
          </a:p>
        </p:txBody>
      </p:sp>
      <p:pic>
        <p:nvPicPr>
          <p:cNvPr id="21" name="Picture 20"/>
          <p:cNvPicPr>
            <a:picLocks noChangeAspect="1"/>
          </p:cNvPicPr>
          <p:nvPr/>
        </p:nvPicPr>
        <p:blipFill>
          <a:blip r:embed="rId5"/>
          <a:stretch>
            <a:fillRect/>
          </a:stretch>
        </p:blipFill>
        <p:spPr>
          <a:xfrm>
            <a:off x="4252274" y="3552547"/>
            <a:ext cx="2216891" cy="1691658"/>
          </a:xfrm>
          <a:prstGeom prst="rect">
            <a:avLst/>
          </a:prstGeom>
        </p:spPr>
      </p:pic>
      <p:sp>
        <p:nvSpPr>
          <p:cNvPr id="37" name="Rectangle 36"/>
          <p:cNvSpPr/>
          <p:nvPr/>
        </p:nvSpPr>
        <p:spPr>
          <a:xfrm>
            <a:off x="8771173" y="3786862"/>
            <a:ext cx="3364322" cy="1233158"/>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fr-FR" sz="1235" b="1" u="sng" dirty="0">
                <a:ln w="12700">
                  <a:solidFill>
                    <a:schemeClr val="accent5"/>
                  </a:solidFill>
                  <a:prstDash val="solid"/>
                </a:ln>
                <a:solidFill>
                  <a:schemeClr val="tx1"/>
                </a:solidFill>
                <a:latin typeface="Arial" panose="020B0604020202020204" pitchFamily="34" charset="0"/>
                <a:cs typeface="Arial" panose="020B0604020202020204" pitchFamily="34" charset="0"/>
              </a:rPr>
              <a:t>Considérations particulières pour les événements</a:t>
            </a:r>
          </a:p>
          <a:p>
            <a:pPr algn="just"/>
            <a:r>
              <a:rPr lang="fr-FR" sz="618" b="1" dirty="0">
                <a:latin typeface="Arial" panose="020B0604020202020204" pitchFamily="34" charset="0"/>
                <a:cs typeface="Arial" panose="020B0604020202020204" pitchFamily="34" charset="0"/>
              </a:rPr>
              <a:t>Malgré l'hébergement et les menus des chambres, les hôtels accordent une attention particulière aux prix du parking et des salles de sport. De plus, la belle musique de la décoration d'éclairage ambiant intérieur de l'hôtel servira également de thème au Festival des Lumières. De plus, l'hôtel accueillera une exposition visuelle spéciale de remerciements à la Vierge Marie dans le hall pour attirer les visiteurs. Avec l'aide de ces considérations particulières, la valeur de marque de l'hôtel sera développée. De plus, la gestion d'événements peut également augmenter la visibilité d'un hôtel auprès des touristes en mettant l'accent sur sa valeur culturelle.</a:t>
            </a:r>
          </a:p>
        </p:txBody>
      </p:sp>
      <p:pic>
        <p:nvPicPr>
          <p:cNvPr id="38" name="Picture 37"/>
          <p:cNvPicPr>
            <a:picLocks noChangeAspect="1"/>
          </p:cNvPicPr>
          <p:nvPr/>
        </p:nvPicPr>
        <p:blipFill>
          <a:blip r:embed="rId6"/>
          <a:stretch>
            <a:fillRect/>
          </a:stretch>
        </p:blipFill>
        <p:spPr>
          <a:xfrm>
            <a:off x="8771173" y="5030017"/>
            <a:ext cx="3384341" cy="1473782"/>
          </a:xfrm>
          <a:prstGeom prst="rect">
            <a:avLst/>
          </a:prstGeom>
        </p:spPr>
      </p:pic>
      <p:pic>
        <p:nvPicPr>
          <p:cNvPr id="58" name="Picture 57"/>
          <p:cNvPicPr/>
          <p:nvPr/>
        </p:nvPicPr>
        <p:blipFill>
          <a:blip r:embed="rId7"/>
          <a:stretch>
            <a:fillRect/>
          </a:stretch>
        </p:blipFill>
        <p:spPr>
          <a:xfrm>
            <a:off x="9607644" y="215562"/>
            <a:ext cx="2519127" cy="604211"/>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60" name="Picture 59"/>
          <p:cNvPicPr/>
          <p:nvPr/>
        </p:nvPicPr>
        <p:blipFill>
          <a:blip r:embed="rId8"/>
          <a:stretch>
            <a:fillRect/>
          </a:stretch>
        </p:blipFill>
        <p:spPr>
          <a:xfrm>
            <a:off x="6500869" y="4304722"/>
            <a:ext cx="2238600" cy="1728338"/>
          </a:xfrm>
          <a:prstGeom prst="rect">
            <a:avLst/>
          </a:prstGeom>
          <a:ln>
            <a:noFill/>
          </a:ln>
          <a:effectLst>
            <a:outerShdw blurRad="190500" algn="tl" rotWithShape="0">
              <a:srgbClr val="000000">
                <a:alpha val="70000"/>
              </a:srgbClr>
            </a:outerShdw>
          </a:effectLst>
        </p:spPr>
      </p:pic>
      <p:pic>
        <p:nvPicPr>
          <p:cNvPr id="61" name="Picture 60"/>
          <p:cNvPicPr>
            <a:picLocks noChangeAspect="1"/>
          </p:cNvPicPr>
          <p:nvPr/>
        </p:nvPicPr>
        <p:blipFill>
          <a:blip r:embed="rId9"/>
          <a:stretch>
            <a:fillRect/>
          </a:stretch>
        </p:blipFill>
        <p:spPr>
          <a:xfrm>
            <a:off x="232387" y="173954"/>
            <a:ext cx="1326843" cy="11701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5" name="Rectangle 64"/>
          <p:cNvSpPr/>
          <p:nvPr/>
        </p:nvSpPr>
        <p:spPr>
          <a:xfrm>
            <a:off x="4809112" y="6030547"/>
            <a:ext cx="3962061" cy="726737"/>
          </a:xfrm>
          <a:prstGeom prst="rect">
            <a:avLst/>
          </a:prstGeom>
          <a:solidFill>
            <a:schemeClr val="bg1"/>
          </a:solidFill>
          <a:effectLst>
            <a:glow rad="139700">
              <a:schemeClr val="accent2">
                <a:satMod val="175000"/>
                <a:alpha val="40000"/>
              </a:schemeClr>
            </a:glow>
          </a:effectLst>
        </p:spPr>
        <p:txBody>
          <a:bodyPr wrap="square">
            <a:spAutoFit/>
          </a:bodyPr>
          <a:lstStyle/>
          <a:p>
            <a:pPr algn="ctr"/>
            <a:r>
              <a:rPr lang="en-US" sz="882" b="1" u="sng" dirty="0">
                <a:latin typeface="Arial" panose="020B0604020202020204" pitchFamily="34" charset="0"/>
                <a:cs typeface="Arial" panose="020B0604020202020204" pitchFamily="34" charset="0"/>
              </a:rPr>
              <a:t>References</a:t>
            </a:r>
            <a:endParaRPr lang="en-US" sz="463" b="1" u="sng" dirty="0">
              <a:latin typeface="Arial" panose="020B0604020202020204" pitchFamily="34" charset="0"/>
              <a:cs typeface="Arial" panose="020B0604020202020204" pitchFamily="34" charset="0"/>
            </a:endParaRPr>
          </a:p>
          <a:p>
            <a:pPr algn="just"/>
            <a:r>
              <a:rPr lang="en-US" sz="463" b="1" dirty="0">
                <a:latin typeface="Arial" panose="020B0604020202020204" pitchFamily="34" charset="0"/>
                <a:cs typeface="Arial" panose="020B0604020202020204" pitchFamily="34" charset="0"/>
              </a:rPr>
              <a:t>Bourget, P. (2022) Lyon: Everything you need to know about the 2022 festival of lights, </a:t>
            </a:r>
            <a:r>
              <a:rPr lang="en-US" sz="463" b="1" dirty="0" err="1">
                <a:latin typeface="Arial" panose="020B0604020202020204" pitchFamily="34" charset="0"/>
                <a:cs typeface="Arial" panose="020B0604020202020204" pitchFamily="34" charset="0"/>
              </a:rPr>
              <a:t>EnVols</a:t>
            </a:r>
            <a:r>
              <a:rPr lang="en-US" sz="463" b="1" dirty="0">
                <a:latin typeface="Arial" panose="020B0604020202020204" pitchFamily="34" charset="0"/>
                <a:cs typeface="Arial" panose="020B0604020202020204" pitchFamily="34" charset="0"/>
              </a:rPr>
              <a:t>. Available at: https://www.en-vols.com/en/inspirations-en/culture-en/lyon-festival-of-lights-2022/ (Accessed: 28 May 2023). </a:t>
            </a:r>
          </a:p>
          <a:p>
            <a:pPr algn="just"/>
            <a:r>
              <a:rPr lang="en-US" sz="463" b="1" dirty="0">
                <a:latin typeface="Arial" panose="020B0604020202020204" pitchFamily="34" charset="0"/>
                <a:cs typeface="Arial" panose="020B0604020202020204" pitchFamily="34" charset="0"/>
              </a:rPr>
              <a:t>HiSoUR (2022) Review of Lyon Festival of Lights 2022 France, HiSoUR. Available at: https://www.hisour.com/review-of-lyon-festival-of-lights-2022-france-63311/ (Accessed: 28 May 2023). </a:t>
            </a:r>
          </a:p>
          <a:p>
            <a:pPr algn="just"/>
            <a:r>
              <a:rPr lang="en-US" sz="463" b="1" dirty="0">
                <a:latin typeface="Arial" panose="020B0604020202020204" pitchFamily="34" charset="0"/>
                <a:cs typeface="Arial" panose="020B0604020202020204" pitchFamily="34" charset="0"/>
              </a:rPr>
              <a:t>Pierre, P. (2022) Discover the festival of lights in Lyon, French Moments. Available at: https://frenchmoments.eu/the-festival-of-lights-in-lyon-la-fete-des-lumieres-de-lyon/ (Accessed: 28 May 2023). </a:t>
            </a:r>
          </a:p>
          <a:p>
            <a:pPr algn="just"/>
            <a:endParaRPr lang="en-US" sz="463" b="1"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CC9AB989-9F54-7C57-0021-C28306370482}"/>
              </a:ext>
            </a:extLst>
          </p:cNvPr>
          <p:cNvPicPr/>
          <p:nvPr/>
        </p:nvPicPr>
        <p:blipFill>
          <a:blip r:embed="rId10"/>
          <a:stretch>
            <a:fillRect/>
          </a:stretch>
        </p:blipFill>
        <p:spPr>
          <a:xfrm>
            <a:off x="1972761" y="173954"/>
            <a:ext cx="1223190" cy="119817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 name="Picture 2">
            <a:extLst>
              <a:ext uri="{FF2B5EF4-FFF2-40B4-BE49-F238E27FC236}">
                <a16:creationId xmlns:a16="http://schemas.microsoft.com/office/drawing/2014/main" id="{04F1E963-A20D-2411-B8E7-869FBFF8D179}"/>
              </a:ext>
            </a:extLst>
          </p:cNvPr>
          <p:cNvPicPr/>
          <p:nvPr/>
        </p:nvPicPr>
        <p:blipFill>
          <a:blip r:embed="rId11"/>
          <a:stretch>
            <a:fillRect/>
          </a:stretch>
        </p:blipFill>
        <p:spPr>
          <a:xfrm>
            <a:off x="3431218" y="5385066"/>
            <a:ext cx="1326844" cy="107122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Picture 3">
            <a:extLst>
              <a:ext uri="{FF2B5EF4-FFF2-40B4-BE49-F238E27FC236}">
                <a16:creationId xmlns:a16="http://schemas.microsoft.com/office/drawing/2014/main" id="{CF1C3113-6A36-2841-40E7-8D74028705BB}"/>
              </a:ext>
            </a:extLst>
          </p:cNvPr>
          <p:cNvPicPr/>
          <p:nvPr/>
        </p:nvPicPr>
        <p:blipFill>
          <a:blip r:embed="rId12"/>
          <a:stretch>
            <a:fillRect/>
          </a:stretch>
        </p:blipFill>
        <p:spPr>
          <a:xfrm>
            <a:off x="97227" y="4511400"/>
            <a:ext cx="1216198" cy="119817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70486CDE-1541-9F64-B292-0D196436E191}"/>
              </a:ext>
            </a:extLst>
          </p:cNvPr>
          <p:cNvPicPr/>
          <p:nvPr/>
        </p:nvPicPr>
        <p:blipFill>
          <a:blip r:embed="rId13"/>
          <a:stretch>
            <a:fillRect/>
          </a:stretch>
        </p:blipFill>
        <p:spPr>
          <a:xfrm>
            <a:off x="1046291" y="5747002"/>
            <a:ext cx="2126177" cy="93704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190E1CA9-6296-D4D7-5BBF-C6D3D0219F3B}"/>
              </a:ext>
            </a:extLst>
          </p:cNvPr>
          <p:cNvPicPr/>
          <p:nvPr/>
        </p:nvPicPr>
        <p:blipFill>
          <a:blip r:embed="rId14"/>
          <a:stretch>
            <a:fillRect/>
          </a:stretch>
        </p:blipFill>
        <p:spPr>
          <a:xfrm>
            <a:off x="131976" y="3050623"/>
            <a:ext cx="1006512" cy="119831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30626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145</TotalTime>
  <Words>880</Words>
  <Application>Microsoft Office PowerPoint</Application>
  <PresentationFormat>Widescreen</PresentationFormat>
  <Paragraphs>22</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Amasis MT Pro Medium</vt:lpstr>
      <vt:lpstr>Arial</vt:lpstr>
      <vt:lpstr>Calibri</vt:lpstr>
      <vt:lpstr>Calibri Light</vt:lpstr>
      <vt:lpstr>Times New Roman</vt:lpstr>
      <vt:lpstr>Office Theme</vt:lpstr>
      <vt:lpstr>       HOTEL EVENT ADVERTISEMENT  Maria Magdalena Radu Student id: 2126508  Foreign Languages and Cultural Awareness BMIH5003  Module tutor: Rodrigo F. Aguilera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Maria-Magdalena Radu (2126508)</dc:creator>
  <cp:lastModifiedBy>Maria-Magdalena Radu (2126508)</cp:lastModifiedBy>
  <cp:revision>11</cp:revision>
  <dcterms:created xsi:type="dcterms:W3CDTF">2023-05-30T20:16:45Z</dcterms:created>
  <dcterms:modified xsi:type="dcterms:W3CDTF">2023-06-02T21:32:42Z</dcterms:modified>
</cp:coreProperties>
</file>