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7"/>
  </p:notesMasterIdLst>
  <p:sldIdLst>
    <p:sldId id="256" r:id="rId5"/>
    <p:sldId id="257" r:id="rId6"/>
    <p:sldId id="273" r:id="rId7"/>
    <p:sldId id="274" r:id="rId8"/>
    <p:sldId id="258" r:id="rId9"/>
    <p:sldId id="259" r:id="rId10"/>
    <p:sldId id="279" r:id="rId11"/>
    <p:sldId id="260" r:id="rId12"/>
    <p:sldId id="261" r:id="rId13"/>
    <p:sldId id="262" r:id="rId14"/>
    <p:sldId id="263" r:id="rId15"/>
    <p:sldId id="264" r:id="rId16"/>
    <p:sldId id="275" r:id="rId17"/>
    <p:sldId id="265" r:id="rId18"/>
    <p:sldId id="266" r:id="rId19"/>
    <p:sldId id="267" r:id="rId20"/>
    <p:sldId id="268" r:id="rId21"/>
    <p:sldId id="269" r:id="rId22"/>
    <p:sldId id="270" r:id="rId23"/>
    <p:sldId id="277" r:id="rId24"/>
    <p:sldId id="271" r:id="rId25"/>
    <p:sldId id="27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4" autoAdjust="0"/>
    <p:restoredTop sz="94660"/>
  </p:normalViewPr>
  <p:slideViewPr>
    <p:cSldViewPr snapToGrid="0">
      <p:cViewPr varScale="1">
        <p:scale>
          <a:sx n="58" d="100"/>
          <a:sy n="58" d="100"/>
        </p:scale>
        <p:origin x="7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ED509C-0FD6-4E20-B9F5-3EBD616C0B2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21B651-E706-4095-9846-40FE8CC1DF19}">
      <dgm:prSet/>
      <dgm:spPr/>
      <dgm:t>
        <a:bodyPr/>
        <a:lstStyle/>
        <a:p>
          <a:r>
            <a:rPr lang="en-GB"/>
            <a:t>Considering a holistic approach to understanding the family's social, economic, and cultural context. </a:t>
          </a:r>
          <a:endParaRPr lang="en-US"/>
        </a:p>
      </dgm:t>
    </dgm:pt>
    <dgm:pt modelId="{FD6E1DAC-D4FB-4726-B6A3-62CE2D928AA8}" type="parTrans" cxnId="{98399BDC-923D-4964-B2AB-5D38CAB387DC}">
      <dgm:prSet/>
      <dgm:spPr/>
      <dgm:t>
        <a:bodyPr/>
        <a:lstStyle/>
        <a:p>
          <a:endParaRPr lang="en-US"/>
        </a:p>
      </dgm:t>
    </dgm:pt>
    <dgm:pt modelId="{F376C406-FDF8-4672-8B85-106A55C11E19}" type="sibTrans" cxnId="{98399BDC-923D-4964-B2AB-5D38CAB387DC}">
      <dgm:prSet/>
      <dgm:spPr/>
      <dgm:t>
        <a:bodyPr/>
        <a:lstStyle/>
        <a:p>
          <a:endParaRPr lang="en-US"/>
        </a:p>
      </dgm:t>
    </dgm:pt>
    <dgm:pt modelId="{F53E6AC6-BA35-46BC-96F9-288F23D22E61}">
      <dgm:prSet/>
      <dgm:spPr/>
      <dgm:t>
        <a:bodyPr/>
        <a:lstStyle/>
        <a:p>
          <a:r>
            <a:rPr lang="en-GB"/>
            <a:t>Asking the member of the family of their needs and desires.</a:t>
          </a:r>
          <a:endParaRPr lang="en-US"/>
        </a:p>
      </dgm:t>
    </dgm:pt>
    <dgm:pt modelId="{F2DFF8A3-AFAB-4596-BF71-860502A10E60}" type="parTrans" cxnId="{714492A3-4F85-4006-B2AF-E22558D74D84}">
      <dgm:prSet/>
      <dgm:spPr/>
      <dgm:t>
        <a:bodyPr/>
        <a:lstStyle/>
        <a:p>
          <a:endParaRPr lang="en-US"/>
        </a:p>
      </dgm:t>
    </dgm:pt>
    <dgm:pt modelId="{917986A0-1073-40AB-9DD4-2DA5B9787E4B}" type="sibTrans" cxnId="{714492A3-4F85-4006-B2AF-E22558D74D84}">
      <dgm:prSet/>
      <dgm:spPr/>
      <dgm:t>
        <a:bodyPr/>
        <a:lstStyle/>
        <a:p>
          <a:endParaRPr lang="en-US"/>
        </a:p>
      </dgm:t>
    </dgm:pt>
    <dgm:pt modelId="{408A89E6-98C8-4C50-8902-09DB2FE6EA52}">
      <dgm:prSet/>
      <dgm:spPr/>
      <dgm:t>
        <a:bodyPr/>
        <a:lstStyle/>
        <a:p>
          <a:r>
            <a:rPr lang="en-GB"/>
            <a:t>Considering empowerment.</a:t>
          </a:r>
          <a:endParaRPr lang="en-US"/>
        </a:p>
      </dgm:t>
    </dgm:pt>
    <dgm:pt modelId="{65FCE71B-0C97-485D-B6E4-0A01B53E05E6}" type="parTrans" cxnId="{6348474C-78FB-47DD-8230-B608AF7A401B}">
      <dgm:prSet/>
      <dgm:spPr/>
      <dgm:t>
        <a:bodyPr/>
        <a:lstStyle/>
        <a:p>
          <a:endParaRPr lang="en-US"/>
        </a:p>
      </dgm:t>
    </dgm:pt>
    <dgm:pt modelId="{01E35416-2FCE-4799-8D0A-55A68DB208D6}" type="sibTrans" cxnId="{6348474C-78FB-47DD-8230-B608AF7A401B}">
      <dgm:prSet/>
      <dgm:spPr/>
      <dgm:t>
        <a:bodyPr/>
        <a:lstStyle/>
        <a:p>
          <a:endParaRPr lang="en-US"/>
        </a:p>
      </dgm:t>
    </dgm:pt>
    <dgm:pt modelId="{DFB236B9-22F6-4E4C-9547-185DE6EECA36}">
      <dgm:prSet/>
      <dgm:spPr/>
      <dgm:t>
        <a:bodyPr/>
        <a:lstStyle/>
        <a:p>
          <a:r>
            <a:rPr lang="en-GB"/>
            <a:t>Person-centred approach (SCIE)</a:t>
          </a:r>
          <a:endParaRPr lang="en-US"/>
        </a:p>
      </dgm:t>
    </dgm:pt>
    <dgm:pt modelId="{42CF7DE2-4FE8-4ED5-852D-4837B7D2F78A}" type="parTrans" cxnId="{3E65B913-DDF6-4402-A36C-2C2135FF7276}">
      <dgm:prSet/>
      <dgm:spPr/>
      <dgm:t>
        <a:bodyPr/>
        <a:lstStyle/>
        <a:p>
          <a:endParaRPr lang="en-US"/>
        </a:p>
      </dgm:t>
    </dgm:pt>
    <dgm:pt modelId="{1B478843-6A6C-44F3-9692-07C8EF626AEB}" type="sibTrans" cxnId="{3E65B913-DDF6-4402-A36C-2C2135FF7276}">
      <dgm:prSet/>
      <dgm:spPr/>
      <dgm:t>
        <a:bodyPr/>
        <a:lstStyle/>
        <a:p>
          <a:endParaRPr lang="en-US"/>
        </a:p>
      </dgm:t>
    </dgm:pt>
    <dgm:pt modelId="{48ED960F-6895-4675-B338-DBB644685F32}">
      <dgm:prSet/>
      <dgm:spPr/>
      <dgm:t>
        <a:bodyPr/>
        <a:lstStyle/>
        <a:p>
          <a:r>
            <a:rPr lang="en-GB"/>
            <a:t>Multi-agency collaboration</a:t>
          </a:r>
          <a:endParaRPr lang="en-US"/>
        </a:p>
      </dgm:t>
    </dgm:pt>
    <dgm:pt modelId="{4F4189DF-CBDA-4C6F-845E-7CE6294A90D7}" type="parTrans" cxnId="{AF83D932-E9E6-4565-9BDC-A6C9504BF24D}">
      <dgm:prSet/>
      <dgm:spPr/>
      <dgm:t>
        <a:bodyPr/>
        <a:lstStyle/>
        <a:p>
          <a:endParaRPr lang="en-US"/>
        </a:p>
      </dgm:t>
    </dgm:pt>
    <dgm:pt modelId="{74F53BA1-3680-424E-9F2D-A595A9AC6EEE}" type="sibTrans" cxnId="{AF83D932-E9E6-4565-9BDC-A6C9504BF24D}">
      <dgm:prSet/>
      <dgm:spPr/>
      <dgm:t>
        <a:bodyPr/>
        <a:lstStyle/>
        <a:p>
          <a:endParaRPr lang="en-US"/>
        </a:p>
      </dgm:t>
    </dgm:pt>
    <dgm:pt modelId="{AEC7F1A1-2C16-4133-A258-A02AAF72EE7E}" type="pres">
      <dgm:prSet presAssocID="{91ED509C-0FD6-4E20-B9F5-3EBD616C0B24}" presName="linear" presStyleCnt="0">
        <dgm:presLayoutVars>
          <dgm:animLvl val="lvl"/>
          <dgm:resizeHandles val="exact"/>
        </dgm:presLayoutVars>
      </dgm:prSet>
      <dgm:spPr/>
    </dgm:pt>
    <dgm:pt modelId="{EACFB807-0D7F-4EF3-96CA-3BE8B7313B2E}" type="pres">
      <dgm:prSet presAssocID="{6421B651-E706-4095-9846-40FE8CC1DF1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FED6764-2720-488D-BDFE-327298B81CC5}" type="pres">
      <dgm:prSet presAssocID="{F376C406-FDF8-4672-8B85-106A55C11E19}" presName="spacer" presStyleCnt="0"/>
      <dgm:spPr/>
    </dgm:pt>
    <dgm:pt modelId="{D16FB4DF-C268-4F81-BC38-EF5DA46EDA1A}" type="pres">
      <dgm:prSet presAssocID="{F53E6AC6-BA35-46BC-96F9-288F23D22E6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D31B816-0FF5-42ED-9C63-37741BE3C23F}" type="pres">
      <dgm:prSet presAssocID="{917986A0-1073-40AB-9DD4-2DA5B9787E4B}" presName="spacer" presStyleCnt="0"/>
      <dgm:spPr/>
    </dgm:pt>
    <dgm:pt modelId="{CA362821-A22F-4345-BCF1-0DCDFF05EC97}" type="pres">
      <dgm:prSet presAssocID="{408A89E6-98C8-4C50-8902-09DB2FE6EA5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439AA32-4BD0-4EFF-909F-ADABEB161ADB}" type="pres">
      <dgm:prSet presAssocID="{01E35416-2FCE-4799-8D0A-55A68DB208D6}" presName="spacer" presStyleCnt="0"/>
      <dgm:spPr/>
    </dgm:pt>
    <dgm:pt modelId="{C8A34F96-4D48-4B3C-A6B8-1F1A5EC8DAC0}" type="pres">
      <dgm:prSet presAssocID="{DFB236B9-22F6-4E4C-9547-185DE6EECA3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8F423B6-76BD-46B4-A625-80AB757BBE22}" type="pres">
      <dgm:prSet presAssocID="{1B478843-6A6C-44F3-9692-07C8EF626AEB}" presName="spacer" presStyleCnt="0"/>
      <dgm:spPr/>
    </dgm:pt>
    <dgm:pt modelId="{245FBBF2-A0B1-435F-992C-0674A4AFAF7D}" type="pres">
      <dgm:prSet presAssocID="{48ED960F-6895-4675-B338-DBB644685F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E65B913-DDF6-4402-A36C-2C2135FF7276}" srcId="{91ED509C-0FD6-4E20-B9F5-3EBD616C0B24}" destId="{DFB236B9-22F6-4E4C-9547-185DE6EECA36}" srcOrd="3" destOrd="0" parTransId="{42CF7DE2-4FE8-4ED5-852D-4837B7D2F78A}" sibTransId="{1B478843-6A6C-44F3-9692-07C8EF626AEB}"/>
    <dgm:cxn modelId="{B08EEB13-1DD9-498B-B8BA-F8B4997E1EED}" type="presOf" srcId="{6421B651-E706-4095-9846-40FE8CC1DF19}" destId="{EACFB807-0D7F-4EF3-96CA-3BE8B7313B2E}" srcOrd="0" destOrd="0" presId="urn:microsoft.com/office/officeart/2005/8/layout/vList2"/>
    <dgm:cxn modelId="{D9CAB529-BB2C-4B04-9E9A-4060FA043AC0}" type="presOf" srcId="{48ED960F-6895-4675-B338-DBB644685F32}" destId="{245FBBF2-A0B1-435F-992C-0674A4AFAF7D}" srcOrd="0" destOrd="0" presId="urn:microsoft.com/office/officeart/2005/8/layout/vList2"/>
    <dgm:cxn modelId="{AF83D932-E9E6-4565-9BDC-A6C9504BF24D}" srcId="{91ED509C-0FD6-4E20-B9F5-3EBD616C0B24}" destId="{48ED960F-6895-4675-B338-DBB644685F32}" srcOrd="4" destOrd="0" parTransId="{4F4189DF-CBDA-4C6F-845E-7CE6294A90D7}" sibTransId="{74F53BA1-3680-424E-9F2D-A595A9AC6EEE}"/>
    <dgm:cxn modelId="{B063A763-8B83-4143-9B5C-C7CEB2DD8673}" type="presOf" srcId="{DFB236B9-22F6-4E4C-9547-185DE6EECA36}" destId="{C8A34F96-4D48-4B3C-A6B8-1F1A5EC8DAC0}" srcOrd="0" destOrd="0" presId="urn:microsoft.com/office/officeart/2005/8/layout/vList2"/>
    <dgm:cxn modelId="{6348474C-78FB-47DD-8230-B608AF7A401B}" srcId="{91ED509C-0FD6-4E20-B9F5-3EBD616C0B24}" destId="{408A89E6-98C8-4C50-8902-09DB2FE6EA52}" srcOrd="2" destOrd="0" parTransId="{65FCE71B-0C97-485D-B6E4-0A01B53E05E6}" sibTransId="{01E35416-2FCE-4799-8D0A-55A68DB208D6}"/>
    <dgm:cxn modelId="{3C7D9F85-F290-40ED-8449-DBF9A53A0F85}" type="presOf" srcId="{408A89E6-98C8-4C50-8902-09DB2FE6EA52}" destId="{CA362821-A22F-4345-BCF1-0DCDFF05EC97}" srcOrd="0" destOrd="0" presId="urn:microsoft.com/office/officeart/2005/8/layout/vList2"/>
    <dgm:cxn modelId="{673EAEA0-B600-4682-91F5-9C232670B957}" type="presOf" srcId="{91ED509C-0FD6-4E20-B9F5-3EBD616C0B24}" destId="{AEC7F1A1-2C16-4133-A258-A02AAF72EE7E}" srcOrd="0" destOrd="0" presId="urn:microsoft.com/office/officeart/2005/8/layout/vList2"/>
    <dgm:cxn modelId="{714492A3-4F85-4006-B2AF-E22558D74D84}" srcId="{91ED509C-0FD6-4E20-B9F5-3EBD616C0B24}" destId="{F53E6AC6-BA35-46BC-96F9-288F23D22E61}" srcOrd="1" destOrd="0" parTransId="{F2DFF8A3-AFAB-4596-BF71-860502A10E60}" sibTransId="{917986A0-1073-40AB-9DD4-2DA5B9787E4B}"/>
    <dgm:cxn modelId="{98399BDC-923D-4964-B2AB-5D38CAB387DC}" srcId="{91ED509C-0FD6-4E20-B9F5-3EBD616C0B24}" destId="{6421B651-E706-4095-9846-40FE8CC1DF19}" srcOrd="0" destOrd="0" parTransId="{FD6E1DAC-D4FB-4726-B6A3-62CE2D928AA8}" sibTransId="{F376C406-FDF8-4672-8B85-106A55C11E19}"/>
    <dgm:cxn modelId="{A3FD41DE-AD0F-4CA1-A32C-DB79B06CB7BC}" type="presOf" srcId="{F53E6AC6-BA35-46BC-96F9-288F23D22E61}" destId="{D16FB4DF-C268-4F81-BC38-EF5DA46EDA1A}" srcOrd="0" destOrd="0" presId="urn:microsoft.com/office/officeart/2005/8/layout/vList2"/>
    <dgm:cxn modelId="{64C48BDF-7A10-4906-98A4-B0C84631D530}" type="presParOf" srcId="{AEC7F1A1-2C16-4133-A258-A02AAF72EE7E}" destId="{EACFB807-0D7F-4EF3-96CA-3BE8B7313B2E}" srcOrd="0" destOrd="0" presId="urn:microsoft.com/office/officeart/2005/8/layout/vList2"/>
    <dgm:cxn modelId="{C5CCCF52-E16E-4328-8317-5EAB7980E835}" type="presParOf" srcId="{AEC7F1A1-2C16-4133-A258-A02AAF72EE7E}" destId="{4FED6764-2720-488D-BDFE-327298B81CC5}" srcOrd="1" destOrd="0" presId="urn:microsoft.com/office/officeart/2005/8/layout/vList2"/>
    <dgm:cxn modelId="{B74FF42C-FB37-4B0C-823A-75818BF0D87C}" type="presParOf" srcId="{AEC7F1A1-2C16-4133-A258-A02AAF72EE7E}" destId="{D16FB4DF-C268-4F81-BC38-EF5DA46EDA1A}" srcOrd="2" destOrd="0" presId="urn:microsoft.com/office/officeart/2005/8/layout/vList2"/>
    <dgm:cxn modelId="{2ACC16D4-AAFD-4FAF-B3DE-E90CE3A1929D}" type="presParOf" srcId="{AEC7F1A1-2C16-4133-A258-A02AAF72EE7E}" destId="{3D31B816-0FF5-42ED-9C63-37741BE3C23F}" srcOrd="3" destOrd="0" presId="urn:microsoft.com/office/officeart/2005/8/layout/vList2"/>
    <dgm:cxn modelId="{26CFBB89-18B6-4107-B4ED-17B2D7921005}" type="presParOf" srcId="{AEC7F1A1-2C16-4133-A258-A02AAF72EE7E}" destId="{CA362821-A22F-4345-BCF1-0DCDFF05EC97}" srcOrd="4" destOrd="0" presId="urn:microsoft.com/office/officeart/2005/8/layout/vList2"/>
    <dgm:cxn modelId="{51C5615A-AB96-4EE3-8D08-BD3D13E924A0}" type="presParOf" srcId="{AEC7F1A1-2C16-4133-A258-A02AAF72EE7E}" destId="{E439AA32-4BD0-4EFF-909F-ADABEB161ADB}" srcOrd="5" destOrd="0" presId="urn:microsoft.com/office/officeart/2005/8/layout/vList2"/>
    <dgm:cxn modelId="{0AF6DD79-1CBF-48A0-9FD4-1F4B3EE35CA1}" type="presParOf" srcId="{AEC7F1A1-2C16-4133-A258-A02AAF72EE7E}" destId="{C8A34F96-4D48-4B3C-A6B8-1F1A5EC8DAC0}" srcOrd="6" destOrd="0" presId="urn:microsoft.com/office/officeart/2005/8/layout/vList2"/>
    <dgm:cxn modelId="{6132DA01-6C70-494A-B7CA-5E84A857E784}" type="presParOf" srcId="{AEC7F1A1-2C16-4133-A258-A02AAF72EE7E}" destId="{68F423B6-76BD-46B4-A625-80AB757BBE22}" srcOrd="7" destOrd="0" presId="urn:microsoft.com/office/officeart/2005/8/layout/vList2"/>
    <dgm:cxn modelId="{D877EEBD-B646-4E79-BAEE-568917FA2A33}" type="presParOf" srcId="{AEC7F1A1-2C16-4133-A258-A02AAF72EE7E}" destId="{245FBBF2-A0B1-435F-992C-0674A4AFAF7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FB807-0D7F-4EF3-96CA-3BE8B7313B2E}">
      <dsp:nvSpPr>
        <dsp:cNvPr id="0" name=""/>
        <dsp:cNvSpPr/>
      </dsp:nvSpPr>
      <dsp:spPr>
        <a:xfrm>
          <a:off x="0" y="60135"/>
          <a:ext cx="51084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Considering a holistic approach to understanding the family's social, economic, and cultural context. </a:t>
          </a:r>
          <a:endParaRPr lang="en-US" sz="1900" kern="1200"/>
        </a:p>
      </dsp:txBody>
      <dsp:txXfrm>
        <a:off x="51003" y="111138"/>
        <a:ext cx="5006394" cy="942803"/>
      </dsp:txXfrm>
    </dsp:sp>
    <dsp:sp modelId="{D16FB4DF-C268-4F81-BC38-EF5DA46EDA1A}">
      <dsp:nvSpPr>
        <dsp:cNvPr id="0" name=""/>
        <dsp:cNvSpPr/>
      </dsp:nvSpPr>
      <dsp:spPr>
        <a:xfrm>
          <a:off x="0" y="1159665"/>
          <a:ext cx="51084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Asking the member of the family of their needs and desires.</a:t>
          </a:r>
          <a:endParaRPr lang="en-US" sz="1900" kern="1200"/>
        </a:p>
      </dsp:txBody>
      <dsp:txXfrm>
        <a:off x="51003" y="1210668"/>
        <a:ext cx="5006394" cy="942803"/>
      </dsp:txXfrm>
    </dsp:sp>
    <dsp:sp modelId="{CA362821-A22F-4345-BCF1-0DCDFF05EC97}">
      <dsp:nvSpPr>
        <dsp:cNvPr id="0" name=""/>
        <dsp:cNvSpPr/>
      </dsp:nvSpPr>
      <dsp:spPr>
        <a:xfrm>
          <a:off x="0" y="2259195"/>
          <a:ext cx="51084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Considering empowerment.</a:t>
          </a:r>
          <a:endParaRPr lang="en-US" sz="1900" kern="1200"/>
        </a:p>
      </dsp:txBody>
      <dsp:txXfrm>
        <a:off x="51003" y="2310198"/>
        <a:ext cx="5006394" cy="942803"/>
      </dsp:txXfrm>
    </dsp:sp>
    <dsp:sp modelId="{C8A34F96-4D48-4B3C-A6B8-1F1A5EC8DAC0}">
      <dsp:nvSpPr>
        <dsp:cNvPr id="0" name=""/>
        <dsp:cNvSpPr/>
      </dsp:nvSpPr>
      <dsp:spPr>
        <a:xfrm>
          <a:off x="0" y="3358725"/>
          <a:ext cx="51084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Person-centred approach (SCIE)</a:t>
          </a:r>
          <a:endParaRPr lang="en-US" sz="1900" kern="1200"/>
        </a:p>
      </dsp:txBody>
      <dsp:txXfrm>
        <a:off x="51003" y="3409728"/>
        <a:ext cx="5006394" cy="942803"/>
      </dsp:txXfrm>
    </dsp:sp>
    <dsp:sp modelId="{245FBBF2-A0B1-435F-992C-0674A4AFAF7D}">
      <dsp:nvSpPr>
        <dsp:cNvPr id="0" name=""/>
        <dsp:cNvSpPr/>
      </dsp:nvSpPr>
      <dsp:spPr>
        <a:xfrm>
          <a:off x="0" y="4458254"/>
          <a:ext cx="51084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Multi-agency collaboration</a:t>
          </a:r>
          <a:endParaRPr lang="en-US" sz="1900" kern="1200"/>
        </a:p>
      </dsp:txBody>
      <dsp:txXfrm>
        <a:off x="51003" y="4509257"/>
        <a:ext cx="5006394" cy="942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968EFE-5AB3-4031-A5D2-A43FC394B91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FD7D07-4C84-442D-9FDD-9A5A415B8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3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9" name="Google Shape;30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538BA-8FA3-10E6-C4C0-2C44DDE135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8CA452-EE18-C535-0572-CA68B97D9A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E02B1-216D-1E47-8E7E-60FA46810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23B44B-6522-287F-34CC-0245E19F3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87793-401F-0A62-9AF6-890F34EEF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147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57926-5B00-BB55-93FD-46677F58F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415CF-6414-078E-8409-B5D2745E7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2C14C-F4A3-43F8-1999-098E13D93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0E62E-0719-294B-AA49-1BA9FCCCF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AEFC3-EB7D-22A9-1478-B4577F295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796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EED9B-32FC-5D1B-ECD4-087A03212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2224F-3109-6500-F039-9CC2E2FFC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DD190-6A49-2006-3716-8B9E27092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93D3B-14A7-4036-0890-DBA62F21A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BFB51-C690-50B2-761B-C91FB1A32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411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22B37-CFFB-2EF0-9C42-AE203E5EF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15361-B86D-BF92-DC21-ED3D632403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AD69B-FCEF-4AC1-A63B-E06310806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60B85-54A8-61BF-AADF-4934F178B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ACB05E-1881-D1DD-8EF1-13E9ACEB0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B0F5E4-1E56-797C-4BB8-4CF9842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059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A5DDE-8FDE-918C-461F-22C420B22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D3D4E-2A9B-CF3B-4E74-4BB43CBEA8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BA6A1-2734-423F-518B-E0F7A5116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4E5163-2E6E-76A0-CD8B-BCA235100D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4E75A2-15FC-0FA6-ED9C-F785161685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E819B6-39D3-C144-A0F4-382EF752C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FC3D34-D0C6-F6F8-DCA0-82CAC9FB5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71D156-FA1C-A86E-51C8-0D1C6BE0D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588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3F247-F375-020E-674E-04178448B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482605-E1DA-1A57-F368-37BF5BCDF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E07B47-6595-69C8-DD86-3D329D3DC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227CE4-E2F5-428E-5F77-26D0BFBA6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76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C26918-7F0C-8A71-8F4F-24D030357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E1C201-4BFD-7D26-6241-67854843D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CF241-A753-3BC1-5B51-5A130E334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812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FF3C5-680F-3C00-0BFF-709339D07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2534C-C4E6-B95F-5689-EFE3A4FF3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D2DF60-9509-33FD-8AED-5A957CC4C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962AB-EDD5-F4AF-266E-E32E9A707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7AA9D-EE3E-D699-BA44-7F0624F73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D7929-C607-7B5D-8172-BEA44E93A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671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E369B-A1C9-5444-AD9D-8D6B53D68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3D537B-7518-6C57-939B-2A5D9F7469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5690BB-C1F0-9C65-8FF7-E9420F70E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C4776-093C-D14A-851B-E6EE81F51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6202C-496D-620B-F63E-C43F2C960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E07D9-2469-0DBD-4511-50C12CF7B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741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5B265-5790-4A29-E377-E41C8EBDC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BF3D6D-EE8A-E565-F1EF-681F50D820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E6343-2CC8-698F-129B-28AE2C86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A0224-CDE0-E021-DE8E-184F80692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E59DF-764B-7185-09DF-7786D9A76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1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FC09FF-36D3-5953-4CD1-BC750A0499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479426-7CFB-1B89-D784-DE6D7177F7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75D99-42B8-84E9-1EE6-B52244407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18BF77-5120-106E-2DD9-EFBA07127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952DD-2756-BCCF-A8F7-32F901C1C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69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C400F-4AEA-D939-6558-E63881D11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B4B51-5E0F-419F-3EDF-AA2E75A79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2560F-664C-AF73-0959-403FAEE84F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D2E3D-1FA4-4B86-9352-ACFB4F503C79}" type="datetimeFigureOut">
              <a:rPr lang="en-GB" smtClean="0"/>
              <a:t>22/06/2023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FC6FD-31F9-52EF-DAD2-87A3AFF5F1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643AB-9E0B-45EE-4D9C-C05D21228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A4632-25FD-4369-BBEF-B1E409AA0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295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prevention/research-practice/getdetailedresultbyid?id=a110f00000NeJXwAAN&amp;gad=1&amp;gclid=Cj0KCQjw4s-kBhDqARIsAN-ipH0V6w4n4k-HrazO9cF21B8X-o9l33dnVTHq5ZNbFnDkjaqm5jTP8K4aAtGmEALw_wcB" TargetMode="External"/><Relationship Id="rId2" Type="http://schemas.openxmlformats.org/officeDocument/2006/relationships/hyperlink" Target="https://professionalchoices.org.uk/eh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80C784-110D-4B06-88CC-598E9649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A08C4E0-4DED-48FF-8CF1-AE38C675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6378" y="361339"/>
            <a:ext cx="5420283" cy="609304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0012" y="943156"/>
            <a:ext cx="5217894" cy="49190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Children, Young People and Families (CYF)</a:t>
            </a:r>
            <a:br>
              <a:rPr lang="en-US" sz="48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(BMHP5004_BIRM)</a:t>
            </a:r>
            <a:br>
              <a:rPr lang="en-US" sz="48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Case Study: Family C </a:t>
            </a:r>
            <a:endParaRPr lang="en-US" sz="4800" kern="12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7277" y="1032387"/>
            <a:ext cx="4707611" cy="49996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/>
              <a:t>Group Members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/>
              <a:t> Fatima Al Hassan (2129080)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/>
              <a:t> Sumi Ascension (2130237)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/>
              <a:t> Jubli Aktar (2128699)</a:t>
            </a:r>
          </a:p>
          <a:p>
            <a:pPr marL="114300" indent="-228600" algn="l">
              <a:buFont typeface="Arial" panose="020B0604020202020204" pitchFamily="34" charset="0"/>
              <a:buChar char="•"/>
            </a:pPr>
            <a:endParaRPr lang="en-US" sz="1800"/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1800"/>
              <a:t>Lecturer’s Name: Colin Barr</a:t>
            </a:r>
          </a:p>
          <a:p>
            <a:pPr marL="114300" indent="-228600" algn="l">
              <a:buFont typeface="Arial" panose="020B0604020202020204" pitchFamily="34" charset="0"/>
              <a:buChar char="•"/>
            </a:pPr>
            <a:endParaRPr lang="en-US" sz="180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FE97524-2AF7-40D7-8909-4B15DF1FF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9DF94E9-88AB-40DF-ABD9-A57240A32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34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5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Trebuchet MS" panose="020B0603020202020204" pitchFamily="34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9717" y="2423821"/>
            <a:ext cx="5929422" cy="3519780"/>
          </a:xfrm>
        </p:spPr>
        <p:txBody>
          <a:bodyPr>
            <a:normAutofit/>
          </a:bodyPr>
          <a:lstStyle/>
          <a:p>
            <a:pPr marL="3657600" lvl="8" indent="0">
              <a:buClr>
                <a:schemeClr val="accent4">
                  <a:lumMod val="75000"/>
                </a:schemeClr>
              </a:buClr>
              <a:buNone/>
            </a:pPr>
            <a:r>
              <a:rPr lang="en-GB" sz="1300">
                <a:latin typeface="Trebuchet MS" panose="020B0603020202020204" pitchFamily="34" charset="0"/>
              </a:rPr>
              <a:t>					slide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Introduction…………………………………………………………………………..3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Risk Factors……………………………………………………………………………4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CYF perception of well-being……………………………………………….5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Key domains of children and young people’s well-being……..6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Critical Analysis of the Case Study………………………………………..9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Current Policy and Professional Interventions …………………….14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Solutions Recommended………………………………………………………..18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Conclusion…………………………………………………………………………....19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300">
                <a:latin typeface="Trebuchet MS" panose="020B0603020202020204" pitchFamily="34" charset="0"/>
              </a:rPr>
              <a:t>References……………………………………………………………………………..20</a:t>
            </a:r>
          </a:p>
        </p:txBody>
      </p:sp>
      <p:pic>
        <p:nvPicPr>
          <p:cNvPr id="31" name="Graphic 6" descr="Classroom">
            <a:extLst>
              <a:ext uri="{FF2B5EF4-FFF2-40B4-BE49-F238E27FC236}">
                <a16:creationId xmlns:a16="http://schemas.microsoft.com/office/drawing/2014/main" id="{1017266A-3265-E129-791B-7CF71D506F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5506" y="1492624"/>
            <a:ext cx="3765176" cy="3765176"/>
          </a:xfrm>
          <a:prstGeom prst="rect">
            <a:avLst/>
          </a:prstGeom>
        </p:spPr>
      </p:pic>
      <p:sp>
        <p:nvSpPr>
          <p:cNvPr id="71" name="Rectangle 59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61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940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9127"/>
            <a:ext cx="10515600" cy="865274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4">
                    <a:lumMod val="75000"/>
                  </a:schemeClr>
                </a:solidFill>
                <a:latin typeface="Trebuchet MS" panose="020B0603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14401"/>
            <a:ext cx="10515600" cy="3852151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The current presentation focuses on the case of a mother and four of her children.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The mother has a psychological problem.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Her two boys are involved in housing repairs, therefore impacting their well being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A 17 years old daughter. The family also has a nursery school aged daughter.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It analyses the implication of the family and the children and recommends actions for the mother as the adult in the family.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08" y="4945348"/>
            <a:ext cx="10799064" cy="191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40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9127"/>
            <a:ext cx="10515600" cy="86527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4">
                    <a:lumMod val="75000"/>
                  </a:schemeClr>
                </a:solidFill>
                <a:latin typeface="Trebuchet MS" panose="020B0603020202020204" pitchFamily="34" charset="0"/>
              </a:rPr>
              <a:t>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6396" y="1203230"/>
            <a:ext cx="3719207" cy="379678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b="1" dirty="0">
                <a:latin typeface="Trebuchet MS" panose="020B0603020202020204" pitchFamily="34" charset="0"/>
              </a:rPr>
              <a:t>Housing Repairs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This shows that the family is living in unsafe or substandard conditions.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The family has poor housing.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This affects quality of life and general wellbeing.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88587" y="1203230"/>
            <a:ext cx="3777575" cy="37967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accent4">
                  <a:lumMod val="75000"/>
                </a:schemeClr>
              </a:buClr>
              <a:buNone/>
            </a:pPr>
            <a:r>
              <a:rPr lang="en-GB" sz="2200" b="1" dirty="0">
                <a:latin typeface="Trebuchet MS" panose="020B0603020202020204" pitchFamily="34" charset="0"/>
              </a:rPr>
              <a:t>Mother’s psychological Health</a:t>
            </a:r>
          </a:p>
          <a:p>
            <a:pPr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The psychological issue of the mother makes her vulnerable.</a:t>
            </a:r>
          </a:p>
          <a:p>
            <a:pPr algn="just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It makes it difficult for her to provide stability, guidance to children, and it hinders her ability to offer mental support to her children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8129083" y="1203230"/>
            <a:ext cx="3988342" cy="37967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17year old daughter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Disruption of Education and Career of 17year old daughter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She may feel shameful.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200" dirty="0">
                <a:latin typeface="Trebuchet MS" panose="020B0603020202020204" pitchFamily="34" charset="0"/>
              </a:rPr>
              <a:t>Moreover, the 6year old daughter may not get enough early childhood support.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2103"/>
          <a:stretch/>
        </p:blipFill>
        <p:spPr>
          <a:xfrm>
            <a:off x="1326523" y="5000017"/>
            <a:ext cx="1368649" cy="1600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465" y="5000017"/>
            <a:ext cx="2412978" cy="16057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1121" y="5000017"/>
            <a:ext cx="2254160" cy="150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974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5662"/>
            <a:ext cx="10515600" cy="91892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chemeClr val="accent4">
                    <a:lumMod val="75000"/>
                  </a:schemeClr>
                </a:solidFill>
                <a:latin typeface="Trebuchet MS" panose="020B0603020202020204" pitchFamily="34" charset="0"/>
              </a:rPr>
              <a:t>CYF perception of well-being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838200" y="1263755"/>
            <a:ext cx="10515600" cy="4351338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Children and young people perceive well-being as having positive relationships with others (</a:t>
            </a:r>
            <a:r>
              <a:rPr lang="en-GB" sz="2400" dirty="0" err="1"/>
              <a:t>Vujčić</a:t>
            </a:r>
            <a:r>
              <a:rPr lang="en-GB" sz="2400" dirty="0"/>
              <a:t> </a:t>
            </a:r>
            <a:r>
              <a:rPr lang="en-US" sz="2400" dirty="0"/>
              <a:t>et al., 2019</a:t>
            </a:r>
            <a:r>
              <a:rPr lang="en-GB" sz="2400" dirty="0">
                <a:latin typeface="Trebuchet MS" panose="020B0603020202020204" pitchFamily="34" charset="0"/>
              </a:rPr>
              <a:t>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They also focus on sense of agency, safety, and control on various domains.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latin typeface="Trebuchet MS" panose="020B0603020202020204" pitchFamily="34" charset="0"/>
              </a:rPr>
              <a:t>The key need for children and young people’s wellbeing are social and safety needs.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4639" y="3439424"/>
            <a:ext cx="7976680" cy="341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506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38" y="34748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4">
                    <a:lumMod val="75000"/>
                  </a:schemeClr>
                </a:solidFill>
                <a:latin typeface="Trebuchet MS" panose="020B0603020202020204" pitchFamily="34" charset="0"/>
              </a:rPr>
              <a:t>CYF perception of well-being ... 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3833870" y="1555169"/>
            <a:ext cx="7998245" cy="4351338"/>
          </a:xfrm>
        </p:spPr>
        <p:txBody>
          <a:bodyPr/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dirty="0">
                <a:latin typeface="Trebuchet MS" panose="020B0603020202020204" pitchFamily="34" charset="0"/>
              </a:rPr>
              <a:t>Maslow hierarchy of needs theory suggests five needs that are hierarchical (</a:t>
            </a:r>
            <a:r>
              <a:rPr lang="en-GB" dirty="0" err="1">
                <a:latin typeface="Trebuchet MS" panose="020B0603020202020204" pitchFamily="34" charset="0"/>
              </a:rPr>
              <a:t>Ștefan</a:t>
            </a:r>
            <a:r>
              <a:rPr lang="en-GB" dirty="0">
                <a:latin typeface="Trebuchet MS" panose="020B0603020202020204" pitchFamily="34" charset="0"/>
              </a:rPr>
              <a:t> et al., 2020).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dirty="0">
                <a:latin typeface="Trebuchet MS" panose="020B0603020202020204" pitchFamily="34" charset="0"/>
              </a:rPr>
              <a:t>Children are less worried by physiological, esteem, and self-actualization needs.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dirty="0">
                <a:latin typeface="Trebuchet MS" panose="020B0603020202020204" pitchFamily="34" charset="0"/>
              </a:rPr>
              <a:t>They focus on positive relationships as indicators of well-being.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989900"/>
            <a:ext cx="3977088" cy="5481875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422361" y="6200411"/>
            <a:ext cx="2985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rebuchet MS" panose="020B0603020202020204" pitchFamily="34" charset="0"/>
              </a:rPr>
              <a:t>Maslow hierarchy of needs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485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" name="Google Shape;312;p20" descr="The Care Act 2014 - PDW Teaching Partnership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402230" y="867899"/>
            <a:ext cx="6789756" cy="4156543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14" name="Google Shape;311;p20">
            <a:extLst>
              <a:ext uri="{FF2B5EF4-FFF2-40B4-BE49-F238E27FC236}">
                <a16:creationId xmlns:a16="http://schemas.microsoft.com/office/drawing/2014/main" id="{F42133C2-1E52-A399-D30A-880F13666271}"/>
              </a:ext>
            </a:extLst>
          </p:cNvPr>
          <p:cNvGraphicFramePr/>
          <p:nvPr/>
        </p:nvGraphicFramePr>
        <p:xfrm>
          <a:off x="293833" y="867900"/>
          <a:ext cx="5108400" cy="556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608" y="1380564"/>
            <a:ext cx="4561369" cy="23462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Key domains of children and young people’s well-being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935" y="2183287"/>
            <a:ext cx="4018430" cy="249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539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F31C88-3DEF-4EA8-AE3A-49441413F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720878"/>
            <a:ext cx="422144" cy="5431583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5EAB11-EB44-461B-9A29-CA0923367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2706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2026" y="540167"/>
            <a:ext cx="5828376" cy="2135867"/>
          </a:xfrm>
        </p:spPr>
        <p:txBody>
          <a:bodyPr anchor="b">
            <a:normAutofit/>
          </a:bodyPr>
          <a:lstStyle/>
          <a:p>
            <a:r>
              <a:rPr lang="en-GB" sz="4800" b="1">
                <a:latin typeface="Trebuchet MS" panose="020B0603020202020204" pitchFamily="34" charset="0"/>
              </a:rPr>
              <a:t>Key domains of children and young people’s well-being</a:t>
            </a:r>
          </a:p>
        </p:txBody>
      </p:sp>
      <p:pic>
        <p:nvPicPr>
          <p:cNvPr id="4" name="Picture 3" descr="A group of children looking down&#10;&#10;Description automatically generated with low confidence"/>
          <p:cNvPicPr>
            <a:picLocks noChangeAspect="1"/>
          </p:cNvPicPr>
          <p:nvPr/>
        </p:nvPicPr>
        <p:blipFill rotWithShape="1">
          <a:blip r:embed="rId2"/>
          <a:srcRect l="32590" r="17501" b="1"/>
          <a:stretch/>
        </p:blipFill>
        <p:spPr>
          <a:xfrm>
            <a:off x="413003" y="720550"/>
            <a:ext cx="4073933" cy="54319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2026" y="2880452"/>
            <a:ext cx="5828376" cy="3095445"/>
          </a:xfrm>
        </p:spPr>
        <p:txBody>
          <a:bodyPr anchor="t"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Trebuchet MS" panose="020B0603020202020204" pitchFamily="34" charset="0"/>
              </a:rPr>
              <a:t>The second domain is emotional well-being (Cowie &amp; Myers, 2021).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800">
                <a:latin typeface="Trebuchet MS" panose="020B0603020202020204" pitchFamily="34" charset="0"/>
              </a:rPr>
              <a:t>The UK has enacted various policies that protect children and young people from childhood trauma that can affect their emotions.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5443840-A796-4C43-8DC1-1B738EFE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5193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6987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Key domains of children and young people’s well-being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013625"/>
            <a:ext cx="5269301" cy="4163337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The third domain is cognitive well-being which revolves around learning new skills, creative thinking, decision-making, and problem-solving (Buehler, 2020).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Every child has a right to education in the UK.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This promotes cognitive well-being in children and young people.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The fourth domain is physiological well-being.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000" r="-1" b="-1"/>
          <a:stretch/>
        </p:blipFill>
        <p:spPr>
          <a:xfrm>
            <a:off x="6573962" y="2013626"/>
            <a:ext cx="4488714" cy="3576825"/>
          </a:xfrm>
          <a:custGeom>
            <a:avLst/>
            <a:gdLst/>
            <a:ahLst/>
            <a:cxnLst/>
            <a:rect l="l" t="t" r="r" b="b"/>
            <a:pathLst>
              <a:path w="4488714" h="3576825">
                <a:moveTo>
                  <a:pt x="713492" y="15"/>
                </a:moveTo>
                <a:cubicBezTo>
                  <a:pt x="723739" y="278"/>
                  <a:pt x="734339" y="3967"/>
                  <a:pt x="743942" y="5139"/>
                </a:cubicBezTo>
                <a:cubicBezTo>
                  <a:pt x="955929" y="31374"/>
                  <a:pt x="1167914" y="59717"/>
                  <a:pt x="1380134" y="84780"/>
                </a:cubicBezTo>
                <a:cubicBezTo>
                  <a:pt x="1578535" y="108204"/>
                  <a:pt x="1778340" y="113591"/>
                  <a:pt x="1977677" y="125771"/>
                </a:cubicBezTo>
                <a:cubicBezTo>
                  <a:pt x="2218942" y="140529"/>
                  <a:pt x="2459740" y="161377"/>
                  <a:pt x="2699600" y="194169"/>
                </a:cubicBezTo>
                <a:cubicBezTo>
                  <a:pt x="2866144" y="217126"/>
                  <a:pt x="3034328" y="233053"/>
                  <a:pt x="3203214" y="214783"/>
                </a:cubicBezTo>
                <a:cubicBezTo>
                  <a:pt x="3211646" y="213845"/>
                  <a:pt x="3221250" y="210801"/>
                  <a:pt x="3228277" y="213845"/>
                </a:cubicBezTo>
                <a:cubicBezTo>
                  <a:pt x="3310262" y="248045"/>
                  <a:pt x="3399740" y="223449"/>
                  <a:pt x="3484768" y="244999"/>
                </a:cubicBezTo>
                <a:cubicBezTo>
                  <a:pt x="3462984" y="328154"/>
                  <a:pt x="3369523" y="321361"/>
                  <a:pt x="3316820" y="378984"/>
                </a:cubicBezTo>
                <a:cubicBezTo>
                  <a:pt x="3402785" y="401939"/>
                  <a:pt x="3480084" y="425129"/>
                  <a:pt x="3558554" y="442462"/>
                </a:cubicBezTo>
                <a:cubicBezTo>
                  <a:pt x="3641709" y="460733"/>
                  <a:pt x="3712214" y="510158"/>
                  <a:pt x="3793494" y="532176"/>
                </a:cubicBezTo>
                <a:cubicBezTo>
                  <a:pt x="3810829" y="536861"/>
                  <a:pt x="3831676" y="553257"/>
                  <a:pt x="3837766" y="569186"/>
                </a:cubicBezTo>
                <a:cubicBezTo>
                  <a:pt x="3857442" y="620719"/>
                  <a:pt x="4250260" y="765244"/>
                  <a:pt x="4203881" y="811154"/>
                </a:cubicBezTo>
                <a:cubicBezTo>
                  <a:pt x="4184673" y="830128"/>
                  <a:pt x="4159844" y="843714"/>
                  <a:pt x="4133843" y="862453"/>
                </a:cubicBezTo>
                <a:cubicBezTo>
                  <a:pt x="4172962" y="897823"/>
                  <a:pt x="4216998" y="913283"/>
                  <a:pt x="4263846" y="923823"/>
                </a:cubicBezTo>
                <a:cubicBezTo>
                  <a:pt x="4277901" y="927103"/>
                  <a:pt x="4291721" y="933661"/>
                  <a:pt x="4293126" y="949590"/>
                </a:cubicBezTo>
                <a:cubicBezTo>
                  <a:pt x="4294531" y="966220"/>
                  <a:pt x="4280242" y="972778"/>
                  <a:pt x="4268297" y="980509"/>
                </a:cubicBezTo>
                <a:cubicBezTo>
                  <a:pt x="4251666" y="991283"/>
                  <a:pt x="4235503" y="1000654"/>
                  <a:pt x="4214422" y="1002059"/>
                </a:cubicBezTo>
                <a:cubicBezTo>
                  <a:pt x="4179754" y="1004167"/>
                  <a:pt x="4163124" y="1034149"/>
                  <a:pt x="4142980" y="1056636"/>
                </a:cubicBezTo>
                <a:cubicBezTo>
                  <a:pt x="4131736" y="1069286"/>
                  <a:pt x="4126114" y="1094817"/>
                  <a:pt x="4145790" y="1099268"/>
                </a:cubicBezTo>
                <a:cubicBezTo>
                  <a:pt x="4193106" y="1110043"/>
                  <a:pt x="4189358" y="1141197"/>
                  <a:pt x="4188188" y="1176567"/>
                </a:cubicBezTo>
                <a:cubicBezTo>
                  <a:pt x="4186548" y="1220370"/>
                  <a:pt x="4158673" y="1240514"/>
                  <a:pt x="4124474" y="1257380"/>
                </a:cubicBezTo>
                <a:cubicBezTo>
                  <a:pt x="4112762" y="1263235"/>
                  <a:pt x="4096132" y="1263000"/>
                  <a:pt x="4091680" y="1281271"/>
                </a:cubicBezTo>
                <a:cubicBezTo>
                  <a:pt x="4110888" y="1298606"/>
                  <a:pt x="4134312" y="1284551"/>
                  <a:pt x="4154926" y="1289469"/>
                </a:cubicBezTo>
                <a:cubicBezTo>
                  <a:pt x="4172025" y="1293452"/>
                  <a:pt x="4200368" y="1291344"/>
                  <a:pt x="4176944" y="1323200"/>
                </a:cubicBezTo>
                <a:cubicBezTo>
                  <a:pt x="4170150" y="1332335"/>
                  <a:pt x="4178114" y="1339363"/>
                  <a:pt x="4186782" y="1340066"/>
                </a:cubicBezTo>
                <a:cubicBezTo>
                  <a:pt x="4256117" y="1347327"/>
                  <a:pt x="4224260" y="1411743"/>
                  <a:pt x="4246513" y="1445708"/>
                </a:cubicBezTo>
                <a:cubicBezTo>
                  <a:pt x="4252602" y="1455076"/>
                  <a:pt x="4246044" y="1471239"/>
                  <a:pt x="4236440" y="1475221"/>
                </a:cubicBezTo>
                <a:cubicBezTo>
                  <a:pt x="4175069" y="1501456"/>
                  <a:pt x="4166637" y="1563998"/>
                  <a:pt x="4136888" y="1617873"/>
                </a:cubicBezTo>
                <a:cubicBezTo>
                  <a:pt x="4169214" y="1639188"/>
                  <a:pt x="4207863" y="1643873"/>
                  <a:pt x="4242764" y="1657693"/>
                </a:cubicBezTo>
                <a:cubicBezTo>
                  <a:pt x="4279072" y="1672216"/>
                  <a:pt x="4279072" y="1682991"/>
                  <a:pt x="4249089" y="1725153"/>
                </a:cubicBezTo>
                <a:cubicBezTo>
                  <a:pt x="4327090" y="1734290"/>
                  <a:pt x="4327090" y="1734290"/>
                  <a:pt x="4302964" y="1800579"/>
                </a:cubicBezTo>
                <a:cubicBezTo>
                  <a:pt x="4368318" y="1806669"/>
                  <a:pt x="4411417" y="1838057"/>
                  <a:pt x="4421488" y="1906689"/>
                </a:cubicBezTo>
                <a:cubicBezTo>
                  <a:pt x="4426408" y="1939951"/>
                  <a:pt x="4455922" y="1955644"/>
                  <a:pt x="4488714" y="1977897"/>
                </a:cubicBezTo>
                <a:cubicBezTo>
                  <a:pt x="4447958" y="1999448"/>
                  <a:pt x="4420318" y="2044421"/>
                  <a:pt x="4372767" y="1996870"/>
                </a:cubicBezTo>
                <a:cubicBezTo>
                  <a:pt x="4355434" y="1979537"/>
                  <a:pt x="4357072" y="2001555"/>
                  <a:pt x="4354731" y="2007880"/>
                </a:cubicBezTo>
                <a:cubicBezTo>
                  <a:pt x="4349110" y="2023339"/>
                  <a:pt x="4360820" y="2033646"/>
                  <a:pt x="4368551" y="2045357"/>
                </a:cubicBezTo>
                <a:cubicBezTo>
                  <a:pt x="4376046" y="2057070"/>
                  <a:pt x="4384948" y="2069484"/>
                  <a:pt x="4387056" y="2082603"/>
                </a:cubicBezTo>
                <a:cubicBezTo>
                  <a:pt x="4388460" y="2091738"/>
                  <a:pt x="4381668" y="2105088"/>
                  <a:pt x="4374173" y="2111882"/>
                </a:cubicBezTo>
                <a:cubicBezTo>
                  <a:pt x="4334820" y="2147720"/>
                  <a:pt x="4358244" y="2228299"/>
                  <a:pt x="4283756" y="2238606"/>
                </a:cubicBezTo>
                <a:cubicBezTo>
                  <a:pt x="4250260" y="2243289"/>
                  <a:pt x="4234098" y="2272804"/>
                  <a:pt x="4209503" y="2288966"/>
                </a:cubicBezTo>
                <a:cubicBezTo>
                  <a:pt x="4124006" y="2345418"/>
                  <a:pt x="4066851" y="2418032"/>
                  <a:pt x="4040383" y="2517817"/>
                </a:cubicBezTo>
                <a:cubicBezTo>
                  <a:pt x="4033122" y="2545457"/>
                  <a:pt x="4005246" y="2567711"/>
                  <a:pt x="3987210" y="2592071"/>
                </a:cubicBezTo>
                <a:cubicBezTo>
                  <a:pt x="3995878" y="2609873"/>
                  <a:pt x="4043193" y="2571458"/>
                  <a:pt x="4026563" y="2618305"/>
                </a:cubicBezTo>
                <a:cubicBezTo>
                  <a:pt x="4013914" y="2653442"/>
                  <a:pt x="3981588" y="2675226"/>
                  <a:pt x="3951137" y="2696074"/>
                </a:cubicBezTo>
                <a:cubicBezTo>
                  <a:pt x="3916470" y="2719731"/>
                  <a:pt x="3878055" y="2738704"/>
                  <a:pt x="3862360" y="2782506"/>
                </a:cubicBezTo>
                <a:cubicBezTo>
                  <a:pt x="3859081" y="2791877"/>
                  <a:pt x="3848540" y="2801714"/>
                  <a:pt x="3839172" y="2805463"/>
                </a:cubicBezTo>
                <a:cubicBezTo>
                  <a:pt x="3350549" y="3576343"/>
                  <a:pt x="2147734" y="3581495"/>
                  <a:pt x="2009066" y="3576107"/>
                </a:cubicBezTo>
                <a:cubicBezTo>
                  <a:pt x="1841116" y="3569315"/>
                  <a:pt x="1682302" y="3521764"/>
                  <a:pt x="1526534" y="3462502"/>
                </a:cubicBezTo>
                <a:cubicBezTo>
                  <a:pt x="1460712" y="3437439"/>
                  <a:pt x="1399577" y="3401835"/>
                  <a:pt x="1335628" y="3374195"/>
                </a:cubicBezTo>
                <a:cubicBezTo>
                  <a:pt x="1247321" y="3336013"/>
                  <a:pt x="1179158" y="3263165"/>
                  <a:pt x="1091084" y="3232479"/>
                </a:cubicBezTo>
                <a:cubicBezTo>
                  <a:pt x="1000434" y="3200857"/>
                  <a:pt x="922901" y="3143000"/>
                  <a:pt x="829673" y="3118405"/>
                </a:cubicBezTo>
                <a:cubicBezTo>
                  <a:pt x="780484" y="3105288"/>
                  <a:pt x="732933" y="3081631"/>
                  <a:pt x="740662" y="3013935"/>
                </a:cubicBezTo>
                <a:cubicBezTo>
                  <a:pt x="742771" y="2994727"/>
                  <a:pt x="729888" y="2979034"/>
                  <a:pt x="709509" y="2984656"/>
                </a:cubicBezTo>
                <a:cubicBezTo>
                  <a:pt x="670626" y="2995196"/>
                  <a:pt x="653058" y="2967321"/>
                  <a:pt x="631507" y="2946474"/>
                </a:cubicBezTo>
                <a:cubicBezTo>
                  <a:pt x="593093" y="2909465"/>
                  <a:pt x="556552" y="2870113"/>
                  <a:pt x="495415" y="2864022"/>
                </a:cubicBezTo>
                <a:cubicBezTo>
                  <a:pt x="507126" y="2834976"/>
                  <a:pt x="527037" y="2839193"/>
                  <a:pt x="545308" y="2845283"/>
                </a:cubicBezTo>
                <a:cubicBezTo>
                  <a:pt x="593327" y="2861212"/>
                  <a:pt x="640877" y="2879248"/>
                  <a:pt x="688896" y="2895176"/>
                </a:cubicBezTo>
                <a:cubicBezTo>
                  <a:pt x="720284" y="2905483"/>
                  <a:pt x="751438" y="2920006"/>
                  <a:pt x="793367" y="2908527"/>
                </a:cubicBezTo>
                <a:cubicBezTo>
                  <a:pt x="757294" y="2849968"/>
                  <a:pt x="695923" y="2839427"/>
                  <a:pt x="646265" y="2821391"/>
                </a:cubicBezTo>
                <a:cubicBezTo>
                  <a:pt x="584192" y="2798670"/>
                  <a:pt x="547651" y="2755803"/>
                  <a:pt x="503847" y="2708019"/>
                </a:cubicBezTo>
                <a:cubicBezTo>
                  <a:pt x="549524" y="2696541"/>
                  <a:pt x="577867" y="2731678"/>
                  <a:pt x="613705" y="2729803"/>
                </a:cubicBezTo>
                <a:cubicBezTo>
                  <a:pt x="615580" y="2723714"/>
                  <a:pt x="618859" y="2714813"/>
                  <a:pt x="618390" y="2714577"/>
                </a:cubicBezTo>
                <a:cubicBezTo>
                  <a:pt x="559831" y="2688343"/>
                  <a:pt x="532425" y="2639153"/>
                  <a:pt x="523289" y="2579656"/>
                </a:cubicBezTo>
                <a:cubicBezTo>
                  <a:pt x="518605" y="2548972"/>
                  <a:pt x="497289" y="2539368"/>
                  <a:pt x="476207" y="2525313"/>
                </a:cubicBezTo>
                <a:cubicBezTo>
                  <a:pt x="402656" y="2475421"/>
                  <a:pt x="324889" y="2430213"/>
                  <a:pt x="264455" y="2361581"/>
                </a:cubicBezTo>
                <a:cubicBezTo>
                  <a:pt x="334259" y="2370716"/>
                  <a:pt x="390242" y="2415455"/>
                  <a:pt x="465433" y="2434663"/>
                </a:cubicBezTo>
                <a:cubicBezTo>
                  <a:pt x="405702" y="2359238"/>
                  <a:pt x="328402" y="2321058"/>
                  <a:pt x="257897" y="2275380"/>
                </a:cubicBezTo>
                <a:cubicBezTo>
                  <a:pt x="225806" y="2254533"/>
                  <a:pt x="196059" y="2227830"/>
                  <a:pt x="157174" y="2216586"/>
                </a:cubicBezTo>
                <a:cubicBezTo>
                  <a:pt x="143354" y="2212604"/>
                  <a:pt x="120633" y="2204172"/>
                  <a:pt x="131643" y="2181919"/>
                </a:cubicBezTo>
                <a:cubicBezTo>
                  <a:pt x="141011" y="2163415"/>
                  <a:pt x="159516" y="2169035"/>
                  <a:pt x="176382" y="2174423"/>
                </a:cubicBezTo>
                <a:cubicBezTo>
                  <a:pt x="216905" y="2187776"/>
                  <a:pt x="258834" y="2188009"/>
                  <a:pt x="313646" y="2187776"/>
                </a:cubicBezTo>
                <a:cubicBezTo>
                  <a:pt x="267735" y="2126639"/>
                  <a:pt x="183643" y="2144910"/>
                  <a:pt x="144292" y="2080728"/>
                </a:cubicBezTo>
                <a:cubicBezTo>
                  <a:pt x="193481" y="2069484"/>
                  <a:pt x="231428" y="2092674"/>
                  <a:pt x="271249" y="2097124"/>
                </a:cubicBezTo>
                <a:cubicBezTo>
                  <a:pt x="307321" y="2101106"/>
                  <a:pt x="316222" y="2090332"/>
                  <a:pt x="307790" y="2054961"/>
                </a:cubicBezTo>
                <a:cubicBezTo>
                  <a:pt x="294673" y="1999915"/>
                  <a:pt x="314349" y="1971806"/>
                  <a:pt x="366818" y="1986798"/>
                </a:cubicBezTo>
                <a:cubicBezTo>
                  <a:pt x="415539" y="2000852"/>
                  <a:pt x="420692" y="1980240"/>
                  <a:pt x="407575" y="1948852"/>
                </a:cubicBezTo>
                <a:cubicBezTo>
                  <a:pt x="388836" y="1903176"/>
                  <a:pt x="410151" y="1867805"/>
                  <a:pt x="424674" y="1829390"/>
                </a:cubicBezTo>
                <a:cubicBezTo>
                  <a:pt x="446928" y="1770831"/>
                  <a:pt x="437558" y="1742253"/>
                  <a:pt x="389539" y="1698685"/>
                </a:cubicBezTo>
                <a:cubicBezTo>
                  <a:pt x="362602" y="1674323"/>
                  <a:pt x="333557" y="1653711"/>
                  <a:pt x="294438" y="1632630"/>
                </a:cubicBezTo>
                <a:cubicBezTo>
                  <a:pt x="384620" y="1621152"/>
                  <a:pt x="289988" y="1582503"/>
                  <a:pt x="321844" y="1558376"/>
                </a:cubicBezTo>
                <a:cubicBezTo>
                  <a:pt x="385557" y="1548538"/>
                  <a:pt x="437558" y="1625368"/>
                  <a:pt x="524227" y="1603350"/>
                </a:cubicBezTo>
                <a:cubicBezTo>
                  <a:pt x="417179" y="1536825"/>
                  <a:pt x="298889" y="1515041"/>
                  <a:pt x="221356" y="1426500"/>
                </a:cubicBezTo>
                <a:cubicBezTo>
                  <a:pt x="239158" y="1406355"/>
                  <a:pt x="256960" y="1425094"/>
                  <a:pt x="272186" y="1417599"/>
                </a:cubicBezTo>
                <a:cubicBezTo>
                  <a:pt x="271717" y="1412914"/>
                  <a:pt x="272889" y="1405886"/>
                  <a:pt x="270077" y="1403779"/>
                </a:cubicBezTo>
                <a:cubicBezTo>
                  <a:pt x="212221" y="1355525"/>
                  <a:pt x="211283" y="1354355"/>
                  <a:pt x="273356" y="1318749"/>
                </a:cubicBezTo>
                <a:cubicBezTo>
                  <a:pt x="295141" y="1306335"/>
                  <a:pt x="293267" y="1295325"/>
                  <a:pt x="281790" y="1279632"/>
                </a:cubicBezTo>
                <a:cubicBezTo>
                  <a:pt x="273590" y="1268622"/>
                  <a:pt x="263753" y="1258784"/>
                  <a:pt x="268438" y="1234657"/>
                </a:cubicBezTo>
                <a:cubicBezTo>
                  <a:pt x="302402" y="1265578"/>
                  <a:pt x="466603" y="1255505"/>
                  <a:pt x="495649" y="1252226"/>
                </a:cubicBezTo>
                <a:cubicBezTo>
                  <a:pt x="528208" y="1248713"/>
                  <a:pt x="560299" y="1233721"/>
                  <a:pt x="594497" y="1241919"/>
                </a:cubicBezTo>
                <a:cubicBezTo>
                  <a:pt x="621903" y="1248479"/>
                  <a:pt x="748860" y="1311957"/>
                  <a:pt x="766898" y="1239109"/>
                </a:cubicBezTo>
                <a:cubicBezTo>
                  <a:pt x="767835" y="1235595"/>
                  <a:pt x="819132" y="1243794"/>
                  <a:pt x="846773" y="1247776"/>
                </a:cubicBezTo>
                <a:cubicBezTo>
                  <a:pt x="871134" y="1251055"/>
                  <a:pt x="898540" y="1265578"/>
                  <a:pt x="914936" y="1236532"/>
                </a:cubicBezTo>
                <a:cubicBezTo>
                  <a:pt x="924540" y="1219433"/>
                  <a:pt x="884954" y="1186405"/>
                  <a:pt x="849584" y="1183594"/>
                </a:cubicBezTo>
                <a:cubicBezTo>
                  <a:pt x="818898" y="1181017"/>
                  <a:pt x="786807" y="1177269"/>
                  <a:pt x="757528" y="1184296"/>
                </a:cubicBezTo>
                <a:cubicBezTo>
                  <a:pt x="721456" y="1192730"/>
                  <a:pt x="702014" y="1179144"/>
                  <a:pt x="691941" y="1149864"/>
                </a:cubicBezTo>
                <a:cubicBezTo>
                  <a:pt x="680698" y="1117539"/>
                  <a:pt x="659147" y="1102547"/>
                  <a:pt x="629400" y="1087555"/>
                </a:cubicBezTo>
                <a:cubicBezTo>
                  <a:pt x="557253" y="1051250"/>
                  <a:pt x="487920" y="1009321"/>
                  <a:pt x="408747" y="988239"/>
                </a:cubicBezTo>
                <a:cubicBezTo>
                  <a:pt x="393052" y="984022"/>
                  <a:pt x="375719" y="978400"/>
                  <a:pt x="368458" y="950527"/>
                </a:cubicBezTo>
                <a:cubicBezTo>
                  <a:pt x="582786" y="992220"/>
                  <a:pt x="778141" y="1100908"/>
                  <a:pt x="999262" y="1094583"/>
                </a:cubicBezTo>
                <a:cubicBezTo>
                  <a:pt x="938829" y="1060149"/>
                  <a:pt x="868792" y="1058276"/>
                  <a:pt x="804376" y="1034149"/>
                </a:cubicBezTo>
                <a:cubicBezTo>
                  <a:pt x="850053" y="1016113"/>
                  <a:pt x="892918" y="1034852"/>
                  <a:pt x="936252" y="1045159"/>
                </a:cubicBezTo>
                <a:cubicBezTo>
                  <a:pt x="972559" y="1053591"/>
                  <a:pt x="1005353" y="1054997"/>
                  <a:pt x="1009335" y="1004636"/>
                </a:cubicBezTo>
                <a:cubicBezTo>
                  <a:pt x="1007929" y="1001356"/>
                  <a:pt x="1008163" y="997141"/>
                  <a:pt x="1008398" y="993158"/>
                </a:cubicBezTo>
                <a:cubicBezTo>
                  <a:pt x="996216" y="972311"/>
                  <a:pt x="977244" y="961536"/>
                  <a:pt x="954757" y="955445"/>
                </a:cubicBezTo>
                <a:cubicBezTo>
                  <a:pt x="941171" y="951697"/>
                  <a:pt x="923135" y="946075"/>
                  <a:pt x="923368" y="931085"/>
                </a:cubicBezTo>
                <a:cubicBezTo>
                  <a:pt x="924071" y="875570"/>
                  <a:pt x="880738" y="859407"/>
                  <a:pt x="837403" y="843245"/>
                </a:cubicBezTo>
                <a:cubicBezTo>
                  <a:pt x="861530" y="815605"/>
                  <a:pt x="880503" y="835983"/>
                  <a:pt x="898774" y="833876"/>
                </a:cubicBezTo>
                <a:cubicBezTo>
                  <a:pt x="910720" y="832470"/>
                  <a:pt x="921495" y="829894"/>
                  <a:pt x="921495" y="815605"/>
                </a:cubicBezTo>
                <a:cubicBezTo>
                  <a:pt x="921729" y="803658"/>
                  <a:pt x="916107" y="790072"/>
                  <a:pt x="904396" y="789839"/>
                </a:cubicBezTo>
                <a:cubicBezTo>
                  <a:pt x="831079" y="787730"/>
                  <a:pt x="790556" y="710900"/>
                  <a:pt x="714428" y="710666"/>
                </a:cubicBezTo>
                <a:cubicBezTo>
                  <a:pt x="668986" y="710666"/>
                  <a:pt x="738086" y="667332"/>
                  <a:pt x="699672" y="649295"/>
                </a:cubicBezTo>
                <a:cubicBezTo>
                  <a:pt x="691238" y="645313"/>
                  <a:pt x="721690" y="639224"/>
                  <a:pt x="735276" y="640160"/>
                </a:cubicBezTo>
                <a:cubicBezTo>
                  <a:pt x="748627" y="641097"/>
                  <a:pt x="760573" y="652574"/>
                  <a:pt x="776736" y="644376"/>
                </a:cubicBezTo>
                <a:cubicBezTo>
                  <a:pt x="785637" y="615097"/>
                  <a:pt x="762682" y="604322"/>
                  <a:pt x="743708" y="596123"/>
                </a:cubicBezTo>
                <a:cubicBezTo>
                  <a:pt x="699905" y="577150"/>
                  <a:pt x="657274" y="554195"/>
                  <a:pt x="609255" y="547401"/>
                </a:cubicBezTo>
                <a:cubicBezTo>
                  <a:pt x="592156" y="545059"/>
                  <a:pt x="633850" y="513671"/>
                  <a:pt x="642048" y="502662"/>
                </a:cubicBezTo>
                <a:cubicBezTo>
                  <a:pt x="448801" y="386949"/>
                  <a:pt x="216437" y="392804"/>
                  <a:pt x="0" y="299342"/>
                </a:cubicBezTo>
                <a:cubicBezTo>
                  <a:pt x="47785" y="281073"/>
                  <a:pt x="82921" y="294424"/>
                  <a:pt x="115480" y="297235"/>
                </a:cubicBezTo>
                <a:cubicBezTo>
                  <a:pt x="196760" y="304261"/>
                  <a:pt x="277105" y="318784"/>
                  <a:pt x="358151" y="327451"/>
                </a:cubicBezTo>
                <a:cubicBezTo>
                  <a:pt x="397971" y="331667"/>
                  <a:pt x="434981" y="347596"/>
                  <a:pt x="479486" y="322299"/>
                </a:cubicBezTo>
                <a:cubicBezTo>
                  <a:pt x="509235" y="305433"/>
                  <a:pt x="556786" y="323703"/>
                  <a:pt x="593327" y="338695"/>
                </a:cubicBezTo>
                <a:cubicBezTo>
                  <a:pt x="623543" y="351109"/>
                  <a:pt x="652355" y="354388"/>
                  <a:pt x="692410" y="338695"/>
                </a:cubicBezTo>
                <a:cubicBezTo>
                  <a:pt x="656103" y="329091"/>
                  <a:pt x="628228" y="320659"/>
                  <a:pt x="599651" y="314802"/>
                </a:cubicBezTo>
                <a:cubicBezTo>
                  <a:pt x="576930" y="310118"/>
                  <a:pt x="631040" y="291144"/>
                  <a:pt x="658679" y="293487"/>
                </a:cubicBezTo>
                <a:cubicBezTo>
                  <a:pt x="697329" y="296766"/>
                  <a:pt x="675545" y="284586"/>
                  <a:pt x="668986" y="267720"/>
                </a:cubicBezTo>
                <a:cubicBezTo>
                  <a:pt x="661959" y="249684"/>
                  <a:pt x="682806" y="244063"/>
                  <a:pt x="695923" y="247810"/>
                </a:cubicBezTo>
                <a:cubicBezTo>
                  <a:pt x="746284" y="262568"/>
                  <a:pt x="796411" y="236567"/>
                  <a:pt x="848413" y="257649"/>
                </a:cubicBezTo>
                <a:cubicBezTo>
                  <a:pt x="835295" y="205647"/>
                  <a:pt x="806952" y="182926"/>
                  <a:pt x="747690" y="175664"/>
                </a:cubicBezTo>
                <a:cubicBezTo>
                  <a:pt x="725437" y="172854"/>
                  <a:pt x="702248" y="177070"/>
                  <a:pt x="683040" y="162078"/>
                </a:cubicBezTo>
                <a:cubicBezTo>
                  <a:pt x="672030" y="153413"/>
                  <a:pt x="659616" y="143106"/>
                  <a:pt x="668283" y="127177"/>
                </a:cubicBezTo>
                <a:cubicBezTo>
                  <a:pt x="674373" y="115933"/>
                  <a:pt x="687491" y="115933"/>
                  <a:pt x="698266" y="119682"/>
                </a:cubicBezTo>
                <a:cubicBezTo>
                  <a:pt x="746519" y="136313"/>
                  <a:pt x="796880" y="142403"/>
                  <a:pt x="847241" y="148494"/>
                </a:cubicBezTo>
                <a:cubicBezTo>
                  <a:pt x="854972" y="149430"/>
                  <a:pt x="863637" y="152476"/>
                  <a:pt x="872305" y="137015"/>
                </a:cubicBezTo>
                <a:cubicBezTo>
                  <a:pt x="778141" y="111951"/>
                  <a:pt x="688662" y="76347"/>
                  <a:pt x="591921" y="62527"/>
                </a:cubicBezTo>
                <a:cubicBezTo>
                  <a:pt x="593327" y="55969"/>
                  <a:pt x="594732" y="49410"/>
                  <a:pt x="596138" y="42852"/>
                </a:cubicBezTo>
                <a:cubicBezTo>
                  <a:pt x="671796" y="52220"/>
                  <a:pt x="747456" y="61590"/>
                  <a:pt x="843025" y="73303"/>
                </a:cubicBezTo>
                <a:cubicBezTo>
                  <a:pt x="784231" y="36058"/>
                  <a:pt x="728717" y="48473"/>
                  <a:pt x="685149" y="15446"/>
                </a:cubicBezTo>
                <a:cubicBezTo>
                  <a:pt x="693347" y="2914"/>
                  <a:pt x="703244" y="-249"/>
                  <a:pt x="713492" y="1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6949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Critical Analysis of the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013625"/>
            <a:ext cx="5105399" cy="4163337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Involving young boys in house repairs negatively affects them emotionally, physically, and socially.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While young boys’ perception of well-being is to be safe and create good relationships, they are being subjected to unsafe behaviour.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It can negatively affect their health is it is hard labour that can be categorised as child labour.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242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1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>
                <a:latin typeface="Trebuchet MS" panose="020B0603020202020204" pitchFamily="34" charset="0"/>
              </a:rPr>
              <a:t>Critical Analysis of the Case Study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 b="1">
                <a:latin typeface="Trebuchet MS" panose="020B0603020202020204" pitchFamily="34" charset="0"/>
              </a:rPr>
              <a:t>Mother’s psychological Health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>
                <a:latin typeface="Trebuchet MS" panose="020B0603020202020204" pitchFamily="34" charset="0"/>
              </a:rPr>
              <a:t>Vulnerability refers to personal characteristics that exposes the person to possibility of being harmed or attacked emotionally of physically (Chapman, 2019).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>
                <a:latin typeface="Trebuchet MS" panose="020B0603020202020204" pitchFamily="34" charset="0"/>
              </a:rPr>
              <a:t>The psychological issue of the mother makes her vulnerable.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>
                <a:latin typeface="Trebuchet MS" panose="020B0603020202020204" pitchFamily="34" charset="0"/>
              </a:rPr>
              <a:t>It makes it difficult for her to provide stability, guidance to children, and it hinders her ability to offer mental support to her children (Wiegand-Grefe et al., 2019).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1700">
              <a:latin typeface="Trebuchet MS" panose="020B0603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8410" r="3940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0564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Critical Analysis of the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3919" y="2343417"/>
            <a:ext cx="5499881" cy="3789052"/>
          </a:xfrm>
        </p:spPr>
        <p:txBody>
          <a:bodyPr>
            <a:normAutofit/>
          </a:bodyPr>
          <a:lstStyle/>
          <a:p>
            <a:pPr marL="198882" indent="-198882" defTabSz="795528">
              <a:spcBef>
                <a:spcPts val="870"/>
              </a:spcBef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Involving children in hard tasks such as repairs will affect their human development according to </a:t>
            </a:r>
            <a:r>
              <a:rPr lang="en-GB" sz="1700" kern="1200" err="1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Bronfenbrenner's</a:t>
            </a: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 Bio-ecological Model of human development (Murphy, 2020).</a:t>
            </a:r>
          </a:p>
          <a:p>
            <a:pPr marL="198882" indent="-198882" defTabSz="795528">
              <a:spcBef>
                <a:spcPts val="870"/>
              </a:spcBef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The mother’s psychological health will also affect the well-being of the children.</a:t>
            </a:r>
          </a:p>
          <a:p>
            <a:pPr marL="198882" indent="-198882" defTabSz="795528">
              <a:spcBef>
                <a:spcPts val="870"/>
              </a:spcBef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The children may lack social skills as parents are key educators for social skills.</a:t>
            </a:r>
          </a:p>
          <a:p>
            <a:pPr marL="198882" indent="-198882" defTabSz="795528">
              <a:spcBef>
                <a:spcPts val="870"/>
              </a:spcBef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The nursery school aged daughter will not mentally develop properly because this age require a lot of parental support (</a:t>
            </a:r>
            <a:r>
              <a:rPr lang="en-GB" sz="1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Limbers et al., 2020</a:t>
            </a:r>
            <a:r>
              <a:rPr lang="en-GB" sz="1700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1700">
              <a:latin typeface="Trebuchet MS" panose="020B0603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032172"/>
            <a:ext cx="5015721" cy="357669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359175" y="5608868"/>
            <a:ext cx="3676006" cy="3332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795528">
              <a:spcAft>
                <a:spcPts val="600"/>
              </a:spcAft>
            </a:pPr>
            <a:r>
              <a:rPr lang="en-GB" sz="1566" kern="1200" err="1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Bronfenbrenner's</a:t>
            </a:r>
            <a:r>
              <a:rPr lang="en-GB" sz="1566" kern="1200">
                <a:solidFill>
                  <a:schemeClr val="tx1"/>
                </a:solidFill>
                <a:latin typeface="Trebuchet MS" panose="020B0603020202020204" pitchFamily="34" charset="0"/>
                <a:ea typeface="+mn-ea"/>
                <a:cs typeface="+mn-cs"/>
              </a:rPr>
              <a:t> Bio-ecological Model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422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0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Critical Analysis of the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013625"/>
            <a:ext cx="5257799" cy="4163337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 family has issues with youth and child well-being that can negatively affect academic achievement of the boys.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It can also affect physiological stress responses on young boys.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They may not have good results in academics because they are exposed to poor housing and mental support.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She may feel ashamed, and this would affect her education and career development.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She may be less confident in life (</a:t>
            </a:r>
            <a:r>
              <a:rPr lang="en-GB" sz="2000" dirty="0" err="1">
                <a:latin typeface="Trebuchet MS" panose="020B0603020202020204" pitchFamily="34" charset="0"/>
              </a:rPr>
              <a:t>Erfina</a:t>
            </a:r>
            <a:r>
              <a:rPr lang="en-GB" sz="2000" dirty="0">
                <a:latin typeface="Trebuchet MS" panose="020B0603020202020204" pitchFamily="34" charset="0"/>
              </a:rPr>
              <a:t> et al., 2019).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4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435ADAF7-9BEB-4FA3-AE9F-4CF47620E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647" y="431212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latin typeface="Trebuchet MS" panose="020B0603020202020204" pitchFamily="34" charset="0"/>
              </a:rPr>
              <a:t>Current Policy and Professional Interventions </a:t>
            </a: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57BB0BA7-0383-4937-8874-B01AAA08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408925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of a child and a globe&#10;&#10;Description automatically generated with low confiden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44" y="3090471"/>
            <a:ext cx="3445801" cy="344580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176" y="678955"/>
            <a:ext cx="5586448" cy="5409743"/>
          </a:xfrm>
        </p:spPr>
        <p:txBody>
          <a:bodyPr anchor="ctr"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Interdisciplinary services use UNCRC to protect the rights of children (Cuevas-Parra, 2021).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 UNCRC suggest the rights that should apply to everyone.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This rights include the Convention on the Rights of the Child.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Article 32 of UNCRC states that children should be protected from exploitation and work that is likely to interfere with their social and physical development and child’s education (Cuevas-Parra, 2021).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89741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818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Current Policy and Professional Interventions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 work of house repairs interfere with physical well-being and education of the boys.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This means that the activities that the boys are being subjected to is against the UNCRC.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 17year old daughter may be psychologically affected.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She may feel shame, and this would affect her education.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6368" y="3139017"/>
            <a:ext cx="2331341" cy="233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1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800" b="1">
                <a:latin typeface="Trebuchet MS" panose="020B0603020202020204" pitchFamily="34" charset="0"/>
              </a:rPr>
              <a:t>Current Policy and Professional Interventions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Another policy that may apply in this case is Human Rights Act 1998. 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This act provides that every child has right to education (Hunt, 2019).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rebuchet MS" panose="020B0603020202020204" pitchFamily="34" charset="0"/>
              </a:rPr>
              <a:t>The 17year old daughter of this family should not exposed to conditions that would hinder her access to education.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389" r="19841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71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>
            <a:normAutofit/>
          </a:bodyPr>
          <a:lstStyle/>
          <a:p>
            <a:pPr algn="ctr"/>
            <a:r>
              <a:rPr lang="en-GB" sz="3400" b="1">
                <a:latin typeface="Trebuchet MS" panose="020B0603020202020204" pitchFamily="34" charset="0"/>
              </a:rPr>
              <a:t>Current Policy and Professional Interventions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-2" b="14700"/>
          <a:stretch/>
        </p:blipFill>
        <p:spPr>
          <a:xfrm>
            <a:off x="2932642" y="1765254"/>
            <a:ext cx="6286500" cy="263087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9275" y="4845083"/>
            <a:ext cx="8572500" cy="1374741"/>
          </a:xfrm>
        </p:spPr>
        <p:txBody>
          <a:bodyPr anchor="ctr">
            <a:normAutofit/>
          </a:bodyPr>
          <a:lstStyle/>
          <a:p>
            <a:pPr algn="ctr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>
                <a:latin typeface="Trebuchet MS" panose="020B0603020202020204" pitchFamily="34" charset="0"/>
              </a:rPr>
              <a:t>Another policy that is applicable in this case is Supervision for Safeguarding Children. </a:t>
            </a:r>
          </a:p>
          <a:p>
            <a:pPr algn="ctr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>
                <a:latin typeface="Trebuchet MS" panose="020B0603020202020204" pitchFamily="34" charset="0"/>
              </a:rPr>
              <a:t>Health practitioners attending the mother of the children should create a safe and a contained environment. </a:t>
            </a:r>
          </a:p>
          <a:p>
            <a:pPr algn="ctr"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>
                <a:latin typeface="Trebuchet MS" panose="020B0603020202020204" pitchFamily="34" charset="0"/>
              </a:rPr>
              <a:t>Health officers can offer regular counselling services to the children.  </a:t>
            </a:r>
          </a:p>
        </p:txBody>
      </p:sp>
    </p:spTree>
    <p:extLst>
      <p:ext uri="{BB962C8B-B14F-4D97-AF65-F5344CB8AC3E}">
        <p14:creationId xmlns:p14="http://schemas.microsoft.com/office/powerpoint/2010/main" val="32341513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398" cy="1952744"/>
          </a:xfrm>
        </p:spPr>
        <p:txBody>
          <a:bodyPr>
            <a:normAutofit/>
          </a:bodyPr>
          <a:lstStyle/>
          <a:p>
            <a:r>
              <a:rPr lang="en-GB" b="1">
                <a:latin typeface="Trebuchet MS" panose="020B0603020202020204" pitchFamily="34" charset="0"/>
              </a:rPr>
              <a:t>Solutions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6116569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134" y="2286305"/>
            <a:ext cx="3195204" cy="245880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48400" y="2497257"/>
            <a:ext cx="5105398" cy="3679705"/>
          </a:xfrm>
        </p:spPr>
        <p:txBody>
          <a:bodyPr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Adult members of the family should hire counsellors to counsel children and young people in the family.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The adult members of the family should seek social services to do repairs and improve the living conditions of the family.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They should show affection and love and ensure positive relationships within the family.</a:t>
            </a:r>
          </a:p>
        </p:txBody>
      </p:sp>
    </p:spTree>
    <p:extLst>
      <p:ext uri="{BB962C8B-B14F-4D97-AF65-F5344CB8AC3E}">
        <p14:creationId xmlns:p14="http://schemas.microsoft.com/office/powerpoint/2010/main" val="24794367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2">
            <a:extLst>
              <a:ext uri="{FF2B5EF4-FFF2-40B4-BE49-F238E27FC236}">
                <a16:creationId xmlns:a16="http://schemas.microsoft.com/office/drawing/2014/main" id="{CBA229D1-47EB-26EA-AC92-FD907D6B2AF1}"/>
              </a:ext>
            </a:extLst>
          </p:cNvPr>
          <p:cNvSpPr txBox="1"/>
          <p:nvPr/>
        </p:nvSpPr>
        <p:spPr>
          <a:xfrm>
            <a:off x="838201" y="2013625"/>
            <a:ext cx="5269301" cy="4163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270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Solutions Continue</a:t>
            </a:r>
          </a:p>
          <a:p>
            <a:pPr marL="4572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4572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r>
              <a:rPr lang="en-US" sz="1600" dirty="0" err="1"/>
              <a:t>YoungMinds</a:t>
            </a:r>
            <a:r>
              <a:rPr lang="en-US" sz="1600" dirty="0"/>
              <a:t>: Free professional and confidential support for children with mental and emotional needs ( online / telephone services)</a:t>
            </a:r>
          </a:p>
          <a:p>
            <a:pPr marL="4572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r>
              <a:rPr lang="en-US" sz="1600" dirty="0" err="1"/>
              <a:t>MindEd</a:t>
            </a:r>
            <a:r>
              <a:rPr lang="en-US" sz="1600" dirty="0"/>
              <a:t> for families: Is a system in place to support parents and carers of children and young people themselves</a:t>
            </a:r>
          </a:p>
          <a:p>
            <a:pPr marL="4572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r>
              <a:rPr lang="en-US" sz="1600" dirty="0"/>
              <a:t>Universal credit skilled support: Offers to enhance the skills and advanced education to help build up experience and skills</a:t>
            </a:r>
          </a:p>
          <a:p>
            <a:pPr marL="45720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rgbClr val="212121"/>
              </a:buClr>
              <a:buSzPts val="1600"/>
              <a:buFont typeface="Arial" panose="020B0604020202020204" pitchFamily="34" charset="0"/>
              <a:buChar char="•"/>
            </a:pPr>
            <a:r>
              <a:rPr lang="en-US" sz="1600" dirty="0"/>
              <a:t>Childline- where the children can freely talk about their issue or </a:t>
            </a:r>
            <a:r>
              <a:rPr lang="en-US" sz="1600" dirty="0" err="1"/>
              <a:t>anythingthat</a:t>
            </a:r>
            <a:r>
              <a:rPr lang="en-US" sz="1600" dirty="0"/>
              <a:t> is bothering them in order to get the right support they need but it should be the last option in regards of helping the family and the children</a:t>
            </a:r>
          </a:p>
          <a:p>
            <a:pPr marL="0" lvl="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16" name="Picture 15" descr="Puzzle pieces">
            <a:extLst>
              <a:ext uri="{FF2B5EF4-FFF2-40B4-BE49-F238E27FC236}">
                <a16:creationId xmlns:a16="http://schemas.microsoft.com/office/drawing/2014/main" id="{D0C75330-3CB0-6ED1-818D-68669C5C71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25" r="4423" b="2"/>
          <a:stretch/>
        </p:blipFill>
        <p:spPr>
          <a:xfrm>
            <a:off x="6573962" y="2013626"/>
            <a:ext cx="4488714" cy="3576825"/>
          </a:xfrm>
          <a:custGeom>
            <a:avLst/>
            <a:gdLst/>
            <a:ahLst/>
            <a:cxnLst/>
            <a:rect l="l" t="t" r="r" b="b"/>
            <a:pathLst>
              <a:path w="4488714" h="3576825">
                <a:moveTo>
                  <a:pt x="713492" y="15"/>
                </a:moveTo>
                <a:cubicBezTo>
                  <a:pt x="723739" y="278"/>
                  <a:pt x="734339" y="3967"/>
                  <a:pt x="743942" y="5139"/>
                </a:cubicBezTo>
                <a:cubicBezTo>
                  <a:pt x="955929" y="31374"/>
                  <a:pt x="1167914" y="59717"/>
                  <a:pt x="1380134" y="84780"/>
                </a:cubicBezTo>
                <a:cubicBezTo>
                  <a:pt x="1578535" y="108204"/>
                  <a:pt x="1778340" y="113591"/>
                  <a:pt x="1977677" y="125771"/>
                </a:cubicBezTo>
                <a:cubicBezTo>
                  <a:pt x="2218942" y="140529"/>
                  <a:pt x="2459740" y="161377"/>
                  <a:pt x="2699600" y="194169"/>
                </a:cubicBezTo>
                <a:cubicBezTo>
                  <a:pt x="2866144" y="217126"/>
                  <a:pt x="3034328" y="233053"/>
                  <a:pt x="3203214" y="214783"/>
                </a:cubicBezTo>
                <a:cubicBezTo>
                  <a:pt x="3211646" y="213845"/>
                  <a:pt x="3221250" y="210801"/>
                  <a:pt x="3228277" y="213845"/>
                </a:cubicBezTo>
                <a:cubicBezTo>
                  <a:pt x="3310262" y="248045"/>
                  <a:pt x="3399740" y="223449"/>
                  <a:pt x="3484768" y="244999"/>
                </a:cubicBezTo>
                <a:cubicBezTo>
                  <a:pt x="3462984" y="328154"/>
                  <a:pt x="3369523" y="321361"/>
                  <a:pt x="3316820" y="378984"/>
                </a:cubicBezTo>
                <a:cubicBezTo>
                  <a:pt x="3402785" y="401939"/>
                  <a:pt x="3480084" y="425129"/>
                  <a:pt x="3558554" y="442462"/>
                </a:cubicBezTo>
                <a:cubicBezTo>
                  <a:pt x="3641709" y="460733"/>
                  <a:pt x="3712214" y="510158"/>
                  <a:pt x="3793494" y="532176"/>
                </a:cubicBezTo>
                <a:cubicBezTo>
                  <a:pt x="3810829" y="536861"/>
                  <a:pt x="3831676" y="553257"/>
                  <a:pt x="3837766" y="569186"/>
                </a:cubicBezTo>
                <a:cubicBezTo>
                  <a:pt x="3857442" y="620719"/>
                  <a:pt x="4250260" y="765244"/>
                  <a:pt x="4203881" y="811154"/>
                </a:cubicBezTo>
                <a:cubicBezTo>
                  <a:pt x="4184673" y="830128"/>
                  <a:pt x="4159844" y="843714"/>
                  <a:pt x="4133843" y="862453"/>
                </a:cubicBezTo>
                <a:cubicBezTo>
                  <a:pt x="4172962" y="897823"/>
                  <a:pt x="4216998" y="913283"/>
                  <a:pt x="4263846" y="923823"/>
                </a:cubicBezTo>
                <a:cubicBezTo>
                  <a:pt x="4277901" y="927103"/>
                  <a:pt x="4291721" y="933661"/>
                  <a:pt x="4293126" y="949590"/>
                </a:cubicBezTo>
                <a:cubicBezTo>
                  <a:pt x="4294531" y="966220"/>
                  <a:pt x="4280242" y="972778"/>
                  <a:pt x="4268297" y="980509"/>
                </a:cubicBezTo>
                <a:cubicBezTo>
                  <a:pt x="4251666" y="991283"/>
                  <a:pt x="4235503" y="1000654"/>
                  <a:pt x="4214422" y="1002059"/>
                </a:cubicBezTo>
                <a:cubicBezTo>
                  <a:pt x="4179754" y="1004167"/>
                  <a:pt x="4163124" y="1034149"/>
                  <a:pt x="4142980" y="1056636"/>
                </a:cubicBezTo>
                <a:cubicBezTo>
                  <a:pt x="4131736" y="1069286"/>
                  <a:pt x="4126114" y="1094817"/>
                  <a:pt x="4145790" y="1099268"/>
                </a:cubicBezTo>
                <a:cubicBezTo>
                  <a:pt x="4193106" y="1110043"/>
                  <a:pt x="4189358" y="1141197"/>
                  <a:pt x="4188188" y="1176567"/>
                </a:cubicBezTo>
                <a:cubicBezTo>
                  <a:pt x="4186548" y="1220370"/>
                  <a:pt x="4158673" y="1240514"/>
                  <a:pt x="4124474" y="1257380"/>
                </a:cubicBezTo>
                <a:cubicBezTo>
                  <a:pt x="4112762" y="1263235"/>
                  <a:pt x="4096132" y="1263000"/>
                  <a:pt x="4091680" y="1281271"/>
                </a:cubicBezTo>
                <a:cubicBezTo>
                  <a:pt x="4110888" y="1298606"/>
                  <a:pt x="4134312" y="1284551"/>
                  <a:pt x="4154926" y="1289469"/>
                </a:cubicBezTo>
                <a:cubicBezTo>
                  <a:pt x="4172025" y="1293452"/>
                  <a:pt x="4200368" y="1291344"/>
                  <a:pt x="4176944" y="1323200"/>
                </a:cubicBezTo>
                <a:cubicBezTo>
                  <a:pt x="4170150" y="1332335"/>
                  <a:pt x="4178114" y="1339363"/>
                  <a:pt x="4186782" y="1340066"/>
                </a:cubicBezTo>
                <a:cubicBezTo>
                  <a:pt x="4256117" y="1347327"/>
                  <a:pt x="4224260" y="1411743"/>
                  <a:pt x="4246513" y="1445708"/>
                </a:cubicBezTo>
                <a:cubicBezTo>
                  <a:pt x="4252602" y="1455076"/>
                  <a:pt x="4246044" y="1471239"/>
                  <a:pt x="4236440" y="1475221"/>
                </a:cubicBezTo>
                <a:cubicBezTo>
                  <a:pt x="4175069" y="1501456"/>
                  <a:pt x="4166637" y="1563998"/>
                  <a:pt x="4136888" y="1617873"/>
                </a:cubicBezTo>
                <a:cubicBezTo>
                  <a:pt x="4169214" y="1639188"/>
                  <a:pt x="4207863" y="1643873"/>
                  <a:pt x="4242764" y="1657693"/>
                </a:cubicBezTo>
                <a:cubicBezTo>
                  <a:pt x="4279072" y="1672216"/>
                  <a:pt x="4279072" y="1682991"/>
                  <a:pt x="4249089" y="1725153"/>
                </a:cubicBezTo>
                <a:cubicBezTo>
                  <a:pt x="4327090" y="1734290"/>
                  <a:pt x="4327090" y="1734290"/>
                  <a:pt x="4302964" y="1800579"/>
                </a:cubicBezTo>
                <a:cubicBezTo>
                  <a:pt x="4368318" y="1806669"/>
                  <a:pt x="4411417" y="1838057"/>
                  <a:pt x="4421488" y="1906689"/>
                </a:cubicBezTo>
                <a:cubicBezTo>
                  <a:pt x="4426408" y="1939951"/>
                  <a:pt x="4455922" y="1955644"/>
                  <a:pt x="4488714" y="1977897"/>
                </a:cubicBezTo>
                <a:cubicBezTo>
                  <a:pt x="4447958" y="1999448"/>
                  <a:pt x="4420318" y="2044421"/>
                  <a:pt x="4372767" y="1996870"/>
                </a:cubicBezTo>
                <a:cubicBezTo>
                  <a:pt x="4355434" y="1979537"/>
                  <a:pt x="4357072" y="2001555"/>
                  <a:pt x="4354731" y="2007880"/>
                </a:cubicBezTo>
                <a:cubicBezTo>
                  <a:pt x="4349110" y="2023339"/>
                  <a:pt x="4360820" y="2033646"/>
                  <a:pt x="4368551" y="2045357"/>
                </a:cubicBezTo>
                <a:cubicBezTo>
                  <a:pt x="4376046" y="2057070"/>
                  <a:pt x="4384948" y="2069484"/>
                  <a:pt x="4387056" y="2082603"/>
                </a:cubicBezTo>
                <a:cubicBezTo>
                  <a:pt x="4388460" y="2091738"/>
                  <a:pt x="4381668" y="2105088"/>
                  <a:pt x="4374173" y="2111882"/>
                </a:cubicBezTo>
                <a:cubicBezTo>
                  <a:pt x="4334820" y="2147720"/>
                  <a:pt x="4358244" y="2228299"/>
                  <a:pt x="4283756" y="2238606"/>
                </a:cubicBezTo>
                <a:cubicBezTo>
                  <a:pt x="4250260" y="2243289"/>
                  <a:pt x="4234098" y="2272804"/>
                  <a:pt x="4209503" y="2288966"/>
                </a:cubicBezTo>
                <a:cubicBezTo>
                  <a:pt x="4124006" y="2345418"/>
                  <a:pt x="4066851" y="2418032"/>
                  <a:pt x="4040383" y="2517817"/>
                </a:cubicBezTo>
                <a:cubicBezTo>
                  <a:pt x="4033122" y="2545457"/>
                  <a:pt x="4005246" y="2567711"/>
                  <a:pt x="3987210" y="2592071"/>
                </a:cubicBezTo>
                <a:cubicBezTo>
                  <a:pt x="3995878" y="2609873"/>
                  <a:pt x="4043193" y="2571458"/>
                  <a:pt x="4026563" y="2618305"/>
                </a:cubicBezTo>
                <a:cubicBezTo>
                  <a:pt x="4013914" y="2653442"/>
                  <a:pt x="3981588" y="2675226"/>
                  <a:pt x="3951137" y="2696074"/>
                </a:cubicBezTo>
                <a:cubicBezTo>
                  <a:pt x="3916470" y="2719731"/>
                  <a:pt x="3878055" y="2738704"/>
                  <a:pt x="3862360" y="2782506"/>
                </a:cubicBezTo>
                <a:cubicBezTo>
                  <a:pt x="3859081" y="2791877"/>
                  <a:pt x="3848540" y="2801714"/>
                  <a:pt x="3839172" y="2805463"/>
                </a:cubicBezTo>
                <a:cubicBezTo>
                  <a:pt x="3350549" y="3576343"/>
                  <a:pt x="2147734" y="3581495"/>
                  <a:pt x="2009066" y="3576107"/>
                </a:cubicBezTo>
                <a:cubicBezTo>
                  <a:pt x="1841116" y="3569315"/>
                  <a:pt x="1682302" y="3521764"/>
                  <a:pt x="1526534" y="3462502"/>
                </a:cubicBezTo>
                <a:cubicBezTo>
                  <a:pt x="1460712" y="3437439"/>
                  <a:pt x="1399577" y="3401835"/>
                  <a:pt x="1335628" y="3374195"/>
                </a:cubicBezTo>
                <a:cubicBezTo>
                  <a:pt x="1247321" y="3336013"/>
                  <a:pt x="1179158" y="3263165"/>
                  <a:pt x="1091084" y="3232479"/>
                </a:cubicBezTo>
                <a:cubicBezTo>
                  <a:pt x="1000434" y="3200857"/>
                  <a:pt x="922901" y="3143000"/>
                  <a:pt x="829673" y="3118405"/>
                </a:cubicBezTo>
                <a:cubicBezTo>
                  <a:pt x="780484" y="3105288"/>
                  <a:pt x="732933" y="3081631"/>
                  <a:pt x="740662" y="3013935"/>
                </a:cubicBezTo>
                <a:cubicBezTo>
                  <a:pt x="742771" y="2994727"/>
                  <a:pt x="729888" y="2979034"/>
                  <a:pt x="709509" y="2984656"/>
                </a:cubicBezTo>
                <a:cubicBezTo>
                  <a:pt x="670626" y="2995196"/>
                  <a:pt x="653058" y="2967321"/>
                  <a:pt x="631507" y="2946474"/>
                </a:cubicBezTo>
                <a:cubicBezTo>
                  <a:pt x="593093" y="2909465"/>
                  <a:pt x="556552" y="2870113"/>
                  <a:pt x="495415" y="2864022"/>
                </a:cubicBezTo>
                <a:cubicBezTo>
                  <a:pt x="507126" y="2834976"/>
                  <a:pt x="527037" y="2839193"/>
                  <a:pt x="545308" y="2845283"/>
                </a:cubicBezTo>
                <a:cubicBezTo>
                  <a:pt x="593327" y="2861212"/>
                  <a:pt x="640877" y="2879248"/>
                  <a:pt x="688896" y="2895176"/>
                </a:cubicBezTo>
                <a:cubicBezTo>
                  <a:pt x="720284" y="2905483"/>
                  <a:pt x="751438" y="2920006"/>
                  <a:pt x="793367" y="2908527"/>
                </a:cubicBezTo>
                <a:cubicBezTo>
                  <a:pt x="757294" y="2849968"/>
                  <a:pt x="695923" y="2839427"/>
                  <a:pt x="646265" y="2821391"/>
                </a:cubicBezTo>
                <a:cubicBezTo>
                  <a:pt x="584192" y="2798670"/>
                  <a:pt x="547651" y="2755803"/>
                  <a:pt x="503847" y="2708019"/>
                </a:cubicBezTo>
                <a:cubicBezTo>
                  <a:pt x="549524" y="2696541"/>
                  <a:pt x="577867" y="2731678"/>
                  <a:pt x="613705" y="2729803"/>
                </a:cubicBezTo>
                <a:cubicBezTo>
                  <a:pt x="615580" y="2723714"/>
                  <a:pt x="618859" y="2714813"/>
                  <a:pt x="618390" y="2714577"/>
                </a:cubicBezTo>
                <a:cubicBezTo>
                  <a:pt x="559831" y="2688343"/>
                  <a:pt x="532425" y="2639153"/>
                  <a:pt x="523289" y="2579656"/>
                </a:cubicBezTo>
                <a:cubicBezTo>
                  <a:pt x="518605" y="2548972"/>
                  <a:pt x="497289" y="2539368"/>
                  <a:pt x="476207" y="2525313"/>
                </a:cubicBezTo>
                <a:cubicBezTo>
                  <a:pt x="402656" y="2475421"/>
                  <a:pt x="324889" y="2430213"/>
                  <a:pt x="264455" y="2361581"/>
                </a:cubicBezTo>
                <a:cubicBezTo>
                  <a:pt x="334259" y="2370716"/>
                  <a:pt x="390242" y="2415455"/>
                  <a:pt x="465433" y="2434663"/>
                </a:cubicBezTo>
                <a:cubicBezTo>
                  <a:pt x="405702" y="2359238"/>
                  <a:pt x="328402" y="2321058"/>
                  <a:pt x="257897" y="2275380"/>
                </a:cubicBezTo>
                <a:cubicBezTo>
                  <a:pt x="225806" y="2254533"/>
                  <a:pt x="196059" y="2227830"/>
                  <a:pt x="157174" y="2216586"/>
                </a:cubicBezTo>
                <a:cubicBezTo>
                  <a:pt x="143354" y="2212604"/>
                  <a:pt x="120633" y="2204172"/>
                  <a:pt x="131643" y="2181919"/>
                </a:cubicBezTo>
                <a:cubicBezTo>
                  <a:pt x="141011" y="2163415"/>
                  <a:pt x="159516" y="2169035"/>
                  <a:pt x="176382" y="2174423"/>
                </a:cubicBezTo>
                <a:cubicBezTo>
                  <a:pt x="216905" y="2187776"/>
                  <a:pt x="258834" y="2188009"/>
                  <a:pt x="313646" y="2187776"/>
                </a:cubicBezTo>
                <a:cubicBezTo>
                  <a:pt x="267735" y="2126639"/>
                  <a:pt x="183643" y="2144910"/>
                  <a:pt x="144292" y="2080728"/>
                </a:cubicBezTo>
                <a:cubicBezTo>
                  <a:pt x="193481" y="2069484"/>
                  <a:pt x="231428" y="2092674"/>
                  <a:pt x="271249" y="2097124"/>
                </a:cubicBezTo>
                <a:cubicBezTo>
                  <a:pt x="307321" y="2101106"/>
                  <a:pt x="316222" y="2090332"/>
                  <a:pt x="307790" y="2054961"/>
                </a:cubicBezTo>
                <a:cubicBezTo>
                  <a:pt x="294673" y="1999915"/>
                  <a:pt x="314349" y="1971806"/>
                  <a:pt x="366818" y="1986798"/>
                </a:cubicBezTo>
                <a:cubicBezTo>
                  <a:pt x="415539" y="2000852"/>
                  <a:pt x="420692" y="1980240"/>
                  <a:pt x="407575" y="1948852"/>
                </a:cubicBezTo>
                <a:cubicBezTo>
                  <a:pt x="388836" y="1903176"/>
                  <a:pt x="410151" y="1867805"/>
                  <a:pt x="424674" y="1829390"/>
                </a:cubicBezTo>
                <a:cubicBezTo>
                  <a:pt x="446928" y="1770831"/>
                  <a:pt x="437558" y="1742253"/>
                  <a:pt x="389539" y="1698685"/>
                </a:cubicBezTo>
                <a:cubicBezTo>
                  <a:pt x="362602" y="1674323"/>
                  <a:pt x="333557" y="1653711"/>
                  <a:pt x="294438" y="1632630"/>
                </a:cubicBezTo>
                <a:cubicBezTo>
                  <a:pt x="384620" y="1621152"/>
                  <a:pt x="289988" y="1582503"/>
                  <a:pt x="321844" y="1558376"/>
                </a:cubicBezTo>
                <a:cubicBezTo>
                  <a:pt x="385557" y="1548538"/>
                  <a:pt x="437558" y="1625368"/>
                  <a:pt x="524227" y="1603350"/>
                </a:cubicBezTo>
                <a:cubicBezTo>
                  <a:pt x="417179" y="1536825"/>
                  <a:pt x="298889" y="1515041"/>
                  <a:pt x="221356" y="1426500"/>
                </a:cubicBezTo>
                <a:cubicBezTo>
                  <a:pt x="239158" y="1406355"/>
                  <a:pt x="256960" y="1425094"/>
                  <a:pt x="272186" y="1417599"/>
                </a:cubicBezTo>
                <a:cubicBezTo>
                  <a:pt x="271717" y="1412914"/>
                  <a:pt x="272889" y="1405886"/>
                  <a:pt x="270077" y="1403779"/>
                </a:cubicBezTo>
                <a:cubicBezTo>
                  <a:pt x="212221" y="1355525"/>
                  <a:pt x="211283" y="1354355"/>
                  <a:pt x="273356" y="1318749"/>
                </a:cubicBezTo>
                <a:cubicBezTo>
                  <a:pt x="295141" y="1306335"/>
                  <a:pt x="293267" y="1295325"/>
                  <a:pt x="281790" y="1279632"/>
                </a:cubicBezTo>
                <a:cubicBezTo>
                  <a:pt x="273590" y="1268622"/>
                  <a:pt x="263753" y="1258784"/>
                  <a:pt x="268438" y="1234657"/>
                </a:cubicBezTo>
                <a:cubicBezTo>
                  <a:pt x="302402" y="1265578"/>
                  <a:pt x="466603" y="1255505"/>
                  <a:pt x="495649" y="1252226"/>
                </a:cubicBezTo>
                <a:cubicBezTo>
                  <a:pt x="528208" y="1248713"/>
                  <a:pt x="560299" y="1233721"/>
                  <a:pt x="594497" y="1241919"/>
                </a:cubicBezTo>
                <a:cubicBezTo>
                  <a:pt x="621903" y="1248479"/>
                  <a:pt x="748860" y="1311957"/>
                  <a:pt x="766898" y="1239109"/>
                </a:cubicBezTo>
                <a:cubicBezTo>
                  <a:pt x="767835" y="1235595"/>
                  <a:pt x="819132" y="1243794"/>
                  <a:pt x="846773" y="1247776"/>
                </a:cubicBezTo>
                <a:cubicBezTo>
                  <a:pt x="871134" y="1251055"/>
                  <a:pt x="898540" y="1265578"/>
                  <a:pt x="914936" y="1236532"/>
                </a:cubicBezTo>
                <a:cubicBezTo>
                  <a:pt x="924540" y="1219433"/>
                  <a:pt x="884954" y="1186405"/>
                  <a:pt x="849584" y="1183594"/>
                </a:cubicBezTo>
                <a:cubicBezTo>
                  <a:pt x="818898" y="1181017"/>
                  <a:pt x="786807" y="1177269"/>
                  <a:pt x="757528" y="1184296"/>
                </a:cubicBezTo>
                <a:cubicBezTo>
                  <a:pt x="721456" y="1192730"/>
                  <a:pt x="702014" y="1179144"/>
                  <a:pt x="691941" y="1149864"/>
                </a:cubicBezTo>
                <a:cubicBezTo>
                  <a:pt x="680698" y="1117539"/>
                  <a:pt x="659147" y="1102547"/>
                  <a:pt x="629400" y="1087555"/>
                </a:cubicBezTo>
                <a:cubicBezTo>
                  <a:pt x="557253" y="1051250"/>
                  <a:pt x="487920" y="1009321"/>
                  <a:pt x="408747" y="988239"/>
                </a:cubicBezTo>
                <a:cubicBezTo>
                  <a:pt x="393052" y="984022"/>
                  <a:pt x="375719" y="978400"/>
                  <a:pt x="368458" y="950527"/>
                </a:cubicBezTo>
                <a:cubicBezTo>
                  <a:pt x="582786" y="992220"/>
                  <a:pt x="778141" y="1100908"/>
                  <a:pt x="999262" y="1094583"/>
                </a:cubicBezTo>
                <a:cubicBezTo>
                  <a:pt x="938829" y="1060149"/>
                  <a:pt x="868792" y="1058276"/>
                  <a:pt x="804376" y="1034149"/>
                </a:cubicBezTo>
                <a:cubicBezTo>
                  <a:pt x="850053" y="1016113"/>
                  <a:pt x="892918" y="1034852"/>
                  <a:pt x="936252" y="1045159"/>
                </a:cubicBezTo>
                <a:cubicBezTo>
                  <a:pt x="972559" y="1053591"/>
                  <a:pt x="1005353" y="1054997"/>
                  <a:pt x="1009335" y="1004636"/>
                </a:cubicBezTo>
                <a:cubicBezTo>
                  <a:pt x="1007929" y="1001356"/>
                  <a:pt x="1008163" y="997141"/>
                  <a:pt x="1008398" y="993158"/>
                </a:cubicBezTo>
                <a:cubicBezTo>
                  <a:pt x="996216" y="972311"/>
                  <a:pt x="977244" y="961536"/>
                  <a:pt x="954757" y="955445"/>
                </a:cubicBezTo>
                <a:cubicBezTo>
                  <a:pt x="941171" y="951697"/>
                  <a:pt x="923135" y="946075"/>
                  <a:pt x="923368" y="931085"/>
                </a:cubicBezTo>
                <a:cubicBezTo>
                  <a:pt x="924071" y="875570"/>
                  <a:pt x="880738" y="859407"/>
                  <a:pt x="837403" y="843245"/>
                </a:cubicBezTo>
                <a:cubicBezTo>
                  <a:pt x="861530" y="815605"/>
                  <a:pt x="880503" y="835983"/>
                  <a:pt x="898774" y="833876"/>
                </a:cubicBezTo>
                <a:cubicBezTo>
                  <a:pt x="910720" y="832470"/>
                  <a:pt x="921495" y="829894"/>
                  <a:pt x="921495" y="815605"/>
                </a:cubicBezTo>
                <a:cubicBezTo>
                  <a:pt x="921729" y="803658"/>
                  <a:pt x="916107" y="790072"/>
                  <a:pt x="904396" y="789839"/>
                </a:cubicBezTo>
                <a:cubicBezTo>
                  <a:pt x="831079" y="787730"/>
                  <a:pt x="790556" y="710900"/>
                  <a:pt x="714428" y="710666"/>
                </a:cubicBezTo>
                <a:cubicBezTo>
                  <a:pt x="668986" y="710666"/>
                  <a:pt x="738086" y="667332"/>
                  <a:pt x="699672" y="649295"/>
                </a:cubicBezTo>
                <a:cubicBezTo>
                  <a:pt x="691238" y="645313"/>
                  <a:pt x="721690" y="639224"/>
                  <a:pt x="735276" y="640160"/>
                </a:cubicBezTo>
                <a:cubicBezTo>
                  <a:pt x="748627" y="641097"/>
                  <a:pt x="760573" y="652574"/>
                  <a:pt x="776736" y="644376"/>
                </a:cubicBezTo>
                <a:cubicBezTo>
                  <a:pt x="785637" y="615097"/>
                  <a:pt x="762682" y="604322"/>
                  <a:pt x="743708" y="596123"/>
                </a:cubicBezTo>
                <a:cubicBezTo>
                  <a:pt x="699905" y="577150"/>
                  <a:pt x="657274" y="554195"/>
                  <a:pt x="609255" y="547401"/>
                </a:cubicBezTo>
                <a:cubicBezTo>
                  <a:pt x="592156" y="545059"/>
                  <a:pt x="633850" y="513671"/>
                  <a:pt x="642048" y="502662"/>
                </a:cubicBezTo>
                <a:cubicBezTo>
                  <a:pt x="448801" y="386949"/>
                  <a:pt x="216437" y="392804"/>
                  <a:pt x="0" y="299342"/>
                </a:cubicBezTo>
                <a:cubicBezTo>
                  <a:pt x="47785" y="281073"/>
                  <a:pt x="82921" y="294424"/>
                  <a:pt x="115480" y="297235"/>
                </a:cubicBezTo>
                <a:cubicBezTo>
                  <a:pt x="196760" y="304261"/>
                  <a:pt x="277105" y="318784"/>
                  <a:pt x="358151" y="327451"/>
                </a:cubicBezTo>
                <a:cubicBezTo>
                  <a:pt x="397971" y="331667"/>
                  <a:pt x="434981" y="347596"/>
                  <a:pt x="479486" y="322299"/>
                </a:cubicBezTo>
                <a:cubicBezTo>
                  <a:pt x="509235" y="305433"/>
                  <a:pt x="556786" y="323703"/>
                  <a:pt x="593327" y="338695"/>
                </a:cubicBezTo>
                <a:cubicBezTo>
                  <a:pt x="623543" y="351109"/>
                  <a:pt x="652355" y="354388"/>
                  <a:pt x="692410" y="338695"/>
                </a:cubicBezTo>
                <a:cubicBezTo>
                  <a:pt x="656103" y="329091"/>
                  <a:pt x="628228" y="320659"/>
                  <a:pt x="599651" y="314802"/>
                </a:cubicBezTo>
                <a:cubicBezTo>
                  <a:pt x="576930" y="310118"/>
                  <a:pt x="631040" y="291144"/>
                  <a:pt x="658679" y="293487"/>
                </a:cubicBezTo>
                <a:cubicBezTo>
                  <a:pt x="697329" y="296766"/>
                  <a:pt x="675545" y="284586"/>
                  <a:pt x="668986" y="267720"/>
                </a:cubicBezTo>
                <a:cubicBezTo>
                  <a:pt x="661959" y="249684"/>
                  <a:pt x="682806" y="244063"/>
                  <a:pt x="695923" y="247810"/>
                </a:cubicBezTo>
                <a:cubicBezTo>
                  <a:pt x="746284" y="262568"/>
                  <a:pt x="796411" y="236567"/>
                  <a:pt x="848413" y="257649"/>
                </a:cubicBezTo>
                <a:cubicBezTo>
                  <a:pt x="835295" y="205647"/>
                  <a:pt x="806952" y="182926"/>
                  <a:pt x="747690" y="175664"/>
                </a:cubicBezTo>
                <a:cubicBezTo>
                  <a:pt x="725437" y="172854"/>
                  <a:pt x="702248" y="177070"/>
                  <a:pt x="683040" y="162078"/>
                </a:cubicBezTo>
                <a:cubicBezTo>
                  <a:pt x="672030" y="153413"/>
                  <a:pt x="659616" y="143106"/>
                  <a:pt x="668283" y="127177"/>
                </a:cubicBezTo>
                <a:cubicBezTo>
                  <a:pt x="674373" y="115933"/>
                  <a:pt x="687491" y="115933"/>
                  <a:pt x="698266" y="119682"/>
                </a:cubicBezTo>
                <a:cubicBezTo>
                  <a:pt x="746519" y="136313"/>
                  <a:pt x="796880" y="142403"/>
                  <a:pt x="847241" y="148494"/>
                </a:cubicBezTo>
                <a:cubicBezTo>
                  <a:pt x="854972" y="149430"/>
                  <a:pt x="863637" y="152476"/>
                  <a:pt x="872305" y="137015"/>
                </a:cubicBezTo>
                <a:cubicBezTo>
                  <a:pt x="778141" y="111951"/>
                  <a:pt x="688662" y="76347"/>
                  <a:pt x="591921" y="62527"/>
                </a:cubicBezTo>
                <a:cubicBezTo>
                  <a:pt x="593327" y="55969"/>
                  <a:pt x="594732" y="49410"/>
                  <a:pt x="596138" y="42852"/>
                </a:cubicBezTo>
                <a:cubicBezTo>
                  <a:pt x="671796" y="52220"/>
                  <a:pt x="747456" y="61590"/>
                  <a:pt x="843025" y="73303"/>
                </a:cubicBezTo>
                <a:cubicBezTo>
                  <a:pt x="784231" y="36058"/>
                  <a:pt x="728717" y="48473"/>
                  <a:pt x="685149" y="15446"/>
                </a:cubicBezTo>
                <a:cubicBezTo>
                  <a:pt x="693347" y="2914"/>
                  <a:pt x="703244" y="-249"/>
                  <a:pt x="713492" y="1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0712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Children and young people perceive well-being as having positive relationships with others.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Key domains for children and young people well-being include cognitive, social, physical, and emotional domains.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>
                <a:latin typeface="Trebuchet MS" panose="020B0603020202020204" pitchFamily="34" charset="0"/>
              </a:rPr>
              <a:t>Supervision for Safeguarding Children and UNCRC are policies that can be used to meet the needs of children in this case.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2000">
              <a:latin typeface="Trebuchet MS" panose="020B0603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796294"/>
            <a:ext cx="5150277" cy="309016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3956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b="1" dirty="0">
                <a:latin typeface="Trebuchet MS" panose="020B0603020202020204" pitchFamily="34" charset="0"/>
              </a:rPr>
              <a:t>References</a:t>
            </a:r>
          </a:p>
        </p:txBody>
      </p:sp>
      <p:sp>
        <p:nvSpPr>
          <p:cNvPr id="33" name="Content Placeholder 2"/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/>
          </a:bodyPr>
          <a:lstStyle/>
          <a:p>
            <a:r>
              <a:rPr lang="en-GB" sz="800" dirty="0">
                <a:latin typeface="Trebuchet MS" panose="020B0603020202020204" pitchFamily="34" charset="0"/>
              </a:rPr>
              <a:t>Buehler, C. (2020). Family processes and children's and adolescents' well‐being. </a:t>
            </a:r>
            <a:r>
              <a:rPr lang="en-US" sz="800" i="1" dirty="0">
                <a:latin typeface="Trebuchet MS" panose="020B0603020202020204" pitchFamily="34" charset="0"/>
              </a:rPr>
              <a:t>Journal of Marriage and Family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82</a:t>
            </a:r>
            <a:r>
              <a:rPr lang="en-US" sz="800" dirty="0">
                <a:latin typeface="Trebuchet MS" panose="020B0603020202020204" pitchFamily="34" charset="0"/>
              </a:rPr>
              <a:t>(1), 145-174.</a:t>
            </a:r>
          </a:p>
          <a:p>
            <a:r>
              <a:rPr lang="en-GB" sz="800" dirty="0">
                <a:latin typeface="Trebuchet MS" panose="020B0603020202020204" pitchFamily="34" charset="0"/>
              </a:rPr>
              <a:t>Chapman, A. L. (2019). Borderline personality disorder and emotion dysregulation. </a:t>
            </a:r>
            <a:r>
              <a:rPr lang="en-GB" sz="800" i="1" dirty="0">
                <a:latin typeface="Trebuchet MS" panose="020B0603020202020204" pitchFamily="34" charset="0"/>
              </a:rPr>
              <a:t>Development and Psychopathology</a:t>
            </a:r>
            <a:r>
              <a:rPr lang="en-GB" sz="800" dirty="0">
                <a:latin typeface="Trebuchet MS" panose="020B0603020202020204" pitchFamily="34" charset="0"/>
              </a:rPr>
              <a:t>, </a:t>
            </a:r>
            <a:r>
              <a:rPr lang="en-GB" sz="800" i="1" dirty="0">
                <a:latin typeface="Trebuchet MS" panose="020B0603020202020204" pitchFamily="34" charset="0"/>
              </a:rPr>
              <a:t>31</a:t>
            </a:r>
            <a:r>
              <a:rPr lang="en-GB" sz="800" dirty="0">
                <a:latin typeface="Trebuchet MS" panose="020B0603020202020204" pitchFamily="34" charset="0"/>
              </a:rPr>
              <a:t>(3), 1143-1156.</a:t>
            </a:r>
          </a:p>
          <a:p>
            <a:r>
              <a:rPr lang="en-GB" sz="800" dirty="0">
                <a:latin typeface="Trebuchet MS" panose="020B0603020202020204" pitchFamily="34" charset="0"/>
              </a:rPr>
              <a:t>Cowie, H., &amp; Myers, C. A. (2021). The impact of the COVID‐19 pandemic on the mental health and well‐being of children and young people. </a:t>
            </a:r>
            <a:r>
              <a:rPr lang="en-US" sz="800" i="1" dirty="0">
                <a:latin typeface="Trebuchet MS" panose="020B0603020202020204" pitchFamily="34" charset="0"/>
              </a:rPr>
              <a:t>Children &amp; Society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35</a:t>
            </a:r>
            <a:r>
              <a:rPr lang="en-US" sz="800" dirty="0">
                <a:latin typeface="Trebuchet MS" panose="020B0603020202020204" pitchFamily="34" charset="0"/>
              </a:rPr>
              <a:t>(1), 62-74.</a:t>
            </a:r>
          </a:p>
          <a:p>
            <a:r>
              <a:rPr lang="en-GB" sz="800" dirty="0">
                <a:latin typeface="Trebuchet MS" panose="020B0603020202020204" pitchFamily="34" charset="0"/>
              </a:rPr>
              <a:t>Cuevas-Parra, P. (2021). Thirty years after the UNCRC: Children and young people’s participation continues to struggle in a COVID-19 world. </a:t>
            </a:r>
            <a:r>
              <a:rPr lang="en-US" sz="800" i="1" dirty="0">
                <a:latin typeface="Trebuchet MS" panose="020B0603020202020204" pitchFamily="34" charset="0"/>
              </a:rPr>
              <a:t>Journal of Social Welfare and Family Law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43</a:t>
            </a:r>
            <a:r>
              <a:rPr lang="en-US" sz="800" dirty="0">
                <a:latin typeface="Trebuchet MS" panose="020B0603020202020204" pitchFamily="34" charset="0"/>
              </a:rPr>
              <a:t>(1), 81-98.</a:t>
            </a:r>
          </a:p>
          <a:p>
            <a:r>
              <a:rPr lang="en-GB" sz="800" dirty="0"/>
              <a:t>Early Help Assessment. Available at: </a:t>
            </a:r>
            <a:r>
              <a:rPr lang="en-GB" sz="800" b="0" i="0" u="sng" strike="noStrike" cap="none" dirty="0">
                <a:latin typeface="Arial"/>
                <a:ea typeface="Arial"/>
                <a:cs typeface="Arial"/>
                <a:sym typeface="Arial"/>
                <a:hlinkClick r:id="rId2"/>
              </a:rPr>
              <a:t>https://professionalchoices.org.uk/eha/</a:t>
            </a:r>
            <a:r>
              <a:rPr lang="en-GB" sz="800" b="0" i="0" u="none" strike="noStrike" cap="none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800" dirty="0"/>
              <a:t>(Accessed: 16 June 2023).</a:t>
            </a:r>
            <a:endParaRPr lang="en-US" sz="800" dirty="0">
              <a:latin typeface="Trebuchet MS" panose="020B0603020202020204" pitchFamily="34" charset="0"/>
            </a:endParaRPr>
          </a:p>
          <a:p>
            <a:r>
              <a:rPr lang="en-GB" sz="800" dirty="0" err="1"/>
              <a:t>Erfina</a:t>
            </a:r>
            <a:r>
              <a:rPr lang="en-GB" sz="800" dirty="0"/>
              <a:t>, E., </a:t>
            </a:r>
            <a:r>
              <a:rPr lang="en-GB" sz="800" dirty="0" err="1"/>
              <a:t>Widyawati</a:t>
            </a:r>
            <a:r>
              <a:rPr lang="en-GB" sz="800" dirty="0"/>
              <a:t>, W., McKenna, L., </a:t>
            </a:r>
            <a:r>
              <a:rPr lang="en-GB" sz="800" dirty="0" err="1"/>
              <a:t>Reisenhofer</a:t>
            </a:r>
            <a:r>
              <a:rPr lang="en-GB" sz="800" dirty="0"/>
              <a:t>, S., &amp; Ismail, D. (2019). Adolescent mothers' experiences of the transition to motherhood: An integrative review. </a:t>
            </a:r>
            <a:r>
              <a:rPr lang="en-GB" sz="800" i="1" dirty="0"/>
              <a:t>International journal of nursing sciences</a:t>
            </a:r>
            <a:r>
              <a:rPr lang="en-GB" sz="800" dirty="0"/>
              <a:t>, </a:t>
            </a:r>
            <a:r>
              <a:rPr lang="en-GB" sz="800" i="1" dirty="0"/>
              <a:t>6</a:t>
            </a:r>
            <a:r>
              <a:rPr lang="en-GB" sz="800" dirty="0"/>
              <a:t>(2), 221-228.</a:t>
            </a:r>
            <a:endParaRPr lang="en-US" sz="800" dirty="0">
              <a:latin typeface="Trebuchet MS" panose="020B0603020202020204" pitchFamily="34" charset="0"/>
            </a:endParaRPr>
          </a:p>
          <a:p>
            <a:r>
              <a:rPr lang="en-GB" sz="800" dirty="0">
                <a:latin typeface="Trebuchet MS" panose="020B0603020202020204" pitchFamily="34" charset="0"/>
              </a:rPr>
              <a:t>Hunt, P. (2019). How to advance social rights without jeopardising the Human Rights Act 1998. </a:t>
            </a:r>
            <a:r>
              <a:rPr lang="en-US" sz="800" i="1" dirty="0">
                <a:latin typeface="Trebuchet MS" panose="020B0603020202020204" pitchFamily="34" charset="0"/>
              </a:rPr>
              <a:t>The Political Quarterly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90</a:t>
            </a:r>
            <a:r>
              <a:rPr lang="en-US" sz="800" dirty="0">
                <a:latin typeface="Trebuchet MS" panose="020B0603020202020204" pitchFamily="34" charset="0"/>
              </a:rPr>
              <a:t>(3), 393-401.</a:t>
            </a:r>
          </a:p>
          <a:p>
            <a:r>
              <a:rPr lang="en-GB" sz="800" dirty="0"/>
              <a:t>Limbers, C. A., McCollum, C., &amp; Greenwood, E. (2020). Physical activity moderates the association between parenting stress and quality of life in working mothers during the COVID-19 pandemic. </a:t>
            </a:r>
            <a:r>
              <a:rPr lang="en-GB" sz="800" i="1" dirty="0"/>
              <a:t>Mental Health and Physical Activity</a:t>
            </a:r>
            <a:r>
              <a:rPr lang="en-GB" sz="800" dirty="0"/>
              <a:t>, </a:t>
            </a:r>
            <a:r>
              <a:rPr lang="en-GB" sz="800" i="1" dirty="0"/>
              <a:t>19</a:t>
            </a:r>
            <a:r>
              <a:rPr lang="en-GB" sz="800" dirty="0"/>
              <a:t>, 100358.</a:t>
            </a:r>
            <a:endParaRPr lang="en-US" sz="800" dirty="0">
              <a:latin typeface="Trebuchet MS" panose="020B0603020202020204" pitchFamily="34" charset="0"/>
            </a:endParaRPr>
          </a:p>
          <a:p>
            <a:r>
              <a:rPr lang="en-GB" sz="800" dirty="0">
                <a:latin typeface="Trebuchet MS" panose="020B0603020202020204" pitchFamily="34" charset="0"/>
              </a:rPr>
              <a:t>Murphy, M. C. (2020). Bronfenbrenner’s bio-ecological model: a theoretical framework to explore the forest school approach?. </a:t>
            </a:r>
            <a:r>
              <a:rPr lang="en-US" sz="800" i="1" dirty="0">
                <a:latin typeface="Trebuchet MS" panose="020B0603020202020204" pitchFamily="34" charset="0"/>
              </a:rPr>
              <a:t>Journal of Outdoor and Environmental Education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23</a:t>
            </a:r>
            <a:r>
              <a:rPr lang="en-US" sz="800" dirty="0">
                <a:latin typeface="Trebuchet MS" panose="020B0603020202020204" pitchFamily="34" charset="0"/>
              </a:rPr>
              <a:t>(2), 191-205.</a:t>
            </a:r>
          </a:p>
          <a:p>
            <a:r>
              <a:rPr lang="en-GB" sz="800" dirty="0">
                <a:latin typeface="Arial"/>
                <a:ea typeface="Arial"/>
                <a:cs typeface="Arial"/>
                <a:sym typeface="Arial"/>
              </a:rPr>
              <a:t>Person-centred approaches: empowering people to live their lives and communities to enable to upgrade in prevention, wellbeing, health, care and support. Available at: </a:t>
            </a:r>
            <a:r>
              <a:rPr lang="en-GB" sz="800" u="sng" dirty="0"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https://www.scie.org.uk/prevention/research-practice/getdetailedresultbyid?id=a110f00000NeJXwAAN&amp;gad=1&amp;gclid=Cj0KCQjw4s-kBhDqARIsAN-ipH0V6w4n4k-HrazO9cF21B8X-o9l33dnVTHq5ZNbFnDkjaqm5jTP8K4aAtGmEALw_wcB</a:t>
            </a:r>
            <a:r>
              <a:rPr lang="en-GB" sz="800" dirty="0">
                <a:latin typeface="Arial"/>
                <a:ea typeface="Arial"/>
                <a:cs typeface="Arial"/>
                <a:sym typeface="Arial"/>
              </a:rPr>
              <a:t> (Accessed: 16 June 2023).</a:t>
            </a:r>
            <a:endParaRPr lang="en-US" sz="800" dirty="0">
              <a:latin typeface="Trebuchet MS" panose="020B0603020202020204" pitchFamily="34" charset="0"/>
            </a:endParaRPr>
          </a:p>
          <a:p>
            <a:r>
              <a:rPr lang="en-GB" sz="800" dirty="0" err="1">
                <a:latin typeface="Trebuchet MS" panose="020B0603020202020204" pitchFamily="34" charset="0"/>
              </a:rPr>
              <a:t>Ștefan</a:t>
            </a:r>
            <a:r>
              <a:rPr lang="en-GB" sz="800" dirty="0">
                <a:latin typeface="Trebuchet MS" panose="020B0603020202020204" pitchFamily="34" charset="0"/>
              </a:rPr>
              <a:t>, S. C., Popa, Ș. C., &amp; </a:t>
            </a:r>
            <a:r>
              <a:rPr lang="en-GB" sz="800" dirty="0" err="1">
                <a:latin typeface="Trebuchet MS" panose="020B0603020202020204" pitchFamily="34" charset="0"/>
              </a:rPr>
              <a:t>Albu</a:t>
            </a:r>
            <a:r>
              <a:rPr lang="en-GB" sz="800" dirty="0">
                <a:latin typeface="Trebuchet MS" panose="020B0603020202020204" pitchFamily="34" charset="0"/>
              </a:rPr>
              <a:t>, C. F. (2020). Implications of Maslow’s hierarchy of needs theory on healthcare employees’ performance. </a:t>
            </a:r>
            <a:r>
              <a:rPr lang="en-US" sz="800" i="1" dirty="0">
                <a:latin typeface="Trebuchet MS" panose="020B0603020202020204" pitchFamily="34" charset="0"/>
              </a:rPr>
              <a:t>Transylvanian Review of Administrative Sciences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16</a:t>
            </a:r>
            <a:r>
              <a:rPr lang="en-US" sz="800" dirty="0">
                <a:latin typeface="Trebuchet MS" panose="020B0603020202020204" pitchFamily="34" charset="0"/>
              </a:rPr>
              <a:t>(59), 124-143.</a:t>
            </a:r>
          </a:p>
          <a:p>
            <a:r>
              <a:rPr lang="en-GB" sz="800" dirty="0" err="1">
                <a:latin typeface="Trebuchet MS" panose="020B0603020202020204" pitchFamily="34" charset="0"/>
              </a:rPr>
              <a:t>Vujčić</a:t>
            </a:r>
            <a:r>
              <a:rPr lang="en-GB" sz="800" dirty="0">
                <a:latin typeface="Trebuchet MS" panose="020B0603020202020204" pitchFamily="34" charset="0"/>
              </a:rPr>
              <a:t>, M. T., </a:t>
            </a:r>
            <a:r>
              <a:rPr lang="en-GB" sz="800" dirty="0" err="1">
                <a:latin typeface="Trebuchet MS" panose="020B0603020202020204" pitchFamily="34" charset="0"/>
              </a:rPr>
              <a:t>Brajša-Žganec</a:t>
            </a:r>
            <a:r>
              <a:rPr lang="en-GB" sz="800" dirty="0">
                <a:latin typeface="Trebuchet MS" panose="020B0603020202020204" pitchFamily="34" charset="0"/>
              </a:rPr>
              <a:t>, A., &amp; Franc, R. (2019). Children and young peoples’ views on well-being: A qualitative study. </a:t>
            </a:r>
            <a:r>
              <a:rPr lang="en-US" sz="800" i="1" dirty="0">
                <a:latin typeface="Trebuchet MS" panose="020B0603020202020204" pitchFamily="34" charset="0"/>
              </a:rPr>
              <a:t>Child Indicators Research</a:t>
            </a:r>
            <a:r>
              <a:rPr lang="en-US" sz="800" dirty="0">
                <a:latin typeface="Trebuchet MS" panose="020B0603020202020204" pitchFamily="34" charset="0"/>
              </a:rPr>
              <a:t>, </a:t>
            </a:r>
            <a:r>
              <a:rPr lang="en-US" sz="800" i="1" dirty="0">
                <a:latin typeface="Trebuchet MS" panose="020B0603020202020204" pitchFamily="34" charset="0"/>
              </a:rPr>
              <a:t>12</a:t>
            </a:r>
            <a:r>
              <a:rPr lang="en-US" sz="800" dirty="0">
                <a:latin typeface="Trebuchet MS" panose="020B0603020202020204" pitchFamily="34" charset="0"/>
              </a:rPr>
              <a:t>, 791-819.</a:t>
            </a:r>
          </a:p>
          <a:p>
            <a:r>
              <a:rPr lang="en-GB" sz="800" dirty="0">
                <a:latin typeface="Trebuchet MS" panose="020B0603020202020204" pitchFamily="34" charset="0"/>
              </a:rPr>
              <a:t>Wiegand-</a:t>
            </a:r>
            <a:r>
              <a:rPr lang="en-GB" sz="800" dirty="0" err="1">
                <a:latin typeface="Trebuchet MS" panose="020B0603020202020204" pitchFamily="34" charset="0"/>
              </a:rPr>
              <a:t>Grefe</a:t>
            </a:r>
            <a:r>
              <a:rPr lang="en-GB" sz="800" dirty="0">
                <a:latin typeface="Trebuchet MS" panose="020B0603020202020204" pitchFamily="34" charset="0"/>
              </a:rPr>
              <a:t>, S., Sell, M., Filter, B., &amp; </a:t>
            </a:r>
            <a:r>
              <a:rPr lang="en-GB" sz="800" dirty="0" err="1">
                <a:latin typeface="Trebuchet MS" panose="020B0603020202020204" pitchFamily="34" charset="0"/>
              </a:rPr>
              <a:t>Plass-Christl</a:t>
            </a:r>
            <a:r>
              <a:rPr lang="en-GB" sz="800" dirty="0">
                <a:latin typeface="Trebuchet MS" panose="020B0603020202020204" pitchFamily="34" charset="0"/>
              </a:rPr>
              <a:t>, A. (2019). Family functioning and psychological health of children with mentally ill parents. </a:t>
            </a:r>
            <a:r>
              <a:rPr lang="en-GB" sz="800" i="1" dirty="0">
                <a:latin typeface="Trebuchet MS" panose="020B0603020202020204" pitchFamily="34" charset="0"/>
              </a:rPr>
              <a:t>International journal of environmental research and public health</a:t>
            </a:r>
            <a:r>
              <a:rPr lang="en-GB" sz="800" dirty="0">
                <a:latin typeface="Trebuchet MS" panose="020B0603020202020204" pitchFamily="34" charset="0"/>
              </a:rPr>
              <a:t>, </a:t>
            </a:r>
            <a:r>
              <a:rPr lang="en-GB" sz="800" i="1" dirty="0">
                <a:latin typeface="Trebuchet MS" panose="020B0603020202020204" pitchFamily="34" charset="0"/>
              </a:rPr>
              <a:t>16</a:t>
            </a:r>
            <a:r>
              <a:rPr lang="en-GB" sz="800" dirty="0">
                <a:latin typeface="Trebuchet MS" panose="020B0603020202020204" pitchFamily="34" charset="0"/>
              </a:rPr>
              <a:t>(7), 1278.</a:t>
            </a:r>
          </a:p>
          <a:p>
            <a:pPr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8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899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8" ma:contentTypeDescription="Create a new document." ma:contentTypeScope="" ma:versionID="82402cbc78e57c238657508cfb4e8a2f">
  <xsd:schema xmlns:xsd="http://www.w3.org/2001/XMLSchema" xmlns:xs="http://www.w3.org/2001/XMLSchema" xmlns:p="http://schemas.microsoft.com/office/2006/metadata/properties" xmlns:ns3="ac030f0c-32f4-4761-8968-de7f208a415f" xmlns:ns4="8ecffad1-7cd6-4418-bee0-2d8591d139cb" targetNamespace="http://schemas.microsoft.com/office/2006/metadata/properties" ma:root="true" ma:fieldsID="8fca443dfeefe5506b3a97cd93199972" ns3:_="" ns4:_="">
    <xsd:import namespace="ac030f0c-32f4-4761-8968-de7f208a415f"/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25EF2D-82CA-42C3-9C12-654CE11AE31C}">
  <ds:schemaRefs>
    <ds:schemaRef ds:uri="http://schemas.microsoft.com/office/2006/documentManagement/types"/>
    <ds:schemaRef ds:uri="ac030f0c-32f4-4761-8968-de7f208a415f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8ecffad1-7cd6-4418-bee0-2d8591d139cb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F91A64C-648B-4E5F-B001-212401ED13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D413B7-B946-4022-A042-B4BC3F4450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c030f0c-32f4-4761-8968-de7f208a415f"/>
    <ds:schemaRef ds:uri="8ecffad1-7cd6-4418-bee0-2d8591d139c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</TotalTime>
  <Words>1805</Words>
  <Application>Microsoft Office PowerPoint</Application>
  <PresentationFormat>Widescreen</PresentationFormat>
  <Paragraphs>125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Calibri Light</vt:lpstr>
      <vt:lpstr>Helvetica Neue Medium</vt:lpstr>
      <vt:lpstr>Trebuchet MS</vt:lpstr>
      <vt:lpstr>Wingdings</vt:lpstr>
      <vt:lpstr>Office Theme</vt:lpstr>
      <vt:lpstr>Children, Young People and Families (CYF) (BMHP5004_BIRM) Case Study: Family C </vt:lpstr>
      <vt:lpstr>Contents</vt:lpstr>
      <vt:lpstr>Introduction</vt:lpstr>
      <vt:lpstr>Risk Factors</vt:lpstr>
      <vt:lpstr>CYF perception of well-being</vt:lpstr>
      <vt:lpstr>CYF perception of well-being ... </vt:lpstr>
      <vt:lpstr>PowerPoint Presentation</vt:lpstr>
      <vt:lpstr>Key domains of children and young people’s well-being</vt:lpstr>
      <vt:lpstr>Key domains of children and young people’s well-being</vt:lpstr>
      <vt:lpstr>Key domains of children and young people’s well-being</vt:lpstr>
      <vt:lpstr>Critical Analysis of the Case Study</vt:lpstr>
      <vt:lpstr>Critical Analysis of the Case Study</vt:lpstr>
      <vt:lpstr>Critical Analysis of the Case Study</vt:lpstr>
      <vt:lpstr>Critical Analysis of the Case Study</vt:lpstr>
      <vt:lpstr>Current Policy and Professional Interventions </vt:lpstr>
      <vt:lpstr>Current Policy and Professional Interventions </vt:lpstr>
      <vt:lpstr>Current Policy and Professional Interventions </vt:lpstr>
      <vt:lpstr>Current Policy and Professional Interventions </vt:lpstr>
      <vt:lpstr>Solutions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Children, Young People and Families</dc:title>
  <dc:creator>062</dc:creator>
  <cp:lastModifiedBy>Fatima</cp:lastModifiedBy>
  <cp:revision>50</cp:revision>
  <dcterms:created xsi:type="dcterms:W3CDTF">2023-06-20T05:18:39Z</dcterms:created>
  <dcterms:modified xsi:type="dcterms:W3CDTF">2023-06-22T14:56:26Z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