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1"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AAF8BD-ED86-6665-C995-F328CE462976}" v="410" dt="2024-03-14T01:25:34.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0" d="100"/>
          <a:sy n="90" d="100"/>
        </p:scale>
        <p:origin x="-1234" y="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2C1B6A-7D75-43BD-9F00-451CEF7F070A}"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FE557950-4479-4FA7-80F1-08D5D960CB61}">
      <dgm:prSet/>
      <dgm:spPr/>
      <dgm:t>
        <a:bodyPr/>
        <a:lstStyle/>
        <a:p>
          <a:r>
            <a:rPr lang="en-US" dirty="0">
              <a:latin typeface="Arial"/>
              <a:cs typeface="Arial"/>
            </a:rPr>
            <a:t>Knowledge Creation:</a:t>
          </a:r>
        </a:p>
      </dgm:t>
    </dgm:pt>
    <dgm:pt modelId="{9A8558E0-127A-4470-86A7-C332651091DC}" type="parTrans" cxnId="{9AC7C8A1-78C5-49A1-AB6A-428968CADD01}">
      <dgm:prSet/>
      <dgm:spPr/>
      <dgm:t>
        <a:bodyPr/>
        <a:lstStyle/>
        <a:p>
          <a:endParaRPr lang="en-US"/>
        </a:p>
      </dgm:t>
    </dgm:pt>
    <dgm:pt modelId="{CDB39224-C63A-4056-B291-87DD2F4B3D97}" type="sibTrans" cxnId="{9AC7C8A1-78C5-49A1-AB6A-428968CADD01}">
      <dgm:prSet/>
      <dgm:spPr/>
      <dgm:t>
        <a:bodyPr/>
        <a:lstStyle/>
        <a:p>
          <a:endParaRPr lang="en-US"/>
        </a:p>
      </dgm:t>
    </dgm:pt>
    <dgm:pt modelId="{A8A02FBA-C802-4D5B-B4DB-89B9F5B19260}">
      <dgm:prSet/>
      <dgm:spPr/>
      <dgm:t>
        <a:bodyPr/>
        <a:lstStyle/>
        <a:p>
          <a:r>
            <a:rPr lang="en-US" dirty="0">
              <a:latin typeface="Arial"/>
              <a:cs typeface="Arial"/>
            </a:rPr>
            <a:t>R&amp;D platforms are dynamic laboratories for novel insights.</a:t>
          </a:r>
        </a:p>
      </dgm:t>
    </dgm:pt>
    <dgm:pt modelId="{BCE89419-24EC-453F-B554-962E44F6E6CB}" type="parTrans" cxnId="{C385A3D9-38BB-429C-9AF4-2E0AF4B10BB7}">
      <dgm:prSet/>
      <dgm:spPr/>
      <dgm:t>
        <a:bodyPr/>
        <a:lstStyle/>
        <a:p>
          <a:endParaRPr lang="en-US"/>
        </a:p>
      </dgm:t>
    </dgm:pt>
    <dgm:pt modelId="{B4F773A2-2EAE-4310-B21D-BD6CD33949C1}" type="sibTrans" cxnId="{C385A3D9-38BB-429C-9AF4-2E0AF4B10BB7}">
      <dgm:prSet/>
      <dgm:spPr/>
      <dgm:t>
        <a:bodyPr/>
        <a:lstStyle/>
        <a:p>
          <a:endParaRPr lang="en-US"/>
        </a:p>
      </dgm:t>
    </dgm:pt>
    <dgm:pt modelId="{8D415FB5-9CE1-453F-85F9-FDB619C81E55}">
      <dgm:prSet/>
      <dgm:spPr/>
      <dgm:t>
        <a:bodyPr/>
        <a:lstStyle/>
        <a:p>
          <a:r>
            <a:rPr lang="en-US" dirty="0">
              <a:latin typeface="Arial"/>
              <a:cs typeface="Arial"/>
            </a:rPr>
            <a:t>Promotes a culture of ongoing innovation in medical and imaging technology.</a:t>
          </a:r>
        </a:p>
      </dgm:t>
    </dgm:pt>
    <dgm:pt modelId="{2F682F8D-3CCE-4F2C-B569-674FEEB0D99C}" type="parTrans" cxnId="{5ABD1800-ACAD-4867-A3F0-0A6B1E13CF1A}">
      <dgm:prSet/>
      <dgm:spPr/>
      <dgm:t>
        <a:bodyPr/>
        <a:lstStyle/>
        <a:p>
          <a:endParaRPr lang="en-US"/>
        </a:p>
      </dgm:t>
    </dgm:pt>
    <dgm:pt modelId="{1E0419EF-D9FB-4F44-A15A-3EC0C7CE1461}" type="sibTrans" cxnId="{5ABD1800-ACAD-4867-A3F0-0A6B1E13CF1A}">
      <dgm:prSet/>
      <dgm:spPr/>
      <dgm:t>
        <a:bodyPr/>
        <a:lstStyle/>
        <a:p>
          <a:endParaRPr lang="en-US"/>
        </a:p>
      </dgm:t>
    </dgm:pt>
    <dgm:pt modelId="{8ADA2367-01D2-4F33-8272-456A6B6473BD}">
      <dgm:prSet/>
      <dgm:spPr/>
      <dgm:t>
        <a:bodyPr/>
        <a:lstStyle/>
        <a:p>
          <a:r>
            <a:rPr lang="en-US" dirty="0">
              <a:latin typeface="Arial"/>
              <a:cs typeface="Arial"/>
            </a:rPr>
            <a:t>Knowledge Capture: </a:t>
          </a:r>
        </a:p>
      </dgm:t>
    </dgm:pt>
    <dgm:pt modelId="{EEC13D94-B920-4E38-A4B6-63CC707769EC}" type="parTrans" cxnId="{A4DF52FD-98E0-4251-AD1A-45D43A1D654A}">
      <dgm:prSet/>
      <dgm:spPr/>
      <dgm:t>
        <a:bodyPr/>
        <a:lstStyle/>
        <a:p>
          <a:endParaRPr lang="en-US"/>
        </a:p>
      </dgm:t>
    </dgm:pt>
    <dgm:pt modelId="{A465B46F-60AE-4A1A-8BBC-AF1711684847}" type="sibTrans" cxnId="{A4DF52FD-98E0-4251-AD1A-45D43A1D654A}">
      <dgm:prSet/>
      <dgm:spPr/>
      <dgm:t>
        <a:bodyPr/>
        <a:lstStyle/>
        <a:p>
          <a:endParaRPr lang="en-US"/>
        </a:p>
      </dgm:t>
    </dgm:pt>
    <dgm:pt modelId="{2D6DC6F3-9211-4348-BDE1-733CA532FC73}">
      <dgm:prSet/>
      <dgm:spPr/>
      <dgm:t>
        <a:bodyPr/>
        <a:lstStyle/>
        <a:p>
          <a:r>
            <a:rPr lang="en-US" dirty="0">
              <a:latin typeface="Arial"/>
              <a:cs typeface="Arial"/>
            </a:rPr>
            <a:t>Fujifilm makes investments to update antiquated systems.</a:t>
          </a:r>
        </a:p>
      </dgm:t>
    </dgm:pt>
    <dgm:pt modelId="{6F69A3A6-D9DA-46EB-8000-0453EB59F04C}" type="parTrans" cxnId="{C7850AC5-3F1B-46D8-8CFD-FE683DD9A586}">
      <dgm:prSet/>
      <dgm:spPr/>
      <dgm:t>
        <a:bodyPr/>
        <a:lstStyle/>
        <a:p>
          <a:endParaRPr lang="en-US"/>
        </a:p>
      </dgm:t>
    </dgm:pt>
    <dgm:pt modelId="{31AE2683-5964-4243-BBB5-2783321752CA}" type="sibTrans" cxnId="{C7850AC5-3F1B-46D8-8CFD-FE683DD9A586}">
      <dgm:prSet/>
      <dgm:spPr/>
      <dgm:t>
        <a:bodyPr/>
        <a:lstStyle/>
        <a:p>
          <a:endParaRPr lang="en-US"/>
        </a:p>
      </dgm:t>
    </dgm:pt>
    <dgm:pt modelId="{3D369C9D-691A-41B3-8E72-CEAD0B78CB67}">
      <dgm:prSet/>
      <dgm:spPr/>
      <dgm:t>
        <a:bodyPr/>
        <a:lstStyle/>
        <a:p>
          <a:r>
            <a:rPr lang="en-US" dirty="0">
              <a:latin typeface="Arial"/>
              <a:cs typeface="Arial"/>
            </a:rPr>
            <a:t>Guarantees flexible and seamless integration with emerging technologies.</a:t>
          </a:r>
        </a:p>
      </dgm:t>
    </dgm:pt>
    <dgm:pt modelId="{C112EC2D-689B-458C-A1E0-7728A667A4A3}" type="parTrans" cxnId="{98DC5427-F679-4695-B446-3DB16D061828}">
      <dgm:prSet/>
      <dgm:spPr/>
      <dgm:t>
        <a:bodyPr/>
        <a:lstStyle/>
        <a:p>
          <a:endParaRPr lang="en-US"/>
        </a:p>
      </dgm:t>
    </dgm:pt>
    <dgm:pt modelId="{CA44C2B4-B523-4CD2-9642-4BFD7F72E574}" type="sibTrans" cxnId="{98DC5427-F679-4695-B446-3DB16D061828}">
      <dgm:prSet/>
      <dgm:spPr/>
      <dgm:t>
        <a:bodyPr/>
        <a:lstStyle/>
        <a:p>
          <a:endParaRPr lang="en-US"/>
        </a:p>
      </dgm:t>
    </dgm:pt>
    <dgm:pt modelId="{5421C330-0832-4236-B964-78C7A6A6B86D}">
      <dgm:prSet/>
      <dgm:spPr/>
      <dgm:t>
        <a:bodyPr/>
        <a:lstStyle/>
        <a:p>
          <a:r>
            <a:rPr lang="en-US" dirty="0">
              <a:latin typeface="Arial"/>
              <a:cs typeface="Arial"/>
            </a:rPr>
            <a:t>Storage Stage: </a:t>
          </a:r>
        </a:p>
      </dgm:t>
    </dgm:pt>
    <dgm:pt modelId="{4AD04F8F-DA2A-4AF9-AE1A-FECB30B47E6B}" type="parTrans" cxnId="{0691D0AD-C09A-469C-8625-773094243C00}">
      <dgm:prSet/>
      <dgm:spPr/>
      <dgm:t>
        <a:bodyPr/>
        <a:lstStyle/>
        <a:p>
          <a:endParaRPr lang="en-US"/>
        </a:p>
      </dgm:t>
    </dgm:pt>
    <dgm:pt modelId="{4C474DEC-B2E8-461B-BEDA-6C875E8AF990}" type="sibTrans" cxnId="{0691D0AD-C09A-469C-8625-773094243C00}">
      <dgm:prSet/>
      <dgm:spPr/>
      <dgm:t>
        <a:bodyPr/>
        <a:lstStyle/>
        <a:p>
          <a:endParaRPr lang="en-US"/>
        </a:p>
      </dgm:t>
    </dgm:pt>
    <dgm:pt modelId="{72F00E77-3B78-4E42-90DA-6B49E2615D2C}">
      <dgm:prSet/>
      <dgm:spPr/>
      <dgm:t>
        <a:bodyPr/>
        <a:lstStyle/>
        <a:p>
          <a:r>
            <a:rPr lang="en-US" dirty="0">
              <a:latin typeface="Arial"/>
              <a:cs typeface="Arial"/>
            </a:rPr>
            <a:t>Uses imaging capabilities to build knowledge databases.</a:t>
          </a:r>
        </a:p>
      </dgm:t>
    </dgm:pt>
    <dgm:pt modelId="{378A3238-C441-4FD0-9E6A-1EC49A3002B0}" type="parTrans" cxnId="{572A1F39-6FEC-4112-A0F6-A80498A878FC}">
      <dgm:prSet/>
      <dgm:spPr/>
      <dgm:t>
        <a:bodyPr/>
        <a:lstStyle/>
        <a:p>
          <a:endParaRPr lang="en-US"/>
        </a:p>
      </dgm:t>
    </dgm:pt>
    <dgm:pt modelId="{13D9606B-13D0-4F73-8D26-AA937C8A6869}" type="sibTrans" cxnId="{572A1F39-6FEC-4112-A0F6-A80498A878FC}">
      <dgm:prSet/>
      <dgm:spPr/>
      <dgm:t>
        <a:bodyPr/>
        <a:lstStyle/>
        <a:p>
          <a:endParaRPr lang="en-US"/>
        </a:p>
      </dgm:t>
    </dgm:pt>
    <dgm:pt modelId="{15306C68-59B9-4D79-AFDC-5F0848AE0C74}">
      <dgm:prSet/>
      <dgm:spPr/>
      <dgm:t>
        <a:bodyPr/>
        <a:lstStyle/>
        <a:p>
          <a:r>
            <a:rPr lang="en-US" dirty="0">
              <a:latin typeface="Arial"/>
              <a:cs typeface="Arial"/>
            </a:rPr>
            <a:t>Put an emphasis on knowledge communication facilitation and information architecture.</a:t>
          </a:r>
        </a:p>
      </dgm:t>
    </dgm:pt>
    <dgm:pt modelId="{F89BA570-AB90-4589-B643-6CAB540A8599}" type="parTrans" cxnId="{A3677053-87F1-40BF-A289-211ECAA514D8}">
      <dgm:prSet/>
      <dgm:spPr/>
      <dgm:t>
        <a:bodyPr/>
        <a:lstStyle/>
        <a:p>
          <a:endParaRPr lang="en-US"/>
        </a:p>
      </dgm:t>
    </dgm:pt>
    <dgm:pt modelId="{6CE19743-1B04-4324-B7F1-0998A30E4893}" type="sibTrans" cxnId="{A3677053-87F1-40BF-A289-211ECAA514D8}">
      <dgm:prSet/>
      <dgm:spPr/>
      <dgm:t>
        <a:bodyPr/>
        <a:lstStyle/>
        <a:p>
          <a:endParaRPr lang="en-US"/>
        </a:p>
      </dgm:t>
    </dgm:pt>
    <dgm:pt modelId="{0999DC5D-B5D1-4E0C-99BE-E5E38C54252D}">
      <dgm:prSet/>
      <dgm:spPr/>
      <dgm:t>
        <a:bodyPr/>
        <a:lstStyle/>
        <a:p>
          <a:r>
            <a:rPr lang="en-US" dirty="0">
              <a:latin typeface="Arial"/>
              <a:cs typeface="Arial"/>
            </a:rPr>
            <a:t>Knowledge Transfer &amp; Application: </a:t>
          </a:r>
        </a:p>
      </dgm:t>
    </dgm:pt>
    <dgm:pt modelId="{10DD93BC-2A78-4534-AF9A-1DD8C4AF69F2}" type="parTrans" cxnId="{3FD97B82-F871-4E8C-80A9-0B6A9D610BC6}">
      <dgm:prSet/>
      <dgm:spPr/>
      <dgm:t>
        <a:bodyPr/>
        <a:lstStyle/>
        <a:p>
          <a:endParaRPr lang="en-US"/>
        </a:p>
      </dgm:t>
    </dgm:pt>
    <dgm:pt modelId="{BFFE046A-FB92-4512-BB35-0D7EBA9DFF8C}" type="sibTrans" cxnId="{3FD97B82-F871-4E8C-80A9-0B6A9D610BC6}">
      <dgm:prSet/>
      <dgm:spPr/>
      <dgm:t>
        <a:bodyPr/>
        <a:lstStyle/>
        <a:p>
          <a:endParaRPr lang="en-US"/>
        </a:p>
      </dgm:t>
    </dgm:pt>
    <dgm:pt modelId="{4C9FC4B3-D3BE-43A5-BE5D-C863D8E2BC65}">
      <dgm:prSet/>
      <dgm:spPr/>
      <dgm:t>
        <a:bodyPr/>
        <a:lstStyle/>
        <a:p>
          <a:r>
            <a:rPr lang="en-US" dirty="0">
              <a:latin typeface="Arial"/>
              <a:cs typeface="Arial"/>
            </a:rPr>
            <a:t>Combining analytics and AI to maximize knowledge transfer.</a:t>
          </a:r>
        </a:p>
      </dgm:t>
    </dgm:pt>
    <dgm:pt modelId="{9001DB36-811D-4642-8557-10098AF92B2E}" type="parTrans" cxnId="{7A74306D-9F0C-439A-99D8-869FC1ED032A}">
      <dgm:prSet/>
      <dgm:spPr/>
      <dgm:t>
        <a:bodyPr/>
        <a:lstStyle/>
        <a:p>
          <a:endParaRPr lang="en-US"/>
        </a:p>
      </dgm:t>
    </dgm:pt>
    <dgm:pt modelId="{B909DDAF-0A0F-4077-9B42-5D6D85F31DC9}" type="sibTrans" cxnId="{7A74306D-9F0C-439A-99D8-869FC1ED032A}">
      <dgm:prSet/>
      <dgm:spPr/>
      <dgm:t>
        <a:bodyPr/>
        <a:lstStyle/>
        <a:p>
          <a:endParaRPr lang="en-US"/>
        </a:p>
      </dgm:t>
    </dgm:pt>
    <dgm:pt modelId="{E8342683-88D6-4DC0-8704-7E21F02919C8}">
      <dgm:prSet/>
      <dgm:spPr/>
      <dgm:t>
        <a:bodyPr/>
        <a:lstStyle/>
        <a:p>
          <a:r>
            <a:rPr lang="en-US" dirty="0">
              <a:latin typeface="Arial"/>
              <a:cs typeface="Arial"/>
            </a:rPr>
            <a:t>Encourages creativity within the company (Kodama and Shibata, 2016). </a:t>
          </a:r>
        </a:p>
      </dgm:t>
    </dgm:pt>
    <dgm:pt modelId="{E7477A7F-2429-484A-93C9-E9A6DF5CF6F2}" type="parTrans" cxnId="{A4BD022B-5388-4A4F-8AEF-31D8252EB641}">
      <dgm:prSet/>
      <dgm:spPr/>
      <dgm:t>
        <a:bodyPr/>
        <a:lstStyle/>
        <a:p>
          <a:endParaRPr lang="en-US"/>
        </a:p>
      </dgm:t>
    </dgm:pt>
    <dgm:pt modelId="{AA1C1F03-BD9F-4219-841E-86F7F82CAD20}" type="sibTrans" cxnId="{A4BD022B-5388-4A4F-8AEF-31D8252EB641}">
      <dgm:prSet/>
      <dgm:spPr/>
      <dgm:t>
        <a:bodyPr/>
        <a:lstStyle/>
        <a:p>
          <a:endParaRPr lang="en-US"/>
        </a:p>
      </dgm:t>
    </dgm:pt>
    <dgm:pt modelId="{20B74D81-0E56-4F4E-BA2A-53E9CD27E555}" type="pres">
      <dgm:prSet presAssocID="{682C1B6A-7D75-43BD-9F00-451CEF7F070A}" presName="Name0" presStyleCnt="0">
        <dgm:presLayoutVars>
          <dgm:dir/>
          <dgm:resizeHandles val="exact"/>
        </dgm:presLayoutVars>
      </dgm:prSet>
      <dgm:spPr/>
      <dgm:t>
        <a:bodyPr/>
        <a:lstStyle/>
        <a:p>
          <a:endParaRPr lang="en-US"/>
        </a:p>
      </dgm:t>
    </dgm:pt>
    <dgm:pt modelId="{496E6119-6DA3-4E24-811C-8143C295120F}" type="pres">
      <dgm:prSet presAssocID="{FE557950-4479-4FA7-80F1-08D5D960CB61}" presName="node" presStyleLbl="node1" presStyleIdx="0" presStyleCnt="4">
        <dgm:presLayoutVars>
          <dgm:bulletEnabled val="1"/>
        </dgm:presLayoutVars>
      </dgm:prSet>
      <dgm:spPr/>
      <dgm:t>
        <a:bodyPr/>
        <a:lstStyle/>
        <a:p>
          <a:endParaRPr lang="en-US"/>
        </a:p>
      </dgm:t>
    </dgm:pt>
    <dgm:pt modelId="{B8318021-38A3-4AAB-B711-8F02EF2FCC5C}" type="pres">
      <dgm:prSet presAssocID="{CDB39224-C63A-4056-B291-87DD2F4B3D97}" presName="sibTrans" presStyleLbl="sibTrans1D1" presStyleIdx="0" presStyleCnt="3"/>
      <dgm:spPr/>
      <dgm:t>
        <a:bodyPr/>
        <a:lstStyle/>
        <a:p>
          <a:endParaRPr lang="en-US"/>
        </a:p>
      </dgm:t>
    </dgm:pt>
    <dgm:pt modelId="{C3E5C87C-77EC-46DE-B920-501A742F62E8}" type="pres">
      <dgm:prSet presAssocID="{CDB39224-C63A-4056-B291-87DD2F4B3D97}" presName="connectorText" presStyleLbl="sibTrans1D1" presStyleIdx="0" presStyleCnt="3"/>
      <dgm:spPr/>
      <dgm:t>
        <a:bodyPr/>
        <a:lstStyle/>
        <a:p>
          <a:endParaRPr lang="en-US"/>
        </a:p>
      </dgm:t>
    </dgm:pt>
    <dgm:pt modelId="{AC0FDF33-7A91-4A6B-9D80-8B6CE92AA711}" type="pres">
      <dgm:prSet presAssocID="{8ADA2367-01D2-4F33-8272-456A6B6473BD}" presName="node" presStyleLbl="node1" presStyleIdx="1" presStyleCnt="4">
        <dgm:presLayoutVars>
          <dgm:bulletEnabled val="1"/>
        </dgm:presLayoutVars>
      </dgm:prSet>
      <dgm:spPr/>
      <dgm:t>
        <a:bodyPr/>
        <a:lstStyle/>
        <a:p>
          <a:endParaRPr lang="en-US"/>
        </a:p>
      </dgm:t>
    </dgm:pt>
    <dgm:pt modelId="{63061618-B3AF-4382-BD8D-4282D773F6D8}" type="pres">
      <dgm:prSet presAssocID="{A465B46F-60AE-4A1A-8BBC-AF1711684847}" presName="sibTrans" presStyleLbl="sibTrans1D1" presStyleIdx="1" presStyleCnt="3"/>
      <dgm:spPr/>
      <dgm:t>
        <a:bodyPr/>
        <a:lstStyle/>
        <a:p>
          <a:endParaRPr lang="en-US"/>
        </a:p>
      </dgm:t>
    </dgm:pt>
    <dgm:pt modelId="{59C77B9C-6744-4B15-9582-5B414972E08C}" type="pres">
      <dgm:prSet presAssocID="{A465B46F-60AE-4A1A-8BBC-AF1711684847}" presName="connectorText" presStyleLbl="sibTrans1D1" presStyleIdx="1" presStyleCnt="3"/>
      <dgm:spPr/>
      <dgm:t>
        <a:bodyPr/>
        <a:lstStyle/>
        <a:p>
          <a:endParaRPr lang="en-US"/>
        </a:p>
      </dgm:t>
    </dgm:pt>
    <dgm:pt modelId="{581B6855-F680-44FB-983D-5A428264B435}" type="pres">
      <dgm:prSet presAssocID="{5421C330-0832-4236-B964-78C7A6A6B86D}" presName="node" presStyleLbl="node1" presStyleIdx="2" presStyleCnt="4">
        <dgm:presLayoutVars>
          <dgm:bulletEnabled val="1"/>
        </dgm:presLayoutVars>
      </dgm:prSet>
      <dgm:spPr/>
      <dgm:t>
        <a:bodyPr/>
        <a:lstStyle/>
        <a:p>
          <a:endParaRPr lang="en-US"/>
        </a:p>
      </dgm:t>
    </dgm:pt>
    <dgm:pt modelId="{3CD44B63-016A-4AAF-A9E5-9C64A1313E3E}" type="pres">
      <dgm:prSet presAssocID="{4C474DEC-B2E8-461B-BEDA-6C875E8AF990}" presName="sibTrans" presStyleLbl="sibTrans1D1" presStyleIdx="2" presStyleCnt="3"/>
      <dgm:spPr/>
      <dgm:t>
        <a:bodyPr/>
        <a:lstStyle/>
        <a:p>
          <a:endParaRPr lang="en-US"/>
        </a:p>
      </dgm:t>
    </dgm:pt>
    <dgm:pt modelId="{889E7C17-BB42-4BB0-985B-750D5DCC2271}" type="pres">
      <dgm:prSet presAssocID="{4C474DEC-B2E8-461B-BEDA-6C875E8AF990}" presName="connectorText" presStyleLbl="sibTrans1D1" presStyleIdx="2" presStyleCnt="3"/>
      <dgm:spPr/>
      <dgm:t>
        <a:bodyPr/>
        <a:lstStyle/>
        <a:p>
          <a:endParaRPr lang="en-US"/>
        </a:p>
      </dgm:t>
    </dgm:pt>
    <dgm:pt modelId="{C814FED2-D71C-4CDC-AB41-208DF9809569}" type="pres">
      <dgm:prSet presAssocID="{0999DC5D-B5D1-4E0C-99BE-E5E38C54252D}" presName="node" presStyleLbl="node1" presStyleIdx="3" presStyleCnt="4">
        <dgm:presLayoutVars>
          <dgm:bulletEnabled val="1"/>
        </dgm:presLayoutVars>
      </dgm:prSet>
      <dgm:spPr/>
      <dgm:t>
        <a:bodyPr/>
        <a:lstStyle/>
        <a:p>
          <a:endParaRPr lang="en-US"/>
        </a:p>
      </dgm:t>
    </dgm:pt>
  </dgm:ptLst>
  <dgm:cxnLst>
    <dgm:cxn modelId="{C7850AC5-3F1B-46D8-8CFD-FE683DD9A586}" srcId="{8ADA2367-01D2-4F33-8272-456A6B6473BD}" destId="{2D6DC6F3-9211-4348-BDE1-733CA532FC73}" srcOrd="0" destOrd="0" parTransId="{6F69A3A6-D9DA-46EB-8000-0453EB59F04C}" sibTransId="{31AE2683-5964-4243-BBB5-2783321752CA}"/>
    <dgm:cxn modelId="{08DF36EF-5537-482A-89B4-EAD279150182}" type="presOf" srcId="{8ADA2367-01D2-4F33-8272-456A6B6473BD}" destId="{AC0FDF33-7A91-4A6B-9D80-8B6CE92AA711}" srcOrd="0" destOrd="0" presId="urn:microsoft.com/office/officeart/2016/7/layout/RepeatingBendingProcessNew"/>
    <dgm:cxn modelId="{5ABD1800-ACAD-4867-A3F0-0A6B1E13CF1A}" srcId="{FE557950-4479-4FA7-80F1-08D5D960CB61}" destId="{8D415FB5-9CE1-453F-85F9-FDB619C81E55}" srcOrd="1" destOrd="0" parTransId="{2F682F8D-3CCE-4F2C-B569-674FEEB0D99C}" sibTransId="{1E0419EF-D9FB-4F44-A15A-3EC0C7CE1461}"/>
    <dgm:cxn modelId="{FBB34194-20D4-43AC-91ED-34AD382293D0}" type="presOf" srcId="{5421C330-0832-4236-B964-78C7A6A6B86D}" destId="{581B6855-F680-44FB-983D-5A428264B435}" srcOrd="0" destOrd="0" presId="urn:microsoft.com/office/officeart/2016/7/layout/RepeatingBendingProcessNew"/>
    <dgm:cxn modelId="{A0CB3D3C-B95E-4157-BF4B-8D6DAC7AECDC}" type="presOf" srcId="{682C1B6A-7D75-43BD-9F00-451CEF7F070A}" destId="{20B74D81-0E56-4F4E-BA2A-53E9CD27E555}" srcOrd="0" destOrd="0" presId="urn:microsoft.com/office/officeart/2016/7/layout/RepeatingBendingProcessNew"/>
    <dgm:cxn modelId="{7A74306D-9F0C-439A-99D8-869FC1ED032A}" srcId="{0999DC5D-B5D1-4E0C-99BE-E5E38C54252D}" destId="{4C9FC4B3-D3BE-43A5-BE5D-C863D8E2BC65}" srcOrd="0" destOrd="0" parTransId="{9001DB36-811D-4642-8557-10098AF92B2E}" sibTransId="{B909DDAF-0A0F-4077-9B42-5D6D85F31DC9}"/>
    <dgm:cxn modelId="{2823EBC2-6CE1-4A1F-9ED7-824188B32F5A}" type="presOf" srcId="{4C474DEC-B2E8-461B-BEDA-6C875E8AF990}" destId="{3CD44B63-016A-4AAF-A9E5-9C64A1313E3E}" srcOrd="0" destOrd="0" presId="urn:microsoft.com/office/officeart/2016/7/layout/RepeatingBendingProcessNew"/>
    <dgm:cxn modelId="{06AF058C-ADC3-483E-9202-3CA0BAC1BBB7}" type="presOf" srcId="{4C9FC4B3-D3BE-43A5-BE5D-C863D8E2BC65}" destId="{C814FED2-D71C-4CDC-AB41-208DF9809569}" srcOrd="0" destOrd="1" presId="urn:microsoft.com/office/officeart/2016/7/layout/RepeatingBendingProcessNew"/>
    <dgm:cxn modelId="{79EAD5FF-0B11-4199-93B1-E11F7A160EE8}" type="presOf" srcId="{0999DC5D-B5D1-4E0C-99BE-E5E38C54252D}" destId="{C814FED2-D71C-4CDC-AB41-208DF9809569}" srcOrd="0" destOrd="0" presId="urn:microsoft.com/office/officeart/2016/7/layout/RepeatingBendingProcessNew"/>
    <dgm:cxn modelId="{06E348A0-DF17-4B49-9BC4-2161FFE315A7}" type="presOf" srcId="{FE557950-4479-4FA7-80F1-08D5D960CB61}" destId="{496E6119-6DA3-4E24-811C-8143C295120F}" srcOrd="0" destOrd="0" presId="urn:microsoft.com/office/officeart/2016/7/layout/RepeatingBendingProcessNew"/>
    <dgm:cxn modelId="{572A1F39-6FEC-4112-A0F6-A80498A878FC}" srcId="{5421C330-0832-4236-B964-78C7A6A6B86D}" destId="{72F00E77-3B78-4E42-90DA-6B49E2615D2C}" srcOrd="0" destOrd="0" parTransId="{378A3238-C441-4FD0-9E6A-1EC49A3002B0}" sibTransId="{13D9606B-13D0-4F73-8D26-AA937C8A6869}"/>
    <dgm:cxn modelId="{0691D0AD-C09A-469C-8625-773094243C00}" srcId="{682C1B6A-7D75-43BD-9F00-451CEF7F070A}" destId="{5421C330-0832-4236-B964-78C7A6A6B86D}" srcOrd="2" destOrd="0" parTransId="{4AD04F8F-DA2A-4AF9-AE1A-FECB30B47E6B}" sibTransId="{4C474DEC-B2E8-461B-BEDA-6C875E8AF990}"/>
    <dgm:cxn modelId="{997A31BA-D89B-4542-AB9C-0F01A03DDFA2}" type="presOf" srcId="{A8A02FBA-C802-4D5B-B4DB-89B9F5B19260}" destId="{496E6119-6DA3-4E24-811C-8143C295120F}" srcOrd="0" destOrd="1" presId="urn:microsoft.com/office/officeart/2016/7/layout/RepeatingBendingProcessNew"/>
    <dgm:cxn modelId="{7B4AB981-ED64-4C50-858D-5AACCEC56593}" type="presOf" srcId="{A465B46F-60AE-4A1A-8BBC-AF1711684847}" destId="{59C77B9C-6744-4B15-9582-5B414972E08C}" srcOrd="1" destOrd="0" presId="urn:microsoft.com/office/officeart/2016/7/layout/RepeatingBendingProcessNew"/>
    <dgm:cxn modelId="{A3677053-87F1-40BF-A289-211ECAA514D8}" srcId="{5421C330-0832-4236-B964-78C7A6A6B86D}" destId="{15306C68-59B9-4D79-AFDC-5F0848AE0C74}" srcOrd="1" destOrd="0" parTransId="{F89BA570-AB90-4589-B643-6CAB540A8599}" sibTransId="{6CE19743-1B04-4324-B7F1-0998A30E4893}"/>
    <dgm:cxn modelId="{4979E4C3-7648-4C29-8D51-509802990155}" type="presOf" srcId="{3D369C9D-691A-41B3-8E72-CEAD0B78CB67}" destId="{AC0FDF33-7A91-4A6B-9D80-8B6CE92AA711}" srcOrd="0" destOrd="2" presId="urn:microsoft.com/office/officeart/2016/7/layout/RepeatingBendingProcessNew"/>
    <dgm:cxn modelId="{BEF2B40A-E429-4362-9E35-185E6FE529C9}" type="presOf" srcId="{4C474DEC-B2E8-461B-BEDA-6C875E8AF990}" destId="{889E7C17-BB42-4BB0-985B-750D5DCC2271}" srcOrd="1" destOrd="0" presId="urn:microsoft.com/office/officeart/2016/7/layout/RepeatingBendingProcessNew"/>
    <dgm:cxn modelId="{9AC7C8A1-78C5-49A1-AB6A-428968CADD01}" srcId="{682C1B6A-7D75-43BD-9F00-451CEF7F070A}" destId="{FE557950-4479-4FA7-80F1-08D5D960CB61}" srcOrd="0" destOrd="0" parTransId="{9A8558E0-127A-4470-86A7-C332651091DC}" sibTransId="{CDB39224-C63A-4056-B291-87DD2F4B3D97}"/>
    <dgm:cxn modelId="{A4DF52FD-98E0-4251-AD1A-45D43A1D654A}" srcId="{682C1B6A-7D75-43BD-9F00-451CEF7F070A}" destId="{8ADA2367-01D2-4F33-8272-456A6B6473BD}" srcOrd="1" destOrd="0" parTransId="{EEC13D94-B920-4E38-A4B6-63CC707769EC}" sibTransId="{A465B46F-60AE-4A1A-8BBC-AF1711684847}"/>
    <dgm:cxn modelId="{4A54C8B1-666E-412B-BD5E-E5D411990278}" type="presOf" srcId="{CDB39224-C63A-4056-B291-87DD2F4B3D97}" destId="{B8318021-38A3-4AAB-B711-8F02EF2FCC5C}" srcOrd="0" destOrd="0" presId="urn:microsoft.com/office/officeart/2016/7/layout/RepeatingBendingProcessNew"/>
    <dgm:cxn modelId="{C385A3D9-38BB-429C-9AF4-2E0AF4B10BB7}" srcId="{FE557950-4479-4FA7-80F1-08D5D960CB61}" destId="{A8A02FBA-C802-4D5B-B4DB-89B9F5B19260}" srcOrd="0" destOrd="0" parTransId="{BCE89419-24EC-453F-B554-962E44F6E6CB}" sibTransId="{B4F773A2-2EAE-4310-B21D-BD6CD33949C1}"/>
    <dgm:cxn modelId="{B6198949-E603-4654-B732-5373550E47FE}" type="presOf" srcId="{A465B46F-60AE-4A1A-8BBC-AF1711684847}" destId="{63061618-B3AF-4382-BD8D-4282D773F6D8}" srcOrd="0" destOrd="0" presId="urn:microsoft.com/office/officeart/2016/7/layout/RepeatingBendingProcessNew"/>
    <dgm:cxn modelId="{A4BD022B-5388-4A4F-8AEF-31D8252EB641}" srcId="{0999DC5D-B5D1-4E0C-99BE-E5E38C54252D}" destId="{E8342683-88D6-4DC0-8704-7E21F02919C8}" srcOrd="1" destOrd="0" parTransId="{E7477A7F-2429-484A-93C9-E9A6DF5CF6F2}" sibTransId="{AA1C1F03-BD9F-4219-841E-86F7F82CAD20}"/>
    <dgm:cxn modelId="{581C4733-A171-446E-86AF-6026335B3A81}" type="presOf" srcId="{E8342683-88D6-4DC0-8704-7E21F02919C8}" destId="{C814FED2-D71C-4CDC-AB41-208DF9809569}" srcOrd="0" destOrd="2" presId="urn:microsoft.com/office/officeart/2016/7/layout/RepeatingBendingProcessNew"/>
    <dgm:cxn modelId="{86A0C017-AA9B-422E-B033-6B10F9F0A25C}" type="presOf" srcId="{2D6DC6F3-9211-4348-BDE1-733CA532FC73}" destId="{AC0FDF33-7A91-4A6B-9D80-8B6CE92AA711}" srcOrd="0" destOrd="1" presId="urn:microsoft.com/office/officeart/2016/7/layout/RepeatingBendingProcessNew"/>
    <dgm:cxn modelId="{930F4D69-D1BE-4050-9BBD-A0085600F0E3}" type="presOf" srcId="{CDB39224-C63A-4056-B291-87DD2F4B3D97}" destId="{C3E5C87C-77EC-46DE-B920-501A742F62E8}" srcOrd="1" destOrd="0" presId="urn:microsoft.com/office/officeart/2016/7/layout/RepeatingBendingProcessNew"/>
    <dgm:cxn modelId="{C470DDE0-6CEE-44FD-8830-1C5471CB8223}" type="presOf" srcId="{8D415FB5-9CE1-453F-85F9-FDB619C81E55}" destId="{496E6119-6DA3-4E24-811C-8143C295120F}" srcOrd="0" destOrd="2" presId="urn:microsoft.com/office/officeart/2016/7/layout/RepeatingBendingProcessNew"/>
    <dgm:cxn modelId="{CB89692E-FB0F-4FDC-8104-54D1E1642F41}" type="presOf" srcId="{15306C68-59B9-4D79-AFDC-5F0848AE0C74}" destId="{581B6855-F680-44FB-983D-5A428264B435}" srcOrd="0" destOrd="2" presId="urn:microsoft.com/office/officeart/2016/7/layout/RepeatingBendingProcessNew"/>
    <dgm:cxn modelId="{98DC5427-F679-4695-B446-3DB16D061828}" srcId="{8ADA2367-01D2-4F33-8272-456A6B6473BD}" destId="{3D369C9D-691A-41B3-8E72-CEAD0B78CB67}" srcOrd="1" destOrd="0" parTransId="{C112EC2D-689B-458C-A1E0-7728A667A4A3}" sibTransId="{CA44C2B4-B523-4CD2-9642-4BFD7F72E574}"/>
    <dgm:cxn modelId="{F45FA83E-DFAF-414F-BDB9-3DEC204C2D06}" type="presOf" srcId="{72F00E77-3B78-4E42-90DA-6B49E2615D2C}" destId="{581B6855-F680-44FB-983D-5A428264B435}" srcOrd="0" destOrd="1" presId="urn:microsoft.com/office/officeart/2016/7/layout/RepeatingBendingProcessNew"/>
    <dgm:cxn modelId="{3FD97B82-F871-4E8C-80A9-0B6A9D610BC6}" srcId="{682C1B6A-7D75-43BD-9F00-451CEF7F070A}" destId="{0999DC5D-B5D1-4E0C-99BE-E5E38C54252D}" srcOrd="3" destOrd="0" parTransId="{10DD93BC-2A78-4534-AF9A-1DD8C4AF69F2}" sibTransId="{BFFE046A-FB92-4512-BB35-0D7EBA9DFF8C}"/>
    <dgm:cxn modelId="{CCCE2C8A-6F5D-435B-AEB0-32C55ADE5E94}" type="presParOf" srcId="{20B74D81-0E56-4F4E-BA2A-53E9CD27E555}" destId="{496E6119-6DA3-4E24-811C-8143C295120F}" srcOrd="0" destOrd="0" presId="urn:microsoft.com/office/officeart/2016/7/layout/RepeatingBendingProcessNew"/>
    <dgm:cxn modelId="{925479A0-E716-4A7A-BA91-3C23187E2B02}" type="presParOf" srcId="{20B74D81-0E56-4F4E-BA2A-53E9CD27E555}" destId="{B8318021-38A3-4AAB-B711-8F02EF2FCC5C}" srcOrd="1" destOrd="0" presId="urn:microsoft.com/office/officeart/2016/7/layout/RepeatingBendingProcessNew"/>
    <dgm:cxn modelId="{0A4E615B-CEF8-4AF2-839E-CCDAAEB48258}" type="presParOf" srcId="{B8318021-38A3-4AAB-B711-8F02EF2FCC5C}" destId="{C3E5C87C-77EC-46DE-B920-501A742F62E8}" srcOrd="0" destOrd="0" presId="urn:microsoft.com/office/officeart/2016/7/layout/RepeatingBendingProcessNew"/>
    <dgm:cxn modelId="{D7211BAD-6EC5-4149-B4E0-7891C32E19D7}" type="presParOf" srcId="{20B74D81-0E56-4F4E-BA2A-53E9CD27E555}" destId="{AC0FDF33-7A91-4A6B-9D80-8B6CE92AA711}" srcOrd="2" destOrd="0" presId="urn:microsoft.com/office/officeart/2016/7/layout/RepeatingBendingProcessNew"/>
    <dgm:cxn modelId="{33A9C77C-9A9E-4BD2-851D-E54028828C73}" type="presParOf" srcId="{20B74D81-0E56-4F4E-BA2A-53E9CD27E555}" destId="{63061618-B3AF-4382-BD8D-4282D773F6D8}" srcOrd="3" destOrd="0" presId="urn:microsoft.com/office/officeart/2016/7/layout/RepeatingBendingProcessNew"/>
    <dgm:cxn modelId="{EE8610D6-EB2D-4546-9F68-CC22AD1304B5}" type="presParOf" srcId="{63061618-B3AF-4382-BD8D-4282D773F6D8}" destId="{59C77B9C-6744-4B15-9582-5B414972E08C}" srcOrd="0" destOrd="0" presId="urn:microsoft.com/office/officeart/2016/7/layout/RepeatingBendingProcessNew"/>
    <dgm:cxn modelId="{7C580BE8-C191-49BB-A31C-7836283A19EA}" type="presParOf" srcId="{20B74D81-0E56-4F4E-BA2A-53E9CD27E555}" destId="{581B6855-F680-44FB-983D-5A428264B435}" srcOrd="4" destOrd="0" presId="urn:microsoft.com/office/officeart/2016/7/layout/RepeatingBendingProcessNew"/>
    <dgm:cxn modelId="{AB56F368-21F3-4B75-BA78-F7659D5C7F2E}" type="presParOf" srcId="{20B74D81-0E56-4F4E-BA2A-53E9CD27E555}" destId="{3CD44B63-016A-4AAF-A9E5-9C64A1313E3E}" srcOrd="5" destOrd="0" presId="urn:microsoft.com/office/officeart/2016/7/layout/RepeatingBendingProcessNew"/>
    <dgm:cxn modelId="{27AC05D9-564F-408D-9ED1-3DD40E232C78}" type="presParOf" srcId="{3CD44B63-016A-4AAF-A9E5-9C64A1313E3E}" destId="{889E7C17-BB42-4BB0-985B-750D5DCC2271}" srcOrd="0" destOrd="0" presId="urn:microsoft.com/office/officeart/2016/7/layout/RepeatingBendingProcessNew"/>
    <dgm:cxn modelId="{0F69960C-A794-4558-A107-E9D696E442A4}" type="presParOf" srcId="{20B74D81-0E56-4F4E-BA2A-53E9CD27E555}" destId="{C814FED2-D71C-4CDC-AB41-208DF9809569}" srcOrd="6"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318021-38A3-4AAB-B711-8F02EF2FCC5C}">
      <dsp:nvSpPr>
        <dsp:cNvPr id="0" name=""/>
        <dsp:cNvSpPr/>
      </dsp:nvSpPr>
      <dsp:spPr>
        <a:xfrm>
          <a:off x="1088768" y="1076797"/>
          <a:ext cx="91440" cy="381800"/>
        </a:xfrm>
        <a:custGeom>
          <a:avLst/>
          <a:gdLst/>
          <a:ahLst/>
          <a:cxnLst/>
          <a:rect l="0" t="0" r="0" b="0"/>
          <a:pathLst>
            <a:path>
              <a:moveTo>
                <a:pt x="45720" y="0"/>
              </a:moveTo>
              <a:lnTo>
                <a:pt x="45720" y="38180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124178" y="1265633"/>
        <a:ext cx="20620" cy="4128"/>
      </dsp:txXfrm>
    </dsp:sp>
    <dsp:sp modelId="{496E6119-6DA3-4E24-811C-8143C295120F}">
      <dsp:nvSpPr>
        <dsp:cNvPr id="0" name=""/>
        <dsp:cNvSpPr/>
      </dsp:nvSpPr>
      <dsp:spPr>
        <a:xfrm>
          <a:off x="237966" y="2771"/>
          <a:ext cx="1793043" cy="107582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861" tIns="92225" rIns="87861" bIns="92225" numCol="1" spcCol="1270" anchor="t" anchorCtr="0">
          <a:noAutofit/>
        </a:bodyPr>
        <a:lstStyle/>
        <a:p>
          <a:pPr lvl="0" algn="l" defTabSz="533400">
            <a:lnSpc>
              <a:spcPct val="90000"/>
            </a:lnSpc>
            <a:spcBef>
              <a:spcPct val="0"/>
            </a:spcBef>
            <a:spcAft>
              <a:spcPct val="35000"/>
            </a:spcAft>
          </a:pPr>
          <a:r>
            <a:rPr lang="en-US" sz="1200" kern="1200" dirty="0">
              <a:latin typeface="Arial"/>
              <a:cs typeface="Arial"/>
            </a:rPr>
            <a:t>Knowledge Creation:</a:t>
          </a:r>
        </a:p>
        <a:p>
          <a:pPr marL="57150" lvl="1" indent="-57150" algn="l" defTabSz="400050">
            <a:lnSpc>
              <a:spcPct val="90000"/>
            </a:lnSpc>
            <a:spcBef>
              <a:spcPct val="0"/>
            </a:spcBef>
            <a:spcAft>
              <a:spcPct val="15000"/>
            </a:spcAft>
            <a:buChar char="••"/>
          </a:pPr>
          <a:r>
            <a:rPr lang="en-US" sz="900" kern="1200" dirty="0">
              <a:latin typeface="Arial"/>
              <a:cs typeface="Arial"/>
            </a:rPr>
            <a:t>R&amp;D platforms are dynamic laboratories for novel insights.</a:t>
          </a:r>
        </a:p>
        <a:p>
          <a:pPr marL="57150" lvl="1" indent="-57150" algn="l" defTabSz="400050">
            <a:lnSpc>
              <a:spcPct val="90000"/>
            </a:lnSpc>
            <a:spcBef>
              <a:spcPct val="0"/>
            </a:spcBef>
            <a:spcAft>
              <a:spcPct val="15000"/>
            </a:spcAft>
            <a:buChar char="••"/>
          </a:pPr>
          <a:r>
            <a:rPr lang="en-US" sz="900" kern="1200" dirty="0">
              <a:latin typeface="Arial"/>
              <a:cs typeface="Arial"/>
            </a:rPr>
            <a:t>Promotes a culture of ongoing innovation in medical and imaging technology.</a:t>
          </a:r>
        </a:p>
      </dsp:txBody>
      <dsp:txXfrm>
        <a:off x="237966" y="2771"/>
        <a:ext cx="1793043" cy="1075826"/>
      </dsp:txXfrm>
    </dsp:sp>
    <dsp:sp modelId="{63061618-B3AF-4382-BD8D-4282D773F6D8}">
      <dsp:nvSpPr>
        <dsp:cNvPr id="0" name=""/>
        <dsp:cNvSpPr/>
      </dsp:nvSpPr>
      <dsp:spPr>
        <a:xfrm>
          <a:off x="1088768" y="2565023"/>
          <a:ext cx="91440" cy="381800"/>
        </a:xfrm>
        <a:custGeom>
          <a:avLst/>
          <a:gdLst/>
          <a:ahLst/>
          <a:cxnLst/>
          <a:rect l="0" t="0" r="0" b="0"/>
          <a:pathLst>
            <a:path>
              <a:moveTo>
                <a:pt x="45720" y="0"/>
              </a:moveTo>
              <a:lnTo>
                <a:pt x="45720" y="38180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124178" y="2753859"/>
        <a:ext cx="20620" cy="4128"/>
      </dsp:txXfrm>
    </dsp:sp>
    <dsp:sp modelId="{AC0FDF33-7A91-4A6B-9D80-8B6CE92AA711}">
      <dsp:nvSpPr>
        <dsp:cNvPr id="0" name=""/>
        <dsp:cNvSpPr/>
      </dsp:nvSpPr>
      <dsp:spPr>
        <a:xfrm>
          <a:off x="237966" y="1490997"/>
          <a:ext cx="1793043" cy="107582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861" tIns="92225" rIns="87861" bIns="92225" numCol="1" spcCol="1270" anchor="t" anchorCtr="0">
          <a:noAutofit/>
        </a:bodyPr>
        <a:lstStyle/>
        <a:p>
          <a:pPr lvl="0" algn="l" defTabSz="533400">
            <a:lnSpc>
              <a:spcPct val="90000"/>
            </a:lnSpc>
            <a:spcBef>
              <a:spcPct val="0"/>
            </a:spcBef>
            <a:spcAft>
              <a:spcPct val="35000"/>
            </a:spcAft>
          </a:pPr>
          <a:r>
            <a:rPr lang="en-US" sz="1200" kern="1200" dirty="0">
              <a:latin typeface="Arial"/>
              <a:cs typeface="Arial"/>
            </a:rPr>
            <a:t>Knowledge Capture: </a:t>
          </a:r>
        </a:p>
        <a:p>
          <a:pPr marL="57150" lvl="1" indent="-57150" algn="l" defTabSz="400050">
            <a:lnSpc>
              <a:spcPct val="90000"/>
            </a:lnSpc>
            <a:spcBef>
              <a:spcPct val="0"/>
            </a:spcBef>
            <a:spcAft>
              <a:spcPct val="15000"/>
            </a:spcAft>
            <a:buChar char="••"/>
          </a:pPr>
          <a:r>
            <a:rPr lang="en-US" sz="900" kern="1200" dirty="0">
              <a:latin typeface="Arial"/>
              <a:cs typeface="Arial"/>
            </a:rPr>
            <a:t>Fujifilm makes investments to update antiquated systems.</a:t>
          </a:r>
        </a:p>
        <a:p>
          <a:pPr marL="57150" lvl="1" indent="-57150" algn="l" defTabSz="400050">
            <a:lnSpc>
              <a:spcPct val="90000"/>
            </a:lnSpc>
            <a:spcBef>
              <a:spcPct val="0"/>
            </a:spcBef>
            <a:spcAft>
              <a:spcPct val="15000"/>
            </a:spcAft>
            <a:buChar char="••"/>
          </a:pPr>
          <a:r>
            <a:rPr lang="en-US" sz="900" kern="1200" dirty="0">
              <a:latin typeface="Arial"/>
              <a:cs typeface="Arial"/>
            </a:rPr>
            <a:t>Guarantees flexible and seamless integration with emerging technologies.</a:t>
          </a:r>
        </a:p>
      </dsp:txBody>
      <dsp:txXfrm>
        <a:off x="237966" y="1490997"/>
        <a:ext cx="1793043" cy="1075826"/>
      </dsp:txXfrm>
    </dsp:sp>
    <dsp:sp modelId="{3CD44B63-016A-4AAF-A9E5-9C64A1313E3E}">
      <dsp:nvSpPr>
        <dsp:cNvPr id="0" name=""/>
        <dsp:cNvSpPr/>
      </dsp:nvSpPr>
      <dsp:spPr>
        <a:xfrm>
          <a:off x="1088768" y="4053249"/>
          <a:ext cx="91440" cy="381800"/>
        </a:xfrm>
        <a:custGeom>
          <a:avLst/>
          <a:gdLst/>
          <a:ahLst/>
          <a:cxnLst/>
          <a:rect l="0" t="0" r="0" b="0"/>
          <a:pathLst>
            <a:path>
              <a:moveTo>
                <a:pt x="45720" y="0"/>
              </a:moveTo>
              <a:lnTo>
                <a:pt x="45720" y="38180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124178" y="4242085"/>
        <a:ext cx="20620" cy="4128"/>
      </dsp:txXfrm>
    </dsp:sp>
    <dsp:sp modelId="{581B6855-F680-44FB-983D-5A428264B435}">
      <dsp:nvSpPr>
        <dsp:cNvPr id="0" name=""/>
        <dsp:cNvSpPr/>
      </dsp:nvSpPr>
      <dsp:spPr>
        <a:xfrm>
          <a:off x="237966" y="2979223"/>
          <a:ext cx="1793043" cy="107582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861" tIns="92225" rIns="87861" bIns="92225" numCol="1" spcCol="1270" anchor="t" anchorCtr="0">
          <a:noAutofit/>
        </a:bodyPr>
        <a:lstStyle/>
        <a:p>
          <a:pPr lvl="0" algn="l" defTabSz="533400">
            <a:lnSpc>
              <a:spcPct val="90000"/>
            </a:lnSpc>
            <a:spcBef>
              <a:spcPct val="0"/>
            </a:spcBef>
            <a:spcAft>
              <a:spcPct val="35000"/>
            </a:spcAft>
          </a:pPr>
          <a:r>
            <a:rPr lang="en-US" sz="1200" kern="1200" dirty="0">
              <a:latin typeface="Arial"/>
              <a:cs typeface="Arial"/>
            </a:rPr>
            <a:t>Storage Stage: </a:t>
          </a:r>
        </a:p>
        <a:p>
          <a:pPr marL="57150" lvl="1" indent="-57150" algn="l" defTabSz="400050">
            <a:lnSpc>
              <a:spcPct val="90000"/>
            </a:lnSpc>
            <a:spcBef>
              <a:spcPct val="0"/>
            </a:spcBef>
            <a:spcAft>
              <a:spcPct val="15000"/>
            </a:spcAft>
            <a:buChar char="••"/>
          </a:pPr>
          <a:r>
            <a:rPr lang="en-US" sz="900" kern="1200" dirty="0">
              <a:latin typeface="Arial"/>
              <a:cs typeface="Arial"/>
            </a:rPr>
            <a:t>Uses imaging capabilities to build knowledge databases.</a:t>
          </a:r>
        </a:p>
        <a:p>
          <a:pPr marL="57150" lvl="1" indent="-57150" algn="l" defTabSz="400050">
            <a:lnSpc>
              <a:spcPct val="90000"/>
            </a:lnSpc>
            <a:spcBef>
              <a:spcPct val="0"/>
            </a:spcBef>
            <a:spcAft>
              <a:spcPct val="15000"/>
            </a:spcAft>
            <a:buChar char="••"/>
          </a:pPr>
          <a:r>
            <a:rPr lang="en-US" sz="900" kern="1200" dirty="0">
              <a:latin typeface="Arial"/>
              <a:cs typeface="Arial"/>
            </a:rPr>
            <a:t>Put an emphasis on knowledge communication facilitation and information architecture.</a:t>
          </a:r>
        </a:p>
      </dsp:txBody>
      <dsp:txXfrm>
        <a:off x="237966" y="2979223"/>
        <a:ext cx="1793043" cy="1075826"/>
      </dsp:txXfrm>
    </dsp:sp>
    <dsp:sp modelId="{C814FED2-D71C-4CDC-AB41-208DF9809569}">
      <dsp:nvSpPr>
        <dsp:cNvPr id="0" name=""/>
        <dsp:cNvSpPr/>
      </dsp:nvSpPr>
      <dsp:spPr>
        <a:xfrm>
          <a:off x="237966" y="4467449"/>
          <a:ext cx="1793043" cy="107582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861" tIns="92225" rIns="87861" bIns="92225" numCol="1" spcCol="1270" anchor="t" anchorCtr="0">
          <a:noAutofit/>
        </a:bodyPr>
        <a:lstStyle/>
        <a:p>
          <a:pPr lvl="0" algn="l" defTabSz="533400">
            <a:lnSpc>
              <a:spcPct val="90000"/>
            </a:lnSpc>
            <a:spcBef>
              <a:spcPct val="0"/>
            </a:spcBef>
            <a:spcAft>
              <a:spcPct val="35000"/>
            </a:spcAft>
          </a:pPr>
          <a:r>
            <a:rPr lang="en-US" sz="1200" kern="1200" dirty="0">
              <a:latin typeface="Arial"/>
              <a:cs typeface="Arial"/>
            </a:rPr>
            <a:t>Knowledge Transfer &amp; Application: </a:t>
          </a:r>
        </a:p>
        <a:p>
          <a:pPr marL="57150" lvl="1" indent="-57150" algn="l" defTabSz="400050">
            <a:lnSpc>
              <a:spcPct val="90000"/>
            </a:lnSpc>
            <a:spcBef>
              <a:spcPct val="0"/>
            </a:spcBef>
            <a:spcAft>
              <a:spcPct val="15000"/>
            </a:spcAft>
            <a:buChar char="••"/>
          </a:pPr>
          <a:r>
            <a:rPr lang="en-US" sz="900" kern="1200" dirty="0">
              <a:latin typeface="Arial"/>
              <a:cs typeface="Arial"/>
            </a:rPr>
            <a:t>Combining analytics and AI to maximize knowledge transfer.</a:t>
          </a:r>
        </a:p>
        <a:p>
          <a:pPr marL="57150" lvl="1" indent="-57150" algn="l" defTabSz="400050">
            <a:lnSpc>
              <a:spcPct val="90000"/>
            </a:lnSpc>
            <a:spcBef>
              <a:spcPct val="0"/>
            </a:spcBef>
            <a:spcAft>
              <a:spcPct val="15000"/>
            </a:spcAft>
            <a:buChar char="••"/>
          </a:pPr>
          <a:r>
            <a:rPr lang="en-US" sz="900" kern="1200" dirty="0">
              <a:latin typeface="Arial"/>
              <a:cs typeface="Arial"/>
            </a:rPr>
            <a:t>Encourages creativity within the company (Kodama and Shibata, 2016). </a:t>
          </a:r>
        </a:p>
      </dsp:txBody>
      <dsp:txXfrm>
        <a:off x="237966" y="4467449"/>
        <a:ext cx="1793043" cy="107582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2191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16154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81046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75646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2608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9412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8681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250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0393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219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77966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3/14/2024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361385344"/>
      </p:ext>
    </p:extLst>
  </p:cSld>
  <p:clrMap bg1="lt1" tx1="dk1" bg2="lt2" tx2="dk2" accent1="accent1" accent2="accent2" accent3="accent3" accent4="accent4" accent5="accent5" accent6="accent6" hlink="hlink" folHlink="folHlink"/>
  <p:sldLayoutIdLst>
    <p:sldLayoutId id="2147484242" r:id="rId1"/>
    <p:sldLayoutId id="2147484243" r:id="rId2"/>
    <p:sldLayoutId id="2147484244" r:id="rId3"/>
    <p:sldLayoutId id="2147484245" r:id="rId4"/>
    <p:sldLayoutId id="2147484246" r:id="rId5"/>
    <p:sldLayoutId id="2147484247" r:id="rId6"/>
    <p:sldLayoutId id="2147484248" r:id="rId7"/>
    <p:sldLayoutId id="2147484249" r:id="rId8"/>
    <p:sldLayoutId id="2147484250" r:id="rId9"/>
    <p:sldLayoutId id="2147484251" r:id="rId10"/>
    <p:sldLayoutId id="214748425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sv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news.siemens.co.uk/news/islands-in-the-stream-how-fujifilm-diosynth-is-embracing-industry-4-0" TargetMode="External"/><Relationship Id="rId2" Type="http://schemas.openxmlformats.org/officeDocument/2006/relationships/hyperlink" Target="https://holdings.fujifilm.com/en/sustainability/vision/compliance" TargetMode="External"/><Relationship Id="rId1" Type="http://schemas.openxmlformats.org/officeDocument/2006/relationships/slideLayout" Target="../slideLayouts/slideLayout6.xml"/><Relationship Id="rId6" Type="http://schemas.openxmlformats.org/officeDocument/2006/relationships/hyperlink" Target="https://doi.org/10.1016/j.lrp.2005.06.001" TargetMode="External"/><Relationship Id="rId5" Type="http://schemas.openxmlformats.org/officeDocument/2006/relationships/hyperlink" Target="https://doi.org/10.1002/kpm.1511" TargetMode="External"/><Relationship Id="rId4" Type="http://schemas.openxmlformats.org/officeDocument/2006/relationships/hyperlink" Target="https://www.linkedin.com/pulse/knowledge-management-digital-collaboration-siemens-jacqueline-gu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 xmlns:a16="http://schemas.microsoft.com/office/drawing/2014/main" id="{09588DA8-065E-4F6F-8EFD-43104AB2E0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0041" y="586855"/>
            <a:ext cx="2401025" cy="3387497"/>
          </a:xfrm>
        </p:spPr>
        <p:txBody>
          <a:bodyPr vert="horz" lIns="91440" tIns="45720" rIns="91440" bIns="45720" rtlCol="0" anchor="b">
            <a:normAutofit/>
          </a:bodyPr>
          <a:lstStyle/>
          <a:p>
            <a:pPr algn="r"/>
            <a:r>
              <a:rPr lang="en-US" sz="3200" kern="1200" dirty="0">
                <a:solidFill>
                  <a:srgbClr val="FFFFFF"/>
                </a:solidFill>
                <a:latin typeface="Arial"/>
                <a:cs typeface="Arial"/>
              </a:rPr>
              <a:t>Fujifilm and Siemens KMS​</a:t>
            </a:r>
          </a:p>
        </p:txBody>
      </p:sp>
      <p:sp>
        <p:nvSpPr>
          <p:cNvPr id="3" name="Subtitle 2"/>
          <p:cNvSpPr>
            <a:spLocks noGrp="1"/>
          </p:cNvSpPr>
          <p:nvPr>
            <p:ph type="subTitle" idx="1"/>
          </p:nvPr>
        </p:nvSpPr>
        <p:spPr>
          <a:xfrm>
            <a:off x="3607694" y="649480"/>
            <a:ext cx="4916510" cy="5546047"/>
          </a:xfrm>
        </p:spPr>
        <p:txBody>
          <a:bodyPr vert="horz" lIns="91440" tIns="45720" rIns="91440" bIns="45720" rtlCol="0" anchor="ctr">
            <a:normAutofit/>
          </a:bodyPr>
          <a:lstStyle/>
          <a:p>
            <a:pPr indent="-228600" algn="l">
              <a:buFont typeface="Arial" panose="020B0604020202020204" pitchFamily="34" charset="0"/>
              <a:buChar char="•"/>
            </a:pPr>
            <a:r>
              <a:rPr lang="en-US" sz="1400" dirty="0">
                <a:latin typeface="Arial"/>
                <a:cs typeface="Arial"/>
              </a:rPr>
              <a:t>Student name: Vasilica Valentina Dinca​</a:t>
            </a:r>
          </a:p>
          <a:p>
            <a:pPr indent="-228600" algn="l">
              <a:buFont typeface="Arial" panose="020B0604020202020204" pitchFamily="34" charset="0"/>
              <a:buChar char="•"/>
            </a:pPr>
            <a:endParaRPr lang="en-US" sz="1400" dirty="0">
              <a:latin typeface="Arial"/>
              <a:cs typeface="Arial"/>
            </a:endParaRPr>
          </a:p>
          <a:p>
            <a:pPr indent="-228600" algn="l">
              <a:buFont typeface="Arial" panose="020B0604020202020204" pitchFamily="34" charset="0"/>
              <a:buChar char="•"/>
            </a:pPr>
            <a:r>
              <a:rPr lang="en-US" sz="1400" dirty="0">
                <a:latin typeface="Arial"/>
                <a:cs typeface="Arial"/>
              </a:rPr>
              <a:t>Student number: 2131463​</a:t>
            </a:r>
          </a:p>
          <a:p>
            <a:pPr indent="-228600" algn="l">
              <a:buFont typeface="Arial" panose="020B0604020202020204" pitchFamily="34" charset="0"/>
              <a:buChar char="•"/>
            </a:pPr>
            <a:endParaRPr lang="en-US" sz="1400" dirty="0">
              <a:latin typeface="Arial"/>
              <a:cs typeface="Arial"/>
            </a:endParaRPr>
          </a:p>
          <a:p>
            <a:pPr indent="-228600" algn="l">
              <a:buFont typeface="Arial" panose="020B0604020202020204" pitchFamily="34" charset="0"/>
              <a:buChar char="•"/>
            </a:pPr>
            <a:r>
              <a:rPr lang="en-US" sz="1400" dirty="0">
                <a:latin typeface="Arial"/>
                <a:cs typeface="Arial"/>
              </a:rPr>
              <a:t>Module: Knowledge and Information Management Skills for the Workplace​</a:t>
            </a:r>
          </a:p>
          <a:p>
            <a:pPr indent="-228600" algn="l">
              <a:buFont typeface="Arial" panose="020B0604020202020204" pitchFamily="34" charset="0"/>
              <a:buChar char="•"/>
            </a:pPr>
            <a:endParaRPr lang="en-US" sz="1400" dirty="0">
              <a:latin typeface="Arial"/>
              <a:cs typeface="Arial"/>
            </a:endParaRPr>
          </a:p>
          <a:p>
            <a:pPr indent="-228600" algn="l">
              <a:buFont typeface="Arial" panose="020B0604020202020204" pitchFamily="34" charset="0"/>
              <a:buChar char="•"/>
            </a:pPr>
            <a:r>
              <a:rPr lang="en-US" sz="1400" dirty="0">
                <a:latin typeface="Arial"/>
                <a:cs typeface="Arial"/>
              </a:rPr>
              <a:t>Code: BMSW 5106​</a:t>
            </a:r>
          </a:p>
          <a:p>
            <a:pPr indent="-228600" algn="l">
              <a:buFont typeface="Arial" panose="020B0604020202020204" pitchFamily="34" charset="0"/>
              <a:buChar char="•"/>
            </a:pPr>
            <a:endParaRPr lang="en-US" sz="1400" dirty="0">
              <a:latin typeface="Arial"/>
              <a:cs typeface="Arial"/>
            </a:endParaRPr>
          </a:p>
          <a:p>
            <a:pPr indent="-228600" algn="l">
              <a:buFont typeface="Arial" panose="020B0604020202020204" pitchFamily="34" charset="0"/>
              <a:buChar char="•"/>
            </a:pPr>
            <a:r>
              <a:rPr lang="en-US" sz="1400" dirty="0">
                <a:latin typeface="Arial"/>
                <a:cs typeface="Arial"/>
              </a:rPr>
              <a:t>Lecturer: Essa Bah​</a:t>
            </a:r>
          </a:p>
          <a:p>
            <a:pPr indent="-228600" algn="l">
              <a:buFont typeface="Arial" panose="020B0604020202020204" pitchFamily="34" charset="0"/>
              <a:buChar char="•"/>
            </a:pPr>
            <a:endParaRPr lang="en-US" sz="1700"/>
          </a:p>
          <a:p>
            <a:pPr algn="l"/>
            <a:endParaRPr lang="en-US" sz="1700" dirty="0">
              <a:ea typeface="Calibri"/>
              <a:cs typeface="Calibri"/>
            </a:endParaRPr>
          </a:p>
        </p:txBody>
      </p:sp>
    </p:spTree>
    <p:extLst>
      <p:ext uri="{BB962C8B-B14F-4D97-AF65-F5344CB8AC3E}">
        <p14:creationId xmlns:p14="http://schemas.microsoft.com/office/powerpoint/2010/main" val="2362471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 xmlns:a16="http://schemas.microsoft.com/office/drawing/2014/main" id="{BACC6370-2D7E-4714-9D71-7542949D7D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256B2C21-A230-48C0-8DF1-C46611373C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 xmlns:a16="http://schemas.microsoft.com/office/drawing/2014/main" id="{3847E18C-932D-4C95-AABA-FEC7C9499AD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 xmlns:a16="http://schemas.microsoft.com/office/drawing/2014/main" id="{3150CB11-0C61-439E-910F-5787759E72A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 xmlns:a16="http://schemas.microsoft.com/office/drawing/2014/main" id="{43F8A58B-5155-44CE-A5FF-7647B47D0A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 xmlns:a16="http://schemas.microsoft.com/office/drawing/2014/main" id="{443F2ACA-E6D6-4028-82DD-F03C262D5D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vert="horz" lIns="91440" tIns="45720" rIns="91440" bIns="45720" rtlCol="0" anchor="b">
            <a:normAutofit/>
          </a:bodyPr>
          <a:lstStyle/>
          <a:p>
            <a:pPr algn="r"/>
            <a:r>
              <a:rPr lang="en-US" sz="3200" kern="1200" dirty="0">
                <a:solidFill>
                  <a:srgbClr val="FFFFFF"/>
                </a:solidFill>
                <a:latin typeface="Arial"/>
                <a:cs typeface="Arial"/>
              </a:rPr>
              <a:t>Fujifilm and Siemens</a:t>
            </a:r>
          </a:p>
        </p:txBody>
      </p:sp>
      <p:sp>
        <p:nvSpPr>
          <p:cNvPr id="3" name="TextBox 2"/>
          <p:cNvSpPr txBox="1"/>
          <p:nvPr/>
        </p:nvSpPr>
        <p:spPr>
          <a:xfrm>
            <a:off x="3403091" y="221758"/>
            <a:ext cx="5391763" cy="6058524"/>
          </a:xfrm>
          <a:prstGeom prst="rect">
            <a:avLst/>
          </a:prstGeom>
        </p:spPr>
        <p:txBody>
          <a:bodyPr vert="horz" lIns="91440" tIns="45720" rIns="91440" bIns="45720" rtlCol="0" anchor="t">
            <a:normAutofit/>
          </a:bodyPr>
          <a:lstStyle/>
          <a:p>
            <a:pPr defTabSz="288036">
              <a:lnSpc>
                <a:spcPct val="90000"/>
              </a:lnSpc>
              <a:spcBef>
                <a:spcPts val="630"/>
              </a:spcBef>
              <a:buClr>
                <a:schemeClr val="accent1"/>
              </a:buClr>
              <a:buFont typeface="Wingdings 3" charset="2"/>
              <a:buChar char=""/>
            </a:pPr>
            <a:r>
              <a:rPr lang="en-US" sz="1400" kern="1200" dirty="0">
                <a:solidFill>
                  <a:schemeClr val="tx1">
                    <a:lumMod val="75000"/>
                    <a:lumOff val="25000"/>
                  </a:schemeClr>
                </a:solidFill>
                <a:latin typeface="Arial"/>
                <a:ea typeface="+mn-ea"/>
                <a:cs typeface="Arial"/>
              </a:rPr>
              <a:t>Japan's Fujifilm is a corporation with a broad range of organizational activities. With digital cameras and photography products, the company specializes in imaging solutions. By offering medical diagnostic systems and imaging equipment, the company expands its line of business into the healthcare industry. (global.fujifilm.com). </a:t>
            </a:r>
            <a:endParaRPr lang="en-US" sz="1400" kern="1200">
              <a:solidFill>
                <a:schemeClr val="tx1">
                  <a:lumMod val="75000"/>
                  <a:lumOff val="25000"/>
                </a:schemeClr>
              </a:solidFill>
              <a:latin typeface="Arial"/>
              <a:cs typeface="Arial"/>
            </a:endParaRPr>
          </a:p>
          <a:p>
            <a:pPr defTabSz="288036">
              <a:lnSpc>
                <a:spcPct val="90000"/>
              </a:lnSpc>
              <a:spcBef>
                <a:spcPts val="630"/>
              </a:spcBef>
              <a:buClr>
                <a:schemeClr val="accent1"/>
              </a:buClr>
              <a:buFont typeface="Wingdings 3" charset="2"/>
              <a:buChar char=""/>
            </a:pPr>
            <a:endParaRPr lang="en-US" sz="1400" kern="1200" dirty="0">
              <a:solidFill>
                <a:schemeClr val="tx1">
                  <a:lumMod val="75000"/>
                  <a:lumOff val="25000"/>
                </a:schemeClr>
              </a:solidFill>
              <a:latin typeface="Arial"/>
              <a:cs typeface="Arial"/>
            </a:endParaRPr>
          </a:p>
          <a:p>
            <a:pPr defTabSz="288036">
              <a:lnSpc>
                <a:spcPct val="90000"/>
              </a:lnSpc>
              <a:spcBef>
                <a:spcPts val="630"/>
              </a:spcBef>
              <a:buClr>
                <a:schemeClr val="accent1"/>
              </a:buClr>
              <a:buFont typeface="Wingdings 3" charset="2"/>
              <a:buChar char=""/>
            </a:pPr>
            <a:endParaRPr lang="en-US" sz="1400" dirty="0">
              <a:solidFill>
                <a:schemeClr val="tx1">
                  <a:lumMod val="75000"/>
                  <a:lumOff val="25000"/>
                </a:schemeClr>
              </a:solidFill>
              <a:latin typeface="Arial"/>
              <a:cs typeface="Arial"/>
            </a:endParaRPr>
          </a:p>
          <a:p>
            <a:pPr defTabSz="288036">
              <a:lnSpc>
                <a:spcPct val="90000"/>
              </a:lnSpc>
              <a:spcBef>
                <a:spcPts val="630"/>
              </a:spcBef>
              <a:buClr>
                <a:schemeClr val="accent1"/>
              </a:buClr>
              <a:buFont typeface="Wingdings 3" charset="2"/>
              <a:buChar char=""/>
            </a:pPr>
            <a:endParaRPr lang="en-US" sz="1400" dirty="0">
              <a:solidFill>
                <a:schemeClr val="tx1">
                  <a:lumMod val="75000"/>
                  <a:lumOff val="25000"/>
                </a:schemeClr>
              </a:solidFill>
              <a:latin typeface="Arial"/>
              <a:cs typeface="Arial"/>
            </a:endParaRPr>
          </a:p>
          <a:p>
            <a:pPr defTabSz="288036">
              <a:lnSpc>
                <a:spcPct val="90000"/>
              </a:lnSpc>
              <a:spcBef>
                <a:spcPts val="630"/>
              </a:spcBef>
              <a:buClr>
                <a:schemeClr val="accent1"/>
              </a:buClr>
              <a:buFont typeface="Wingdings 3" charset="2"/>
              <a:buChar char=""/>
            </a:pPr>
            <a:endParaRPr lang="en-US" sz="1400" dirty="0">
              <a:solidFill>
                <a:schemeClr val="tx1">
                  <a:lumMod val="75000"/>
                  <a:lumOff val="25000"/>
                </a:schemeClr>
              </a:solidFill>
              <a:latin typeface="Arial"/>
              <a:cs typeface="Arial"/>
            </a:endParaRPr>
          </a:p>
          <a:p>
            <a:pPr defTabSz="288036">
              <a:lnSpc>
                <a:spcPct val="90000"/>
              </a:lnSpc>
              <a:spcBef>
                <a:spcPts val="630"/>
              </a:spcBef>
              <a:buClr>
                <a:schemeClr val="accent1"/>
              </a:buClr>
              <a:buFont typeface="Wingdings 3" charset="2"/>
              <a:buChar char=""/>
            </a:pPr>
            <a:endParaRPr lang="en-US" sz="1400" dirty="0">
              <a:solidFill>
                <a:schemeClr val="tx1">
                  <a:lumMod val="75000"/>
                  <a:lumOff val="25000"/>
                </a:schemeClr>
              </a:solidFill>
              <a:latin typeface="Arial"/>
              <a:cs typeface="Arial"/>
            </a:endParaRPr>
          </a:p>
          <a:p>
            <a:pPr defTabSz="288036">
              <a:lnSpc>
                <a:spcPct val="90000"/>
              </a:lnSpc>
              <a:spcBef>
                <a:spcPts val="630"/>
              </a:spcBef>
              <a:buClr>
                <a:schemeClr val="accent1"/>
              </a:buClr>
              <a:buFont typeface="Wingdings 3" charset="2"/>
              <a:buChar char=""/>
            </a:pPr>
            <a:endParaRPr lang="en-US" sz="1400" dirty="0">
              <a:solidFill>
                <a:schemeClr val="tx1">
                  <a:lumMod val="75000"/>
                  <a:lumOff val="25000"/>
                </a:schemeClr>
              </a:solidFill>
              <a:latin typeface="Arial"/>
              <a:cs typeface="Arial"/>
            </a:endParaRPr>
          </a:p>
          <a:p>
            <a:pPr defTabSz="288036">
              <a:lnSpc>
                <a:spcPct val="90000"/>
              </a:lnSpc>
              <a:spcBef>
                <a:spcPts val="630"/>
              </a:spcBef>
              <a:buClr>
                <a:schemeClr val="accent1"/>
              </a:buClr>
              <a:buFont typeface="Wingdings 3" charset="2"/>
              <a:buChar char=""/>
            </a:pPr>
            <a:endParaRPr lang="en-US" sz="1400" dirty="0">
              <a:solidFill>
                <a:schemeClr val="tx1">
                  <a:lumMod val="75000"/>
                  <a:lumOff val="25000"/>
                </a:schemeClr>
              </a:solidFill>
              <a:latin typeface="Arial"/>
              <a:cs typeface="Arial"/>
            </a:endParaRPr>
          </a:p>
          <a:p>
            <a:pPr defTabSz="288036">
              <a:lnSpc>
                <a:spcPct val="90000"/>
              </a:lnSpc>
              <a:spcBef>
                <a:spcPts val="630"/>
              </a:spcBef>
              <a:buClr>
                <a:schemeClr val="accent1"/>
              </a:buClr>
              <a:buFont typeface="Wingdings 3" charset="2"/>
              <a:buChar char=""/>
            </a:pPr>
            <a:r>
              <a:rPr lang="en-US" sz="1400" kern="1200" dirty="0">
                <a:solidFill>
                  <a:schemeClr val="tx1">
                    <a:lumMod val="75000"/>
                    <a:lumOff val="25000"/>
                  </a:schemeClr>
                </a:solidFill>
                <a:latin typeface="Arial"/>
                <a:ea typeface="+mn-ea"/>
                <a:cs typeface="Arial"/>
              </a:rPr>
              <a:t>Another multinational from Germany, Siemens engages in a variety of organizational activities. Siemens is a significant generator, distributor, and transmitter of power in the energy sector, specializing in both fossil fuel and renewable energy sources. Medical technology and diagnostic solutions are the company's primary areas of business in the healthcare industry (siemens.com Global Website).</a:t>
            </a:r>
            <a:endParaRPr lang="en-US" sz="1400" kern="1200" dirty="0">
              <a:solidFill>
                <a:schemeClr val="tx1">
                  <a:lumMod val="75000"/>
                  <a:lumOff val="25000"/>
                </a:schemeClr>
              </a:solidFill>
              <a:latin typeface="Arial"/>
              <a:cs typeface="Arial"/>
            </a:endParaRPr>
          </a:p>
          <a:p>
            <a:pPr defTabSz="288036">
              <a:lnSpc>
                <a:spcPct val="90000"/>
              </a:lnSpc>
              <a:spcBef>
                <a:spcPts val="630"/>
              </a:spcBef>
              <a:buClr>
                <a:schemeClr val="accent1"/>
              </a:buClr>
            </a:pPr>
            <a:r>
              <a:rPr lang="en-US" sz="1700" kern="1200" dirty="0">
                <a:solidFill>
                  <a:schemeClr val="tx1">
                    <a:lumMod val="75000"/>
                    <a:lumOff val="25000"/>
                  </a:schemeClr>
                </a:solidFill>
                <a:latin typeface="Arial"/>
                <a:ea typeface="+mn-ea"/>
                <a:cs typeface="Arial"/>
              </a:rPr>
              <a:t>                                                                                                          </a:t>
            </a:r>
            <a:endParaRPr lang="en-US" sz="1700" kern="1200" dirty="0">
              <a:solidFill>
                <a:schemeClr val="tx1">
                  <a:lumMod val="75000"/>
                  <a:lumOff val="25000"/>
                </a:schemeClr>
              </a:solidFill>
              <a:latin typeface="Arial"/>
              <a:cs typeface="Arial"/>
            </a:endParaRPr>
          </a:p>
          <a:p>
            <a:pPr defTabSz="288036">
              <a:lnSpc>
                <a:spcPct val="90000"/>
              </a:lnSpc>
              <a:spcBef>
                <a:spcPts val="630"/>
              </a:spcBef>
              <a:buClr>
                <a:schemeClr val="accent1"/>
              </a:buClr>
              <a:buFont typeface="Wingdings 3" charset="2"/>
              <a:buChar char=""/>
            </a:pPr>
            <a:endParaRPr lang="en-US" sz="1700" kern="1200">
              <a:solidFill>
                <a:schemeClr val="tx1">
                  <a:lumMod val="75000"/>
                  <a:lumOff val="25000"/>
                </a:schemeClr>
              </a:solidFill>
              <a:latin typeface="Arial"/>
              <a:ea typeface="+mn-ea"/>
              <a:cs typeface="Arial"/>
            </a:endParaRPr>
          </a:p>
          <a:p>
            <a:pPr defTabSz="288036">
              <a:lnSpc>
                <a:spcPct val="90000"/>
              </a:lnSpc>
              <a:spcBef>
                <a:spcPts val="630"/>
              </a:spcBef>
              <a:buClr>
                <a:schemeClr val="accent1"/>
              </a:buClr>
              <a:buFont typeface="Wingdings 3" charset="2"/>
              <a:buChar char=""/>
            </a:pPr>
            <a:endParaRPr lang="en-US" sz="1700" kern="1200">
              <a:solidFill>
                <a:schemeClr val="tx1">
                  <a:lumMod val="75000"/>
                  <a:lumOff val="25000"/>
                </a:schemeClr>
              </a:solidFill>
              <a:latin typeface="Arial"/>
              <a:ea typeface="+mn-ea"/>
              <a:cs typeface="Arial"/>
            </a:endParaRPr>
          </a:p>
          <a:p>
            <a:pPr defTabSz="457200">
              <a:lnSpc>
                <a:spcPct val="90000"/>
              </a:lnSpc>
              <a:spcBef>
                <a:spcPts val="1000"/>
              </a:spcBef>
              <a:buClr>
                <a:schemeClr val="accent1"/>
              </a:buClr>
              <a:buFont typeface="Wingdings 3" charset="2"/>
              <a:buChar char=""/>
            </a:pPr>
            <a:endParaRPr lang="en-US" sz="1700">
              <a:solidFill>
                <a:schemeClr val="tx1">
                  <a:lumMod val="75000"/>
                  <a:lumOff val="25000"/>
                </a:schemeClr>
              </a:solidFill>
            </a:endParaRP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r="-2" b="1119"/>
          <a:stretch/>
        </p:blipFill>
        <p:spPr>
          <a:xfrm>
            <a:off x="6015180" y="4629923"/>
            <a:ext cx="2456960" cy="1451347"/>
          </a:xfrm>
          <a:prstGeom prst="rect">
            <a:avLst/>
          </a:prstGeom>
        </p:spPr>
      </p:pic>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7801" r="31940"/>
          <a:stretch/>
        </p:blipFill>
        <p:spPr>
          <a:xfrm>
            <a:off x="5257009" y="1221145"/>
            <a:ext cx="2456960" cy="1444062"/>
          </a:xfrm>
          <a:prstGeom prst="rect">
            <a:avLst/>
          </a:prstGeom>
        </p:spPr>
      </p:pic>
      <p:sp>
        <p:nvSpPr>
          <p:cNvPr id="6" name="TextBox 5">
            <a:extLst>
              <a:ext uri="{FF2B5EF4-FFF2-40B4-BE49-F238E27FC236}">
                <a16:creationId xmlns="" xmlns:a16="http://schemas.microsoft.com/office/drawing/2014/main" id="{84F2C97C-0718-6E7F-F58B-1DCD430B9B1A}"/>
              </a:ext>
            </a:extLst>
          </p:cNvPr>
          <p:cNvSpPr txBox="1"/>
          <p:nvPr/>
        </p:nvSpPr>
        <p:spPr>
          <a:xfrm>
            <a:off x="5351642" y="2671470"/>
            <a:ext cx="3228002" cy="459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9705" indent="-179705" defTabSz="576072">
              <a:lnSpc>
                <a:spcPct val="90000"/>
              </a:lnSpc>
              <a:spcBef>
                <a:spcPts val="630"/>
              </a:spcBef>
              <a:buFont typeface="'Wingdings 3',Sans-Serif"/>
              <a:buChar char=""/>
            </a:pPr>
            <a:endParaRPr lang="en-US" sz="693" kern="1200">
              <a:solidFill>
                <a:schemeClr val="tx1"/>
              </a:solidFill>
              <a:latin typeface="Arial"/>
              <a:cs typeface="Arial"/>
            </a:endParaRPr>
          </a:p>
          <a:p>
            <a:pPr defTabSz="576072">
              <a:lnSpc>
                <a:spcPct val="90000"/>
              </a:lnSpc>
              <a:spcBef>
                <a:spcPts val="630"/>
              </a:spcBef>
            </a:pPr>
            <a:r>
              <a:rPr lang="en-US" sz="1400" kern="1200" dirty="0">
                <a:solidFill>
                  <a:schemeClr val="tx1">
                    <a:lumMod val="75000"/>
                    <a:lumOff val="25000"/>
                  </a:schemeClr>
                </a:solidFill>
                <a:latin typeface="Arial"/>
                <a:ea typeface="+mn-ea"/>
                <a:cs typeface="Arial"/>
              </a:rPr>
              <a:t>Figure 1: Fujifilm company</a:t>
            </a:r>
            <a:endParaRPr lang="en-US" sz="1400" dirty="0">
              <a:solidFill>
                <a:schemeClr val="tx1">
                  <a:lumMod val="75000"/>
                  <a:lumOff val="25000"/>
                </a:schemeClr>
              </a:solidFill>
              <a:latin typeface="Arial"/>
              <a:cs typeface="Arial"/>
            </a:endParaRPr>
          </a:p>
        </p:txBody>
      </p:sp>
      <p:sp>
        <p:nvSpPr>
          <p:cNvPr id="7" name="TextBox 6">
            <a:extLst>
              <a:ext uri="{FF2B5EF4-FFF2-40B4-BE49-F238E27FC236}">
                <a16:creationId xmlns="" xmlns:a16="http://schemas.microsoft.com/office/drawing/2014/main" id="{E0627C0B-0180-FA2B-82D7-20C73C48D6FA}"/>
              </a:ext>
            </a:extLst>
          </p:cNvPr>
          <p:cNvSpPr txBox="1"/>
          <p:nvPr/>
        </p:nvSpPr>
        <p:spPr>
          <a:xfrm>
            <a:off x="5866764" y="6342661"/>
            <a:ext cx="261479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76072">
              <a:spcAft>
                <a:spcPts val="600"/>
              </a:spcAft>
            </a:pPr>
            <a:r>
              <a:rPr lang="en-US" sz="650" kern="1200" dirty="0">
                <a:solidFill>
                  <a:schemeClr val="tx1">
                    <a:lumMod val="75000"/>
                    <a:lumOff val="25000"/>
                  </a:schemeClr>
                </a:solidFill>
                <a:latin typeface="Arial"/>
                <a:ea typeface="+mn-ea"/>
                <a:cs typeface="Arial"/>
              </a:rPr>
              <a:t>    </a:t>
            </a:r>
            <a:r>
              <a:rPr lang="en-US" sz="1400" kern="1200" dirty="0">
                <a:solidFill>
                  <a:schemeClr val="tx1">
                    <a:lumMod val="75000"/>
                    <a:lumOff val="25000"/>
                  </a:schemeClr>
                </a:solidFill>
                <a:latin typeface="Arial"/>
                <a:ea typeface="+mn-ea"/>
                <a:cs typeface="Arial"/>
              </a:rPr>
              <a:t>Figure 2: Siemens company</a:t>
            </a:r>
            <a:endParaRPr lang="en-US" sz="1400" dirty="0">
              <a:solidFill>
                <a:schemeClr val="tx1">
                  <a:lumMod val="75000"/>
                  <a:lumOff val="25000"/>
                </a:schemeClr>
              </a:solidFill>
            </a:endParaRPr>
          </a:p>
        </p:txBody>
      </p:sp>
    </p:spTree>
    <p:extLst>
      <p:ext uri="{BB962C8B-B14F-4D97-AF65-F5344CB8AC3E}">
        <p14:creationId xmlns:p14="http://schemas.microsoft.com/office/powerpoint/2010/main" val="377636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 xmlns:a16="http://schemas.microsoft.com/office/drawing/2014/main" id="{1B15ED52-F352-441B-82BF-E0EA34836D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 xmlns:a16="http://schemas.microsoft.com/office/drawing/2014/main" id="{3B2E3793-BFE6-45A2-9B7B-E18844431C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 xmlns:a16="http://schemas.microsoft.com/office/drawing/2014/main" id="{BC4C4868-CB8F-4AF9-9CDB-8108F2C19B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 xmlns:a16="http://schemas.microsoft.com/office/drawing/2014/main" id="{375E0459-6403-40CD-989D-56A4407CA12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53E5B1A8-3AC9-4BD1-9BBC-78CA94F2D1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vert="horz" lIns="91440" tIns="45720" rIns="91440" bIns="45720" rtlCol="0" anchor="ctr">
            <a:normAutofit/>
          </a:bodyPr>
          <a:lstStyle/>
          <a:p>
            <a:r>
              <a:rPr lang="en-US" sz="3200" dirty="0">
                <a:solidFill>
                  <a:srgbClr val="FFFFFF"/>
                </a:solidFill>
                <a:latin typeface="Arial"/>
                <a:cs typeface="Arial"/>
              </a:rPr>
              <a:t>Similarities</a:t>
            </a:r>
            <a:r>
              <a:rPr lang="en-US" sz="3200" kern="1200" dirty="0">
                <a:solidFill>
                  <a:srgbClr val="FFFFFF"/>
                </a:solidFill>
                <a:latin typeface="Arial"/>
                <a:cs typeface="Arial"/>
              </a:rPr>
              <a:t> and differences based on </a:t>
            </a:r>
            <a:r>
              <a:rPr lang="en-US" sz="3200" dirty="0">
                <a:solidFill>
                  <a:srgbClr val="FFFFFF"/>
                </a:solidFill>
                <a:latin typeface="Arial"/>
                <a:cs typeface="Arial"/>
              </a:rPr>
              <a:t>SWOT analysis for KM</a:t>
            </a:r>
            <a:endParaRPr lang="en-US" sz="3200" kern="1200" dirty="0">
              <a:solidFill>
                <a:srgbClr val="FFFFFF"/>
              </a:solidFill>
              <a:latin typeface="Arial"/>
              <a:cs typeface="Arial"/>
            </a:endParaRPr>
          </a:p>
        </p:txBody>
      </p:sp>
      <p:sp>
        <p:nvSpPr>
          <p:cNvPr id="3" name="TextBox 2"/>
          <p:cNvSpPr txBox="1"/>
          <p:nvPr/>
        </p:nvSpPr>
        <p:spPr>
          <a:xfrm>
            <a:off x="236066" y="1709363"/>
            <a:ext cx="8464741" cy="482061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dirty="0">
                <a:latin typeface="Arial"/>
                <a:cs typeface="Arial"/>
              </a:rPr>
              <a:t>Knowledge management (KM) is defined by Scarborough et al. (1999) as any process or activity that, regardless of its location, aims to produce, obtain, capture, share, and utilize knowledge in order to improve learning and performance in organizations. </a:t>
            </a:r>
          </a:p>
          <a:p>
            <a:pPr indent="-228600">
              <a:lnSpc>
                <a:spcPct val="90000"/>
              </a:lnSpc>
              <a:spcAft>
                <a:spcPts val="600"/>
              </a:spcAft>
              <a:buFont typeface="Arial" panose="020B0604020202020204" pitchFamily="34" charset="0"/>
              <a:buChar char="•"/>
            </a:pPr>
            <a:endParaRPr lang="en-US" sz="1400" dirty="0">
              <a:latin typeface="Arial"/>
              <a:cs typeface="Arial"/>
            </a:endParaRPr>
          </a:p>
          <a:p>
            <a:pPr>
              <a:lnSpc>
                <a:spcPct val="90000"/>
              </a:lnSpc>
              <a:spcAft>
                <a:spcPts val="600"/>
              </a:spcAft>
            </a:pPr>
            <a:r>
              <a:rPr lang="en-US" sz="1400" dirty="0">
                <a:latin typeface="Arial"/>
                <a:cs typeface="Arial"/>
              </a:rPr>
              <a:t>Similarities based on KM</a:t>
            </a:r>
          </a:p>
          <a:p>
            <a:pPr indent="-228600">
              <a:lnSpc>
                <a:spcPct val="90000"/>
              </a:lnSpc>
              <a:spcAft>
                <a:spcPts val="600"/>
              </a:spcAft>
              <a:buFont typeface="Arial" panose="020B0604020202020204" pitchFamily="34" charset="0"/>
              <a:buChar char="•"/>
            </a:pPr>
            <a:r>
              <a:rPr lang="en-US" sz="1400" dirty="0">
                <a:latin typeface="Arial"/>
                <a:cs typeface="Arial"/>
              </a:rPr>
              <a:t>- Knowledge is prioritized for tech advancement in innovation-driven companies.</a:t>
            </a:r>
          </a:p>
          <a:p>
            <a:pPr indent="-228600">
              <a:lnSpc>
                <a:spcPct val="90000"/>
              </a:lnSpc>
              <a:spcAft>
                <a:spcPts val="600"/>
              </a:spcAft>
              <a:buFont typeface="Arial" panose="020B0604020202020204" pitchFamily="34" charset="0"/>
              <a:buChar char="•"/>
            </a:pPr>
            <a:r>
              <a:rPr lang="en-US" sz="1400" dirty="0">
                <a:latin typeface="Arial"/>
                <a:cs typeface="Arial"/>
              </a:rPr>
              <a:t>- Global idea and tech solution sharing requires KMS.</a:t>
            </a:r>
          </a:p>
          <a:p>
            <a:pPr indent="-228600">
              <a:lnSpc>
                <a:spcPct val="90000"/>
              </a:lnSpc>
              <a:spcAft>
                <a:spcPts val="600"/>
              </a:spcAft>
              <a:buFont typeface="Arial" panose="020B0604020202020204" pitchFamily="34" charset="0"/>
              <a:buChar char="•"/>
            </a:pPr>
            <a:r>
              <a:rPr lang="en-US" sz="1400" dirty="0">
                <a:latin typeface="Arial"/>
                <a:cs typeface="Arial"/>
              </a:rPr>
              <a:t>- Robust frameworks for exchanging knowledge promote international cooperation.</a:t>
            </a:r>
          </a:p>
          <a:p>
            <a:pPr indent="-228600">
              <a:lnSpc>
                <a:spcPct val="90000"/>
              </a:lnSpc>
              <a:spcAft>
                <a:spcPts val="600"/>
              </a:spcAft>
              <a:buFont typeface="Arial" panose="020B0604020202020204" pitchFamily="34" charset="0"/>
              <a:buChar char="•"/>
            </a:pPr>
            <a:r>
              <a:rPr lang="en-US" sz="1400" dirty="0">
                <a:latin typeface="Arial"/>
                <a:cs typeface="Arial"/>
              </a:rPr>
              <a:t>- A focus on KMS technology proficiency.</a:t>
            </a:r>
          </a:p>
          <a:p>
            <a:pPr indent="-228600">
              <a:lnSpc>
                <a:spcPct val="90000"/>
              </a:lnSpc>
              <a:spcAft>
                <a:spcPts val="600"/>
              </a:spcAft>
              <a:buFont typeface="Arial" panose="020B0604020202020204" pitchFamily="34" charset="0"/>
              <a:buChar char="•"/>
            </a:pPr>
            <a:r>
              <a:rPr lang="en-US" sz="1400" dirty="0">
                <a:latin typeface="Arial"/>
                <a:cs typeface="Arial"/>
              </a:rPr>
              <a:t>- Advanced tools improve the sharing and retrieval of information (Siemens News and Information)</a:t>
            </a:r>
          </a:p>
          <a:p>
            <a:pPr indent="-228600">
              <a:lnSpc>
                <a:spcPct val="90000"/>
              </a:lnSpc>
              <a:spcAft>
                <a:spcPts val="600"/>
              </a:spcAft>
              <a:buFont typeface="Arial" panose="020B0604020202020204" pitchFamily="34" charset="0"/>
              <a:buChar char="•"/>
            </a:pPr>
            <a:endParaRPr lang="en-US" sz="1400" dirty="0">
              <a:latin typeface="Arial"/>
              <a:cs typeface="Arial"/>
            </a:endParaRPr>
          </a:p>
          <a:p>
            <a:pPr>
              <a:lnSpc>
                <a:spcPct val="90000"/>
              </a:lnSpc>
              <a:spcAft>
                <a:spcPts val="600"/>
              </a:spcAft>
            </a:pPr>
            <a:r>
              <a:rPr lang="en-US" sz="1400" dirty="0">
                <a:latin typeface="Arial"/>
                <a:cs typeface="Arial"/>
              </a:rPr>
              <a:t>Differences based on KM</a:t>
            </a:r>
          </a:p>
          <a:p>
            <a:pPr marL="285750" indent="-228600">
              <a:lnSpc>
                <a:spcPct val="90000"/>
              </a:lnSpc>
              <a:spcAft>
                <a:spcPts val="600"/>
              </a:spcAft>
              <a:buFont typeface="Arial" panose="020B0604020202020204" pitchFamily="34" charset="0"/>
              <a:buChar char="•"/>
            </a:pPr>
            <a:r>
              <a:rPr lang="en-US" sz="1400" dirty="0">
                <a:latin typeface="Arial"/>
                <a:cs typeface="Arial"/>
              </a:rPr>
              <a:t>Industry focus</a:t>
            </a:r>
          </a:p>
          <a:p>
            <a:pPr marL="285750" indent="-228600">
              <a:lnSpc>
                <a:spcPct val="90000"/>
              </a:lnSpc>
              <a:spcAft>
                <a:spcPts val="600"/>
              </a:spcAft>
              <a:buFont typeface="Arial" panose="020B0604020202020204" pitchFamily="34" charset="0"/>
              <a:buChar char="•"/>
            </a:pPr>
            <a:r>
              <a:rPr lang="en-US" sz="1400" dirty="0">
                <a:latin typeface="Arial"/>
                <a:cs typeface="Arial"/>
              </a:rPr>
              <a:t>Product lifecycles</a:t>
            </a:r>
          </a:p>
          <a:p>
            <a:pPr marL="285750" indent="-228600">
              <a:lnSpc>
                <a:spcPct val="90000"/>
              </a:lnSpc>
              <a:spcAft>
                <a:spcPts val="600"/>
              </a:spcAft>
              <a:buFont typeface="Arial" panose="020B0604020202020204" pitchFamily="34" charset="0"/>
              <a:buChar char="•"/>
            </a:pPr>
            <a:r>
              <a:rPr lang="en-US" sz="1400" dirty="0">
                <a:latin typeface="Arial"/>
                <a:cs typeface="Arial"/>
              </a:rPr>
              <a:t>Cultural differences</a:t>
            </a:r>
          </a:p>
          <a:p>
            <a:pPr marL="285750" indent="-228600">
              <a:lnSpc>
                <a:spcPct val="90000"/>
              </a:lnSpc>
              <a:spcAft>
                <a:spcPts val="600"/>
              </a:spcAft>
              <a:buFont typeface="Arial" panose="020B0604020202020204" pitchFamily="34" charset="0"/>
              <a:buChar char="•"/>
            </a:pPr>
            <a:r>
              <a:rPr lang="en-US" sz="1400" dirty="0">
                <a:latin typeface="Arial"/>
                <a:cs typeface="Arial"/>
              </a:rPr>
              <a:t>Organizational complexity</a:t>
            </a:r>
          </a:p>
          <a:p>
            <a:pPr marL="285750" indent="-228600">
              <a:lnSpc>
                <a:spcPct val="90000"/>
              </a:lnSpc>
              <a:spcAft>
                <a:spcPts val="600"/>
              </a:spcAft>
              <a:buFont typeface="Arial" panose="020B0604020202020204" pitchFamily="34" charset="0"/>
              <a:buChar char="•"/>
            </a:pPr>
            <a:endParaRPr lang="en-US" sz="1100"/>
          </a:p>
        </p:txBody>
      </p:sp>
    </p:spTree>
    <p:extLst>
      <p:ext uri="{BB962C8B-B14F-4D97-AF65-F5344CB8AC3E}">
        <p14:creationId xmlns:p14="http://schemas.microsoft.com/office/powerpoint/2010/main" val="927039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vert="horz" lIns="91440" tIns="45720" rIns="91440" bIns="45720" rtlCol="0" anchor="b">
            <a:normAutofit/>
          </a:bodyPr>
          <a:lstStyle/>
          <a:p>
            <a:pPr algn="r"/>
            <a:r>
              <a:rPr lang="en-US" sz="3200" kern="1200" dirty="0">
                <a:solidFill>
                  <a:srgbClr val="FFFFFF"/>
                </a:solidFill>
                <a:latin typeface="Arial"/>
                <a:cs typeface="Arial"/>
              </a:rPr>
              <a:t>KM critical evaluation for Fujifilm</a:t>
            </a:r>
          </a:p>
        </p:txBody>
      </p:sp>
      <p:pic>
        <p:nvPicPr>
          <p:cNvPr id="7" name="Graphic 6" descr="Robot">
            <a:extLst>
              <a:ext uri="{FF2B5EF4-FFF2-40B4-BE49-F238E27FC236}">
                <a16:creationId xmlns="" xmlns:a16="http://schemas.microsoft.com/office/drawing/2014/main" id="{AB247862-70B1-E73F-55D0-22C721661D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6082126" y="2079023"/>
            <a:ext cx="2711832" cy="2711832"/>
          </a:xfrm>
          <a:prstGeom prst="rect">
            <a:avLst/>
          </a:prstGeom>
        </p:spPr>
      </p:pic>
      <p:graphicFrame>
        <p:nvGraphicFramePr>
          <p:cNvPr id="21" name="TextBox 2">
            <a:extLst>
              <a:ext uri="{FF2B5EF4-FFF2-40B4-BE49-F238E27FC236}">
                <a16:creationId xmlns="" xmlns:a16="http://schemas.microsoft.com/office/drawing/2014/main" id="{11AC843B-5AFF-6C5B-2F32-CAA2EAD58F6F}"/>
              </a:ext>
            </a:extLst>
          </p:cNvPr>
          <p:cNvGraphicFramePr/>
          <p:nvPr>
            <p:extLst>
              <p:ext uri="{D42A27DB-BD31-4B8C-83A1-F6EECF244321}">
                <p14:modId xmlns:p14="http://schemas.microsoft.com/office/powerpoint/2010/main" val="2038966083"/>
              </p:ext>
            </p:extLst>
          </p:nvPr>
        </p:nvGraphicFramePr>
        <p:xfrm>
          <a:off x="3436295" y="649480"/>
          <a:ext cx="2268977" cy="55460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72814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 xmlns:a16="http://schemas.microsoft.com/office/drawing/2014/main" id="{09588DA8-065E-4F6F-8EFD-43104AB2E0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6" name="Rectangle 65">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Freeform: Shape 69">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 xmlns:a16="http://schemas.microsoft.com/office/drawing/2014/main" id="{78059D7E-CA8C-5A36-3710-ED67271AEB1A}"/>
              </a:ext>
            </a:extLst>
          </p:cNvPr>
          <p:cNvSpPr txBox="1"/>
          <p:nvPr/>
        </p:nvSpPr>
        <p:spPr>
          <a:xfrm>
            <a:off x="350041" y="586855"/>
            <a:ext cx="2401025" cy="33874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ct val="0"/>
              </a:spcBef>
              <a:spcAft>
                <a:spcPts val="600"/>
              </a:spcAft>
            </a:pPr>
            <a:r>
              <a:rPr lang="en-US" sz="3500" kern="1200">
                <a:solidFill>
                  <a:srgbClr val="FFFFFF"/>
                </a:solidFill>
                <a:latin typeface="+mj-lt"/>
                <a:ea typeface="+mj-ea"/>
                <a:cs typeface="+mj-cs"/>
              </a:rPr>
              <a:t>KM critical evaluation for Siemens</a:t>
            </a:r>
          </a:p>
        </p:txBody>
      </p:sp>
      <p:sp>
        <p:nvSpPr>
          <p:cNvPr id="72" name="TextBox 71"/>
          <p:cNvSpPr txBox="1"/>
          <p:nvPr/>
        </p:nvSpPr>
        <p:spPr>
          <a:xfrm>
            <a:off x="3607694" y="649480"/>
            <a:ext cx="4916510" cy="5546047"/>
          </a:xfrm>
          <a:prstGeom prst="rect">
            <a:avLst/>
          </a:prstGeom>
        </p:spPr>
        <p:txBody>
          <a:bodyPr vert="horz" lIns="91440" tIns="45720" rIns="91440" bIns="45720" rtlCol="0" anchor="ctr">
            <a:normAutofit/>
          </a:bodyPr>
          <a:lstStyle/>
          <a:p>
            <a:pPr>
              <a:lnSpc>
                <a:spcPct val="90000"/>
              </a:lnSpc>
              <a:spcAft>
                <a:spcPts val="600"/>
              </a:spcAft>
            </a:pPr>
            <a:endParaRPr lang="en-US" sz="1400" dirty="0">
              <a:ea typeface="Calibri" panose="020F0502020204030204"/>
              <a:cs typeface="Calibri" panose="020F0502020204030204"/>
            </a:endParaRPr>
          </a:p>
          <a:p>
            <a:pPr>
              <a:lnSpc>
                <a:spcPct val="90000"/>
              </a:lnSpc>
              <a:spcAft>
                <a:spcPts val="600"/>
              </a:spcAft>
            </a:pPr>
            <a:r>
              <a:rPr lang="en-US" sz="1400" dirty="0">
                <a:solidFill>
                  <a:srgbClr val="FF0000"/>
                </a:solidFill>
                <a:latin typeface="Arial"/>
                <a:cs typeface="Arial"/>
              </a:rPr>
              <a:t>Creation of Knowledge:</a:t>
            </a:r>
            <a:endParaRPr lang="en-US" sz="1400" dirty="0">
              <a:solidFill>
                <a:srgbClr val="FF0000"/>
              </a:solidFill>
              <a:latin typeface="Arial"/>
              <a:ea typeface="Calibri" panose="020F0502020204030204"/>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 Research facilities and robust technology initiatives stimulate innovation in a variety of sectors.</a:t>
            </a:r>
            <a:endParaRPr lang="en-US" sz="1400" dirty="0">
              <a:latin typeface="Arial"/>
              <a:ea typeface="Calibri"/>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Gives staff members the groundwork to produce knowledge and creativity.</a:t>
            </a:r>
            <a:endParaRPr lang="en-US" sz="1400" dirty="0">
              <a:latin typeface="Arial"/>
              <a:ea typeface="Calibri"/>
              <a:cs typeface="Arial"/>
            </a:endParaRPr>
          </a:p>
          <a:p>
            <a:pPr>
              <a:lnSpc>
                <a:spcPct val="90000"/>
              </a:lnSpc>
              <a:spcAft>
                <a:spcPts val="600"/>
              </a:spcAft>
            </a:pPr>
            <a:r>
              <a:rPr lang="en-US" sz="1400" dirty="0">
                <a:solidFill>
                  <a:srgbClr val="FF0000"/>
                </a:solidFill>
                <a:latin typeface="Arial"/>
                <a:cs typeface="Arial"/>
              </a:rPr>
              <a:t>Capturing Knowledge: </a:t>
            </a:r>
            <a:endParaRPr lang="en-US" sz="1400" dirty="0">
              <a:solidFill>
                <a:srgbClr val="FF0000"/>
              </a:solidFill>
              <a:latin typeface="Arial"/>
              <a:ea typeface="Calibri" panose="020F0502020204030204"/>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 Explicit and implicit knowledge are captured through documented best practices.</a:t>
            </a:r>
            <a:endParaRPr lang="en-US" sz="1400" dirty="0">
              <a:latin typeface="Arial"/>
              <a:ea typeface="Calibri"/>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Knowledge is stored throughout the organization with the help of content management systems.</a:t>
            </a:r>
            <a:endParaRPr lang="en-US" sz="1400" dirty="0">
              <a:latin typeface="Arial"/>
              <a:ea typeface="Calibri"/>
              <a:cs typeface="Arial"/>
            </a:endParaRPr>
          </a:p>
          <a:p>
            <a:pPr>
              <a:lnSpc>
                <a:spcPct val="90000"/>
              </a:lnSpc>
              <a:spcAft>
                <a:spcPts val="600"/>
              </a:spcAft>
            </a:pPr>
            <a:r>
              <a:rPr lang="en-US" sz="1400" dirty="0">
                <a:solidFill>
                  <a:srgbClr val="FF0000"/>
                </a:solidFill>
                <a:latin typeface="Arial"/>
                <a:cs typeface="Arial"/>
              </a:rPr>
              <a:t>Storage and Organization: </a:t>
            </a:r>
            <a:endParaRPr lang="en-US" sz="1400" dirty="0">
              <a:solidFill>
                <a:srgbClr val="FF0000"/>
              </a:solidFill>
              <a:latin typeface="Arial"/>
              <a:ea typeface="Calibri" panose="020F0502020204030204"/>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 Optimizes the management of massive amounts of data; </a:t>
            </a:r>
            <a:endParaRPr lang="en-US" sz="1400" dirty="0">
              <a:latin typeface="Arial"/>
              <a:ea typeface="Calibri"/>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 Provides structured data storage and retrieval; </a:t>
            </a:r>
            <a:endParaRPr lang="en-US" sz="1400" dirty="0">
              <a:latin typeface="Arial"/>
              <a:ea typeface="Calibri"/>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Benefits from Siemens' experience with knowledge databases and information architecture.</a:t>
            </a:r>
            <a:endParaRPr lang="en-US" sz="1400" dirty="0">
              <a:latin typeface="Arial"/>
              <a:ea typeface="Calibri"/>
              <a:cs typeface="Arial"/>
            </a:endParaRPr>
          </a:p>
          <a:p>
            <a:pPr>
              <a:lnSpc>
                <a:spcPct val="90000"/>
              </a:lnSpc>
              <a:spcAft>
                <a:spcPts val="600"/>
              </a:spcAft>
            </a:pPr>
            <a:r>
              <a:rPr lang="en-US" sz="1400" dirty="0">
                <a:solidFill>
                  <a:srgbClr val="FF0000"/>
                </a:solidFill>
                <a:latin typeface="Arial"/>
                <a:cs typeface="Arial"/>
              </a:rPr>
              <a:t>Sharing of Knowledge:</a:t>
            </a:r>
            <a:endParaRPr lang="en-US" sz="1400" dirty="0">
              <a:solidFill>
                <a:srgbClr val="FF0000"/>
              </a:solidFill>
              <a:latin typeface="Arial"/>
              <a:ea typeface="Calibri" panose="020F0502020204030204"/>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Makes use of Siemens' strengths in international cooperation.</a:t>
            </a:r>
            <a:endParaRPr lang="en-US" sz="1400" dirty="0">
              <a:latin typeface="Arial"/>
              <a:ea typeface="Calibri"/>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Sophisticated IT systems encourage cooperation and communication between various company units (www.linkedin.com).</a:t>
            </a:r>
            <a:endParaRPr lang="en-US" sz="1400" dirty="0">
              <a:latin typeface="Arial"/>
              <a:ea typeface="Calibri"/>
              <a:cs typeface="Arial"/>
            </a:endParaRPr>
          </a:p>
        </p:txBody>
      </p:sp>
    </p:spTree>
    <p:extLst>
      <p:ext uri="{BB962C8B-B14F-4D97-AF65-F5344CB8AC3E}">
        <p14:creationId xmlns:p14="http://schemas.microsoft.com/office/powerpoint/2010/main" val="3945084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 xmlns:a16="http://schemas.microsoft.com/office/drawing/2014/main" id="{46708FAB-3898-47A9-B05A-AB9ECBD9E7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8911" y="411251"/>
            <a:ext cx="7852569" cy="874772"/>
          </a:xfrm>
        </p:spPr>
        <p:txBody>
          <a:bodyPr vert="horz" lIns="91440" tIns="45720" rIns="91440" bIns="45720" rtlCol="0" anchor="b">
            <a:normAutofit/>
          </a:bodyPr>
          <a:lstStyle/>
          <a:p>
            <a:r>
              <a:rPr lang="en-US" sz="3200" dirty="0">
                <a:latin typeface="Arial"/>
                <a:cs typeface="Arial"/>
              </a:rPr>
              <a:t>Recommendation for improvement for KM</a:t>
            </a:r>
          </a:p>
        </p:txBody>
      </p:sp>
      <p:sp>
        <p:nvSpPr>
          <p:cNvPr id="27" name="TextBox 26"/>
          <p:cNvSpPr txBox="1"/>
          <p:nvPr/>
        </p:nvSpPr>
        <p:spPr>
          <a:xfrm>
            <a:off x="655941" y="1601690"/>
            <a:ext cx="8131406" cy="3449026"/>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1400" dirty="0">
                <a:latin typeface="Arial"/>
                <a:cs typeface="Arial"/>
              </a:rPr>
              <a:t>Fujifilm</a:t>
            </a:r>
          </a:p>
          <a:p>
            <a:pPr marL="285750" indent="-228600">
              <a:lnSpc>
                <a:spcPct val="90000"/>
              </a:lnSpc>
              <a:spcAft>
                <a:spcPts val="600"/>
              </a:spcAft>
              <a:buFont typeface="Arial" panose="020B0604020202020204" pitchFamily="34" charset="0"/>
              <a:buChar char="•"/>
            </a:pPr>
            <a:r>
              <a:rPr lang="en-US" sz="1400" dirty="0">
                <a:latin typeface="Arial"/>
                <a:cs typeface="Arial"/>
              </a:rPr>
              <a:t>Moving toward more transparent knowledge sharing is recommended as a cultural change. One way to initiate a shift toward more transparent and inclusive knowledge practices is by encouraging leadership participation in knowledge-sharing groups and implementing payment plans for collaborative efforts. </a:t>
            </a:r>
          </a:p>
          <a:p>
            <a:pPr marL="285750" indent="-228600">
              <a:lnSpc>
                <a:spcPct val="90000"/>
              </a:lnSpc>
              <a:spcAft>
                <a:spcPts val="600"/>
              </a:spcAft>
              <a:buFont typeface="Arial" panose="020B0604020202020204" pitchFamily="34" charset="0"/>
              <a:buChar char="•"/>
            </a:pPr>
            <a:r>
              <a:rPr lang="en-US" sz="1400" dirty="0">
                <a:latin typeface="Arial"/>
                <a:cs typeface="Arial"/>
              </a:rPr>
              <a:t>Due to the sensitivity of medical and imaging data, it is imperative that cybersecurity measures be strengthened. </a:t>
            </a:r>
          </a:p>
          <a:p>
            <a:pPr marL="285750" indent="-228600">
              <a:lnSpc>
                <a:spcPct val="90000"/>
              </a:lnSpc>
              <a:spcAft>
                <a:spcPts val="600"/>
              </a:spcAft>
              <a:buFont typeface="Arial" panose="020B0604020202020204" pitchFamily="34" charset="0"/>
              <a:buChar char="•"/>
            </a:pPr>
            <a:r>
              <a:rPr lang="en-US" sz="1400" dirty="0">
                <a:latin typeface="Arial"/>
                <a:cs typeface="Arial"/>
              </a:rPr>
              <a:t>Consistent training and investigation into lessening encryption technologies are necessary to preserve the integrity of knowledge assets (holdings.fujifilm.com).</a:t>
            </a: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r>
              <a:rPr lang="en-US" sz="1400" dirty="0">
                <a:latin typeface="Arial"/>
                <a:cs typeface="Arial"/>
              </a:rPr>
              <a:t>Siemens</a:t>
            </a:r>
          </a:p>
          <a:p>
            <a:pPr marL="285750" indent="-228600">
              <a:lnSpc>
                <a:spcPct val="90000"/>
              </a:lnSpc>
              <a:spcAft>
                <a:spcPts val="600"/>
              </a:spcAft>
              <a:buFont typeface="Arial" panose="020B0604020202020204" pitchFamily="34" charset="0"/>
              <a:buChar char="•"/>
            </a:pPr>
            <a:r>
              <a:rPr lang="en-US" sz="1400" dirty="0">
                <a:latin typeface="Arial"/>
                <a:cs typeface="Arial"/>
              </a:rPr>
              <a:t>A detailed examination of current practices and the implementation of technological solutions could improve the efficiency of knowledge flow between business units. </a:t>
            </a:r>
          </a:p>
          <a:p>
            <a:pPr indent="-228600">
              <a:lnSpc>
                <a:spcPct val="90000"/>
              </a:lnSpc>
              <a:spcAft>
                <a:spcPts val="600"/>
              </a:spcAft>
              <a:buFont typeface="Arial" panose="020B0604020202020204" pitchFamily="34" charset="0"/>
              <a:buChar char="•"/>
            </a:pPr>
            <a:r>
              <a:rPr lang="en-US" sz="1400" dirty="0">
                <a:latin typeface="Arial"/>
                <a:cs typeface="Arial"/>
              </a:rPr>
              <a:t>It is suggested that cross-sector innovation labs be established and sustainability education be integrated into the KM system. </a:t>
            </a:r>
          </a:p>
          <a:p>
            <a:pPr marL="285750" indent="-228600">
              <a:lnSpc>
                <a:spcPct val="90000"/>
              </a:lnSpc>
              <a:spcAft>
                <a:spcPts val="600"/>
              </a:spcAft>
              <a:buFont typeface="Arial" panose="020B0604020202020204" pitchFamily="34" charset="0"/>
              <a:buChar char="•"/>
            </a:pPr>
            <a:r>
              <a:rPr lang="en-US" sz="1400" dirty="0">
                <a:latin typeface="Arial"/>
                <a:cs typeface="Arial"/>
              </a:rPr>
              <a:t>Siemens can uphold its leadership in environmentally friendly solutions and advance a more thorough method of knowledge development by implementing these programs. </a:t>
            </a:r>
          </a:p>
          <a:p>
            <a:pPr marL="285750" indent="-228600">
              <a:lnSpc>
                <a:spcPct val="90000"/>
              </a:lnSpc>
              <a:spcAft>
                <a:spcPts val="600"/>
              </a:spcAft>
              <a:buFont typeface="Arial" panose="020B0604020202020204" pitchFamily="34" charset="0"/>
              <a:buChar char="•"/>
            </a:pPr>
            <a:r>
              <a:rPr lang="en-US" sz="1400" dirty="0">
                <a:latin typeface="Arial"/>
                <a:cs typeface="Arial"/>
              </a:rPr>
              <a:t>Furthermore, storage facilities are demolished. Continued work in these domains will solidify Siemens' standing as a global leader in collaborative innovation (Stadler and </a:t>
            </a:r>
            <a:r>
              <a:rPr lang="en-US" sz="1400" err="1">
                <a:latin typeface="Arial"/>
                <a:cs typeface="Arial"/>
              </a:rPr>
              <a:t>Hinterhuber</a:t>
            </a:r>
            <a:r>
              <a:rPr lang="en-US" sz="1400" dirty="0">
                <a:latin typeface="Arial"/>
                <a:cs typeface="Arial"/>
              </a:rPr>
              <a:t>, 2005).</a:t>
            </a:r>
          </a:p>
        </p:txBody>
      </p:sp>
      <p:sp>
        <p:nvSpPr>
          <p:cNvPr id="50" name="Rectangle 49">
            <a:extLst>
              <a:ext uri="{FF2B5EF4-FFF2-40B4-BE49-F238E27FC236}">
                <a16:creationId xmlns="" xmlns:a16="http://schemas.microsoft.com/office/drawing/2014/main" id="{2E438CA0-CB4D-4C94-8C39-9C7FC9BBEE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6401962"/>
            <a:ext cx="9143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 xmlns:a16="http://schemas.microsoft.com/office/drawing/2014/main" id="{6B2C05E3-84E7-4957-95EF-B471CBF71C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6401962"/>
            <a:ext cx="3057523"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3661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1B15ED52-F352-441B-82BF-E0EA34836D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3B2E3793-BFE6-45A2-9B7B-E18844431C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BC4C4868-CB8F-4AF9-9CDB-8108F2C19B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375E0459-6403-40CD-989D-56A4407CA12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53E5B1A8-3AC9-4BD1-9BBC-78CA94F2D1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vert="horz" lIns="91440" tIns="45720" rIns="91440" bIns="45720" rtlCol="0" anchor="ctr">
            <a:normAutofit/>
          </a:bodyPr>
          <a:lstStyle/>
          <a:p>
            <a:r>
              <a:rPr lang="en-US" sz="3200" kern="1200" dirty="0">
                <a:solidFill>
                  <a:srgbClr val="FFFFFF"/>
                </a:solidFill>
                <a:latin typeface="Arial"/>
                <a:cs typeface="Arial"/>
              </a:rPr>
              <a:t>Reference list</a:t>
            </a:r>
          </a:p>
        </p:txBody>
      </p:sp>
      <p:sp>
        <p:nvSpPr>
          <p:cNvPr id="3" name="TextBox 2"/>
          <p:cNvSpPr txBox="1"/>
          <p:nvPr/>
        </p:nvSpPr>
        <p:spPr>
          <a:xfrm>
            <a:off x="959775" y="2375634"/>
            <a:ext cx="7361947" cy="3625921"/>
          </a:xfrm>
          <a:prstGeom prst="rect">
            <a:avLst/>
          </a:prstGeom>
        </p:spPr>
        <p:txBody>
          <a:bodyPr vert="horz" lIns="91440" tIns="45720" rIns="91440" bIns="45720" rtlCol="0" anchor="ctr">
            <a:noAutofit/>
          </a:bodyPr>
          <a:lstStyle/>
          <a:p>
            <a:pPr marL="285750" indent="-228600">
              <a:lnSpc>
                <a:spcPct val="90000"/>
              </a:lnSpc>
              <a:spcAft>
                <a:spcPts val="600"/>
              </a:spcAft>
              <a:buFont typeface="Arial" panose="020B0604020202020204" pitchFamily="34" charset="0"/>
              <a:buChar char="•"/>
            </a:pPr>
            <a:r>
              <a:rPr lang="en-US" sz="1400" dirty="0">
                <a:latin typeface="Arial"/>
                <a:cs typeface="Arial"/>
              </a:rPr>
              <a:t>holdings.fujifilm.com. (n.d.). Compliance and Risk Management | FUJIFILM Holdings. [online] Available at: </a:t>
            </a:r>
            <a:r>
              <a:rPr lang="en-US" sz="1400" dirty="0">
                <a:latin typeface="Arial"/>
                <a:cs typeface="Arial"/>
                <a:hlinkClick r:id="rId2"/>
              </a:rPr>
              <a:t>https://holdings.fujifilm.com/en/sustainability/vision/compliance</a:t>
            </a:r>
            <a:r>
              <a:rPr lang="en-US" sz="1400" dirty="0">
                <a:latin typeface="Arial"/>
                <a:cs typeface="Arial"/>
              </a:rPr>
              <a:t> [Accessed 14 Mar. 2024].</a:t>
            </a:r>
          </a:p>
          <a:p>
            <a:pPr marL="285750" indent="-228600">
              <a:lnSpc>
                <a:spcPct val="90000"/>
              </a:lnSpc>
              <a:spcAft>
                <a:spcPts val="600"/>
              </a:spcAft>
              <a:buFont typeface="Arial" panose="020B0604020202020204" pitchFamily="34" charset="0"/>
              <a:buChar char="•"/>
            </a:pPr>
            <a:endParaRPr lang="en-US" sz="1400" dirty="0">
              <a:latin typeface="Arial"/>
              <a:cs typeface="Arial"/>
            </a:endParaRPr>
          </a:p>
          <a:p>
            <a:pPr marL="285750" indent="-228600">
              <a:lnSpc>
                <a:spcPct val="90000"/>
              </a:lnSpc>
              <a:spcAft>
                <a:spcPts val="600"/>
              </a:spcAft>
              <a:buFont typeface="Arial" panose="020B0604020202020204" pitchFamily="34" charset="0"/>
              <a:buChar char="•"/>
            </a:pPr>
            <a:r>
              <a:rPr lang="en-US" sz="1400" dirty="0">
                <a:latin typeface="Arial"/>
                <a:cs typeface="Arial"/>
              </a:rPr>
              <a:t>Siemens News and Information. (n.d.). Islands In The Stream – How FUJIFILM Diosynth Is Embracing Industry 4.0. [online] Available at:  </a:t>
            </a:r>
            <a:r>
              <a:rPr lang="en-US" sz="1400" dirty="0">
                <a:latin typeface="Arial"/>
                <a:cs typeface="Arial"/>
                <a:hlinkClick r:id="rId3"/>
              </a:rPr>
              <a:t>https://news.siemens.co.uk/news/islands-in-the-stream-how-fujifilm-diosynth-is-embracing-industry-4-0</a:t>
            </a:r>
            <a:r>
              <a:rPr lang="en-US" sz="1400" dirty="0">
                <a:latin typeface="Arial"/>
                <a:cs typeface="Arial"/>
              </a:rPr>
              <a:t>   [Accessed 14 Mar. 2024].</a:t>
            </a:r>
          </a:p>
          <a:p>
            <a:pPr marL="285750" indent="-228600">
              <a:lnSpc>
                <a:spcPct val="90000"/>
              </a:lnSpc>
              <a:spcAft>
                <a:spcPts val="600"/>
              </a:spcAft>
              <a:buFont typeface="Arial" panose="020B0604020202020204" pitchFamily="34" charset="0"/>
              <a:buChar char="•"/>
            </a:pPr>
            <a:r>
              <a:rPr lang="en-US" sz="1400" dirty="0">
                <a:latin typeface="Arial"/>
                <a:cs typeface="Arial"/>
              </a:rPr>
              <a:t>	www.linkedin.com. (n.d.). Knowledge Management and Digital Collaboration at Siemens. [online] Available at: </a:t>
            </a:r>
            <a:r>
              <a:rPr lang="en-US" sz="1400" dirty="0">
                <a:latin typeface="Arial"/>
                <a:cs typeface="Arial"/>
                <a:hlinkClick r:id="rId4"/>
              </a:rPr>
              <a:t>https://www.linkedin.com/pulse/knowledge-management-digital-collaboration-siemens-jacqueline-guth</a:t>
            </a:r>
            <a:r>
              <a:rPr lang="en-US" sz="1400" dirty="0">
                <a:latin typeface="Arial"/>
                <a:cs typeface="Arial"/>
              </a:rPr>
              <a:t> [Accessed 14 Mar. 2024].</a:t>
            </a:r>
          </a:p>
          <a:p>
            <a:pPr marL="285750" indent="-228600">
              <a:lnSpc>
                <a:spcPct val="90000"/>
              </a:lnSpc>
              <a:spcAft>
                <a:spcPts val="600"/>
              </a:spcAft>
              <a:buFont typeface="Arial" panose="020B0604020202020204" pitchFamily="34" charset="0"/>
              <a:buChar char="•"/>
            </a:pPr>
            <a:r>
              <a:rPr lang="en-US" sz="1400" dirty="0">
                <a:latin typeface="Arial"/>
                <a:cs typeface="Arial"/>
              </a:rPr>
              <a:t>Kodama, M. and Shibata, T. (2016). Developing Knowledge Convergence through a Boundaries Vision-A Case Study of Fujifilm in Japan. Knowledge and Process Management, 23(4), pp.274–292. </a:t>
            </a:r>
            <a:r>
              <a:rPr lang="en-US" sz="1400" dirty="0" err="1">
                <a:latin typeface="Arial"/>
                <a:cs typeface="Arial"/>
              </a:rPr>
              <a:t>doi</a:t>
            </a:r>
            <a:r>
              <a:rPr lang="en-US" sz="1400" dirty="0">
                <a:latin typeface="Arial"/>
                <a:cs typeface="Arial"/>
              </a:rPr>
              <a:t>: </a:t>
            </a:r>
            <a:r>
              <a:rPr lang="en-US" sz="1400" dirty="0">
                <a:latin typeface="Arial"/>
                <a:cs typeface="Arial"/>
                <a:hlinkClick r:id="rId5"/>
              </a:rPr>
              <a:t>https://doi.org/10.1002/kpm.1511</a:t>
            </a:r>
            <a:r>
              <a:rPr lang="en-US" sz="1400" dirty="0">
                <a:latin typeface="Arial"/>
                <a:cs typeface="Arial"/>
              </a:rPr>
              <a:t> [Accessed 14 Mar. 2024].</a:t>
            </a:r>
          </a:p>
          <a:p>
            <a:pPr marL="285750" indent="-228600">
              <a:lnSpc>
                <a:spcPct val="90000"/>
              </a:lnSpc>
              <a:spcAft>
                <a:spcPts val="600"/>
              </a:spcAft>
              <a:buFont typeface="Arial" panose="020B0604020202020204" pitchFamily="34" charset="0"/>
              <a:buChar char="•"/>
            </a:pPr>
            <a:r>
              <a:rPr lang="en-US" sz="1400" dirty="0">
                <a:latin typeface="Arial"/>
                <a:cs typeface="Arial"/>
              </a:rPr>
              <a:t>	Stadler, C. and </a:t>
            </a:r>
            <a:r>
              <a:rPr lang="en-US" sz="1400" dirty="0" err="1">
                <a:latin typeface="Arial"/>
                <a:cs typeface="Arial"/>
              </a:rPr>
              <a:t>Hinterhuber</a:t>
            </a:r>
            <a:r>
              <a:rPr lang="en-US" sz="1400" dirty="0">
                <a:latin typeface="Arial"/>
                <a:cs typeface="Arial"/>
              </a:rPr>
              <a:t>, H.H. (2005). Shell, Siemens and DaimlerChrysler: Leading Change in Companies with Strong Values. Long Range Planning, [online] 38(5), pp.467–484. </a:t>
            </a:r>
            <a:r>
              <a:rPr lang="en-US" sz="1400" dirty="0" err="1">
                <a:latin typeface="Arial"/>
                <a:cs typeface="Arial"/>
              </a:rPr>
              <a:t>doi</a:t>
            </a:r>
            <a:r>
              <a:rPr lang="en-US" sz="1400" dirty="0">
                <a:latin typeface="Arial"/>
                <a:cs typeface="Arial"/>
              </a:rPr>
              <a:t>: </a:t>
            </a:r>
            <a:r>
              <a:rPr lang="en-US" sz="1400" dirty="0">
                <a:latin typeface="Arial"/>
                <a:cs typeface="Arial"/>
                <a:hlinkClick r:id="rId6"/>
              </a:rPr>
              <a:t>https://doi.org/10.1016/j.lrp.2005.06.001</a:t>
            </a:r>
            <a:r>
              <a:rPr lang="en-US" sz="1400" dirty="0">
                <a:latin typeface="Arial"/>
                <a:cs typeface="Arial"/>
              </a:rPr>
              <a:t> [Accessed 14 Mar. 2024].</a:t>
            </a:r>
          </a:p>
          <a:p>
            <a:pPr marL="285750" indent="-228600">
              <a:lnSpc>
                <a:spcPct val="90000"/>
              </a:lnSpc>
              <a:spcAft>
                <a:spcPts val="600"/>
              </a:spcAft>
              <a:buFont typeface="Arial" panose="020B0604020202020204" pitchFamily="34" charset="0"/>
              <a:buChar char="•"/>
            </a:pPr>
            <a:endParaRPr lang="en-US" sz="1300"/>
          </a:p>
          <a:p>
            <a:pPr marL="285750" indent="-228600">
              <a:lnSpc>
                <a:spcPct val="90000"/>
              </a:lnSpc>
              <a:spcAft>
                <a:spcPts val="600"/>
              </a:spcAft>
              <a:buFont typeface="Arial" panose="020B0604020202020204" pitchFamily="34" charset="0"/>
              <a:buChar char="•"/>
            </a:pPr>
            <a:endParaRPr lang="en-US" sz="1300"/>
          </a:p>
        </p:txBody>
      </p:sp>
    </p:spTree>
    <p:extLst>
      <p:ext uri="{BB962C8B-B14F-4D97-AF65-F5344CB8AC3E}">
        <p14:creationId xmlns:p14="http://schemas.microsoft.com/office/powerpoint/2010/main" val="4866552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Slipstream</Template>
  <TotalTime>168</TotalTime>
  <Words>368</Words>
  <Application>Microsoft Office PowerPoint</Application>
  <PresentationFormat>On-screen Show (4:3)</PresentationFormat>
  <Paragraphs>86</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Fujifilm and Siemens KMS​</vt:lpstr>
      <vt:lpstr>Fujifilm and Siemens</vt:lpstr>
      <vt:lpstr>Similarities and differences based on SWOT analysis for KM</vt:lpstr>
      <vt:lpstr>KM critical evaluation for Fujifilm</vt:lpstr>
      <vt:lpstr>PowerPoint Presentation</vt:lpstr>
      <vt:lpstr>Recommendation for improvement for KM</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Fujifilm and Siemens KMS</dc:title>
  <dc:creator>Valentina</dc:creator>
  <cp:lastModifiedBy>Tudor</cp:lastModifiedBy>
  <cp:revision>272</cp:revision>
  <dcterms:created xsi:type="dcterms:W3CDTF">2024-03-13T21:38:30Z</dcterms:created>
  <dcterms:modified xsi:type="dcterms:W3CDTF">2024-03-14T21:53:25Z</dcterms:modified>
</cp:coreProperties>
</file>