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14" r:id="rId5"/>
    <p:sldId id="300" r:id="rId6"/>
    <p:sldId id="301" r:id="rId7"/>
    <p:sldId id="313" r:id="rId8"/>
    <p:sldId id="302" r:id="rId9"/>
    <p:sldId id="303" r:id="rId10"/>
    <p:sldId id="304" r:id="rId11"/>
    <p:sldId id="305" r:id="rId12"/>
    <p:sldId id="306" r:id="rId13"/>
    <p:sldId id="307" r:id="rId14"/>
    <p:sldId id="30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083E6E3-FA7D-4D7B-A595-EF9225AFEA82}"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4682"/>
  </p:normalViewPr>
  <p:slideViewPr>
    <p:cSldViewPr snapToGrid="0">
      <p:cViewPr varScale="1">
        <p:scale>
          <a:sx n="92" d="100"/>
          <a:sy n="92" d="100"/>
        </p:scale>
        <p:origin x="13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712B4-1AE0-734B-BD0B-ED5EB8FC3B80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Add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09567-0710-7949-BFB0-34B4188750EB}" type="datetime1">
              <a:rPr lang="en-US" noProof="0" smtClean="0"/>
              <a:t>3/15/2026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noProof="0" dirty="0"/>
              <a:t>Add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3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3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89336" cy="3383280"/>
          </a:xfrm>
        </p:spPr>
        <p:txBody>
          <a:bodyPr lIns="91440" tIns="45720" rIns="91440" bIns="45720" anchor="t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4718304"/>
            <a:ext cx="5367528" cy="1371600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BD2B87EC-C19D-D312-C5D1-68C7B3D3F34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577" r="47068" b="26177"/>
          <a:stretch/>
        </p:blipFill>
        <p:spPr>
          <a:xfrm rot="5400000" flipH="1" flipV="1">
            <a:off x="8037001" y="-183083"/>
            <a:ext cx="3971922" cy="43380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A27C1C0-4175-DDF3-7F04-05A1FF4F83E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1" t="1" r="26660" b="31913"/>
          <a:stretch/>
        </p:blipFill>
        <p:spPr>
          <a:xfrm flipH="1">
            <a:off x="-2" y="2786671"/>
            <a:ext cx="2626743" cy="407133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F59A96A-1EEC-D106-BC8B-FBC3D022D6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49606"/>
          <a:stretch/>
        </p:blipFill>
        <p:spPr>
          <a:xfrm flipH="1">
            <a:off x="1634272" y="4519948"/>
            <a:ext cx="3527989" cy="233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89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</p:spTree>
    <p:extLst>
      <p:ext uri="{BB962C8B-B14F-4D97-AF65-F5344CB8AC3E}">
        <p14:creationId xmlns:p14="http://schemas.microsoft.com/office/powerpoint/2010/main" val="305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2040" y="996696"/>
            <a:ext cx="6528816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3C7080A-051C-2507-F252-F6834643015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996950"/>
            <a:ext cx="3971925" cy="58578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919472" y="2130552"/>
            <a:ext cx="6510528" cy="3959352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algn="ctr">
              <a:defRPr/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127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1691640"/>
            <a:ext cx="7708392" cy="2916936"/>
          </a:xfrm>
        </p:spPr>
        <p:txBody>
          <a:bodyPr lIns="91440" tIns="45720" rIns="91440" bIns="45720" anchor="b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25296" y="5001768"/>
            <a:ext cx="7251192" cy="1088136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DBCB114-3994-3B78-91C3-3970219AB0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15397" b="35439"/>
          <a:stretch/>
        </p:blipFill>
        <p:spPr>
          <a:xfrm rot="16200000">
            <a:off x="8573175" y="595473"/>
            <a:ext cx="3527989" cy="3709665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1954D399-E3CD-888F-FCF9-DA0F34C643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25157" b="13214"/>
          <a:stretch/>
        </p:blipFill>
        <p:spPr>
          <a:xfrm>
            <a:off x="8329613" y="3429000"/>
            <a:ext cx="3862387" cy="3429000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4CC75E85-8A16-65D2-BB9D-7966D18A9C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" r="47260" b="26651"/>
          <a:stretch/>
        </p:blipFill>
        <p:spPr>
          <a:xfrm rot="16200000" flipV="1">
            <a:off x="197728" y="-197735"/>
            <a:ext cx="3914776" cy="431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68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94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48" y="996696"/>
            <a:ext cx="5641848" cy="4855464"/>
          </a:xfrm>
        </p:spPr>
        <p:txBody>
          <a:bodyPr lIns="91440" tIns="45720" rIns="91440" bIns="45720"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27" name="Picture Placeholder 926">
            <a:extLst>
              <a:ext uri="{FF2B5EF4-FFF2-40B4-BE49-F238E27FC236}">
                <a16:creationId xmlns:a16="http://schemas.microsoft.com/office/drawing/2014/main" id="{E0D9F5FD-31A3-F83E-0559-2C0434E004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0"/>
            <a:ext cx="3971925" cy="5857875"/>
          </a:xfrm>
          <a:custGeom>
            <a:avLst/>
            <a:gdLst>
              <a:gd name="connsiteX0" fmla="*/ 0 w 3971925"/>
              <a:gd name="connsiteY0" fmla="*/ 0 h 5857875"/>
              <a:gd name="connsiteX1" fmla="*/ 3971925 w 3971925"/>
              <a:gd name="connsiteY1" fmla="*/ 0 h 5857875"/>
              <a:gd name="connsiteX2" fmla="*/ 3971925 w 3971925"/>
              <a:gd name="connsiteY2" fmla="*/ 5857875 h 5857875"/>
              <a:gd name="connsiteX3" fmla="*/ 1972187 w 3971925"/>
              <a:gd name="connsiteY3" fmla="*/ 5857875 h 5857875"/>
              <a:gd name="connsiteX4" fmla="*/ 1978760 w 3971925"/>
              <a:gd name="connsiteY4" fmla="*/ 5848548 h 5857875"/>
              <a:gd name="connsiteX5" fmla="*/ 2015275 w 3971925"/>
              <a:gd name="connsiteY5" fmla="*/ 5713664 h 5857875"/>
              <a:gd name="connsiteX6" fmla="*/ 2015275 w 3971925"/>
              <a:gd name="connsiteY6" fmla="*/ 5713663 h 5857875"/>
              <a:gd name="connsiteX7" fmla="*/ 2010932 w 3971925"/>
              <a:gd name="connsiteY7" fmla="*/ 5713083 h 5857875"/>
              <a:gd name="connsiteX8" fmla="*/ 2010064 w 3971925"/>
              <a:gd name="connsiteY8" fmla="*/ 5713083 h 5857875"/>
              <a:gd name="connsiteX9" fmla="*/ 1871116 w 3971925"/>
              <a:gd name="connsiteY9" fmla="*/ 5759476 h 5857875"/>
              <a:gd name="connsiteX10" fmla="*/ 1753300 w 3971925"/>
              <a:gd name="connsiteY10" fmla="*/ 5793691 h 5857875"/>
              <a:gd name="connsiteX11" fmla="*/ 1717404 w 3971925"/>
              <a:gd name="connsiteY11" fmla="*/ 5835082 h 5857875"/>
              <a:gd name="connsiteX12" fmla="*/ 1704691 w 3971925"/>
              <a:gd name="connsiteY12" fmla="*/ 5857875 h 5857875"/>
              <a:gd name="connsiteX13" fmla="*/ 0 w 3971925"/>
              <a:gd name="connsiteY13" fmla="*/ 5857875 h 5857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971925" h="5857875">
                <a:moveTo>
                  <a:pt x="0" y="0"/>
                </a:moveTo>
                <a:lnTo>
                  <a:pt x="3971925" y="0"/>
                </a:lnTo>
                <a:lnTo>
                  <a:pt x="3971925" y="5857875"/>
                </a:lnTo>
                <a:lnTo>
                  <a:pt x="1972187" y="5857875"/>
                </a:lnTo>
                <a:lnTo>
                  <a:pt x="1978760" y="5848548"/>
                </a:lnTo>
                <a:cubicBezTo>
                  <a:pt x="2003551" y="5807990"/>
                  <a:pt x="2018531" y="5763681"/>
                  <a:pt x="2015275" y="5713664"/>
                </a:cubicBezTo>
                <a:lnTo>
                  <a:pt x="2015275" y="5713663"/>
                </a:lnTo>
                <a:cubicBezTo>
                  <a:pt x="2015275" y="5711343"/>
                  <a:pt x="2011801" y="5711343"/>
                  <a:pt x="2010932" y="5713083"/>
                </a:cubicBezTo>
                <a:cubicBezTo>
                  <a:pt x="2010643" y="5713083"/>
                  <a:pt x="2010354" y="5713083"/>
                  <a:pt x="2010064" y="5713083"/>
                </a:cubicBezTo>
                <a:cubicBezTo>
                  <a:pt x="1966643" y="5741499"/>
                  <a:pt x="1921774" y="5751937"/>
                  <a:pt x="1871116" y="5759476"/>
                </a:cubicBezTo>
                <a:cubicBezTo>
                  <a:pt x="1832326" y="5765275"/>
                  <a:pt x="1786010" y="5769045"/>
                  <a:pt x="1753300" y="5793691"/>
                </a:cubicBezTo>
                <a:cubicBezTo>
                  <a:pt x="1738970" y="5804419"/>
                  <a:pt x="1727463" y="5819134"/>
                  <a:pt x="1717404" y="5835082"/>
                </a:cubicBezTo>
                <a:lnTo>
                  <a:pt x="1704691" y="5857875"/>
                </a:lnTo>
                <a:lnTo>
                  <a:pt x="0" y="5857875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AE730C61-B0A5-15E4-EBDC-4DAA74F0270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1652" b="34005"/>
          <a:stretch/>
        </p:blipFill>
        <p:spPr>
          <a:xfrm rot="5400000" flipH="1" flipV="1">
            <a:off x="9278992" y="3944992"/>
            <a:ext cx="2764120" cy="3061895"/>
          </a:xfrm>
          <a:prstGeom prst="rect">
            <a:avLst/>
          </a:prstGeom>
        </p:spPr>
      </p:pic>
      <p:pic>
        <p:nvPicPr>
          <p:cNvPr id="876" name="Graphic 875">
            <a:extLst>
              <a:ext uri="{FF2B5EF4-FFF2-40B4-BE49-F238E27FC236}">
                <a16:creationId xmlns:a16="http://schemas.microsoft.com/office/drawing/2014/main" id="{1AD600CE-8F3B-12A6-46EE-EFDBB7A1BB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3805" b="26651"/>
          <a:stretch/>
        </p:blipFill>
        <p:spPr>
          <a:xfrm rot="5400000">
            <a:off x="440621" y="2988379"/>
            <a:ext cx="3428999" cy="431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9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1153E704-93AB-7E5D-6EB0-56FA23E7BC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130552"/>
            <a:ext cx="5641848" cy="395935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70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88B6212-D12B-E47E-327B-D1DDE7D713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910328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4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88B6212-D12B-E47E-327B-D1DDE7D713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206240" cy="3959352"/>
          </a:xfrm>
        </p:spPr>
        <p:txBody>
          <a:bodyPr anchor="t"/>
          <a:lstStyle>
            <a:lvl1pPr marL="347472"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513832" y="2176272"/>
            <a:ext cx="5907024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539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176272"/>
            <a:ext cx="10652760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214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8668512" cy="2432304"/>
          </a:xfrm>
        </p:spPr>
        <p:txBody>
          <a:bodyPr lIns="91440" tIns="45720" rIns="91440" bIns="45720" anchor="t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3429000"/>
            <a:ext cx="5340096" cy="2660904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F291867A-07AF-138A-AC57-59D328A609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22" r="19404" b="26232"/>
          <a:stretch/>
        </p:blipFill>
        <p:spPr>
          <a:xfrm rot="5400000" flipH="1" flipV="1">
            <a:off x="8651875" y="625473"/>
            <a:ext cx="4165601" cy="291465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F7C5AD9-C0FD-61EF-DDC7-8F47014199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33" t="-8495" r="43883" b="25558"/>
          <a:stretch/>
        </p:blipFill>
        <p:spPr>
          <a:xfrm>
            <a:off x="10201275" y="1898651"/>
            <a:ext cx="1990725" cy="4959349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398A539-AF73-E115-3EDF-231BC59E68D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027" t="1169" r="27094" b="32980"/>
          <a:stretch/>
        </p:blipFill>
        <p:spPr>
          <a:xfrm rot="10800000" flipV="1">
            <a:off x="-1" y="2988379"/>
            <a:ext cx="5335584" cy="386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769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096" y="2450591"/>
            <a:ext cx="10652761" cy="348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00800"/>
            <a:ext cx="457200" cy="457200"/>
          </a:xfrm>
          <a:prstGeom prst="rect">
            <a:avLst/>
          </a:prstGeom>
          <a:noFill/>
        </p:spPr>
        <p:txBody>
          <a:bodyPr anchor="ctr"/>
          <a:lstStyle>
            <a:lvl1pPr algn="ctr">
              <a:defRPr lang="en-US" sz="1200" b="1" i="0" smtClean="0">
                <a:solidFill>
                  <a:schemeClr val="accent3"/>
                </a:solidFill>
                <a:latin typeface="+mn-lt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E99AD-9348-1084-6E11-26968BDE3782}"/>
              </a:ext>
            </a:extLst>
          </p:cNvPr>
          <p:cNvSpPr txBox="1"/>
          <p:nvPr userDrawn="1"/>
        </p:nvSpPr>
        <p:spPr>
          <a:xfrm>
            <a:off x="11741419" y="-1537"/>
            <a:ext cx="457200" cy="4572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4000" b="0" dirty="0">
                <a:solidFill>
                  <a:schemeClr val="accent3"/>
                </a:solidFill>
                <a:latin typeface="+mn-lt"/>
                <a:ea typeface="BIZ UDPGothic" panose="020B0400000000000000" pitchFamily="34" charset="-128"/>
              </a:rPr>
              <a:t>*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2047422-8CC9-77AE-C87B-852011B8253E}"/>
              </a:ext>
            </a:extLst>
          </p:cNvPr>
          <p:cNvCxnSpPr>
            <a:cxnSpLocks/>
          </p:cNvCxnSpPr>
          <p:nvPr userDrawn="1"/>
        </p:nvCxnSpPr>
        <p:spPr>
          <a:xfrm>
            <a:off x="0" y="457200"/>
            <a:ext cx="12192000" cy="0"/>
          </a:xfrm>
          <a:prstGeom prst="line">
            <a:avLst/>
          </a:prstGeom>
          <a:ln w="63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FC25401-8B16-54B2-8DFB-324B1C3F7DD3}"/>
              </a:ext>
            </a:extLst>
          </p:cNvPr>
          <p:cNvCxnSpPr>
            <a:cxnSpLocks/>
          </p:cNvCxnSpPr>
          <p:nvPr userDrawn="1"/>
        </p:nvCxnSpPr>
        <p:spPr>
          <a:xfrm>
            <a:off x="11734800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4702C82C-C24B-9094-A3C6-7670E28B8D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8991601" y="3200399"/>
            <a:ext cx="5943596" cy="457199"/>
          </a:xfrm>
          <a:prstGeom prst="rect">
            <a:avLst/>
          </a:prstGeom>
        </p:spPr>
        <p:txBody>
          <a:bodyPr anchor="ctr"/>
          <a:lstStyle>
            <a:lvl1pPr algn="ctr">
              <a:defRPr sz="1200" b="1" i="0" spc="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Add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14400" rtl="0" eaLnBrk="1" latinLnBrk="0" hangingPunct="1">
        <a:lnSpc>
          <a:spcPct val="75000"/>
        </a:lnSpc>
        <a:spcBef>
          <a:spcPct val="0"/>
        </a:spcBef>
        <a:buNone/>
        <a:defRPr sz="4000" b="1" kern="1200" spc="-150" baseline="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CD6DC-2AB9-27D4-0212-994709C9D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862" y="996696"/>
            <a:ext cx="11033994" cy="5562366"/>
          </a:xfrm>
        </p:spPr>
        <p:txBody>
          <a:bodyPr/>
          <a:lstStyle/>
          <a:p>
            <a:pPr algn="ctr">
              <a:buSzPct val="50000"/>
            </a:pPr>
            <a:r>
              <a:rPr lang="en-GB" sz="2000" b="0" dirty="0">
                <a:latin typeface="+mn-lt"/>
              </a:rPr>
              <a:t>Name of Student:</a:t>
            </a:r>
            <a:br>
              <a:rPr lang="en-GB" b="0" dirty="0">
                <a:latin typeface="+mn-lt"/>
              </a:rPr>
            </a:br>
            <a:r>
              <a:rPr lang="en-GB" b="0" dirty="0">
                <a:latin typeface="+mn-lt"/>
              </a:rPr>
              <a:t>Aleksandar Mihaylov Ivanov</a:t>
            </a:r>
            <a:br>
              <a:rPr lang="en-GB" b="0" dirty="0">
                <a:latin typeface="+mn-lt"/>
              </a:rPr>
            </a:br>
            <a:r>
              <a:rPr lang="en-GB" sz="2000" b="0" dirty="0">
                <a:latin typeface="+mn-lt"/>
              </a:rPr>
              <a:t>Student ID Number:</a:t>
            </a:r>
            <a:br>
              <a:rPr lang="en-GB" sz="2000" b="0" dirty="0">
                <a:latin typeface="+mn-lt"/>
              </a:rPr>
            </a:br>
            <a:r>
              <a:rPr lang="en-GB" b="0" dirty="0">
                <a:latin typeface="+mn-lt"/>
              </a:rPr>
              <a:t>2512500</a:t>
            </a:r>
            <a:br>
              <a:rPr lang="en-GB" sz="2000" b="0" dirty="0">
                <a:latin typeface="+mn-lt"/>
              </a:rPr>
            </a:br>
            <a:r>
              <a:rPr lang="en-GB" sz="2000" b="0" dirty="0">
                <a:latin typeface="+mn-lt"/>
              </a:rPr>
              <a:t>Module code:</a:t>
            </a:r>
            <a:br>
              <a:rPr lang="en-GB" sz="2000" b="0" dirty="0">
                <a:latin typeface="+mn-lt"/>
              </a:rPr>
            </a:br>
            <a:r>
              <a:rPr lang="en-GB" b="0" dirty="0">
                <a:latin typeface="+mn-lt"/>
              </a:rPr>
              <a:t>LCLM4004</a:t>
            </a:r>
            <a:br>
              <a:rPr lang="en-GB" b="0" dirty="0">
                <a:latin typeface="+mn-lt"/>
              </a:rPr>
            </a:br>
            <a:r>
              <a:rPr lang="en-GB" sz="2000" b="0" dirty="0">
                <a:latin typeface="+mn-lt"/>
              </a:rPr>
              <a:t>Module:</a:t>
            </a:r>
            <a:br>
              <a:rPr lang="en-GB" sz="2000" b="0" dirty="0">
                <a:latin typeface="+mn-lt"/>
              </a:rPr>
            </a:br>
            <a:r>
              <a:rPr lang="en-GB" b="0" dirty="0">
                <a:latin typeface="+mn-lt"/>
              </a:rPr>
              <a:t>Problem Solving and Decision Making</a:t>
            </a:r>
            <a:br>
              <a:rPr lang="en-GB" b="0" dirty="0">
                <a:latin typeface="+mn-lt"/>
              </a:rPr>
            </a:br>
            <a:r>
              <a:rPr lang="en-GB" sz="2000" b="0" dirty="0">
                <a:latin typeface="+mn-lt"/>
              </a:rPr>
              <a:t>Lecturer’s Name:</a:t>
            </a:r>
            <a:br>
              <a:rPr lang="en-GB" sz="2000" b="0" dirty="0">
                <a:latin typeface="+mn-lt"/>
              </a:rPr>
            </a:br>
            <a:r>
              <a:rPr lang="en-GB" sz="2000" b="0" dirty="0" err="1">
                <a:latin typeface="+mn-lt"/>
              </a:rPr>
              <a:t>Faizu</a:t>
            </a:r>
            <a:r>
              <a:rPr lang="en-GB" sz="2000" b="0" dirty="0">
                <a:latin typeface="+mn-lt"/>
              </a:rPr>
              <a:t> Edu</a:t>
            </a:r>
            <a:br>
              <a:rPr lang="en-GB" sz="2000" b="0" dirty="0">
                <a:latin typeface="+mn-lt"/>
              </a:rPr>
            </a:br>
            <a:endParaRPr lang="en-GB" sz="2000" b="0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F546-5365-88A1-CB14-69174BA6C2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673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40570-13B1-E20C-28EA-4514891DB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89336" cy="2564651"/>
          </a:xfrm>
        </p:spPr>
        <p:txBody>
          <a:bodyPr/>
          <a:lstStyle/>
          <a:p>
            <a:r>
              <a:rPr lang="en-US" dirty="0">
                <a:solidFill>
                  <a:schemeClr val="accent3"/>
                </a:solidFill>
              </a:rPr>
              <a:t>Problem-solving techniques and issues impacting Green Haven Florists</a:t>
            </a:r>
            <a:br>
              <a:rPr lang="en-GB" b="0" dirty="0"/>
            </a:br>
            <a:br>
              <a:rPr lang="en-GB" b="0" dirty="0"/>
            </a:b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97285-76D8-7E4B-5301-2C5C7F50D0A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4718304"/>
            <a:ext cx="5367528" cy="1371600"/>
          </a:xfrm>
        </p:spPr>
        <p:txBody>
          <a:bodyPr/>
          <a:lstStyle/>
          <a:p>
            <a:r>
              <a:rPr lang="en-GB" dirty="0">
                <a:highlight>
                  <a:srgbClr val="000000"/>
                </a:highlight>
              </a:rPr>
              <a:t>“To launch a business means successfully solving problems. Solving problems means listening.” ~</a:t>
            </a:r>
            <a:r>
              <a:rPr lang="en-GB" b="1" dirty="0">
                <a:highlight>
                  <a:srgbClr val="000000"/>
                </a:highlight>
              </a:rPr>
              <a:t>Richard Branson</a:t>
            </a:r>
            <a:endParaRPr lang="en-GB" dirty="0">
              <a:highlight>
                <a:srgbClr val="000000"/>
              </a:highligh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343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35764A-06BF-17D4-EE6D-670F5F3FC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5327904" cy="902442"/>
          </a:xfrm>
        </p:spPr>
        <p:txBody>
          <a:bodyPr/>
          <a:lstStyle/>
          <a:p>
            <a:r>
              <a:rPr lang="en-US" dirty="0"/>
              <a:t>Table of contents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B3696-52AB-4FB9-4BF7-D8F7C8A7567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629400" y="826477"/>
            <a:ext cx="4800600" cy="5263427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sz="2000" dirty="0"/>
              <a:t>Introduction</a:t>
            </a:r>
          </a:p>
          <a:p>
            <a:r>
              <a:rPr lang="en-US" sz="2000" dirty="0"/>
              <a:t>Table of contents</a:t>
            </a:r>
          </a:p>
          <a:p>
            <a:r>
              <a:rPr lang="en-US" sz="2000" dirty="0"/>
              <a:t>Problem solving tools and solutions</a:t>
            </a:r>
          </a:p>
          <a:p>
            <a:r>
              <a:rPr lang="en-US" sz="2000" dirty="0"/>
              <a:t>PESTILE analysis</a:t>
            </a:r>
          </a:p>
          <a:p>
            <a:r>
              <a:rPr lang="en-US" sz="2000" dirty="0"/>
              <a:t>SWOT analysis</a:t>
            </a:r>
          </a:p>
          <a:p>
            <a:r>
              <a:rPr lang="en-US" sz="2000" dirty="0"/>
              <a:t>Cause and Effect of the Problem</a:t>
            </a:r>
          </a:p>
          <a:p>
            <a:r>
              <a:rPr lang="en-US" sz="2000" dirty="0"/>
              <a:t>Fishbone diagrammatic illustration of the problem</a:t>
            </a:r>
          </a:p>
          <a:p>
            <a:r>
              <a:rPr lang="en-US" sz="2000" dirty="0"/>
              <a:t>Conclusion</a:t>
            </a:r>
          </a:p>
          <a:p>
            <a:r>
              <a:rPr lang="en-US" sz="2000" dirty="0"/>
              <a:t>References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3ADF6CA-8CF2-F784-C54C-19B5396237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570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51B0DE-9831-CE96-DA71-117B9EFDF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3381873" cy="814519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6A624-B2E5-EC9F-41A6-123F23B791B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4</a:t>
            </a:fld>
            <a:endParaRPr lang="en-US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DB31803-D573-15EF-D95F-A859422D4D79}"/>
              </a:ext>
            </a:extLst>
          </p:cNvPr>
          <p:cNvGraphicFramePr>
            <a:graphicFrameLocks noGrp="1"/>
          </p:cNvGraphicFramePr>
          <p:nvPr>
            <p:ph sz="quarter" idx="12"/>
            <p:extLst>
              <p:ext uri="{D42A27DB-BD31-4B8C-83A1-F6EECF244321}">
                <p14:modId xmlns:p14="http://schemas.microsoft.com/office/powerpoint/2010/main" val="369243814"/>
              </p:ext>
            </p:extLst>
          </p:nvPr>
        </p:nvGraphicFramePr>
        <p:xfrm>
          <a:off x="457200" y="2145322"/>
          <a:ext cx="9154391" cy="425547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154391">
                  <a:extLst>
                    <a:ext uri="{9D8B030D-6E8A-4147-A177-3AD203B41FA5}">
                      <a16:colId xmlns:a16="http://schemas.microsoft.com/office/drawing/2014/main" val="4116915623"/>
                    </a:ext>
                  </a:extLst>
                </a:gridCol>
              </a:tblGrid>
              <a:tr h="425547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accent3"/>
                          </a:solidFill>
                        </a:rPr>
                        <a:t>Problems and solving them is a critical managerial skill that enables company's to identify challenges, causes, and implement effective solutions. </a:t>
                      </a:r>
                    </a:p>
                    <a:p>
                      <a:endParaRPr lang="en-GB" sz="2000" b="0" dirty="0">
                        <a:solidFill>
                          <a:schemeClr val="accent3"/>
                        </a:solidFill>
                        <a:latin typeface="Arial Black" panose="020B0A04020102020204" pitchFamily="34" charset="0"/>
                      </a:endParaRPr>
                    </a:p>
                    <a:p>
                      <a:endParaRPr lang="en-GB" sz="2000" b="0" dirty="0">
                        <a:solidFill>
                          <a:schemeClr val="accent3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61225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8023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9B338E8-1DBC-0FE2-455A-82806A977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108" y="996696"/>
            <a:ext cx="11086748" cy="1289304"/>
          </a:xfrm>
        </p:spPr>
        <p:txBody>
          <a:bodyPr/>
          <a:lstStyle/>
          <a:p>
            <a:r>
              <a:rPr lang="en-US" dirty="0"/>
              <a:t>Problem solving tools and solutions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20FC2-50B3-A72C-35FF-E2289F7FF82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34108" y="2286000"/>
            <a:ext cx="11095892" cy="3803904"/>
          </a:xfrm>
        </p:spPr>
        <p:txBody>
          <a:bodyPr/>
          <a:lstStyle/>
          <a:p>
            <a:pPr marL="285750" indent="-285750">
              <a:buSzPct val="40000"/>
              <a:buFont typeface="Arial" panose="020B0604020202020204" pitchFamily="34" charset="0"/>
              <a:buChar char="•"/>
            </a:pPr>
            <a:r>
              <a:rPr lang="en-US" sz="2800" dirty="0">
                <a:highlight>
                  <a:srgbClr val="C0C0C0"/>
                </a:highlight>
              </a:rPr>
              <a:t>Problem Identification-30% Decline store sales</a:t>
            </a:r>
          </a:p>
          <a:p>
            <a:pPr marL="285750" indent="-285750">
              <a:buSzPct val="40000"/>
              <a:buFont typeface="Arial" panose="020B0604020202020204" pitchFamily="34" charset="0"/>
              <a:buChar char="•"/>
            </a:pPr>
            <a:r>
              <a:rPr lang="en-GB" sz="2800" dirty="0">
                <a:highlight>
                  <a:srgbClr val="C0C0C0"/>
                </a:highlight>
              </a:rPr>
              <a:t>Define the problem-struggling to maintain profitability</a:t>
            </a:r>
          </a:p>
          <a:p>
            <a:pPr marL="285750" indent="-285750">
              <a:buSzPct val="40000"/>
              <a:buFont typeface="Arial" panose="020B0604020202020204" pitchFamily="34" charset="0"/>
              <a:buChar char="•"/>
            </a:pPr>
            <a:r>
              <a:rPr lang="en-US" sz="2800" dirty="0">
                <a:highlight>
                  <a:srgbClr val="C0C0C0"/>
                </a:highlight>
              </a:rPr>
              <a:t>Analytical Tools-PESTILE and SWOT</a:t>
            </a:r>
          </a:p>
          <a:p>
            <a:pPr marL="285750" indent="-285750">
              <a:buSzPct val="40000"/>
              <a:buFont typeface="Arial" panose="020B0604020202020204" pitchFamily="34" charset="0"/>
              <a:buChar char="•"/>
            </a:pPr>
            <a:r>
              <a:rPr lang="en-US" sz="2800" dirty="0">
                <a:highlight>
                  <a:srgbClr val="C0C0C0"/>
                </a:highlight>
              </a:rPr>
              <a:t>Cause‑and‑Effect and Analysis</a:t>
            </a:r>
          </a:p>
          <a:p>
            <a:pPr marL="285750" indent="-285750">
              <a:buSzPct val="40000"/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buSzPct val="40000"/>
            </a:pPr>
            <a:r>
              <a:rPr lang="en-GB" sz="2800" dirty="0"/>
              <a:t>  </a:t>
            </a:r>
            <a:endParaRPr lang="en-US" sz="2800" dirty="0"/>
          </a:p>
          <a:p>
            <a:pPr marL="285750" indent="-285750">
              <a:buSzPct val="40000"/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A22479-F5E2-4107-7904-F66C64FF2C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161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7D8619-1B86-47C0-0EF6-BD7B3346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9677" y="404446"/>
            <a:ext cx="7227277" cy="1512278"/>
          </a:xfrm>
        </p:spPr>
        <p:txBody>
          <a:bodyPr/>
          <a:lstStyle/>
          <a:p>
            <a:r>
              <a:rPr lang="en-US" dirty="0">
                <a:solidFill>
                  <a:schemeClr val="accent3"/>
                </a:solidFill>
              </a:rPr>
              <a:t>PESTILE analysis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A923FBA-7788-70A6-BB80-20E32A13EAE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1573" y="1641765"/>
            <a:ext cx="8921027" cy="4448140"/>
          </a:xfrm>
        </p:spPr>
        <p:txBody>
          <a:bodyPr>
            <a:normAutofit lnSpcReduction="10000"/>
          </a:bodyPr>
          <a:lstStyle/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Analysis helps company's and new or established organizations to understand environmental ,technological , economical ,social , political and legal factors that can effect or reflect upon their profit and sustainability .</a:t>
            </a:r>
          </a:p>
          <a:p>
            <a:pPr>
              <a:buSzPct val="50000"/>
            </a:pPr>
            <a:endParaRPr lang="en-US" sz="2200" dirty="0">
              <a:solidFill>
                <a:schemeClr val="accent4"/>
              </a:solidFill>
            </a:endParaRPr>
          </a:p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Political</a:t>
            </a:r>
          </a:p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Economic</a:t>
            </a:r>
          </a:p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Social</a:t>
            </a:r>
          </a:p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Technological</a:t>
            </a:r>
          </a:p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Legal</a:t>
            </a:r>
          </a:p>
          <a:p>
            <a:pPr marL="457200" indent="-457200">
              <a:buSzPct val="50000"/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accent4"/>
                </a:solidFill>
              </a:rPr>
              <a:t>Environmental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339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6FD60E-B013-52DF-354C-D8DB8814C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4050089" cy="1060704"/>
          </a:xfrm>
        </p:spPr>
        <p:txBody>
          <a:bodyPr/>
          <a:lstStyle/>
          <a:p>
            <a:r>
              <a:rPr lang="en-US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1CBCB-2951-076C-4CAB-1BC00C3F17D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566555"/>
            <a:ext cx="10099196" cy="3523349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SWOT a framework used to evaluate , recognise or evaluate a project or company , or  organization's internal Strengths and Weaknesses, alongside external or internal Opportunities and Threats that stand ahead.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Strength-Experience of person facing established market company's</a:t>
            </a:r>
          </a:p>
          <a:p>
            <a:r>
              <a:rPr lang="en-GB" dirty="0">
                <a:solidFill>
                  <a:schemeClr val="tx1"/>
                </a:solidFill>
              </a:rPr>
              <a:t>Weakness-Small company </a:t>
            </a:r>
          </a:p>
          <a:p>
            <a:r>
              <a:rPr lang="en-GB" dirty="0">
                <a:solidFill>
                  <a:schemeClr val="tx1"/>
                </a:solidFill>
              </a:rPr>
              <a:t>Opportunities-Not as expected or predicted in time related to the market evolution.</a:t>
            </a:r>
          </a:p>
          <a:p>
            <a:r>
              <a:rPr lang="en-GB" dirty="0">
                <a:solidFill>
                  <a:schemeClr val="tx1"/>
                </a:solidFill>
              </a:rPr>
              <a:t>Treats- Online shopping versus in-store shopping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775CAD-60B4-E2CC-3451-3AB56951D1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353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48DF0-7084-7BF8-351B-40A6ECDD0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US" dirty="0"/>
              <a:t>Cause and Effect of the Problem</a:t>
            </a:r>
            <a:br>
              <a:rPr lang="en-US" sz="2200" dirty="0"/>
            </a:br>
            <a:br>
              <a:rPr lang="en-US" sz="2200" dirty="0"/>
            </a:br>
            <a:endParaRPr lang="en-US" sz="2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BD9446-99A2-333F-8FAA-92D1CB0E1230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 fishbone illustration , recognised to as a cause and effect diagram, is a optional tool that can  helps users , identify the many possible causes for a problem by sorting ideas into useful parts of sub-categories.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aim of the fishbone method is to create some sort of order to solve a problem or to investigate and find solutions for given problem.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By clas­si­fy­ing into cat­e­gories and sub-categories , the problem can become  more-easy to approach and can be solved step by step .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44DCD584-D546-347A-189F-998F676588D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>
              <a:spcAft>
                <a:spcPts val="600"/>
              </a:spcAft>
            </a:pPr>
            <a:fld id="{19B51A1E-902D-48AF-9020-955120F399B6}" type="slidenum">
              <a:rPr lang="en-US" smtClean="0"/>
              <a:pPr algn="ctr"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938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F4A17-E5E3-3BBB-506A-67A82AC57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6933966" cy="779350"/>
          </a:xfrm>
        </p:spPr>
        <p:txBody>
          <a:bodyPr anchor="t">
            <a:normAutofit fontScale="90000"/>
          </a:bodyPr>
          <a:lstStyle/>
          <a:p>
            <a:r>
              <a:rPr lang="en-US" sz="3600" dirty="0"/>
              <a:t>Fishbone  illustration of the problems effecting  the company</a:t>
            </a:r>
            <a:br>
              <a:rPr lang="en-US" sz="2200" dirty="0"/>
            </a:br>
            <a:br>
              <a:rPr lang="en-US" sz="2200" dirty="0"/>
            </a:br>
            <a:endParaRPr lang="en-US" sz="22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DD2FEE-CF47-A509-59FE-1CBDAAF018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8CEBE1FD-3E74-567E-4E48-0F231A3A7A24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404445" y="1776046"/>
            <a:ext cx="10523245" cy="4569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174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C7F6E0-EEF5-DF18-032D-5675E3E41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 dirty="0"/>
              <a:t>Conclusion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0A5048-2A9E-8039-0515-DD55D6645F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1740877"/>
            <a:ext cx="4910328" cy="4349027"/>
          </a:xfrm>
        </p:spPr>
        <p:txBody>
          <a:bodyPr/>
          <a:lstStyle/>
          <a:p>
            <a:r>
              <a:rPr lang="en-US" dirty="0"/>
              <a:t>Good brand need recognition</a:t>
            </a:r>
          </a:p>
          <a:p>
            <a:r>
              <a:rPr lang="en-US" dirty="0"/>
              <a:t>More Social-media oriented</a:t>
            </a:r>
          </a:p>
          <a:p>
            <a:r>
              <a:rPr lang="en-US" dirty="0"/>
              <a:t>Ability to adapt and self-sustain </a:t>
            </a:r>
          </a:p>
          <a:p>
            <a:r>
              <a:rPr lang="en-US" dirty="0"/>
              <a:t>Continuously to improve </a:t>
            </a:r>
          </a:p>
          <a:p>
            <a:r>
              <a:rPr lang="en-US" dirty="0"/>
              <a:t>Integrate user feedback via online communication </a:t>
            </a:r>
          </a:p>
          <a:p>
            <a:r>
              <a:rPr lang="en-US" dirty="0"/>
              <a:t>Involve 3-th parties in the company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4F0D7-D28A-591C-9599-2D7138FCEF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3429000"/>
            <a:ext cx="4910328" cy="26609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GB" dirty="0"/>
              <a:t>Successful companies treat problems and solving them as  an ongoing process. Regular feedback performance reviews , and record from the past challenges help businesses to stay or be  remain agile and competitive.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1545BCC-4C94-3446-15B2-D4D6FF9B0A7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735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E4F035-A84E-C603-942E-4778256E0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A187C4-2E9C-38FD-AFCE-B470CF80D6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BF104BC-66F2-3FCD-B7F3-FAA5A83D914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281354" y="1984664"/>
            <a:ext cx="11139502" cy="4150960"/>
          </a:xfrm>
        </p:spPr>
        <p:txBody>
          <a:bodyPr>
            <a:normAutofit/>
          </a:bodyPr>
          <a:lstStyle/>
          <a:p>
            <a:r>
              <a:rPr lang="en-GB" dirty="0"/>
              <a:t>(2023). The 7 Basic Quality Tools for Process Improvement. American Society for Quality. https://asq.org/quality-resources/seven-basic-quality-tools</a:t>
            </a:r>
          </a:p>
          <a:p>
            <a:endParaRPr lang="en-GB" dirty="0"/>
          </a:p>
          <a:p>
            <a:r>
              <a:rPr lang="en-GB" dirty="0"/>
              <a:t>Hessing, T. (2023). Kaoru Ishikawa. https://sixsigmastudyguide.com/kaoru-ishikawa/</a:t>
            </a:r>
          </a:p>
          <a:p>
            <a:endParaRPr lang="en-GB" dirty="0"/>
          </a:p>
          <a:p>
            <a:r>
              <a:rPr lang="en-GB" dirty="0"/>
              <a:t>History-biography. (2023). Kaoru Ishikawa. History-Biography. https://history-biography.com/kaoru-ishikawa/</a:t>
            </a:r>
          </a:p>
          <a:p>
            <a:endParaRPr lang="en-GB" dirty="0"/>
          </a:p>
          <a:p>
            <a:r>
              <a:rPr lang="en-GB" dirty="0"/>
              <a:t>Union of Japanese Scientists and Engineers. (2015). Kaoru Ishikawa, The Man and Quality Control. Union of Japanese Scientists and Engineers. http://www.juse.jp/ishikawa/e/man/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60199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78453729">
      <a:dk1>
        <a:srgbClr val="000000"/>
      </a:dk1>
      <a:lt1>
        <a:srgbClr val="FFFFFF"/>
      </a:lt1>
      <a:dk2>
        <a:srgbClr val="3F3F3F"/>
      </a:dk2>
      <a:lt2>
        <a:srgbClr val="F2F2F2"/>
      </a:lt2>
      <a:accent1>
        <a:srgbClr val="00682B"/>
      </a:accent1>
      <a:accent2>
        <a:srgbClr val="EFEAE7"/>
      </a:accent2>
      <a:accent3>
        <a:srgbClr val="CD1711"/>
      </a:accent3>
      <a:accent4>
        <a:srgbClr val="651B51"/>
      </a:accent4>
      <a:accent5>
        <a:srgbClr val="2C3A2E"/>
      </a:accent5>
      <a:accent6>
        <a:srgbClr val="B6A650"/>
      </a:accent6>
      <a:hlink>
        <a:srgbClr val="029B2D"/>
      </a:hlink>
      <a:folHlink>
        <a:srgbClr val="029B2D"/>
      </a:folHlink>
    </a:clrScheme>
    <a:fontScheme name="Custom 36">
      <a:majorFont>
        <a:latin typeface="Batang"/>
        <a:ea typeface=""/>
        <a:cs typeface=""/>
      </a:majorFont>
      <a:minorFont>
        <a:latin typeface="Batan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 w="3175"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78453729_win32_SD_v5" id="{5665AA9C-4EFF-4FCC-8086-4050069C15ED}" vid="{F66CC29E-A3F9-4341-8B35-47A4E87375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Props1.xml><?xml version="1.0" encoding="utf-8"?>
<ds:datastoreItem xmlns:ds="http://schemas.openxmlformats.org/officeDocument/2006/customXml" ds:itemID="{67B38E9C-53F4-45B7-BB77-8539BB7040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B7AA3F-15AC-4F4D-8050-3ECF172613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E111B19-7283-4751-B1F8-E7CC95678A87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{259B2A4E-DCD9-4EAA-89BB-31F9A9DBCA81}e028a05d-4f48-421c-89c7-a61c2a7392b9-TF1af4b5f9-c96c-4fa7-b535-c2be4df5a610ac3ce97f_win32</Template>
  <TotalTime>324</TotalTime>
  <Words>550</Words>
  <Application>Microsoft Office PowerPoint</Application>
  <PresentationFormat>Widescreen</PresentationFormat>
  <Paragraphs>73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Batang</vt:lpstr>
      <vt:lpstr>Arial</vt:lpstr>
      <vt:lpstr>Arial Black</vt:lpstr>
      <vt:lpstr>Calibri</vt:lpstr>
      <vt:lpstr>Custom</vt:lpstr>
      <vt:lpstr>Name of Student: Aleksandar Mihaylov Ivanov Student ID Number: 2512500 Module code: LCLM4004 Module: Problem Solving and Decision Making Lecturer’s Name: Faizu Edu </vt:lpstr>
      <vt:lpstr>Problem-solving techniques and issues impacting Green Haven Florists  </vt:lpstr>
      <vt:lpstr>Table of contents </vt:lpstr>
      <vt:lpstr>Introduction</vt:lpstr>
      <vt:lpstr>Problem solving tools and solutions  </vt:lpstr>
      <vt:lpstr>PESTILE analysis </vt:lpstr>
      <vt:lpstr>SWOT analysis</vt:lpstr>
      <vt:lpstr>Cause and Effect of the Problem  </vt:lpstr>
      <vt:lpstr>Fishbone  illustration of the problems effecting  the company  </vt:lpstr>
      <vt:lpstr>Conclusion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Aleksandar Ivanov</dc:creator>
  <cp:lastModifiedBy>Aleksandar Ivanov</cp:lastModifiedBy>
  <cp:revision>53</cp:revision>
  <dcterms:created xsi:type="dcterms:W3CDTF">2026-03-15T01:22:20Z</dcterms:created>
  <dcterms:modified xsi:type="dcterms:W3CDTF">2026-03-15T14:44:48Z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ClassificationContentMarkingFooterLocations">
    <vt:lpwstr>Office Theme:7</vt:lpwstr>
  </property>
  <property fmtid="{D5CDD505-2E9C-101B-9397-08002B2CF9AE}" pid="5" name="ClassificationContentMarkingFooterText">
    <vt:lpwstr>Classified as Microsoft Confidential</vt:lpwstr>
  </property>
</Properties>
</file>