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3986" autoAdjust="0"/>
  </p:normalViewPr>
  <p:slideViewPr>
    <p:cSldViewPr snapToGrid="0">
      <p:cViewPr varScale="1">
        <p:scale>
          <a:sx n="118" d="100"/>
          <a:sy n="118" d="100"/>
        </p:scale>
        <p:origin x="312"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35B98D-7E72-48E9-ADCD-E5DFA08468E8}" type="datetimeFigureOut">
              <a:rPr lang="en-GB" smtClean="0"/>
              <a:t>02/08/2026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E4482E-A509-4C42-A9BF-7FDE105468EC}" type="slidenum">
              <a:rPr lang="en-GB" smtClean="0"/>
              <a:t>‹#›</a:t>
            </a:fld>
            <a:endParaRPr lang="en-GB"/>
          </a:p>
        </p:txBody>
      </p:sp>
    </p:spTree>
    <p:extLst>
      <p:ext uri="{BB962C8B-B14F-4D97-AF65-F5344CB8AC3E}">
        <p14:creationId xmlns:p14="http://schemas.microsoft.com/office/powerpoint/2010/main" val="34721021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The following presentation focuses on negotiations for forming a strategic alliance with a Chinese partner of a UK-based company. International business negotiations involve other cultures, communication and business styles which can impact negotiations and outcomes. Understanding those nuances enables you to prevent any miscommunications and build the confidence of both parties. This presentation aims to present the key cultural obstacles, cultural theories, and discuss appropriate negotiation approaches.</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3BE4482E-A509-4C42-A9BF-7FDE105468EC}" type="slidenum">
              <a:rPr lang="en-GB" smtClean="0"/>
              <a:t>3</a:t>
            </a:fld>
            <a:endParaRPr lang="en-GB"/>
          </a:p>
        </p:txBody>
      </p:sp>
    </p:spTree>
    <p:extLst>
      <p:ext uri="{BB962C8B-B14F-4D97-AF65-F5344CB8AC3E}">
        <p14:creationId xmlns:p14="http://schemas.microsoft.com/office/powerpoint/2010/main" val="39193212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Culture can be defined as the lifestyle that is </a:t>
            </a:r>
            <a:r>
              <a:rPr lang="en-US" sz="1800" b="0" i="0" u="none" strike="noStrike" dirty="0" err="1">
                <a:solidFill>
                  <a:srgbClr val="000000"/>
                </a:solidFill>
                <a:effectLst/>
                <a:latin typeface="Times New Roman" panose="02020603050405020304" pitchFamily="18" charset="0"/>
              </a:rPr>
              <a:t>practised</a:t>
            </a:r>
            <a:r>
              <a:rPr lang="en-US" sz="1800" b="0" i="0" u="none" strike="noStrike" dirty="0">
                <a:solidFill>
                  <a:srgbClr val="000000"/>
                </a:solidFill>
                <a:effectLst/>
                <a:latin typeface="Times New Roman" panose="02020603050405020304" pitchFamily="18" charset="0"/>
              </a:rPr>
              <a:t> by a certain group of people. This refers to values and beliefs, customs, ways of communicating, and other aspects that normally govern behaviour. Therefore, this culture will be a huge part of business because it will drive their decision-making process, their leadership and communication methodology. In the international business world, people from various cultures have various expectations and working methods. Having an understanding of these cultural differences can help a company communicate more effectively and even prevent misunderstandings. Therefore, an understanding of culture is extremely important in international business relations.</a:t>
            </a:r>
            <a:endParaRPr lang="en-GB" dirty="0"/>
          </a:p>
        </p:txBody>
      </p:sp>
      <p:sp>
        <p:nvSpPr>
          <p:cNvPr id="4" name="Slide Number Placeholder 3"/>
          <p:cNvSpPr>
            <a:spLocks noGrp="1"/>
          </p:cNvSpPr>
          <p:nvPr>
            <p:ph type="sldNum" sz="quarter" idx="5"/>
          </p:nvPr>
        </p:nvSpPr>
        <p:spPr/>
        <p:txBody>
          <a:bodyPr/>
          <a:lstStyle/>
          <a:p>
            <a:fld id="{3BE4482E-A509-4C42-A9BF-7FDE105468EC}" type="slidenum">
              <a:rPr lang="en-GB" smtClean="0"/>
              <a:t>4</a:t>
            </a:fld>
            <a:endParaRPr lang="en-GB"/>
          </a:p>
        </p:txBody>
      </p:sp>
    </p:spTree>
    <p:extLst>
      <p:ext uri="{BB962C8B-B14F-4D97-AF65-F5344CB8AC3E}">
        <p14:creationId xmlns:p14="http://schemas.microsoft.com/office/powerpoint/2010/main" val="25805293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International business and international negotiation are affected by various aspects of culture. Communication style has an impact on how people communicate and on how they are perceived. It is important to establish good working relations, as this encourages good cooperation based on confidence. Power distance indicates the attitude towards authority and decision-making in an organisation. Time orientation can indicate a company's short-term or long-term perspective. Also, business etiquette, such as greetings and meetings, as well as other concerns of professional life, leaves a positive impression.</a:t>
            </a:r>
            <a:endParaRPr lang="en-GB" dirty="0"/>
          </a:p>
        </p:txBody>
      </p:sp>
      <p:sp>
        <p:nvSpPr>
          <p:cNvPr id="4" name="Slide Number Placeholder 3"/>
          <p:cNvSpPr>
            <a:spLocks noGrp="1"/>
          </p:cNvSpPr>
          <p:nvPr>
            <p:ph type="sldNum" sz="quarter" idx="5"/>
          </p:nvPr>
        </p:nvSpPr>
        <p:spPr/>
        <p:txBody>
          <a:bodyPr/>
          <a:lstStyle/>
          <a:p>
            <a:fld id="{3BE4482E-A509-4C42-A9BF-7FDE105468EC}" type="slidenum">
              <a:rPr lang="en-GB" smtClean="0"/>
              <a:t>5</a:t>
            </a:fld>
            <a:endParaRPr lang="en-GB"/>
          </a:p>
        </p:txBody>
      </p:sp>
    </p:spTree>
    <p:extLst>
      <p:ext uri="{BB962C8B-B14F-4D97-AF65-F5344CB8AC3E}">
        <p14:creationId xmlns:p14="http://schemas.microsoft.com/office/powerpoint/2010/main" val="10282263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A cultural perspective allows companies to gain an insight into the values, actions, and expectations of individuals from other nations. When firms adjust their methods of communication and negotiation, they decrease the chances of misunderstanding and conflict. This builds trust and allows business cooperation and collaboration to be easier. Healthy relationships usually result in fruitful cooperation and more favourable business outcomes. Staff can also work effectively as a team and conduct business with their international partners through cultural intelligence. Therefore, the organisations improve their business performance, meet their clients, and get a better position in the global business world.</a:t>
            </a:r>
            <a:endParaRPr lang="en-GB" dirty="0"/>
          </a:p>
        </p:txBody>
      </p:sp>
      <p:sp>
        <p:nvSpPr>
          <p:cNvPr id="4" name="Slide Number Placeholder 3"/>
          <p:cNvSpPr>
            <a:spLocks noGrp="1"/>
          </p:cNvSpPr>
          <p:nvPr>
            <p:ph type="sldNum" sz="quarter" idx="5"/>
          </p:nvPr>
        </p:nvSpPr>
        <p:spPr/>
        <p:txBody>
          <a:bodyPr/>
          <a:lstStyle/>
          <a:p>
            <a:fld id="{3BE4482E-A509-4C42-A9BF-7FDE105468EC}" type="slidenum">
              <a:rPr lang="en-GB" smtClean="0"/>
              <a:t>6</a:t>
            </a:fld>
            <a:endParaRPr lang="en-GB"/>
          </a:p>
        </p:txBody>
      </p:sp>
    </p:spTree>
    <p:extLst>
      <p:ext uri="{BB962C8B-B14F-4D97-AF65-F5344CB8AC3E}">
        <p14:creationId xmlns:p14="http://schemas.microsoft.com/office/powerpoint/2010/main" val="11216811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Hofstede's theory of culture dimensions helps organisations </a:t>
            </a:r>
            <a:r>
              <a:rPr lang="en-US" sz="1800" b="0" i="0" u="none" strike="noStrike" dirty="0" err="1">
                <a:solidFill>
                  <a:srgbClr val="000000"/>
                </a:solidFill>
                <a:effectLst/>
                <a:latin typeface="Times New Roman" panose="02020603050405020304" pitchFamily="18" charset="0"/>
              </a:rPr>
              <a:t>recognise</a:t>
            </a:r>
            <a:r>
              <a:rPr lang="en-US" sz="1800" b="0" i="0" u="none" strike="noStrike" dirty="0">
                <a:solidFill>
                  <a:srgbClr val="000000"/>
                </a:solidFill>
                <a:effectLst/>
                <a:latin typeface="Times New Roman" panose="02020603050405020304" pitchFamily="18" charset="0"/>
              </a:rPr>
              <a:t> the impact of culture on </a:t>
            </a:r>
            <a:r>
              <a:rPr lang="en-US" sz="1800" b="0" i="0" u="none" strike="noStrike" dirty="0" err="1">
                <a:solidFill>
                  <a:srgbClr val="000000"/>
                </a:solidFill>
                <a:effectLst/>
                <a:latin typeface="Times New Roman" panose="02020603050405020304" pitchFamily="18" charset="0"/>
              </a:rPr>
              <a:t>behaviours</a:t>
            </a:r>
            <a:r>
              <a:rPr lang="en-US" sz="1800" b="0" i="0" u="none" strike="noStrike" dirty="0">
                <a:solidFill>
                  <a:srgbClr val="000000"/>
                </a:solidFill>
                <a:effectLst/>
                <a:latin typeface="Times New Roman" panose="02020603050405020304" pitchFamily="18" charset="0"/>
              </a:rPr>
              <a:t> and decision-making. The United Kingdom's culture is more individualistic, and China's is collectivist. In China, the power distance is high, and in the UK it is low. Furthermore, Chinese businesses have long-term connections, whereas UK businesses are looking for immediate outcomes. Uncertainty avoidance will also make a difference. Through the use of culture dimensions theory by Hofstede, the negotiator can understand cultural differences and effective communication, so that there is no misunderstanding, and raise the possibility of a successful business deal.</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3BE4482E-A509-4C42-A9BF-7FDE105468EC}" type="slidenum">
              <a:rPr lang="en-GB" smtClean="0"/>
              <a:t>7</a:t>
            </a:fld>
            <a:endParaRPr lang="en-GB"/>
          </a:p>
        </p:txBody>
      </p:sp>
    </p:spTree>
    <p:extLst>
      <p:ext uri="{BB962C8B-B14F-4D97-AF65-F5344CB8AC3E}">
        <p14:creationId xmlns:p14="http://schemas.microsoft.com/office/powerpoint/2010/main" val="28565548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The UK business world is </a:t>
            </a:r>
            <a:r>
              <a:rPr lang="en-US" sz="1800" b="0" i="0" u="none" strike="noStrike" dirty="0" err="1">
                <a:solidFill>
                  <a:srgbClr val="000000"/>
                </a:solidFill>
                <a:effectLst/>
                <a:latin typeface="Times New Roman" panose="02020603050405020304" pitchFamily="18" charset="0"/>
              </a:rPr>
              <a:t>characterised</a:t>
            </a:r>
            <a:r>
              <a:rPr lang="en-US" sz="1800" b="0" i="0" u="none" strike="noStrike" dirty="0">
                <a:solidFill>
                  <a:srgbClr val="000000"/>
                </a:solidFill>
                <a:effectLst/>
                <a:latin typeface="Times New Roman" panose="02020603050405020304" pitchFamily="18" charset="0"/>
              </a:rPr>
              <a:t> by a culture based on individual decisions, communication and efficiency. Individuals are required to come up with suggestions on their own and take personal initiative in decision-making. On the other hand, the culture of conducting business in China is based on the concept of teamwork, hierarchical structure, and creation of a relationship before engaging in business activities. Both countries are working to establish fruitful partnerships in the business arena, but they go about it in different ways.</a:t>
            </a:r>
            <a:endParaRPr lang="en-GB" dirty="0"/>
          </a:p>
        </p:txBody>
      </p:sp>
      <p:sp>
        <p:nvSpPr>
          <p:cNvPr id="4" name="Slide Number Placeholder 3"/>
          <p:cNvSpPr>
            <a:spLocks noGrp="1"/>
          </p:cNvSpPr>
          <p:nvPr>
            <p:ph type="sldNum" sz="quarter" idx="5"/>
          </p:nvPr>
        </p:nvSpPr>
        <p:spPr/>
        <p:txBody>
          <a:bodyPr/>
          <a:lstStyle/>
          <a:p>
            <a:fld id="{3BE4482E-A509-4C42-A9BF-7FDE105468EC}" type="slidenum">
              <a:rPr lang="en-GB" smtClean="0"/>
              <a:t>8</a:t>
            </a:fld>
            <a:endParaRPr lang="en-GB"/>
          </a:p>
        </p:txBody>
      </p:sp>
    </p:spTree>
    <p:extLst>
      <p:ext uri="{BB962C8B-B14F-4D97-AF65-F5344CB8AC3E}">
        <p14:creationId xmlns:p14="http://schemas.microsoft.com/office/powerpoint/2010/main" val="29655589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Cross-cultural negotiations between the British and Chinese companies can encounter a wide range of problems. Language is an issue which can cause misunderstandings. Chinese companies use indirect, relationship-oriented patterns of communication (high-context communication). Trust established by Guanxi is fundamental for any business transaction. To save face or </a:t>
            </a:r>
            <a:r>
              <a:rPr lang="en-US" sz="1800" b="0" i="0" u="none" strike="noStrike" dirty="0" err="1">
                <a:solidFill>
                  <a:srgbClr val="000000"/>
                </a:solidFill>
                <a:effectLst/>
                <a:latin typeface="Times New Roman" panose="02020603050405020304" pitchFamily="18" charset="0"/>
              </a:rPr>
              <a:t>Mianzi</a:t>
            </a:r>
            <a:r>
              <a:rPr lang="en-US" sz="1800" b="0" i="0" u="none" strike="noStrike" dirty="0">
                <a:solidFill>
                  <a:srgbClr val="000000"/>
                </a:solidFill>
                <a:effectLst/>
                <a:latin typeface="Times New Roman" panose="02020603050405020304" pitchFamily="18" charset="0"/>
              </a:rPr>
              <a:t>, we have to show respect to others and not embarrass them in public. Also, it is important to consider that Chinese companies are hierarchical and that senior employees make decisions.</a:t>
            </a:r>
            <a:endParaRPr lang="en-GB" dirty="0"/>
          </a:p>
        </p:txBody>
      </p:sp>
      <p:sp>
        <p:nvSpPr>
          <p:cNvPr id="4" name="Slide Number Placeholder 3"/>
          <p:cNvSpPr>
            <a:spLocks noGrp="1"/>
          </p:cNvSpPr>
          <p:nvPr>
            <p:ph type="sldNum" sz="quarter" idx="5"/>
          </p:nvPr>
        </p:nvSpPr>
        <p:spPr/>
        <p:txBody>
          <a:bodyPr/>
          <a:lstStyle/>
          <a:p>
            <a:fld id="{3BE4482E-A509-4C42-A9BF-7FDE105468EC}" type="slidenum">
              <a:rPr lang="en-GB" smtClean="0"/>
              <a:t>9</a:t>
            </a:fld>
            <a:endParaRPr lang="en-GB"/>
          </a:p>
        </p:txBody>
      </p:sp>
    </p:spTree>
    <p:extLst>
      <p:ext uri="{BB962C8B-B14F-4D97-AF65-F5344CB8AC3E}">
        <p14:creationId xmlns:p14="http://schemas.microsoft.com/office/powerpoint/2010/main" val="9698000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Business etiquette has a significant role in making deals with Chinese organisations. Guanxi involves developing personal and professional connections, which will lead to the building of trust and respect. At the same time, it is important to </a:t>
            </a:r>
            <a:r>
              <a:rPr lang="en-US" sz="1800" b="0" i="0" u="none" strike="noStrike" dirty="0" err="1">
                <a:solidFill>
                  <a:srgbClr val="000000"/>
                </a:solidFill>
                <a:effectLst/>
                <a:latin typeface="Times New Roman" panose="02020603050405020304" pitchFamily="18" charset="0"/>
              </a:rPr>
              <a:t>honour</a:t>
            </a:r>
            <a:r>
              <a:rPr lang="en-US" sz="1800" b="0" i="0" u="none" strike="noStrike" dirty="0">
                <a:solidFill>
                  <a:srgbClr val="000000"/>
                </a:solidFill>
                <a:effectLst/>
                <a:latin typeface="Times New Roman" panose="02020603050405020304" pitchFamily="18" charset="0"/>
              </a:rPr>
              <a:t> hierarchy and respect people with authority in the organisation appropriately. Meeting etiquette implies being punctual and polite, and the exchange of business cards. Giving gifts should be respectful and culturally appropriate, and a business luncheon is an opportunity for relationship building. Instead of chasing quick sales, it is important to build a long-term relationship.</a:t>
            </a:r>
            <a:endParaRPr lang="en-GB" dirty="0"/>
          </a:p>
        </p:txBody>
      </p:sp>
      <p:sp>
        <p:nvSpPr>
          <p:cNvPr id="4" name="Slide Number Placeholder 3"/>
          <p:cNvSpPr>
            <a:spLocks noGrp="1"/>
          </p:cNvSpPr>
          <p:nvPr>
            <p:ph type="sldNum" sz="quarter" idx="5"/>
          </p:nvPr>
        </p:nvSpPr>
        <p:spPr/>
        <p:txBody>
          <a:bodyPr/>
          <a:lstStyle/>
          <a:p>
            <a:fld id="{3BE4482E-A509-4C42-A9BF-7FDE105468EC}" type="slidenum">
              <a:rPr lang="en-GB" smtClean="0"/>
              <a:t>10</a:t>
            </a:fld>
            <a:endParaRPr lang="en-GB"/>
          </a:p>
        </p:txBody>
      </p:sp>
    </p:spTree>
    <p:extLst>
      <p:ext uri="{BB962C8B-B14F-4D97-AF65-F5344CB8AC3E}">
        <p14:creationId xmlns:p14="http://schemas.microsoft.com/office/powerpoint/2010/main" val="24606800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Before negotiations with the organisations, they must become acquainted with the Chinese language, the way they communicate and the business they conduct. Trust building is very important, so the firms should develop a good relationship before discussing contractual issues. Patience is very important since major decisions may take a while. Business relations are better if there's communication, active listening and correct manners. Through long-term partnership goals, both organisations can benefit instead of profits.</a:t>
            </a:r>
            <a:endParaRPr lang="en-GB" dirty="0"/>
          </a:p>
        </p:txBody>
      </p:sp>
      <p:sp>
        <p:nvSpPr>
          <p:cNvPr id="4" name="Slide Number Placeholder 3"/>
          <p:cNvSpPr>
            <a:spLocks noGrp="1"/>
          </p:cNvSpPr>
          <p:nvPr>
            <p:ph type="sldNum" sz="quarter" idx="5"/>
          </p:nvPr>
        </p:nvSpPr>
        <p:spPr/>
        <p:txBody>
          <a:bodyPr/>
          <a:lstStyle/>
          <a:p>
            <a:fld id="{3BE4482E-A509-4C42-A9BF-7FDE105468EC}" type="slidenum">
              <a:rPr lang="en-GB" smtClean="0"/>
              <a:t>11</a:t>
            </a:fld>
            <a:endParaRPr lang="en-GB"/>
          </a:p>
        </p:txBody>
      </p:sp>
    </p:spTree>
    <p:extLst>
      <p:ext uri="{BB962C8B-B14F-4D97-AF65-F5344CB8AC3E}">
        <p14:creationId xmlns:p14="http://schemas.microsoft.com/office/powerpoint/2010/main" val="26534326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Effective cross-national negotiations require effective communication skills. Listening skills enable negotiators to interpret the needs, concerns and demands of the counterpart. In the Chinese business culture, conflict is typically disposed of by avoiding it because it could adversely affect relationships. Non-verbal communication such as eye contact, body language and lack of words can be interpreted. Clear and polite communication improves communication effectiveness and builds trust between counterparts. Before making a decision, it is important to ensure both parties are aware of important things.</a:t>
            </a:r>
            <a:endParaRPr lang="en-GB" dirty="0"/>
          </a:p>
        </p:txBody>
      </p:sp>
      <p:sp>
        <p:nvSpPr>
          <p:cNvPr id="4" name="Slide Number Placeholder 3"/>
          <p:cNvSpPr>
            <a:spLocks noGrp="1"/>
          </p:cNvSpPr>
          <p:nvPr>
            <p:ph type="sldNum" sz="quarter" idx="5"/>
          </p:nvPr>
        </p:nvSpPr>
        <p:spPr/>
        <p:txBody>
          <a:bodyPr/>
          <a:lstStyle/>
          <a:p>
            <a:fld id="{3BE4482E-A509-4C42-A9BF-7FDE105468EC}" type="slidenum">
              <a:rPr lang="en-GB" smtClean="0"/>
              <a:t>12</a:t>
            </a:fld>
            <a:endParaRPr lang="en-GB"/>
          </a:p>
        </p:txBody>
      </p:sp>
    </p:spTree>
    <p:extLst>
      <p:ext uri="{BB962C8B-B14F-4D97-AF65-F5344CB8AC3E}">
        <p14:creationId xmlns:p14="http://schemas.microsoft.com/office/powerpoint/2010/main" val="15185565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A strategic partnership would have to benefit both UK- and China-based companies. Mutual benefit will enable each organisation to meet its goals and develop its competitiveness. Common goals would help ensure that both partners are moving towards a common vision in the future. Decision-making would help create teamwork and build trust between companies. It will also help to communicate post-contract, as this will provide monitoring, problem-solving and collaboration.</a:t>
            </a:r>
            <a:endParaRPr lang="en-GB" dirty="0"/>
          </a:p>
        </p:txBody>
      </p:sp>
      <p:sp>
        <p:nvSpPr>
          <p:cNvPr id="4" name="Slide Number Placeholder 3"/>
          <p:cNvSpPr>
            <a:spLocks noGrp="1"/>
          </p:cNvSpPr>
          <p:nvPr>
            <p:ph type="sldNum" sz="quarter" idx="5"/>
          </p:nvPr>
        </p:nvSpPr>
        <p:spPr/>
        <p:txBody>
          <a:bodyPr/>
          <a:lstStyle/>
          <a:p>
            <a:fld id="{3BE4482E-A509-4C42-A9BF-7FDE105468EC}" type="slidenum">
              <a:rPr lang="en-GB" smtClean="0"/>
              <a:t>13</a:t>
            </a:fld>
            <a:endParaRPr lang="en-GB"/>
          </a:p>
        </p:txBody>
      </p:sp>
    </p:spTree>
    <p:extLst>
      <p:ext uri="{BB962C8B-B14F-4D97-AF65-F5344CB8AC3E}">
        <p14:creationId xmlns:p14="http://schemas.microsoft.com/office/powerpoint/2010/main" val="33960566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Any negotiations to effectively deal with UK firms would need to come to some level of understanding about the differences in culture. Communication style, hierarchy, building relationships, and decision-making would need to be followed with great consideration. Understanding Chinese business culture and the use of appropriate negotiating techniques will assist in building trust and preventing misunderstanding. By adapting and being culturally sensitive, organisations can communicate and build useful, long-term relationships.</a:t>
            </a:r>
            <a:endParaRPr lang="en-GB" dirty="0"/>
          </a:p>
        </p:txBody>
      </p:sp>
      <p:sp>
        <p:nvSpPr>
          <p:cNvPr id="4" name="Slide Number Placeholder 3"/>
          <p:cNvSpPr>
            <a:spLocks noGrp="1"/>
          </p:cNvSpPr>
          <p:nvPr>
            <p:ph type="sldNum" sz="quarter" idx="5"/>
          </p:nvPr>
        </p:nvSpPr>
        <p:spPr/>
        <p:txBody>
          <a:bodyPr/>
          <a:lstStyle/>
          <a:p>
            <a:fld id="{3BE4482E-A509-4C42-A9BF-7FDE105468EC}" type="slidenum">
              <a:rPr lang="en-GB" smtClean="0"/>
              <a:t>14</a:t>
            </a:fld>
            <a:endParaRPr lang="en-GB"/>
          </a:p>
        </p:txBody>
      </p:sp>
    </p:spTree>
    <p:extLst>
      <p:ext uri="{BB962C8B-B14F-4D97-AF65-F5344CB8AC3E}">
        <p14:creationId xmlns:p14="http://schemas.microsoft.com/office/powerpoint/2010/main" val="7021071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2A0C718-5180-486F-8266-C82828DE238E}" type="datetimeFigureOut">
              <a:rPr lang="en-GB" smtClean="0"/>
              <a:t>02/08/2026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69A37A-3A38-42B4-8ECC-5BEDF72E8668}" type="slidenum">
              <a:rPr lang="en-GB" smtClean="0"/>
              <a:t>‹#›</a:t>
            </a:fld>
            <a:endParaRPr lang="en-GB"/>
          </a:p>
        </p:txBody>
      </p:sp>
    </p:spTree>
    <p:extLst>
      <p:ext uri="{BB962C8B-B14F-4D97-AF65-F5344CB8AC3E}">
        <p14:creationId xmlns:p14="http://schemas.microsoft.com/office/powerpoint/2010/main" val="31245817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A0C718-5180-486F-8266-C82828DE238E}" type="datetimeFigureOut">
              <a:rPr lang="en-GB" smtClean="0"/>
              <a:t>02/08/2026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69A37A-3A38-42B4-8ECC-5BEDF72E8668}" type="slidenum">
              <a:rPr lang="en-GB" smtClean="0"/>
              <a:t>‹#›</a:t>
            </a:fld>
            <a:endParaRPr lang="en-GB"/>
          </a:p>
        </p:txBody>
      </p:sp>
    </p:spTree>
    <p:extLst>
      <p:ext uri="{BB962C8B-B14F-4D97-AF65-F5344CB8AC3E}">
        <p14:creationId xmlns:p14="http://schemas.microsoft.com/office/powerpoint/2010/main" val="13454571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A0C718-5180-486F-8266-C82828DE238E}" type="datetimeFigureOut">
              <a:rPr lang="en-GB" smtClean="0"/>
              <a:t>02/08/2026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69A37A-3A38-42B4-8ECC-5BEDF72E8668}" type="slidenum">
              <a:rPr lang="en-GB" smtClean="0"/>
              <a:t>‹#›</a:t>
            </a:fld>
            <a:endParaRPr lang="en-GB"/>
          </a:p>
        </p:txBody>
      </p:sp>
    </p:spTree>
    <p:extLst>
      <p:ext uri="{BB962C8B-B14F-4D97-AF65-F5344CB8AC3E}">
        <p14:creationId xmlns:p14="http://schemas.microsoft.com/office/powerpoint/2010/main" val="4050731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2A0C718-5180-486F-8266-C82828DE238E}" type="datetimeFigureOut">
              <a:rPr lang="en-GB" smtClean="0"/>
              <a:t>02/08/2026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69A37A-3A38-42B4-8ECC-5BEDF72E8668}" type="slidenum">
              <a:rPr lang="en-GB" smtClean="0"/>
              <a:t>‹#›</a:t>
            </a:fld>
            <a:endParaRPr lang="en-GB"/>
          </a:p>
        </p:txBody>
      </p:sp>
    </p:spTree>
    <p:extLst>
      <p:ext uri="{BB962C8B-B14F-4D97-AF65-F5344CB8AC3E}">
        <p14:creationId xmlns:p14="http://schemas.microsoft.com/office/powerpoint/2010/main" val="2293793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2A0C718-5180-486F-8266-C82828DE238E}" type="datetimeFigureOut">
              <a:rPr lang="en-GB" smtClean="0"/>
              <a:t>02/08/2026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F69A37A-3A38-42B4-8ECC-5BEDF72E8668}" type="slidenum">
              <a:rPr lang="en-GB" smtClean="0"/>
              <a:t>‹#›</a:t>
            </a:fld>
            <a:endParaRPr lang="en-GB"/>
          </a:p>
        </p:txBody>
      </p:sp>
    </p:spTree>
    <p:extLst>
      <p:ext uri="{BB962C8B-B14F-4D97-AF65-F5344CB8AC3E}">
        <p14:creationId xmlns:p14="http://schemas.microsoft.com/office/powerpoint/2010/main" val="40796256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2A0C718-5180-486F-8266-C82828DE238E}" type="datetimeFigureOut">
              <a:rPr lang="en-GB" smtClean="0"/>
              <a:t>02/08/2026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F69A37A-3A38-42B4-8ECC-5BEDF72E8668}" type="slidenum">
              <a:rPr lang="en-GB" smtClean="0"/>
              <a:t>‹#›</a:t>
            </a:fld>
            <a:endParaRPr lang="en-GB"/>
          </a:p>
        </p:txBody>
      </p:sp>
    </p:spTree>
    <p:extLst>
      <p:ext uri="{BB962C8B-B14F-4D97-AF65-F5344CB8AC3E}">
        <p14:creationId xmlns:p14="http://schemas.microsoft.com/office/powerpoint/2010/main" val="35914019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A0C718-5180-486F-8266-C82828DE238E}" type="datetimeFigureOut">
              <a:rPr lang="en-GB" smtClean="0"/>
              <a:t>02/08/2026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F69A37A-3A38-42B4-8ECC-5BEDF72E8668}" type="slidenum">
              <a:rPr lang="en-GB" smtClean="0"/>
              <a:t>‹#›</a:t>
            </a:fld>
            <a:endParaRPr lang="en-GB"/>
          </a:p>
        </p:txBody>
      </p:sp>
    </p:spTree>
    <p:extLst>
      <p:ext uri="{BB962C8B-B14F-4D97-AF65-F5344CB8AC3E}">
        <p14:creationId xmlns:p14="http://schemas.microsoft.com/office/powerpoint/2010/main" val="40291169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A0C718-5180-486F-8266-C82828DE238E}" type="datetimeFigureOut">
              <a:rPr lang="en-GB" smtClean="0"/>
              <a:t>02/08/2026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69A37A-3A38-42B4-8ECC-5BEDF72E8668}" type="slidenum">
              <a:rPr lang="en-GB" smtClean="0"/>
              <a:t>‹#›</a:t>
            </a:fld>
            <a:endParaRPr lang="en-GB"/>
          </a:p>
        </p:txBody>
      </p:sp>
    </p:spTree>
    <p:extLst>
      <p:ext uri="{BB962C8B-B14F-4D97-AF65-F5344CB8AC3E}">
        <p14:creationId xmlns:p14="http://schemas.microsoft.com/office/powerpoint/2010/main" val="21982491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A0C718-5180-486F-8266-C82828DE238E}" type="datetimeFigureOut">
              <a:rPr lang="en-GB" smtClean="0"/>
              <a:t>02/08/2026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69A37A-3A38-42B4-8ECC-5BEDF72E8668}" type="slidenum">
              <a:rPr lang="en-GB" smtClean="0"/>
              <a:t>‹#›</a:t>
            </a:fld>
            <a:endParaRPr lang="en-GB"/>
          </a:p>
        </p:txBody>
      </p:sp>
    </p:spTree>
    <p:extLst>
      <p:ext uri="{BB962C8B-B14F-4D97-AF65-F5344CB8AC3E}">
        <p14:creationId xmlns:p14="http://schemas.microsoft.com/office/powerpoint/2010/main" val="21739585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2A0C718-5180-486F-8266-C82828DE238E}" type="datetimeFigureOut">
              <a:rPr lang="en-GB" smtClean="0"/>
              <a:t>02/08/2026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69A37A-3A38-42B4-8ECC-5BEDF72E8668}" type="slidenum">
              <a:rPr lang="en-GB" smtClean="0"/>
              <a:t>‹#›</a:t>
            </a:fld>
            <a:endParaRPr lang="en-GB"/>
          </a:p>
        </p:txBody>
      </p:sp>
    </p:spTree>
    <p:extLst>
      <p:ext uri="{BB962C8B-B14F-4D97-AF65-F5344CB8AC3E}">
        <p14:creationId xmlns:p14="http://schemas.microsoft.com/office/powerpoint/2010/main" val="2657231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2A0C718-5180-486F-8266-C82828DE238E}" type="datetimeFigureOut">
              <a:rPr lang="en-GB" smtClean="0"/>
              <a:t>02/08/2026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69A37A-3A38-42B4-8ECC-5BEDF72E8668}" type="slidenum">
              <a:rPr lang="en-GB" smtClean="0"/>
              <a:t>‹#›</a:t>
            </a:fld>
            <a:endParaRPr lang="en-GB"/>
          </a:p>
        </p:txBody>
      </p:sp>
    </p:spTree>
    <p:extLst>
      <p:ext uri="{BB962C8B-B14F-4D97-AF65-F5344CB8AC3E}">
        <p14:creationId xmlns:p14="http://schemas.microsoft.com/office/powerpoint/2010/main" val="36042495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2A0C718-5180-486F-8266-C82828DE238E}" type="datetimeFigureOut">
              <a:rPr lang="en-GB" smtClean="0"/>
              <a:t>02/08/2026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69A37A-3A38-42B4-8ECC-5BEDF72E8668}"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6258922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2A0C718-5180-486F-8266-C82828DE238E}" type="datetimeFigureOut">
              <a:rPr lang="en-GB" smtClean="0"/>
              <a:t>02/08/2026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69A37A-3A38-42B4-8ECC-5BEDF72E8668}" type="slidenum">
              <a:rPr lang="en-GB" smtClean="0"/>
              <a:t>‹#›</a:t>
            </a:fld>
            <a:endParaRPr lang="en-GB"/>
          </a:p>
        </p:txBody>
      </p:sp>
    </p:spTree>
    <p:extLst>
      <p:ext uri="{BB962C8B-B14F-4D97-AF65-F5344CB8AC3E}">
        <p14:creationId xmlns:p14="http://schemas.microsoft.com/office/powerpoint/2010/main" val="37377575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2A0C718-5180-486F-8266-C82828DE238E}" type="datetimeFigureOut">
              <a:rPr lang="en-GB" smtClean="0"/>
              <a:t>02/08/2026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F69A37A-3A38-42B4-8ECC-5BEDF72E8668}" type="slidenum">
              <a:rPr lang="en-GB" smtClean="0"/>
              <a:t>‹#›</a:t>
            </a:fld>
            <a:endParaRPr lang="en-GB"/>
          </a:p>
        </p:txBody>
      </p:sp>
    </p:spTree>
    <p:extLst>
      <p:ext uri="{BB962C8B-B14F-4D97-AF65-F5344CB8AC3E}">
        <p14:creationId xmlns:p14="http://schemas.microsoft.com/office/powerpoint/2010/main" val="1986114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2A0C718-5180-486F-8266-C82828DE238E}" type="datetimeFigureOut">
              <a:rPr lang="en-GB" smtClean="0"/>
              <a:t>02/08/2026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F69A37A-3A38-42B4-8ECC-5BEDF72E8668}" type="slidenum">
              <a:rPr lang="en-GB" smtClean="0"/>
              <a:t>‹#›</a:t>
            </a:fld>
            <a:endParaRPr lang="en-GB"/>
          </a:p>
        </p:txBody>
      </p:sp>
    </p:spTree>
    <p:extLst>
      <p:ext uri="{BB962C8B-B14F-4D97-AF65-F5344CB8AC3E}">
        <p14:creationId xmlns:p14="http://schemas.microsoft.com/office/powerpoint/2010/main" val="40711309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A0C718-5180-486F-8266-C82828DE238E}" type="datetimeFigureOut">
              <a:rPr lang="en-GB" smtClean="0"/>
              <a:t>02/08/2026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69A37A-3A38-42B4-8ECC-5BEDF72E8668}" type="slidenum">
              <a:rPr lang="en-GB" smtClean="0"/>
              <a:t>‹#›</a:t>
            </a:fld>
            <a:endParaRPr lang="en-GB"/>
          </a:p>
        </p:txBody>
      </p:sp>
    </p:spTree>
    <p:extLst>
      <p:ext uri="{BB962C8B-B14F-4D97-AF65-F5344CB8AC3E}">
        <p14:creationId xmlns:p14="http://schemas.microsoft.com/office/powerpoint/2010/main" val="29017046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A0C718-5180-486F-8266-C82828DE238E}" type="datetimeFigureOut">
              <a:rPr lang="en-GB" smtClean="0"/>
              <a:t>02/08/2026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69A37A-3A38-42B4-8ECC-5BEDF72E8668}" type="slidenum">
              <a:rPr lang="en-GB" smtClean="0"/>
              <a:t>‹#›</a:t>
            </a:fld>
            <a:endParaRPr lang="en-GB"/>
          </a:p>
        </p:txBody>
      </p:sp>
    </p:spTree>
    <p:extLst>
      <p:ext uri="{BB962C8B-B14F-4D97-AF65-F5344CB8AC3E}">
        <p14:creationId xmlns:p14="http://schemas.microsoft.com/office/powerpoint/2010/main" val="2394684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B2A0C718-5180-486F-8266-C82828DE238E}" type="datetimeFigureOut">
              <a:rPr lang="en-GB" smtClean="0"/>
              <a:t>02/08/2026</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BF69A37A-3A38-42B4-8ECC-5BEDF72E8668}" type="slidenum">
              <a:rPr lang="en-GB" smtClean="0"/>
              <a:t>‹#›</a:t>
            </a:fld>
            <a:endParaRPr lang="en-GB"/>
          </a:p>
        </p:txBody>
      </p:sp>
    </p:spTree>
    <p:extLst>
      <p:ext uri="{BB962C8B-B14F-4D97-AF65-F5344CB8AC3E}">
        <p14:creationId xmlns:p14="http://schemas.microsoft.com/office/powerpoint/2010/main" val="849340209"/>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20D69-6396-0A98-BBF3-1CA733E6DD53}"/>
              </a:ext>
            </a:extLst>
          </p:cNvPr>
          <p:cNvSpPr>
            <a:spLocks noGrp="1"/>
          </p:cNvSpPr>
          <p:nvPr>
            <p:ph type="ctrTitle"/>
          </p:nvPr>
        </p:nvSpPr>
        <p:spPr>
          <a:xfrm>
            <a:off x="1381273" y="1107389"/>
            <a:ext cx="9440034" cy="1828801"/>
          </a:xfrm>
        </p:spPr>
        <p:txBody>
          <a:bodyPr>
            <a:normAutofit/>
          </a:bodyPr>
          <a:lstStyle/>
          <a:p>
            <a:r>
              <a:rPr lang="en-GB" sz="5000" dirty="0">
                <a:effectLst/>
                <a:latin typeface="Times New Roman" panose="02020603050405020304" pitchFamily="18" charset="0"/>
                <a:cs typeface="Times New Roman" panose="02020603050405020304" pitchFamily="18" charset="0"/>
              </a:rPr>
              <a:t>Component 1: Practical:</a:t>
            </a:r>
            <a:br>
              <a:rPr lang="en-GB" sz="5000" dirty="0">
                <a:effectLst/>
                <a:latin typeface="Times New Roman" panose="02020603050405020304" pitchFamily="18" charset="0"/>
                <a:cs typeface="Times New Roman" panose="02020603050405020304" pitchFamily="18" charset="0"/>
              </a:rPr>
            </a:br>
            <a:r>
              <a:rPr lang="en-GB" sz="5000" dirty="0">
                <a:effectLst/>
                <a:latin typeface="Times New Roman" panose="02020603050405020304" pitchFamily="18" charset="0"/>
                <a:cs typeface="Times New Roman" panose="02020603050405020304" pitchFamily="18" charset="0"/>
              </a:rPr>
              <a:t>Individual Presentation</a:t>
            </a:r>
          </a:p>
        </p:txBody>
      </p:sp>
      <p:sp>
        <p:nvSpPr>
          <p:cNvPr id="3" name="Subtitle 2">
            <a:extLst>
              <a:ext uri="{FF2B5EF4-FFF2-40B4-BE49-F238E27FC236}">
                <a16:creationId xmlns:a16="http://schemas.microsoft.com/office/drawing/2014/main" id="{88973C69-B497-B305-5C21-7586050E755D}"/>
              </a:ext>
            </a:extLst>
          </p:cNvPr>
          <p:cNvSpPr>
            <a:spLocks noGrp="1"/>
          </p:cNvSpPr>
          <p:nvPr>
            <p:ph type="subTitle" idx="1"/>
          </p:nvPr>
        </p:nvSpPr>
        <p:spPr>
          <a:xfrm>
            <a:off x="1381273" y="3259183"/>
            <a:ext cx="9440034" cy="3102429"/>
          </a:xfrm>
        </p:spPr>
        <p:txBody>
          <a:bodyPr>
            <a:noAutofit/>
          </a:bodyPr>
          <a:lstStyle/>
          <a:p>
            <a:r>
              <a:rPr lang="en-GB" b="1" i="1" dirty="0">
                <a:effectLst/>
                <a:latin typeface="Times New Roman" panose="02020603050405020304" pitchFamily="18" charset="0"/>
                <a:cs typeface="Times New Roman" panose="02020603050405020304" pitchFamily="18" charset="0"/>
              </a:rPr>
              <a:t>Programme: BA (Hons) Business Management</a:t>
            </a:r>
          </a:p>
          <a:p>
            <a:r>
              <a:rPr lang="en-GB" b="1" i="1" dirty="0">
                <a:effectLst/>
                <a:latin typeface="Times New Roman" panose="02020603050405020304" pitchFamily="18" charset="0"/>
                <a:cs typeface="Times New Roman" panose="02020603050405020304" pitchFamily="18" charset="0"/>
              </a:rPr>
              <a:t>Module: International Business Communications</a:t>
            </a:r>
          </a:p>
          <a:p>
            <a:r>
              <a:rPr lang="en-GB" b="1" i="1" dirty="0">
                <a:effectLst/>
                <a:latin typeface="Times New Roman" panose="02020603050405020304" pitchFamily="18" charset="0"/>
                <a:cs typeface="Times New Roman" panose="02020603050405020304" pitchFamily="18" charset="0"/>
              </a:rPr>
              <a:t>Module Code: LCBB6023</a:t>
            </a:r>
          </a:p>
          <a:p>
            <a:r>
              <a:rPr lang="en-GB" b="1" i="1" dirty="0">
                <a:effectLst/>
                <a:latin typeface="Times New Roman" panose="02020603050405020304" pitchFamily="18" charset="0"/>
                <a:cs typeface="Times New Roman" panose="02020603050405020304" pitchFamily="18" charset="0"/>
              </a:rPr>
              <a:t>Student Name: Gabriel Chirosca</a:t>
            </a:r>
          </a:p>
          <a:p>
            <a:r>
              <a:rPr lang="en-GB" b="1" i="1" dirty="0">
                <a:effectLst/>
                <a:latin typeface="Times New Roman" panose="02020603050405020304" pitchFamily="18" charset="0"/>
                <a:cs typeface="Times New Roman" panose="02020603050405020304" pitchFamily="18" charset="0"/>
              </a:rPr>
              <a:t>Student ID</a:t>
            </a:r>
            <a:r>
              <a:rPr lang="en-GB" b="1" i="1">
                <a:effectLst/>
                <a:latin typeface="Times New Roman" panose="02020603050405020304" pitchFamily="18" charset="0"/>
                <a:cs typeface="Times New Roman" panose="02020603050405020304" pitchFamily="18" charset="0"/>
              </a:rPr>
              <a:t>: 2244324</a:t>
            </a:r>
            <a:endParaRPr lang="en-GB" b="1" i="1" dirty="0">
              <a:effectLst/>
              <a:latin typeface="Times New Roman" panose="02020603050405020304" pitchFamily="18" charset="0"/>
              <a:cs typeface="Times New Roman" panose="02020603050405020304" pitchFamily="18" charset="0"/>
            </a:endParaRPr>
          </a:p>
          <a:p>
            <a:r>
              <a:rPr lang="en-GB" b="1" i="1" dirty="0">
                <a:effectLst/>
                <a:latin typeface="Times New Roman" panose="02020603050405020304" pitchFamily="18" charset="0"/>
                <a:cs typeface="Times New Roman" panose="02020603050405020304" pitchFamily="18" charset="0"/>
              </a:rPr>
              <a:t>Word Count: 15 minutes presentation</a:t>
            </a:r>
          </a:p>
          <a:p>
            <a:r>
              <a:rPr lang="en-GB" b="1" i="1" dirty="0">
                <a:effectLst/>
                <a:latin typeface="Times New Roman" panose="02020603050405020304" pitchFamily="18" charset="0"/>
                <a:cs typeface="Times New Roman" panose="02020603050405020304" pitchFamily="18" charset="0"/>
              </a:rPr>
              <a:t>Submission Deadline: 14th August 2026</a:t>
            </a:r>
          </a:p>
        </p:txBody>
      </p:sp>
    </p:spTree>
    <p:extLst>
      <p:ext uri="{BB962C8B-B14F-4D97-AF65-F5344CB8AC3E}">
        <p14:creationId xmlns:p14="http://schemas.microsoft.com/office/powerpoint/2010/main" val="5278653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5AA57-7B6A-44F1-8B57-2A1941977ACE}"/>
              </a:ext>
            </a:extLst>
          </p:cNvPr>
          <p:cNvSpPr>
            <a:spLocks noGrp="1"/>
          </p:cNvSpPr>
          <p:nvPr>
            <p:ph type="title"/>
          </p:nvPr>
        </p:nvSpPr>
        <p:spPr/>
        <p:txBody>
          <a:bodyPr/>
          <a:lstStyle/>
          <a:p>
            <a:r>
              <a:rPr lang="en-GB" dirty="0">
                <a:effectLst/>
                <a:latin typeface="Times New Roman" panose="02020603050405020304" pitchFamily="18" charset="0"/>
                <a:cs typeface="Times New Roman" panose="02020603050405020304" pitchFamily="18" charset="0"/>
              </a:rPr>
              <a:t>Table of Contents</a:t>
            </a:r>
          </a:p>
        </p:txBody>
      </p:sp>
      <p:sp>
        <p:nvSpPr>
          <p:cNvPr id="3" name="Content Placeholder 2">
            <a:extLst>
              <a:ext uri="{FF2B5EF4-FFF2-40B4-BE49-F238E27FC236}">
                <a16:creationId xmlns:a16="http://schemas.microsoft.com/office/drawing/2014/main" id="{51F7E9FD-E010-923D-84A7-7EC37822DDC4}"/>
              </a:ext>
            </a:extLst>
          </p:cNvPr>
          <p:cNvSpPr>
            <a:spLocks noGrp="1"/>
          </p:cNvSpPr>
          <p:nvPr>
            <p:ph idx="1"/>
          </p:nvPr>
        </p:nvSpPr>
        <p:spPr>
          <a:xfrm>
            <a:off x="913795" y="1732449"/>
            <a:ext cx="10353762" cy="4515951"/>
          </a:xfrm>
        </p:spPr>
        <p:txBody>
          <a:bodyPr>
            <a:normAutofit fontScale="85000" lnSpcReduction="20000"/>
          </a:bodyPr>
          <a:lstStyle/>
          <a:p>
            <a:r>
              <a:rPr lang="en-US" dirty="0">
                <a:effectLst/>
                <a:latin typeface="Times New Roman" panose="02020603050405020304" pitchFamily="18" charset="0"/>
                <a:cs typeface="Times New Roman" panose="02020603050405020304" pitchFamily="18" charset="0"/>
              </a:rPr>
              <a:t>Slide 3: Introduction</a:t>
            </a:r>
          </a:p>
          <a:p>
            <a:r>
              <a:rPr lang="en-US" dirty="0">
                <a:effectLst/>
                <a:latin typeface="Times New Roman" panose="02020603050405020304" pitchFamily="18" charset="0"/>
                <a:cs typeface="Times New Roman" panose="02020603050405020304" pitchFamily="18" charset="0"/>
              </a:rPr>
              <a:t>Slide 4: Understanding Culture</a:t>
            </a:r>
          </a:p>
          <a:p>
            <a:r>
              <a:rPr lang="en-US" dirty="0">
                <a:effectLst/>
                <a:latin typeface="Times New Roman" panose="02020603050405020304" pitchFamily="18" charset="0"/>
                <a:cs typeface="Times New Roman" panose="02020603050405020304" pitchFamily="18" charset="0"/>
              </a:rPr>
              <a:t>Slide 5: Cultural Elements that Influence Business</a:t>
            </a:r>
          </a:p>
          <a:p>
            <a:r>
              <a:rPr lang="en-US" dirty="0">
                <a:effectLst/>
                <a:latin typeface="Times New Roman" panose="02020603050405020304" pitchFamily="18" charset="0"/>
                <a:cs typeface="Times New Roman" panose="02020603050405020304" pitchFamily="18" charset="0"/>
              </a:rPr>
              <a:t>Slide 6: Importance of Cultural Awareness and Adaptability (for Businesses)</a:t>
            </a:r>
          </a:p>
          <a:p>
            <a:r>
              <a:rPr lang="en-US" dirty="0">
                <a:effectLst/>
                <a:latin typeface="Times New Roman" panose="02020603050405020304" pitchFamily="18" charset="0"/>
                <a:cs typeface="Times New Roman" panose="02020603050405020304" pitchFamily="18" charset="0"/>
              </a:rPr>
              <a:t>Slide 7: Theoretical Framework</a:t>
            </a:r>
          </a:p>
          <a:p>
            <a:r>
              <a:rPr lang="en-US" dirty="0">
                <a:effectLst/>
                <a:latin typeface="Times New Roman" panose="02020603050405020304" pitchFamily="18" charset="0"/>
                <a:cs typeface="Times New Roman" panose="02020603050405020304" pitchFamily="18" charset="0"/>
              </a:rPr>
              <a:t>Slide 8: Comparing UK and Chinese Business Culture</a:t>
            </a:r>
          </a:p>
          <a:p>
            <a:r>
              <a:rPr lang="en-US" dirty="0">
                <a:effectLst/>
                <a:latin typeface="Times New Roman" panose="02020603050405020304" pitchFamily="18" charset="0"/>
                <a:cs typeface="Times New Roman" panose="02020603050405020304" pitchFamily="18" charset="0"/>
              </a:rPr>
              <a:t>Slide 9: Cultural Challenges to Overcome</a:t>
            </a:r>
          </a:p>
          <a:p>
            <a:r>
              <a:rPr lang="en-US" dirty="0">
                <a:effectLst/>
                <a:latin typeface="Times New Roman" panose="02020603050405020304" pitchFamily="18" charset="0"/>
                <a:cs typeface="Times New Roman" panose="02020603050405020304" pitchFamily="18" charset="0"/>
              </a:rPr>
              <a:t>Slide 10: Business Etiquette and Relationship Building</a:t>
            </a:r>
          </a:p>
          <a:p>
            <a:r>
              <a:rPr lang="en-US" dirty="0">
                <a:effectLst/>
                <a:latin typeface="Times New Roman" panose="02020603050405020304" pitchFamily="18" charset="0"/>
                <a:cs typeface="Times New Roman" panose="02020603050405020304" pitchFamily="18" charset="0"/>
              </a:rPr>
              <a:t>Slide 11: Negotiation Strategies for Success</a:t>
            </a:r>
          </a:p>
          <a:p>
            <a:r>
              <a:rPr lang="en-US" dirty="0">
                <a:effectLst/>
                <a:latin typeface="Times New Roman" panose="02020603050405020304" pitchFamily="18" charset="0"/>
                <a:cs typeface="Times New Roman" panose="02020603050405020304" pitchFamily="18" charset="0"/>
              </a:rPr>
              <a:t>Slide 12: Communication Strategies During Negotiation</a:t>
            </a:r>
          </a:p>
          <a:p>
            <a:r>
              <a:rPr lang="en-US" dirty="0">
                <a:effectLst/>
                <a:latin typeface="Times New Roman" panose="02020603050405020304" pitchFamily="18" charset="0"/>
                <a:cs typeface="Times New Roman" panose="02020603050405020304" pitchFamily="18" charset="0"/>
              </a:rPr>
              <a:t>Slide 13: Achieving a Successful Strategic Partnership</a:t>
            </a:r>
          </a:p>
          <a:p>
            <a:r>
              <a:rPr lang="en-US" dirty="0">
                <a:effectLst/>
                <a:latin typeface="Times New Roman" panose="02020603050405020304" pitchFamily="18" charset="0"/>
                <a:cs typeface="Times New Roman" panose="02020603050405020304" pitchFamily="18" charset="0"/>
              </a:rPr>
              <a:t>Slide 14: Conclusion</a:t>
            </a:r>
          </a:p>
          <a:p>
            <a:r>
              <a:rPr lang="en-US" dirty="0">
                <a:effectLst/>
                <a:latin typeface="Times New Roman" panose="02020603050405020304" pitchFamily="18" charset="0"/>
                <a:cs typeface="Times New Roman" panose="02020603050405020304" pitchFamily="18" charset="0"/>
              </a:rPr>
              <a:t>Slide 15: Reference list</a:t>
            </a:r>
          </a:p>
        </p:txBody>
      </p:sp>
    </p:spTree>
    <p:extLst>
      <p:ext uri="{BB962C8B-B14F-4D97-AF65-F5344CB8AC3E}">
        <p14:creationId xmlns:p14="http://schemas.microsoft.com/office/powerpoint/2010/main" val="40046390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2F44B-A0F0-DDD0-10E2-D2ED417277F5}"/>
              </a:ext>
            </a:extLst>
          </p:cNvPr>
          <p:cNvSpPr>
            <a:spLocks noGrp="1"/>
          </p:cNvSpPr>
          <p:nvPr>
            <p:ph type="title"/>
          </p:nvPr>
        </p:nvSpPr>
        <p:spPr/>
        <p:txBody>
          <a:bodyPr/>
          <a:lstStyle/>
          <a:p>
            <a:r>
              <a:rPr lang="en-GB" dirty="0">
                <a:effectLst/>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AF803CBF-D918-5207-5FE0-91B12550712D}"/>
              </a:ext>
            </a:extLst>
          </p:cNvPr>
          <p:cNvSpPr>
            <a:spLocks noGrp="1"/>
          </p:cNvSpPr>
          <p:nvPr>
            <p:ph idx="1"/>
          </p:nvPr>
        </p:nvSpPr>
        <p:spPr>
          <a:xfrm>
            <a:off x="787671" y="2252746"/>
            <a:ext cx="4777557" cy="3186391"/>
          </a:xfrm>
        </p:spPr>
        <p:txBody>
          <a:bodyPr/>
          <a:lstStyle/>
          <a:p>
            <a:pPr algn="just"/>
            <a:r>
              <a:rPr lang="en-US" dirty="0">
                <a:effectLst/>
                <a:latin typeface="Times New Roman" panose="02020603050405020304" pitchFamily="18" charset="0"/>
                <a:cs typeface="Times New Roman" panose="02020603050405020304" pitchFamily="18" charset="0"/>
              </a:rPr>
              <a:t>This presentation is an explanation of a partnership strategy between a UK company and a Chinese company.</a:t>
            </a:r>
          </a:p>
          <a:p>
            <a:pPr algn="just"/>
            <a:r>
              <a:rPr lang="en-US" dirty="0">
                <a:effectLst/>
                <a:latin typeface="Times New Roman" panose="02020603050405020304" pitchFamily="18" charset="0"/>
                <a:cs typeface="Times New Roman" panose="02020603050405020304" pitchFamily="18" charset="0"/>
              </a:rPr>
              <a:t>It </a:t>
            </a:r>
            <a:r>
              <a:rPr lang="en-US" dirty="0" err="1">
                <a:effectLst/>
                <a:latin typeface="Times New Roman" panose="02020603050405020304" pitchFamily="18" charset="0"/>
                <a:cs typeface="Times New Roman" panose="02020603050405020304" pitchFamily="18" charset="0"/>
              </a:rPr>
              <a:t>emphasises</a:t>
            </a:r>
            <a:r>
              <a:rPr lang="en-US" dirty="0">
                <a:effectLst/>
                <a:latin typeface="Times New Roman" panose="02020603050405020304" pitchFamily="18" charset="0"/>
                <a:cs typeface="Times New Roman" panose="02020603050405020304" pitchFamily="18" charset="0"/>
              </a:rPr>
              <a:t> cultural differences and the value of negotiations</a:t>
            </a:r>
          </a:p>
          <a:p>
            <a:pPr algn="just"/>
            <a:r>
              <a:rPr lang="en-US" dirty="0">
                <a:effectLst/>
                <a:latin typeface="Times New Roman" panose="02020603050405020304" pitchFamily="18" charset="0"/>
                <a:cs typeface="Times New Roman" panose="02020603050405020304" pitchFamily="18" charset="0"/>
              </a:rPr>
              <a:t>It also states the aims of the presentation and some solutions for attaining a successful business collaboration in the long-term.</a:t>
            </a:r>
          </a:p>
        </p:txBody>
      </p:sp>
      <p:pic>
        <p:nvPicPr>
          <p:cNvPr id="4" name="Picture 3">
            <a:extLst>
              <a:ext uri="{FF2B5EF4-FFF2-40B4-BE49-F238E27FC236}">
                <a16:creationId xmlns:a16="http://schemas.microsoft.com/office/drawing/2014/main" id="{3FF6B1E2-16A9-979A-C598-5C908DB04435}"/>
              </a:ext>
            </a:extLst>
          </p:cNvPr>
          <p:cNvPicPr>
            <a:picLocks noChangeAspect="1"/>
          </p:cNvPicPr>
          <p:nvPr/>
        </p:nvPicPr>
        <p:blipFill>
          <a:blip r:embed="rId3"/>
          <a:stretch>
            <a:fillRect/>
          </a:stretch>
        </p:blipFill>
        <p:spPr>
          <a:xfrm>
            <a:off x="5957559" y="2110822"/>
            <a:ext cx="5724690" cy="3470241"/>
          </a:xfrm>
          <a:prstGeom prst="rect">
            <a:avLst/>
          </a:prstGeom>
        </p:spPr>
      </p:pic>
    </p:spTree>
    <p:extLst>
      <p:ext uri="{BB962C8B-B14F-4D97-AF65-F5344CB8AC3E}">
        <p14:creationId xmlns:p14="http://schemas.microsoft.com/office/powerpoint/2010/main" val="25044380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7A093-5417-1801-3C0B-276E950EFB42}"/>
              </a:ext>
            </a:extLst>
          </p:cNvPr>
          <p:cNvSpPr>
            <a:spLocks noGrp="1"/>
          </p:cNvSpPr>
          <p:nvPr>
            <p:ph type="title"/>
          </p:nvPr>
        </p:nvSpPr>
        <p:spPr/>
        <p:txBody>
          <a:bodyPr/>
          <a:lstStyle/>
          <a:p>
            <a:r>
              <a:rPr lang="en-GB" dirty="0">
                <a:effectLst/>
                <a:latin typeface="Times New Roman" panose="02020603050405020304" pitchFamily="18" charset="0"/>
                <a:cs typeface="Times New Roman" panose="02020603050405020304" pitchFamily="18" charset="0"/>
              </a:rPr>
              <a:t>Understanding Culture</a:t>
            </a:r>
          </a:p>
        </p:txBody>
      </p:sp>
      <p:sp>
        <p:nvSpPr>
          <p:cNvPr id="3" name="Content Placeholder 2">
            <a:extLst>
              <a:ext uri="{FF2B5EF4-FFF2-40B4-BE49-F238E27FC236}">
                <a16:creationId xmlns:a16="http://schemas.microsoft.com/office/drawing/2014/main" id="{5ECC7EF4-A51A-E57D-F7E5-BD91779C343D}"/>
              </a:ext>
            </a:extLst>
          </p:cNvPr>
          <p:cNvSpPr>
            <a:spLocks noGrp="1"/>
          </p:cNvSpPr>
          <p:nvPr>
            <p:ph idx="1"/>
          </p:nvPr>
        </p:nvSpPr>
        <p:spPr>
          <a:xfrm>
            <a:off x="6096000" y="1851955"/>
            <a:ext cx="5171557" cy="4258448"/>
          </a:xfrm>
        </p:spPr>
        <p:txBody>
          <a:bodyPr>
            <a:noAutofit/>
          </a:bodyPr>
          <a:lstStyle/>
          <a:p>
            <a:pPr algn="just"/>
            <a:r>
              <a:rPr lang="en-US" dirty="0">
                <a:effectLst/>
                <a:latin typeface="Times New Roman" panose="02020603050405020304" pitchFamily="18" charset="0"/>
                <a:cs typeface="Times New Roman" panose="02020603050405020304" pitchFamily="18" charset="0"/>
              </a:rPr>
              <a:t>Culture involves shared: </a:t>
            </a:r>
          </a:p>
          <a:p>
            <a:pPr lvl="1" algn="just"/>
            <a:r>
              <a:rPr lang="en-US" sz="2000" dirty="0">
                <a:effectLst/>
                <a:latin typeface="Times New Roman" panose="02020603050405020304" pitchFamily="18" charset="0"/>
                <a:cs typeface="Times New Roman" panose="02020603050405020304" pitchFamily="18" charset="0"/>
              </a:rPr>
              <a:t>Values</a:t>
            </a:r>
          </a:p>
          <a:p>
            <a:pPr lvl="1" algn="just"/>
            <a:r>
              <a:rPr lang="en-US" sz="2000" dirty="0">
                <a:effectLst/>
                <a:latin typeface="Times New Roman" panose="02020603050405020304" pitchFamily="18" charset="0"/>
                <a:cs typeface="Times New Roman" panose="02020603050405020304" pitchFamily="18" charset="0"/>
              </a:rPr>
              <a:t>Beliefs</a:t>
            </a:r>
          </a:p>
          <a:p>
            <a:pPr lvl="1" algn="just"/>
            <a:r>
              <a:rPr lang="en-US" sz="2000" dirty="0">
                <a:effectLst/>
                <a:latin typeface="Times New Roman" panose="02020603050405020304" pitchFamily="18" charset="0"/>
                <a:cs typeface="Times New Roman" panose="02020603050405020304" pitchFamily="18" charset="0"/>
              </a:rPr>
              <a:t>Customs</a:t>
            </a:r>
          </a:p>
          <a:p>
            <a:pPr lvl="1" algn="just"/>
            <a:r>
              <a:rPr lang="en-US" sz="2000" dirty="0">
                <a:effectLst/>
                <a:latin typeface="Times New Roman" panose="02020603050405020304" pitchFamily="18" charset="0"/>
                <a:cs typeface="Times New Roman" panose="02020603050405020304" pitchFamily="18" charset="0"/>
              </a:rPr>
              <a:t>Communication</a:t>
            </a:r>
          </a:p>
          <a:p>
            <a:pPr lvl="1" algn="just"/>
            <a:r>
              <a:rPr lang="en-US" sz="2000" dirty="0">
                <a:effectLst/>
                <a:latin typeface="Times New Roman" panose="02020603050405020304" pitchFamily="18" charset="0"/>
                <a:cs typeface="Times New Roman" panose="02020603050405020304" pitchFamily="18" charset="0"/>
              </a:rPr>
              <a:t>Social Norms</a:t>
            </a:r>
          </a:p>
          <a:p>
            <a:pPr algn="just"/>
            <a:r>
              <a:rPr lang="en-US" dirty="0">
                <a:effectLst/>
                <a:latin typeface="Times New Roman" panose="02020603050405020304" pitchFamily="18" charset="0"/>
                <a:cs typeface="Times New Roman" panose="02020603050405020304" pitchFamily="18" charset="0"/>
              </a:rPr>
              <a:t>The cultural elements affect business, relationship standards, communication and success in international business between countries (</a:t>
            </a:r>
            <a:r>
              <a:rPr lang="en-US" dirty="0" err="1">
                <a:effectLst/>
                <a:latin typeface="Times New Roman" panose="02020603050405020304" pitchFamily="18" charset="0"/>
                <a:cs typeface="Times New Roman" panose="02020603050405020304" pitchFamily="18" charset="0"/>
              </a:rPr>
              <a:t>Cerulo</a:t>
            </a:r>
            <a:r>
              <a:rPr lang="en-US" dirty="0">
                <a:effectLst/>
                <a:latin typeface="Times New Roman" panose="02020603050405020304" pitchFamily="18" charset="0"/>
                <a:cs typeface="Times New Roman" panose="02020603050405020304" pitchFamily="18" charset="0"/>
              </a:rPr>
              <a:t>, </a:t>
            </a:r>
            <a:r>
              <a:rPr lang="en-US" dirty="0" err="1">
                <a:effectLst/>
                <a:latin typeface="Times New Roman" panose="02020603050405020304" pitchFamily="18" charset="0"/>
                <a:cs typeface="Times New Roman" panose="02020603050405020304" pitchFamily="18" charset="0"/>
              </a:rPr>
              <a:t>Leschziner</a:t>
            </a:r>
            <a:r>
              <a:rPr lang="en-US" dirty="0">
                <a:effectLst/>
                <a:latin typeface="Times New Roman" panose="02020603050405020304" pitchFamily="18" charset="0"/>
                <a:cs typeface="Times New Roman" panose="02020603050405020304" pitchFamily="18" charset="0"/>
              </a:rPr>
              <a:t> and Shepherd, 2021).</a:t>
            </a:r>
          </a:p>
        </p:txBody>
      </p:sp>
      <p:pic>
        <p:nvPicPr>
          <p:cNvPr id="4" name="Picture 3">
            <a:extLst>
              <a:ext uri="{FF2B5EF4-FFF2-40B4-BE49-F238E27FC236}">
                <a16:creationId xmlns:a16="http://schemas.microsoft.com/office/drawing/2014/main" id="{3C419BED-D170-12F8-7243-E4FA1BF09205}"/>
              </a:ext>
            </a:extLst>
          </p:cNvPr>
          <p:cNvPicPr>
            <a:picLocks noChangeAspect="1"/>
          </p:cNvPicPr>
          <p:nvPr/>
        </p:nvPicPr>
        <p:blipFill>
          <a:blip r:embed="rId3"/>
          <a:stretch>
            <a:fillRect/>
          </a:stretch>
        </p:blipFill>
        <p:spPr>
          <a:xfrm>
            <a:off x="1223962" y="1851955"/>
            <a:ext cx="4257675" cy="4257675"/>
          </a:xfrm>
          <a:prstGeom prst="rect">
            <a:avLst/>
          </a:prstGeom>
        </p:spPr>
      </p:pic>
    </p:spTree>
    <p:extLst>
      <p:ext uri="{BB962C8B-B14F-4D97-AF65-F5344CB8AC3E}">
        <p14:creationId xmlns:p14="http://schemas.microsoft.com/office/powerpoint/2010/main" val="23540970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82AC8-F45A-72D9-5794-7B238CBF241B}"/>
              </a:ext>
            </a:extLst>
          </p:cNvPr>
          <p:cNvSpPr>
            <a:spLocks noGrp="1"/>
          </p:cNvSpPr>
          <p:nvPr>
            <p:ph type="title"/>
          </p:nvPr>
        </p:nvSpPr>
        <p:spPr>
          <a:xfrm>
            <a:off x="919119" y="719959"/>
            <a:ext cx="10353762" cy="730468"/>
          </a:xfrm>
        </p:spPr>
        <p:txBody>
          <a:bodyPr/>
          <a:lstStyle/>
          <a:p>
            <a:r>
              <a:rPr lang="en-US" dirty="0">
                <a:effectLst/>
                <a:latin typeface="Times New Roman" panose="02020603050405020304" pitchFamily="18" charset="0"/>
                <a:cs typeface="Times New Roman" panose="02020603050405020304" pitchFamily="18" charset="0"/>
              </a:rPr>
              <a:t>Cultural Elements that Influence Business</a:t>
            </a:r>
            <a:endParaRPr lang="en-GB" dirty="0">
              <a:effectLst/>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5D1B297-C99C-ED7A-6AFC-F75E591DDD2C}"/>
              </a:ext>
            </a:extLst>
          </p:cNvPr>
          <p:cNvSpPr>
            <a:spLocks noGrp="1"/>
          </p:cNvSpPr>
          <p:nvPr>
            <p:ph idx="1"/>
          </p:nvPr>
        </p:nvSpPr>
        <p:spPr>
          <a:xfrm>
            <a:off x="913795" y="2173884"/>
            <a:ext cx="5045571" cy="3344048"/>
          </a:xfrm>
        </p:spPr>
        <p:txBody>
          <a:bodyPr/>
          <a:lstStyle/>
          <a:p>
            <a:pPr algn="just"/>
            <a:r>
              <a:rPr lang="en-US" dirty="0">
                <a:effectLst/>
                <a:latin typeface="Times New Roman" panose="02020603050405020304" pitchFamily="18" charset="0"/>
                <a:cs typeface="Times New Roman" panose="02020603050405020304" pitchFamily="18" charset="0"/>
              </a:rPr>
              <a:t>Communication styles impact business communication and comprehension.</a:t>
            </a:r>
          </a:p>
          <a:p>
            <a:pPr algn="just"/>
            <a:r>
              <a:rPr lang="en-US" dirty="0">
                <a:effectLst/>
                <a:latin typeface="Times New Roman" panose="02020603050405020304" pitchFamily="18" charset="0"/>
                <a:cs typeface="Times New Roman" panose="02020603050405020304" pitchFamily="18" charset="0"/>
              </a:rPr>
              <a:t>Relationships develop trust and ongoing partnership.</a:t>
            </a:r>
          </a:p>
          <a:p>
            <a:pPr algn="just"/>
            <a:r>
              <a:rPr lang="en-US" dirty="0">
                <a:effectLst/>
                <a:latin typeface="Times New Roman" panose="02020603050405020304" pitchFamily="18" charset="0"/>
                <a:cs typeface="Times New Roman" panose="02020603050405020304" pitchFamily="18" charset="0"/>
              </a:rPr>
              <a:t>Negotiation success is affected by power distance, decision-making, time and etiquette (</a:t>
            </a:r>
            <a:r>
              <a:rPr lang="en-US" dirty="0" err="1">
                <a:effectLst/>
                <a:latin typeface="Times New Roman" panose="02020603050405020304" pitchFamily="18" charset="0"/>
                <a:cs typeface="Times New Roman" panose="02020603050405020304" pitchFamily="18" charset="0"/>
              </a:rPr>
              <a:t>Baybusinov</a:t>
            </a:r>
            <a:r>
              <a:rPr lang="en-US" dirty="0">
                <a:effectLst/>
                <a:latin typeface="Times New Roman" panose="02020603050405020304" pitchFamily="18" charset="0"/>
                <a:cs typeface="Times New Roman" panose="02020603050405020304" pitchFamily="18" charset="0"/>
              </a:rPr>
              <a:t>, </a:t>
            </a:r>
            <a:r>
              <a:rPr lang="en-US" dirty="0" err="1">
                <a:effectLst/>
                <a:latin typeface="Times New Roman" panose="02020603050405020304" pitchFamily="18" charset="0"/>
                <a:cs typeface="Times New Roman" panose="02020603050405020304" pitchFamily="18" charset="0"/>
              </a:rPr>
              <a:t>Fenoaltea</a:t>
            </a:r>
            <a:r>
              <a:rPr lang="en-US" dirty="0">
                <a:effectLst/>
                <a:latin typeface="Times New Roman" panose="02020603050405020304" pitchFamily="18" charset="0"/>
                <a:cs typeface="Times New Roman" panose="02020603050405020304" pitchFamily="18" charset="0"/>
              </a:rPr>
              <a:t> and Zhang, 2022).</a:t>
            </a:r>
          </a:p>
          <a:p>
            <a:pPr algn="just"/>
            <a:r>
              <a:rPr lang="en-US" dirty="0">
                <a:effectLst/>
                <a:latin typeface="Times New Roman" panose="02020603050405020304" pitchFamily="18" charset="0"/>
                <a:cs typeface="Times New Roman" panose="02020603050405020304" pitchFamily="18" charset="0"/>
              </a:rPr>
              <a:t>These factors influence business activities.</a:t>
            </a:r>
          </a:p>
        </p:txBody>
      </p:sp>
      <p:pic>
        <p:nvPicPr>
          <p:cNvPr id="4" name="Picture 3">
            <a:extLst>
              <a:ext uri="{FF2B5EF4-FFF2-40B4-BE49-F238E27FC236}">
                <a16:creationId xmlns:a16="http://schemas.microsoft.com/office/drawing/2014/main" id="{585BCE50-13CD-4875-51B5-E35C247C1F81}"/>
              </a:ext>
            </a:extLst>
          </p:cNvPr>
          <p:cNvPicPr>
            <a:picLocks noChangeAspect="1"/>
          </p:cNvPicPr>
          <p:nvPr/>
        </p:nvPicPr>
        <p:blipFill>
          <a:blip r:embed="rId3"/>
          <a:stretch>
            <a:fillRect/>
          </a:stretch>
        </p:blipFill>
        <p:spPr>
          <a:xfrm>
            <a:off x="6945163" y="4038107"/>
            <a:ext cx="3973075" cy="2482293"/>
          </a:xfrm>
          <a:prstGeom prst="rect">
            <a:avLst/>
          </a:prstGeom>
        </p:spPr>
      </p:pic>
      <p:pic>
        <p:nvPicPr>
          <p:cNvPr id="5" name="Picture 4">
            <a:extLst>
              <a:ext uri="{FF2B5EF4-FFF2-40B4-BE49-F238E27FC236}">
                <a16:creationId xmlns:a16="http://schemas.microsoft.com/office/drawing/2014/main" id="{442F8C9D-8AB1-77DA-045E-815037FDFFCB}"/>
              </a:ext>
            </a:extLst>
          </p:cNvPr>
          <p:cNvPicPr>
            <a:picLocks noChangeAspect="1"/>
          </p:cNvPicPr>
          <p:nvPr/>
        </p:nvPicPr>
        <p:blipFill>
          <a:blip r:embed="rId4"/>
          <a:srcRect l="2303" r="3724" b="12546"/>
          <a:stretch/>
        </p:blipFill>
        <p:spPr>
          <a:xfrm>
            <a:off x="6590522" y="1741581"/>
            <a:ext cx="4682359" cy="2178792"/>
          </a:xfrm>
          <a:prstGeom prst="rect">
            <a:avLst/>
          </a:prstGeom>
        </p:spPr>
      </p:pic>
    </p:spTree>
    <p:extLst>
      <p:ext uri="{BB962C8B-B14F-4D97-AF65-F5344CB8AC3E}">
        <p14:creationId xmlns:p14="http://schemas.microsoft.com/office/powerpoint/2010/main" val="16436485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A7139-362E-CC1B-080F-2C7A575BC496}"/>
              </a:ext>
            </a:extLst>
          </p:cNvPr>
          <p:cNvSpPr>
            <a:spLocks noGrp="1"/>
          </p:cNvSpPr>
          <p:nvPr>
            <p:ph type="title"/>
          </p:nvPr>
        </p:nvSpPr>
        <p:spPr/>
        <p:txBody>
          <a:bodyPr>
            <a:normAutofit fontScale="90000"/>
          </a:bodyPr>
          <a:lstStyle/>
          <a:p>
            <a:r>
              <a:rPr lang="en-US" dirty="0">
                <a:effectLst/>
                <a:latin typeface="Times New Roman" panose="02020603050405020304" pitchFamily="18" charset="0"/>
                <a:cs typeface="Times New Roman" panose="02020603050405020304" pitchFamily="18" charset="0"/>
              </a:rPr>
              <a:t>Importance of Cultural Awareness and Adaptability (for Businesses)</a:t>
            </a:r>
            <a:endParaRPr lang="en-GB" dirty="0">
              <a:effectLst/>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DB83901-6215-4AC7-2636-69E772F68A44}"/>
              </a:ext>
            </a:extLst>
          </p:cNvPr>
          <p:cNvSpPr>
            <a:spLocks noGrp="1"/>
          </p:cNvSpPr>
          <p:nvPr>
            <p:ph idx="1"/>
          </p:nvPr>
        </p:nvSpPr>
        <p:spPr>
          <a:xfrm>
            <a:off x="772511" y="1956674"/>
            <a:ext cx="10495046" cy="2033752"/>
          </a:xfrm>
        </p:spPr>
        <p:txBody>
          <a:bodyPr/>
          <a:lstStyle/>
          <a:p>
            <a:pPr algn="just"/>
            <a:r>
              <a:rPr lang="en-US" dirty="0">
                <a:effectLst/>
                <a:latin typeface="Times New Roman" panose="02020603050405020304" pitchFamily="18" charset="0"/>
                <a:cs typeface="Times New Roman" panose="02020603050405020304" pitchFamily="18" charset="0"/>
              </a:rPr>
              <a:t>International business communication is enhanced by cultural awareness (</a:t>
            </a:r>
            <a:r>
              <a:rPr lang="en-US" dirty="0" err="1">
                <a:effectLst/>
                <a:latin typeface="Times New Roman" panose="02020603050405020304" pitchFamily="18" charset="0"/>
                <a:cs typeface="Times New Roman" panose="02020603050405020304" pitchFamily="18" charset="0"/>
              </a:rPr>
              <a:t>Fraccastoro</a:t>
            </a:r>
            <a:r>
              <a:rPr lang="en-US" dirty="0">
                <a:effectLst/>
                <a:latin typeface="Times New Roman" panose="02020603050405020304" pitchFamily="18" charset="0"/>
                <a:cs typeface="Times New Roman" panose="02020603050405020304" pitchFamily="18" charset="0"/>
              </a:rPr>
              <a:t>, </a:t>
            </a:r>
            <a:r>
              <a:rPr lang="en-US" dirty="0" err="1">
                <a:effectLst/>
                <a:latin typeface="Times New Roman" panose="02020603050405020304" pitchFamily="18" charset="0"/>
                <a:cs typeface="Times New Roman" panose="02020603050405020304" pitchFamily="18" charset="0"/>
              </a:rPr>
              <a:t>Gabrielsson</a:t>
            </a:r>
            <a:r>
              <a:rPr lang="en-US" dirty="0">
                <a:effectLst/>
                <a:latin typeface="Times New Roman" panose="02020603050405020304" pitchFamily="18" charset="0"/>
                <a:cs typeface="Times New Roman" panose="02020603050405020304" pitchFamily="18" charset="0"/>
              </a:rPr>
              <a:t> and </a:t>
            </a:r>
            <a:r>
              <a:rPr lang="en-US" dirty="0" err="1">
                <a:effectLst/>
                <a:latin typeface="Times New Roman" panose="02020603050405020304" pitchFamily="18" charset="0"/>
                <a:cs typeface="Times New Roman" panose="02020603050405020304" pitchFamily="18" charset="0"/>
              </a:rPr>
              <a:t>Pullins</a:t>
            </a:r>
            <a:r>
              <a:rPr lang="en-US" dirty="0">
                <a:effectLst/>
                <a:latin typeface="Times New Roman" panose="02020603050405020304" pitchFamily="18" charset="0"/>
                <a:cs typeface="Times New Roman" panose="02020603050405020304" pitchFamily="18" charset="0"/>
              </a:rPr>
              <a:t>, 2020).</a:t>
            </a:r>
          </a:p>
          <a:p>
            <a:pPr algn="just"/>
            <a:r>
              <a:rPr lang="en-US" dirty="0">
                <a:effectLst/>
                <a:latin typeface="Times New Roman" panose="02020603050405020304" pitchFamily="18" charset="0"/>
                <a:cs typeface="Times New Roman" panose="02020603050405020304" pitchFamily="18" charset="0"/>
              </a:rPr>
              <a:t>Being adaptable </a:t>
            </a:r>
            <a:r>
              <a:rPr lang="en-US" dirty="0" err="1">
                <a:effectLst/>
                <a:latin typeface="Times New Roman" panose="02020603050405020304" pitchFamily="18" charset="0"/>
                <a:cs typeface="Times New Roman" panose="02020603050405020304" pitchFamily="18" charset="0"/>
              </a:rPr>
              <a:t>minimises</a:t>
            </a:r>
            <a:r>
              <a:rPr lang="en-US" dirty="0">
                <a:effectLst/>
                <a:latin typeface="Times New Roman" panose="02020603050405020304" pitchFamily="18" charset="0"/>
                <a:cs typeface="Times New Roman" panose="02020603050405020304" pitchFamily="18" charset="0"/>
              </a:rPr>
              <a:t> negotiation risks and miscommunication.</a:t>
            </a:r>
          </a:p>
          <a:p>
            <a:pPr algn="just"/>
            <a:r>
              <a:rPr lang="en-US" dirty="0">
                <a:effectLst/>
                <a:latin typeface="Times New Roman" panose="02020603050405020304" pitchFamily="18" charset="0"/>
                <a:cs typeface="Times New Roman" panose="02020603050405020304" pitchFamily="18" charset="0"/>
              </a:rPr>
              <a:t>Trust enhances cooperation and partnerships in the world.</a:t>
            </a:r>
          </a:p>
          <a:p>
            <a:pPr algn="just"/>
            <a:r>
              <a:rPr lang="en-US" dirty="0">
                <a:effectLst/>
                <a:latin typeface="Times New Roman" panose="02020603050405020304" pitchFamily="18" charset="0"/>
                <a:cs typeface="Times New Roman" panose="02020603050405020304" pitchFamily="18" charset="0"/>
              </a:rPr>
              <a:t>This talent enhances productivity and facilitates the sustainability of business growth.</a:t>
            </a:r>
          </a:p>
        </p:txBody>
      </p:sp>
      <p:pic>
        <p:nvPicPr>
          <p:cNvPr id="4" name="Picture 3">
            <a:extLst>
              <a:ext uri="{FF2B5EF4-FFF2-40B4-BE49-F238E27FC236}">
                <a16:creationId xmlns:a16="http://schemas.microsoft.com/office/drawing/2014/main" id="{07FF26DB-B132-2FA1-D701-E9275BE20DF4}"/>
              </a:ext>
            </a:extLst>
          </p:cNvPr>
          <p:cNvPicPr>
            <a:picLocks noChangeAspect="1"/>
          </p:cNvPicPr>
          <p:nvPr/>
        </p:nvPicPr>
        <p:blipFill>
          <a:blip r:embed="rId3"/>
          <a:srcRect l="731" t="22689"/>
          <a:stretch/>
        </p:blipFill>
        <p:spPr>
          <a:xfrm>
            <a:off x="2976986" y="4163846"/>
            <a:ext cx="6227380" cy="2424931"/>
          </a:xfrm>
          <a:prstGeom prst="rect">
            <a:avLst/>
          </a:prstGeom>
        </p:spPr>
      </p:pic>
    </p:spTree>
    <p:extLst>
      <p:ext uri="{BB962C8B-B14F-4D97-AF65-F5344CB8AC3E}">
        <p14:creationId xmlns:p14="http://schemas.microsoft.com/office/powerpoint/2010/main" val="2922901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18C86-5A33-9DEE-3566-77E70B71A136}"/>
              </a:ext>
            </a:extLst>
          </p:cNvPr>
          <p:cNvSpPr>
            <a:spLocks noGrp="1"/>
          </p:cNvSpPr>
          <p:nvPr>
            <p:ph type="title"/>
          </p:nvPr>
        </p:nvSpPr>
        <p:spPr/>
        <p:txBody>
          <a:bodyPr/>
          <a:lstStyle/>
          <a:p>
            <a:r>
              <a:rPr lang="en-GB" dirty="0">
                <a:effectLst/>
                <a:latin typeface="Times New Roman" panose="02020603050405020304" pitchFamily="18" charset="0"/>
                <a:cs typeface="Times New Roman" panose="02020603050405020304" pitchFamily="18" charset="0"/>
              </a:rPr>
              <a:t>Theoretical Framework</a:t>
            </a:r>
          </a:p>
        </p:txBody>
      </p:sp>
      <p:sp>
        <p:nvSpPr>
          <p:cNvPr id="3" name="Content Placeholder 2">
            <a:extLst>
              <a:ext uri="{FF2B5EF4-FFF2-40B4-BE49-F238E27FC236}">
                <a16:creationId xmlns:a16="http://schemas.microsoft.com/office/drawing/2014/main" id="{05960E33-6C4F-CAED-644F-6054DE0C0A47}"/>
              </a:ext>
            </a:extLst>
          </p:cNvPr>
          <p:cNvSpPr>
            <a:spLocks noGrp="1"/>
          </p:cNvSpPr>
          <p:nvPr>
            <p:ph idx="1"/>
          </p:nvPr>
        </p:nvSpPr>
        <p:spPr>
          <a:xfrm>
            <a:off x="6387846" y="2189649"/>
            <a:ext cx="4646040" cy="3817013"/>
          </a:xfrm>
        </p:spPr>
        <p:txBody>
          <a:bodyPr>
            <a:normAutofit lnSpcReduction="10000"/>
          </a:bodyPr>
          <a:lstStyle/>
          <a:p>
            <a:pPr algn="just"/>
            <a:r>
              <a:rPr lang="en-US" dirty="0">
                <a:effectLst/>
                <a:latin typeface="Times New Roman" panose="02020603050405020304" pitchFamily="18" charset="0"/>
                <a:cs typeface="Times New Roman" panose="02020603050405020304" pitchFamily="18" charset="0"/>
              </a:rPr>
              <a:t>Hofstede's theory explains cultural differences.</a:t>
            </a:r>
          </a:p>
          <a:p>
            <a:pPr algn="just"/>
            <a:r>
              <a:rPr lang="en-US" dirty="0">
                <a:effectLst/>
                <a:latin typeface="Times New Roman" panose="02020603050405020304" pitchFamily="18" charset="0"/>
                <a:cs typeface="Times New Roman" panose="02020603050405020304" pitchFamily="18" charset="0"/>
              </a:rPr>
              <a:t>There are value differences between the UK and China.</a:t>
            </a:r>
          </a:p>
          <a:p>
            <a:pPr algn="just"/>
            <a:r>
              <a:rPr lang="en-US" dirty="0">
                <a:effectLst/>
                <a:latin typeface="Times New Roman" panose="02020603050405020304" pitchFamily="18" charset="0"/>
                <a:cs typeface="Times New Roman" panose="02020603050405020304" pitchFamily="18" charset="0"/>
              </a:rPr>
              <a:t>Negotiations are impacted by individualism, power distance, long-term orientation and uncertainty avoidance (</a:t>
            </a:r>
            <a:r>
              <a:rPr lang="en-US" dirty="0" err="1">
                <a:effectLst/>
                <a:latin typeface="Times New Roman" panose="02020603050405020304" pitchFamily="18" charset="0"/>
                <a:cs typeface="Times New Roman" panose="02020603050405020304" pitchFamily="18" charset="0"/>
              </a:rPr>
              <a:t>Piotrowska</a:t>
            </a:r>
            <a:r>
              <a:rPr lang="en-US" dirty="0">
                <a:effectLst/>
                <a:latin typeface="Times New Roman" panose="02020603050405020304" pitchFamily="18" charset="0"/>
                <a:cs typeface="Times New Roman" panose="02020603050405020304" pitchFamily="18" charset="0"/>
              </a:rPr>
              <a:t> and Piotrowski, 2023).</a:t>
            </a:r>
          </a:p>
          <a:p>
            <a:pPr algn="just"/>
            <a:r>
              <a:rPr lang="en-US" dirty="0">
                <a:effectLst/>
                <a:latin typeface="Times New Roman" panose="02020603050405020304" pitchFamily="18" charset="0"/>
                <a:cs typeface="Times New Roman" panose="02020603050405020304" pitchFamily="18" charset="0"/>
              </a:rPr>
              <a:t>Business decisions are aided by cultural theories.</a:t>
            </a:r>
          </a:p>
        </p:txBody>
      </p:sp>
      <p:pic>
        <p:nvPicPr>
          <p:cNvPr id="4" name="Picture 3">
            <a:extLst>
              <a:ext uri="{FF2B5EF4-FFF2-40B4-BE49-F238E27FC236}">
                <a16:creationId xmlns:a16="http://schemas.microsoft.com/office/drawing/2014/main" id="{9ED454A6-07CA-4B2D-54DC-281BD85ABAAA}"/>
              </a:ext>
            </a:extLst>
          </p:cNvPr>
          <p:cNvPicPr>
            <a:picLocks noChangeAspect="1"/>
          </p:cNvPicPr>
          <p:nvPr/>
        </p:nvPicPr>
        <p:blipFill>
          <a:blip r:embed="rId3"/>
          <a:stretch>
            <a:fillRect/>
          </a:stretch>
        </p:blipFill>
        <p:spPr>
          <a:xfrm>
            <a:off x="1437125" y="1903627"/>
            <a:ext cx="4367031" cy="4103035"/>
          </a:xfrm>
          <a:prstGeom prst="rect">
            <a:avLst/>
          </a:prstGeom>
        </p:spPr>
      </p:pic>
    </p:spTree>
    <p:extLst>
      <p:ext uri="{BB962C8B-B14F-4D97-AF65-F5344CB8AC3E}">
        <p14:creationId xmlns:p14="http://schemas.microsoft.com/office/powerpoint/2010/main" val="25626029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D21AC-46DB-4FE6-1063-24CC0AA1147B}"/>
              </a:ext>
            </a:extLst>
          </p:cNvPr>
          <p:cNvSpPr>
            <a:spLocks noGrp="1"/>
          </p:cNvSpPr>
          <p:nvPr>
            <p:ph type="title"/>
          </p:nvPr>
        </p:nvSpPr>
        <p:spPr/>
        <p:txBody>
          <a:bodyPr/>
          <a:lstStyle/>
          <a:p>
            <a:r>
              <a:rPr lang="en-US" dirty="0">
                <a:effectLst/>
                <a:latin typeface="Times New Roman" panose="02020603050405020304" pitchFamily="18" charset="0"/>
                <a:cs typeface="Times New Roman" panose="02020603050405020304" pitchFamily="18" charset="0"/>
              </a:rPr>
              <a:t>Comparing UK and Chinese Business Culture</a:t>
            </a:r>
            <a:endParaRPr lang="en-GB" dirty="0">
              <a:effectLst/>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2DC194E-3637-3FCA-65D1-E8B6A316734E}"/>
              </a:ext>
            </a:extLst>
          </p:cNvPr>
          <p:cNvSpPr>
            <a:spLocks noGrp="1"/>
          </p:cNvSpPr>
          <p:nvPr>
            <p:ph idx="1"/>
          </p:nvPr>
        </p:nvSpPr>
        <p:spPr>
          <a:xfrm>
            <a:off x="913795" y="2158118"/>
            <a:ext cx="5182205" cy="3564765"/>
          </a:xfrm>
        </p:spPr>
        <p:txBody>
          <a:bodyPr/>
          <a:lstStyle/>
          <a:p>
            <a:pPr algn="just"/>
            <a:r>
              <a:rPr lang="en-US" dirty="0">
                <a:effectLst/>
                <a:latin typeface="Times New Roman" panose="02020603050405020304" pitchFamily="18" charset="0"/>
                <a:cs typeface="Times New Roman" panose="02020603050405020304" pitchFamily="18" charset="0"/>
              </a:rPr>
              <a:t>UK businesses are independent and direct in their communication.</a:t>
            </a:r>
          </a:p>
          <a:p>
            <a:pPr algn="just"/>
            <a:r>
              <a:rPr lang="en-US" dirty="0">
                <a:effectLst/>
                <a:latin typeface="Times New Roman" panose="02020603050405020304" pitchFamily="18" charset="0"/>
                <a:cs typeface="Times New Roman" panose="02020603050405020304" pitchFamily="18" charset="0"/>
              </a:rPr>
              <a:t>Chinese businesses are relationship-driven and hierarchical (</a:t>
            </a:r>
            <a:r>
              <a:rPr lang="en-US" dirty="0" err="1">
                <a:effectLst/>
                <a:latin typeface="Times New Roman" panose="02020603050405020304" pitchFamily="18" charset="0"/>
                <a:cs typeface="Times New Roman" panose="02020603050405020304" pitchFamily="18" charset="0"/>
              </a:rPr>
              <a:t>Srisathan</a:t>
            </a:r>
            <a:r>
              <a:rPr lang="en-US" dirty="0">
                <a:effectLst/>
                <a:latin typeface="Times New Roman" panose="02020603050405020304" pitchFamily="18" charset="0"/>
                <a:cs typeface="Times New Roman" panose="02020603050405020304" pitchFamily="18" charset="0"/>
              </a:rPr>
              <a:t>, </a:t>
            </a:r>
            <a:r>
              <a:rPr lang="en-US" dirty="0" err="1">
                <a:effectLst/>
                <a:latin typeface="Times New Roman" panose="02020603050405020304" pitchFamily="18" charset="0"/>
                <a:cs typeface="Times New Roman" panose="02020603050405020304" pitchFamily="18" charset="0"/>
              </a:rPr>
              <a:t>Ketkaew</a:t>
            </a:r>
            <a:r>
              <a:rPr lang="en-US" dirty="0">
                <a:effectLst/>
                <a:latin typeface="Times New Roman" panose="02020603050405020304" pitchFamily="18" charset="0"/>
                <a:cs typeface="Times New Roman" panose="02020603050405020304" pitchFamily="18" charset="0"/>
              </a:rPr>
              <a:t> and </a:t>
            </a:r>
            <a:r>
              <a:rPr lang="en-US" dirty="0" err="1">
                <a:effectLst/>
                <a:latin typeface="Times New Roman" panose="02020603050405020304" pitchFamily="18" charset="0"/>
                <a:cs typeface="Times New Roman" panose="02020603050405020304" pitchFamily="18" charset="0"/>
              </a:rPr>
              <a:t>Naruetharadhol</a:t>
            </a:r>
            <a:r>
              <a:rPr lang="en-US" dirty="0">
                <a:effectLst/>
                <a:latin typeface="Times New Roman" panose="02020603050405020304" pitchFamily="18" charset="0"/>
                <a:cs typeface="Times New Roman" panose="02020603050405020304" pitchFamily="18" charset="0"/>
              </a:rPr>
              <a:t>, 2020).</a:t>
            </a:r>
          </a:p>
          <a:p>
            <a:pPr algn="just"/>
            <a:r>
              <a:rPr lang="en-US" dirty="0">
                <a:effectLst/>
                <a:latin typeface="Times New Roman" panose="02020603050405020304" pitchFamily="18" charset="0"/>
                <a:cs typeface="Times New Roman" panose="02020603050405020304" pitchFamily="18" charset="0"/>
              </a:rPr>
              <a:t>They both want to achieve their business goals.</a:t>
            </a:r>
          </a:p>
          <a:p>
            <a:pPr algn="just"/>
            <a:r>
              <a:rPr lang="en-US" dirty="0">
                <a:effectLst/>
                <a:latin typeface="Times New Roman" panose="02020603050405020304" pitchFamily="18" charset="0"/>
                <a:cs typeface="Times New Roman" panose="02020603050405020304" pitchFamily="18" charset="0"/>
              </a:rPr>
              <a:t>There are cultural differences that do affect the outcome of communication, trust, and negotiations.</a:t>
            </a:r>
          </a:p>
        </p:txBody>
      </p:sp>
      <p:pic>
        <p:nvPicPr>
          <p:cNvPr id="5" name="Picture 4">
            <a:extLst>
              <a:ext uri="{FF2B5EF4-FFF2-40B4-BE49-F238E27FC236}">
                <a16:creationId xmlns:a16="http://schemas.microsoft.com/office/drawing/2014/main" id="{797D3633-3A53-E115-285F-8DDE3D9AD485}"/>
              </a:ext>
            </a:extLst>
          </p:cNvPr>
          <p:cNvPicPr>
            <a:picLocks noChangeAspect="1"/>
          </p:cNvPicPr>
          <p:nvPr/>
        </p:nvPicPr>
        <p:blipFill>
          <a:blip r:embed="rId3"/>
          <a:stretch>
            <a:fillRect/>
          </a:stretch>
        </p:blipFill>
        <p:spPr>
          <a:xfrm>
            <a:off x="6311881" y="2268477"/>
            <a:ext cx="5245100" cy="3091799"/>
          </a:xfrm>
          <a:prstGeom prst="rect">
            <a:avLst/>
          </a:prstGeom>
        </p:spPr>
      </p:pic>
      <p:sp>
        <p:nvSpPr>
          <p:cNvPr id="7" name="TextBox 6">
            <a:extLst>
              <a:ext uri="{FF2B5EF4-FFF2-40B4-BE49-F238E27FC236}">
                <a16:creationId xmlns:a16="http://schemas.microsoft.com/office/drawing/2014/main" id="{3A3E1B32-D160-98DC-897E-AB3542C33850}"/>
              </a:ext>
            </a:extLst>
          </p:cNvPr>
          <p:cNvSpPr txBox="1"/>
          <p:nvPr/>
        </p:nvSpPr>
        <p:spPr>
          <a:xfrm>
            <a:off x="6311881" y="5360276"/>
            <a:ext cx="3746519" cy="369332"/>
          </a:xfrm>
          <a:prstGeom prst="rect">
            <a:avLst/>
          </a:prstGeom>
          <a:noFill/>
        </p:spPr>
        <p:txBody>
          <a:bodyPr wrap="square">
            <a:spAutoFit/>
          </a:bodyPr>
          <a:lstStyle/>
          <a:p>
            <a:r>
              <a:rPr lang="en-GB" dirty="0"/>
              <a:t>(Source: The Culture Factor, 2025)</a:t>
            </a:r>
          </a:p>
        </p:txBody>
      </p:sp>
    </p:spTree>
    <p:extLst>
      <p:ext uri="{BB962C8B-B14F-4D97-AF65-F5344CB8AC3E}">
        <p14:creationId xmlns:p14="http://schemas.microsoft.com/office/powerpoint/2010/main" val="2683520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C0109-57CC-31A2-6934-9869C9648267}"/>
              </a:ext>
            </a:extLst>
          </p:cNvPr>
          <p:cNvSpPr>
            <a:spLocks noGrp="1"/>
          </p:cNvSpPr>
          <p:nvPr>
            <p:ph type="title"/>
          </p:nvPr>
        </p:nvSpPr>
        <p:spPr/>
        <p:txBody>
          <a:bodyPr/>
          <a:lstStyle/>
          <a:p>
            <a:r>
              <a:rPr lang="en-GB" dirty="0">
                <a:effectLst/>
                <a:latin typeface="Times New Roman" panose="02020603050405020304" pitchFamily="18" charset="0"/>
                <a:cs typeface="Times New Roman" panose="02020603050405020304" pitchFamily="18" charset="0"/>
              </a:rPr>
              <a:t>Cultural Challenges to Overcome</a:t>
            </a:r>
          </a:p>
        </p:txBody>
      </p:sp>
      <p:sp>
        <p:nvSpPr>
          <p:cNvPr id="3" name="Content Placeholder 2">
            <a:extLst>
              <a:ext uri="{FF2B5EF4-FFF2-40B4-BE49-F238E27FC236}">
                <a16:creationId xmlns:a16="http://schemas.microsoft.com/office/drawing/2014/main" id="{D68E2E0D-26C8-5452-1420-D553DBE2E053}"/>
              </a:ext>
            </a:extLst>
          </p:cNvPr>
          <p:cNvSpPr>
            <a:spLocks noGrp="1"/>
          </p:cNvSpPr>
          <p:nvPr>
            <p:ph idx="1"/>
          </p:nvPr>
        </p:nvSpPr>
        <p:spPr>
          <a:xfrm>
            <a:off x="6258909" y="2081048"/>
            <a:ext cx="5008647" cy="3710152"/>
          </a:xfrm>
        </p:spPr>
        <p:txBody>
          <a:bodyPr/>
          <a:lstStyle/>
          <a:p>
            <a:pPr algn="just"/>
            <a:r>
              <a:rPr lang="en-US" dirty="0">
                <a:effectLst/>
                <a:latin typeface="Times New Roman" panose="02020603050405020304" pitchFamily="18" charset="0"/>
                <a:cs typeface="Times New Roman" panose="02020603050405020304" pitchFamily="18" charset="0"/>
              </a:rPr>
              <a:t>Language can be a barrier to communication.</a:t>
            </a:r>
          </a:p>
          <a:p>
            <a:pPr algn="just"/>
            <a:r>
              <a:rPr lang="en-US" dirty="0">
                <a:effectLst/>
                <a:latin typeface="Times New Roman" panose="02020603050405020304" pitchFamily="18" charset="0"/>
                <a:cs typeface="Times New Roman" panose="02020603050405020304" pitchFamily="18" charset="0"/>
              </a:rPr>
              <a:t>In China, communication is high-context and important to Guanxi (Negro, </a:t>
            </a:r>
            <a:r>
              <a:rPr lang="en-US" dirty="0" err="1">
                <a:effectLst/>
                <a:latin typeface="Times New Roman" panose="02020603050405020304" pitchFamily="18" charset="0"/>
                <a:cs typeface="Times New Roman" panose="02020603050405020304" pitchFamily="18" charset="0"/>
              </a:rPr>
              <a:t>Balbi</a:t>
            </a:r>
            <a:r>
              <a:rPr lang="en-US" dirty="0">
                <a:effectLst/>
                <a:latin typeface="Times New Roman" panose="02020603050405020304" pitchFamily="18" charset="0"/>
                <a:cs typeface="Times New Roman" panose="02020603050405020304" pitchFamily="18" charset="0"/>
              </a:rPr>
              <a:t> and </a:t>
            </a:r>
            <a:r>
              <a:rPr lang="en-US" dirty="0" err="1">
                <a:effectLst/>
                <a:latin typeface="Times New Roman" panose="02020603050405020304" pitchFamily="18" charset="0"/>
                <a:cs typeface="Times New Roman" panose="02020603050405020304" pitchFamily="18" charset="0"/>
              </a:rPr>
              <a:t>Bory</a:t>
            </a:r>
            <a:r>
              <a:rPr lang="en-US" dirty="0">
                <a:effectLst/>
                <a:latin typeface="Times New Roman" panose="02020603050405020304" pitchFamily="18" charset="0"/>
                <a:cs typeface="Times New Roman" panose="02020603050405020304" pitchFamily="18" charset="0"/>
              </a:rPr>
              <a:t>, 2020).</a:t>
            </a:r>
          </a:p>
          <a:p>
            <a:pPr algn="just"/>
            <a:r>
              <a:rPr lang="en-US" dirty="0">
                <a:effectLst/>
                <a:latin typeface="Times New Roman" panose="02020603050405020304" pitchFamily="18" charset="0"/>
                <a:cs typeface="Times New Roman" panose="02020603050405020304" pitchFamily="18" charset="0"/>
              </a:rPr>
              <a:t>It is important to </a:t>
            </a:r>
            <a:r>
              <a:rPr lang="en-US" dirty="0" err="1">
                <a:effectLst/>
                <a:latin typeface="Times New Roman" panose="02020603050405020304" pitchFamily="18" charset="0"/>
                <a:cs typeface="Times New Roman" panose="02020603050405020304" pitchFamily="18" charset="0"/>
              </a:rPr>
              <a:t>recognise</a:t>
            </a:r>
            <a:r>
              <a:rPr lang="en-US" dirty="0">
                <a:effectLst/>
                <a:latin typeface="Times New Roman" panose="02020603050405020304" pitchFamily="18" charset="0"/>
                <a:cs typeface="Times New Roman" panose="02020603050405020304" pitchFamily="18" charset="0"/>
              </a:rPr>
              <a:t> </a:t>
            </a:r>
            <a:r>
              <a:rPr lang="en-US" dirty="0" err="1">
                <a:effectLst/>
                <a:latin typeface="Times New Roman" panose="02020603050405020304" pitchFamily="18" charset="0"/>
                <a:cs typeface="Times New Roman" panose="02020603050405020304" pitchFamily="18" charset="0"/>
              </a:rPr>
              <a:t>Mianzi</a:t>
            </a:r>
            <a:r>
              <a:rPr lang="en-US" dirty="0">
                <a:effectLst/>
                <a:latin typeface="Times New Roman" panose="02020603050405020304" pitchFamily="18" charset="0"/>
                <a:cs typeface="Times New Roman" panose="02020603050405020304" pitchFamily="18" charset="0"/>
              </a:rPr>
              <a:t> and hierarchy.</a:t>
            </a:r>
          </a:p>
          <a:p>
            <a:pPr algn="just"/>
            <a:r>
              <a:rPr lang="en-US" dirty="0">
                <a:effectLst/>
                <a:latin typeface="Times New Roman" panose="02020603050405020304" pitchFamily="18" charset="0"/>
                <a:cs typeface="Times New Roman" panose="02020603050405020304" pitchFamily="18" charset="0"/>
              </a:rPr>
              <a:t>Progress of negotiation due to different speeds of decision-making.</a:t>
            </a:r>
          </a:p>
          <a:p>
            <a:pPr algn="just"/>
            <a:endParaRPr lang="en-GB" dirty="0">
              <a:effectLst/>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26878343-6664-856A-AF85-9CE6B604962B}"/>
              </a:ext>
            </a:extLst>
          </p:cNvPr>
          <p:cNvPicPr>
            <a:picLocks noChangeAspect="1"/>
          </p:cNvPicPr>
          <p:nvPr/>
        </p:nvPicPr>
        <p:blipFill>
          <a:blip r:embed="rId3"/>
          <a:stretch>
            <a:fillRect/>
          </a:stretch>
        </p:blipFill>
        <p:spPr>
          <a:xfrm>
            <a:off x="1281605" y="1902536"/>
            <a:ext cx="4457700" cy="4067175"/>
          </a:xfrm>
          <a:prstGeom prst="rect">
            <a:avLst/>
          </a:prstGeom>
        </p:spPr>
      </p:pic>
    </p:spTree>
    <p:extLst>
      <p:ext uri="{BB962C8B-B14F-4D97-AF65-F5344CB8AC3E}">
        <p14:creationId xmlns:p14="http://schemas.microsoft.com/office/powerpoint/2010/main" val="33143540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8CAB2-EFB8-6F73-3766-2391C41D3E2E}"/>
              </a:ext>
            </a:extLst>
          </p:cNvPr>
          <p:cNvSpPr>
            <a:spLocks noGrp="1"/>
          </p:cNvSpPr>
          <p:nvPr>
            <p:ph type="title"/>
          </p:nvPr>
        </p:nvSpPr>
        <p:spPr/>
        <p:txBody>
          <a:bodyPr/>
          <a:lstStyle/>
          <a:p>
            <a:r>
              <a:rPr lang="en-US" dirty="0">
                <a:effectLst/>
                <a:latin typeface="Times New Roman" panose="02020603050405020304" pitchFamily="18" charset="0"/>
                <a:cs typeface="Times New Roman" panose="02020603050405020304" pitchFamily="18" charset="0"/>
              </a:rPr>
              <a:t>Business Etiquette and Relationship Building</a:t>
            </a:r>
            <a:endParaRPr lang="en-GB" dirty="0">
              <a:effectLst/>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236E7C8-B481-41C2-D4D0-6B846BAC7574}"/>
              </a:ext>
            </a:extLst>
          </p:cNvPr>
          <p:cNvSpPr>
            <a:spLocks noGrp="1"/>
          </p:cNvSpPr>
          <p:nvPr>
            <p:ph idx="1"/>
          </p:nvPr>
        </p:nvSpPr>
        <p:spPr>
          <a:xfrm>
            <a:off x="1039919" y="2189649"/>
            <a:ext cx="4493777" cy="3627827"/>
          </a:xfrm>
        </p:spPr>
        <p:txBody>
          <a:bodyPr/>
          <a:lstStyle/>
          <a:p>
            <a:pPr algn="just"/>
            <a:r>
              <a:rPr lang="en-US" dirty="0">
                <a:effectLst/>
                <a:latin typeface="Times New Roman" panose="02020603050405020304" pitchFamily="18" charset="0"/>
                <a:cs typeface="Times New Roman" panose="02020603050405020304" pitchFamily="18" charset="0"/>
              </a:rPr>
              <a:t>Guanxi fosters trust and productive relationships.</a:t>
            </a:r>
          </a:p>
          <a:p>
            <a:pPr algn="just"/>
            <a:r>
              <a:rPr lang="en-US" dirty="0">
                <a:effectLst/>
                <a:latin typeface="Times New Roman" panose="02020603050405020304" pitchFamily="18" charset="0"/>
                <a:cs typeface="Times New Roman" panose="02020603050405020304" pitchFamily="18" charset="0"/>
              </a:rPr>
              <a:t>Show respect for authority during business meetings.</a:t>
            </a:r>
          </a:p>
          <a:p>
            <a:pPr algn="just"/>
            <a:r>
              <a:rPr lang="en-US" dirty="0">
                <a:effectLst/>
                <a:latin typeface="Times New Roman" panose="02020603050405020304" pitchFamily="18" charset="0"/>
                <a:cs typeface="Times New Roman" panose="02020603050405020304" pitchFamily="18" charset="0"/>
              </a:rPr>
              <a:t>Respect meeting, gift-giving, and dining etiquette (</a:t>
            </a:r>
            <a:r>
              <a:rPr lang="en-US" dirty="0" err="1">
                <a:effectLst/>
                <a:latin typeface="Times New Roman" panose="02020603050405020304" pitchFamily="18" charset="0"/>
                <a:cs typeface="Times New Roman" panose="02020603050405020304" pitchFamily="18" charset="0"/>
              </a:rPr>
              <a:t>Sylwia</a:t>
            </a:r>
            <a:r>
              <a:rPr lang="en-US" dirty="0">
                <a:effectLst/>
                <a:latin typeface="Times New Roman" panose="02020603050405020304" pitchFamily="18" charset="0"/>
                <a:cs typeface="Times New Roman" panose="02020603050405020304" pitchFamily="18" charset="0"/>
              </a:rPr>
              <a:t> </a:t>
            </a:r>
            <a:r>
              <a:rPr lang="en-US" dirty="0" err="1">
                <a:effectLst/>
                <a:latin typeface="Times New Roman" panose="02020603050405020304" pitchFamily="18" charset="0"/>
                <a:cs typeface="Times New Roman" panose="02020603050405020304" pitchFamily="18" charset="0"/>
              </a:rPr>
              <a:t>Pangsy</a:t>
            </a:r>
            <a:r>
              <a:rPr lang="en-US" dirty="0">
                <a:effectLst/>
                <a:latin typeface="Times New Roman" panose="02020603050405020304" pitchFamily="18" charset="0"/>
                <a:cs typeface="Times New Roman" panose="02020603050405020304" pitchFamily="18" charset="0"/>
              </a:rPr>
              <a:t>-Kania and </a:t>
            </a:r>
            <a:r>
              <a:rPr lang="en-US" dirty="0" err="1">
                <a:effectLst/>
                <a:latin typeface="Times New Roman" panose="02020603050405020304" pitchFamily="18" charset="0"/>
                <a:cs typeface="Times New Roman" panose="02020603050405020304" pitchFamily="18" charset="0"/>
              </a:rPr>
              <a:t>Orłowska</a:t>
            </a:r>
            <a:r>
              <a:rPr lang="en-US" dirty="0">
                <a:effectLst/>
                <a:latin typeface="Times New Roman" panose="02020603050405020304" pitchFamily="18" charset="0"/>
                <a:cs typeface="Times New Roman" panose="02020603050405020304" pitchFamily="18" charset="0"/>
              </a:rPr>
              <a:t>, 2024).</a:t>
            </a:r>
          </a:p>
          <a:p>
            <a:pPr algn="just"/>
            <a:r>
              <a:rPr lang="en-US" dirty="0">
                <a:effectLst/>
                <a:latin typeface="Times New Roman" panose="02020603050405020304" pitchFamily="18" charset="0"/>
                <a:cs typeface="Times New Roman" panose="02020603050405020304" pitchFamily="18" charset="0"/>
              </a:rPr>
              <a:t>Long-term relationships create successful and lasting business cooperation.</a:t>
            </a:r>
          </a:p>
          <a:p>
            <a:pPr algn="just"/>
            <a:endParaRPr lang="en-GB" dirty="0">
              <a:effectLst/>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22C9D244-9EAF-988F-6EB2-5BF4CF2EDB48}"/>
              </a:ext>
            </a:extLst>
          </p:cNvPr>
          <p:cNvPicPr>
            <a:picLocks noChangeAspect="1"/>
          </p:cNvPicPr>
          <p:nvPr/>
        </p:nvPicPr>
        <p:blipFill>
          <a:blip r:embed="rId3"/>
          <a:stretch>
            <a:fillRect/>
          </a:stretch>
        </p:blipFill>
        <p:spPr>
          <a:xfrm>
            <a:off x="5992487" y="2364379"/>
            <a:ext cx="5159594" cy="3232380"/>
          </a:xfrm>
          <a:prstGeom prst="rect">
            <a:avLst/>
          </a:prstGeom>
        </p:spPr>
      </p:pic>
    </p:spTree>
    <p:extLst>
      <p:ext uri="{BB962C8B-B14F-4D97-AF65-F5344CB8AC3E}">
        <p14:creationId xmlns:p14="http://schemas.microsoft.com/office/powerpoint/2010/main" val="26002821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DD258-F8CA-FC44-01E1-9926BCF31273}"/>
              </a:ext>
            </a:extLst>
          </p:cNvPr>
          <p:cNvSpPr>
            <a:spLocks noGrp="1"/>
          </p:cNvSpPr>
          <p:nvPr>
            <p:ph type="title"/>
          </p:nvPr>
        </p:nvSpPr>
        <p:spPr/>
        <p:txBody>
          <a:bodyPr/>
          <a:lstStyle/>
          <a:p>
            <a:r>
              <a:rPr lang="en-GB" dirty="0">
                <a:effectLst/>
                <a:latin typeface="Times New Roman" panose="02020603050405020304" pitchFamily="18" charset="0"/>
                <a:cs typeface="Times New Roman" panose="02020603050405020304" pitchFamily="18" charset="0"/>
              </a:rPr>
              <a:t>Negotiation Strategies for Success</a:t>
            </a:r>
          </a:p>
        </p:txBody>
      </p:sp>
      <p:sp>
        <p:nvSpPr>
          <p:cNvPr id="3" name="Content Placeholder 2">
            <a:extLst>
              <a:ext uri="{FF2B5EF4-FFF2-40B4-BE49-F238E27FC236}">
                <a16:creationId xmlns:a16="http://schemas.microsoft.com/office/drawing/2014/main" id="{32DCC04A-7BBA-6EF9-3457-40DCECA6F6ED}"/>
              </a:ext>
            </a:extLst>
          </p:cNvPr>
          <p:cNvSpPr>
            <a:spLocks noGrp="1"/>
          </p:cNvSpPr>
          <p:nvPr>
            <p:ph idx="1"/>
          </p:nvPr>
        </p:nvSpPr>
        <p:spPr>
          <a:xfrm>
            <a:off x="5722883" y="2081048"/>
            <a:ext cx="5544674" cy="3710152"/>
          </a:xfrm>
        </p:spPr>
        <p:txBody>
          <a:bodyPr/>
          <a:lstStyle/>
          <a:p>
            <a:pPr algn="just"/>
            <a:r>
              <a:rPr lang="en-US" dirty="0">
                <a:effectLst/>
                <a:latin typeface="Times New Roman" panose="02020603050405020304" pitchFamily="18" charset="0"/>
                <a:cs typeface="Times New Roman" panose="02020603050405020304" pitchFamily="18" charset="0"/>
              </a:rPr>
              <a:t>Know the cultural norms of Chinese business before negotiating.</a:t>
            </a:r>
          </a:p>
          <a:p>
            <a:pPr algn="just"/>
            <a:r>
              <a:rPr lang="en-US" dirty="0">
                <a:effectLst/>
                <a:latin typeface="Times New Roman" panose="02020603050405020304" pitchFamily="18" charset="0"/>
                <a:cs typeface="Times New Roman" panose="02020603050405020304" pitchFamily="18" charset="0"/>
              </a:rPr>
              <a:t>Establish trust before contract negotiations (Boothby, Cooney and Schweitzer, 2022).</a:t>
            </a:r>
          </a:p>
          <a:p>
            <a:pPr algn="just"/>
            <a:r>
              <a:rPr lang="en-US" dirty="0">
                <a:effectLst/>
                <a:latin typeface="Times New Roman" panose="02020603050405020304" pitchFamily="18" charset="0"/>
                <a:cs typeface="Times New Roman" panose="02020603050405020304" pitchFamily="18" charset="0"/>
              </a:rPr>
              <a:t>Be patient and communicate respectfully.</a:t>
            </a:r>
          </a:p>
          <a:p>
            <a:pPr algn="just"/>
            <a:r>
              <a:rPr lang="en-US" dirty="0">
                <a:effectLst/>
                <a:latin typeface="Times New Roman" panose="02020603050405020304" pitchFamily="18" charset="0"/>
                <a:cs typeface="Times New Roman" panose="02020603050405020304" pitchFamily="18" charset="0"/>
              </a:rPr>
              <a:t>Be flexible and work towards long-term success in relation to each other's partnerships.</a:t>
            </a:r>
          </a:p>
          <a:p>
            <a:pPr algn="just"/>
            <a:r>
              <a:rPr lang="en-US" dirty="0">
                <a:effectLst/>
                <a:latin typeface="Times New Roman" panose="02020603050405020304" pitchFamily="18" charset="0"/>
                <a:cs typeface="Times New Roman" panose="02020603050405020304" pitchFamily="18" charset="0"/>
              </a:rPr>
              <a:t>Effective negotiating with Chinese firms needs proper preparation and cultural awareness. </a:t>
            </a:r>
          </a:p>
        </p:txBody>
      </p:sp>
      <p:pic>
        <p:nvPicPr>
          <p:cNvPr id="4" name="Picture 3">
            <a:extLst>
              <a:ext uri="{FF2B5EF4-FFF2-40B4-BE49-F238E27FC236}">
                <a16:creationId xmlns:a16="http://schemas.microsoft.com/office/drawing/2014/main" id="{0406D603-F769-D741-869B-B0E3FA23C959}"/>
              </a:ext>
            </a:extLst>
          </p:cNvPr>
          <p:cNvPicPr>
            <a:picLocks noChangeAspect="1"/>
          </p:cNvPicPr>
          <p:nvPr/>
        </p:nvPicPr>
        <p:blipFill>
          <a:blip r:embed="rId3"/>
          <a:stretch>
            <a:fillRect/>
          </a:stretch>
        </p:blipFill>
        <p:spPr>
          <a:xfrm>
            <a:off x="1113603" y="1807286"/>
            <a:ext cx="4441114" cy="4441114"/>
          </a:xfrm>
          <a:prstGeom prst="rect">
            <a:avLst/>
          </a:prstGeom>
        </p:spPr>
      </p:pic>
    </p:spTree>
    <p:extLst>
      <p:ext uri="{BB962C8B-B14F-4D97-AF65-F5344CB8AC3E}">
        <p14:creationId xmlns:p14="http://schemas.microsoft.com/office/powerpoint/2010/main" val="23277727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D699D-098D-C208-4966-D91E4AF2EBCB}"/>
              </a:ext>
            </a:extLst>
          </p:cNvPr>
          <p:cNvSpPr>
            <a:spLocks noGrp="1"/>
          </p:cNvSpPr>
          <p:nvPr>
            <p:ph type="title"/>
          </p:nvPr>
        </p:nvSpPr>
        <p:spPr/>
        <p:txBody>
          <a:bodyPr/>
          <a:lstStyle/>
          <a:p>
            <a:r>
              <a:rPr lang="en-GB" dirty="0">
                <a:effectLst/>
                <a:latin typeface="Times New Roman" panose="02020603050405020304" pitchFamily="18" charset="0"/>
                <a:cs typeface="Times New Roman" panose="02020603050405020304" pitchFamily="18" charset="0"/>
              </a:rPr>
              <a:t>Communication Strategies During Negotiation</a:t>
            </a:r>
          </a:p>
        </p:txBody>
      </p:sp>
      <p:sp>
        <p:nvSpPr>
          <p:cNvPr id="3" name="Content Placeholder 2">
            <a:extLst>
              <a:ext uri="{FF2B5EF4-FFF2-40B4-BE49-F238E27FC236}">
                <a16:creationId xmlns:a16="http://schemas.microsoft.com/office/drawing/2014/main" id="{5B3F4804-849D-288A-1FCA-FABFEF3906D2}"/>
              </a:ext>
            </a:extLst>
          </p:cNvPr>
          <p:cNvSpPr>
            <a:spLocks noGrp="1"/>
          </p:cNvSpPr>
          <p:nvPr>
            <p:ph idx="1"/>
          </p:nvPr>
        </p:nvSpPr>
        <p:spPr>
          <a:xfrm>
            <a:off x="913795" y="1732450"/>
            <a:ext cx="10353762" cy="2035510"/>
          </a:xfrm>
        </p:spPr>
        <p:txBody>
          <a:bodyPr>
            <a:normAutofit/>
          </a:bodyPr>
          <a:lstStyle/>
          <a:p>
            <a:pPr algn="just"/>
            <a:r>
              <a:rPr lang="en-US" dirty="0">
                <a:effectLst/>
                <a:latin typeface="Times New Roman" panose="02020603050405020304" pitchFamily="18" charset="0"/>
                <a:cs typeface="Times New Roman" panose="02020603050405020304" pitchFamily="18" charset="0"/>
              </a:rPr>
              <a:t>Pay careful attention to each conversation.</a:t>
            </a:r>
          </a:p>
          <a:p>
            <a:pPr algn="just"/>
            <a:r>
              <a:rPr lang="en-US" dirty="0">
                <a:effectLst/>
                <a:latin typeface="Times New Roman" panose="02020603050405020304" pitchFamily="18" charset="0"/>
                <a:cs typeface="Times New Roman" panose="02020603050405020304" pitchFamily="18" charset="0"/>
              </a:rPr>
              <a:t>Avoid confrontation and arguments.</a:t>
            </a:r>
          </a:p>
          <a:p>
            <a:pPr algn="just"/>
            <a:r>
              <a:rPr lang="en-US" dirty="0">
                <a:effectLst/>
                <a:latin typeface="Times New Roman" panose="02020603050405020304" pitchFamily="18" charset="0"/>
                <a:cs typeface="Times New Roman" panose="02020603050405020304" pitchFamily="18" charset="0"/>
              </a:rPr>
              <a:t>Pay attention to body language (</a:t>
            </a:r>
            <a:r>
              <a:rPr lang="en-US" dirty="0" err="1">
                <a:effectLst/>
                <a:latin typeface="Times New Roman" panose="02020603050405020304" pitchFamily="18" charset="0"/>
                <a:cs typeface="Times New Roman" panose="02020603050405020304" pitchFamily="18" charset="0"/>
              </a:rPr>
              <a:t>Musheke</a:t>
            </a:r>
            <a:r>
              <a:rPr lang="en-US" dirty="0">
                <a:effectLst/>
                <a:latin typeface="Times New Roman" panose="02020603050405020304" pitchFamily="18" charset="0"/>
                <a:cs typeface="Times New Roman" panose="02020603050405020304" pitchFamily="18" charset="0"/>
              </a:rPr>
              <a:t> and Phiri, 2021).</a:t>
            </a:r>
          </a:p>
          <a:p>
            <a:pPr algn="just"/>
            <a:r>
              <a:rPr lang="en-US" dirty="0">
                <a:effectLst/>
                <a:latin typeface="Times New Roman" panose="02020603050405020304" pitchFamily="18" charset="0"/>
                <a:cs typeface="Times New Roman" panose="02020603050405020304" pitchFamily="18" charset="0"/>
              </a:rPr>
              <a:t>Speak courteously and clarify information with professionalism; handle misunderstandings and clarify issues respectfully.</a:t>
            </a:r>
          </a:p>
        </p:txBody>
      </p:sp>
      <p:pic>
        <p:nvPicPr>
          <p:cNvPr id="4" name="Picture 3">
            <a:extLst>
              <a:ext uri="{FF2B5EF4-FFF2-40B4-BE49-F238E27FC236}">
                <a16:creationId xmlns:a16="http://schemas.microsoft.com/office/drawing/2014/main" id="{56016C42-DC60-5165-5A78-54E3CBB14DD4}"/>
              </a:ext>
            </a:extLst>
          </p:cNvPr>
          <p:cNvPicPr>
            <a:picLocks noChangeAspect="1"/>
          </p:cNvPicPr>
          <p:nvPr/>
        </p:nvPicPr>
        <p:blipFill>
          <a:blip r:embed="rId3"/>
          <a:srcRect t="3111" b="18217"/>
          <a:stretch/>
        </p:blipFill>
        <p:spPr>
          <a:xfrm>
            <a:off x="3305927" y="4078016"/>
            <a:ext cx="5569497" cy="2457987"/>
          </a:xfrm>
          <a:prstGeom prst="rect">
            <a:avLst/>
          </a:prstGeom>
        </p:spPr>
      </p:pic>
    </p:spTree>
    <p:extLst>
      <p:ext uri="{BB962C8B-B14F-4D97-AF65-F5344CB8AC3E}">
        <p14:creationId xmlns:p14="http://schemas.microsoft.com/office/powerpoint/2010/main" val="33525373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17BFE-FD20-86D6-A026-D44736F08A70}"/>
              </a:ext>
            </a:extLst>
          </p:cNvPr>
          <p:cNvSpPr>
            <a:spLocks noGrp="1"/>
          </p:cNvSpPr>
          <p:nvPr>
            <p:ph type="title"/>
          </p:nvPr>
        </p:nvSpPr>
        <p:spPr/>
        <p:txBody>
          <a:bodyPr/>
          <a:lstStyle/>
          <a:p>
            <a:r>
              <a:rPr lang="en-US" dirty="0">
                <a:effectLst/>
                <a:latin typeface="Times New Roman" panose="02020603050405020304" pitchFamily="18" charset="0"/>
                <a:cs typeface="Times New Roman" panose="02020603050405020304" pitchFamily="18" charset="0"/>
              </a:rPr>
              <a:t>Achieving a Successful Strategic Partnership</a:t>
            </a:r>
            <a:endParaRPr lang="en-GB" dirty="0">
              <a:effectLst/>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A4194D1-0B7D-5F6B-0DB2-8E37F6D3DE7A}"/>
              </a:ext>
            </a:extLst>
          </p:cNvPr>
          <p:cNvSpPr>
            <a:spLocks noGrp="1"/>
          </p:cNvSpPr>
          <p:nvPr>
            <p:ph idx="1"/>
          </p:nvPr>
        </p:nvSpPr>
        <p:spPr>
          <a:xfrm>
            <a:off x="913795" y="1732450"/>
            <a:ext cx="10353762" cy="1877854"/>
          </a:xfrm>
        </p:spPr>
        <p:txBody>
          <a:bodyPr/>
          <a:lstStyle/>
          <a:p>
            <a:pPr algn="just"/>
            <a:r>
              <a:rPr lang="en-US" dirty="0">
                <a:effectLst/>
                <a:latin typeface="Times New Roman" panose="02020603050405020304" pitchFamily="18" charset="0"/>
                <a:cs typeface="Times New Roman" panose="02020603050405020304" pitchFamily="18" charset="0"/>
              </a:rPr>
              <a:t>Provide added value for both companies.</a:t>
            </a:r>
          </a:p>
          <a:p>
            <a:pPr algn="just"/>
            <a:r>
              <a:rPr lang="en-US" dirty="0">
                <a:effectLst/>
                <a:latin typeface="Times New Roman" panose="02020603050405020304" pitchFamily="18" charset="0"/>
                <a:cs typeface="Times New Roman" panose="02020603050405020304" pitchFamily="18" charset="0"/>
              </a:rPr>
              <a:t>Create common business goals as a team.</a:t>
            </a:r>
          </a:p>
          <a:p>
            <a:pPr algn="just"/>
            <a:r>
              <a:rPr lang="en-US" dirty="0">
                <a:effectLst/>
                <a:latin typeface="Times New Roman" panose="02020603050405020304" pitchFamily="18" charset="0"/>
                <a:cs typeface="Times New Roman" panose="02020603050405020304" pitchFamily="18" charset="0"/>
              </a:rPr>
              <a:t>Develop sustained support through partnership (He et al., 2020).</a:t>
            </a:r>
          </a:p>
          <a:p>
            <a:pPr algn="just"/>
            <a:r>
              <a:rPr lang="en-US" dirty="0">
                <a:effectLst/>
                <a:latin typeface="Times New Roman" panose="02020603050405020304" pitchFamily="18" charset="0"/>
                <a:cs typeface="Times New Roman" panose="02020603050405020304" pitchFamily="18" charset="0"/>
              </a:rPr>
              <a:t>Handle disagreements professionally and communicate frequently following agreements.</a:t>
            </a:r>
          </a:p>
        </p:txBody>
      </p:sp>
      <p:pic>
        <p:nvPicPr>
          <p:cNvPr id="4" name="Picture 3">
            <a:extLst>
              <a:ext uri="{FF2B5EF4-FFF2-40B4-BE49-F238E27FC236}">
                <a16:creationId xmlns:a16="http://schemas.microsoft.com/office/drawing/2014/main" id="{DCD610EC-F137-5AE5-664B-0E2428991046}"/>
              </a:ext>
            </a:extLst>
          </p:cNvPr>
          <p:cNvPicPr>
            <a:picLocks noChangeAspect="1"/>
          </p:cNvPicPr>
          <p:nvPr/>
        </p:nvPicPr>
        <p:blipFill>
          <a:blip r:embed="rId3"/>
          <a:stretch>
            <a:fillRect/>
          </a:stretch>
        </p:blipFill>
        <p:spPr>
          <a:xfrm>
            <a:off x="3874471" y="3610304"/>
            <a:ext cx="4432409" cy="2954939"/>
          </a:xfrm>
          <a:prstGeom prst="rect">
            <a:avLst/>
          </a:prstGeom>
        </p:spPr>
      </p:pic>
    </p:spTree>
    <p:extLst>
      <p:ext uri="{BB962C8B-B14F-4D97-AF65-F5344CB8AC3E}">
        <p14:creationId xmlns:p14="http://schemas.microsoft.com/office/powerpoint/2010/main" val="18166514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A7F62-8B94-DA2A-AEE1-3C8E3069FD2C}"/>
              </a:ext>
            </a:extLst>
          </p:cNvPr>
          <p:cNvSpPr>
            <a:spLocks noGrp="1"/>
          </p:cNvSpPr>
          <p:nvPr>
            <p:ph type="title"/>
          </p:nvPr>
        </p:nvSpPr>
        <p:spPr/>
        <p:txBody>
          <a:bodyPr>
            <a:normAutofit/>
          </a:bodyPr>
          <a:lstStyle/>
          <a:p>
            <a:r>
              <a:rPr lang="en-GB" dirty="0">
                <a:effectLst/>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43782EB7-149D-97F8-4430-571B1C6F7B3B}"/>
              </a:ext>
            </a:extLst>
          </p:cNvPr>
          <p:cNvSpPr>
            <a:spLocks noGrp="1"/>
          </p:cNvSpPr>
          <p:nvPr>
            <p:ph idx="1"/>
          </p:nvPr>
        </p:nvSpPr>
        <p:spPr>
          <a:xfrm>
            <a:off x="913795" y="1732450"/>
            <a:ext cx="10353762" cy="2145868"/>
          </a:xfrm>
        </p:spPr>
        <p:txBody>
          <a:bodyPr/>
          <a:lstStyle/>
          <a:p>
            <a:pPr algn="just"/>
            <a:r>
              <a:rPr lang="en-US" dirty="0">
                <a:effectLst/>
                <a:latin typeface="Times New Roman" panose="02020603050405020304" pitchFamily="18" charset="0"/>
                <a:cs typeface="Times New Roman" panose="02020603050405020304" pitchFamily="18" charset="0"/>
              </a:rPr>
              <a:t>Take time to understand important cultural challenges.</a:t>
            </a:r>
          </a:p>
          <a:p>
            <a:pPr algn="just"/>
            <a:r>
              <a:rPr lang="en-US" dirty="0">
                <a:effectLst/>
                <a:latin typeface="Times New Roman" panose="02020603050405020304" pitchFamily="18" charset="0"/>
                <a:cs typeface="Times New Roman" panose="02020603050405020304" pitchFamily="18" charset="0"/>
              </a:rPr>
              <a:t>Respect Chinese business culture and values.</a:t>
            </a:r>
          </a:p>
          <a:p>
            <a:pPr algn="just"/>
            <a:r>
              <a:rPr lang="en-US" dirty="0">
                <a:effectLst/>
                <a:latin typeface="Times New Roman" panose="02020603050405020304" pitchFamily="18" charset="0"/>
                <a:cs typeface="Times New Roman" panose="02020603050405020304" pitchFamily="18" charset="0"/>
              </a:rPr>
              <a:t>Use effective negotiation strategies consistently.</a:t>
            </a:r>
          </a:p>
          <a:p>
            <a:pPr algn="just"/>
            <a:r>
              <a:rPr lang="en-US" dirty="0">
                <a:effectLst/>
                <a:latin typeface="Times New Roman" panose="02020603050405020304" pitchFamily="18" charset="0"/>
                <a:cs typeface="Times New Roman" panose="02020603050405020304" pitchFamily="18" charset="0"/>
              </a:rPr>
              <a:t>Successful strategic partnerships are supported by cultural awareness, adaptability and open discussion.</a:t>
            </a:r>
          </a:p>
        </p:txBody>
      </p:sp>
      <p:pic>
        <p:nvPicPr>
          <p:cNvPr id="4" name="Picture 3">
            <a:extLst>
              <a:ext uri="{FF2B5EF4-FFF2-40B4-BE49-F238E27FC236}">
                <a16:creationId xmlns:a16="http://schemas.microsoft.com/office/drawing/2014/main" id="{A8A8B951-B119-6491-A86E-497EF30439F0}"/>
              </a:ext>
            </a:extLst>
          </p:cNvPr>
          <p:cNvPicPr>
            <a:picLocks noChangeAspect="1"/>
          </p:cNvPicPr>
          <p:nvPr/>
        </p:nvPicPr>
        <p:blipFill>
          <a:blip r:embed="rId3"/>
          <a:stretch>
            <a:fillRect/>
          </a:stretch>
        </p:blipFill>
        <p:spPr>
          <a:xfrm>
            <a:off x="3781555" y="4216204"/>
            <a:ext cx="4628890" cy="2032196"/>
          </a:xfrm>
          <a:prstGeom prst="rect">
            <a:avLst/>
          </a:prstGeom>
        </p:spPr>
      </p:pic>
    </p:spTree>
    <p:extLst>
      <p:ext uri="{BB962C8B-B14F-4D97-AF65-F5344CB8AC3E}">
        <p14:creationId xmlns:p14="http://schemas.microsoft.com/office/powerpoint/2010/main" val="25250311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F2438-1AF0-7AA2-952A-5A880496D183}"/>
              </a:ext>
            </a:extLst>
          </p:cNvPr>
          <p:cNvSpPr>
            <a:spLocks noGrp="1"/>
          </p:cNvSpPr>
          <p:nvPr>
            <p:ph type="title"/>
          </p:nvPr>
        </p:nvSpPr>
        <p:spPr>
          <a:xfrm>
            <a:off x="1071450" y="567559"/>
            <a:ext cx="10353762" cy="804041"/>
          </a:xfrm>
        </p:spPr>
        <p:txBody>
          <a:bodyPr>
            <a:normAutofit/>
          </a:bodyPr>
          <a:lstStyle/>
          <a:p>
            <a:r>
              <a:rPr lang="en-GB" dirty="0">
                <a:effectLst/>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51410636-C993-00D7-0DD0-1D0D789EF3D6}"/>
              </a:ext>
            </a:extLst>
          </p:cNvPr>
          <p:cNvSpPr>
            <a:spLocks noGrp="1"/>
          </p:cNvSpPr>
          <p:nvPr>
            <p:ph idx="1"/>
          </p:nvPr>
        </p:nvSpPr>
        <p:spPr>
          <a:xfrm>
            <a:off x="919119" y="1527799"/>
            <a:ext cx="10353762" cy="5104529"/>
          </a:xfrm>
        </p:spPr>
        <p:txBody>
          <a:bodyPr>
            <a:normAutofit fontScale="92500"/>
          </a:bodyPr>
          <a:lstStyle/>
          <a:p>
            <a:pPr algn="just">
              <a:lnSpc>
                <a:spcPct val="110000"/>
              </a:lnSpc>
              <a:spcBef>
                <a:spcPts val="0"/>
              </a:spcBef>
              <a:spcAft>
                <a:spcPts val="0"/>
              </a:spcAft>
            </a:pPr>
            <a:r>
              <a:rPr lang="en-GB" sz="1400" dirty="0" err="1">
                <a:effectLst/>
                <a:latin typeface="Times New Roman" panose="02020603050405020304" pitchFamily="18" charset="0"/>
                <a:cs typeface="Times New Roman" panose="02020603050405020304" pitchFamily="18" charset="0"/>
              </a:rPr>
              <a:t>Baybusinov</a:t>
            </a:r>
            <a:r>
              <a:rPr lang="en-GB" sz="1400" dirty="0">
                <a:effectLst/>
                <a:latin typeface="Times New Roman" panose="02020603050405020304" pitchFamily="18" charset="0"/>
                <a:cs typeface="Times New Roman" panose="02020603050405020304" pitchFamily="18" charset="0"/>
              </a:rPr>
              <a:t>, I.B., </a:t>
            </a:r>
            <a:r>
              <a:rPr lang="en-GB" sz="1400" dirty="0" err="1">
                <a:effectLst/>
                <a:latin typeface="Times New Roman" panose="02020603050405020304" pitchFamily="18" charset="0"/>
                <a:cs typeface="Times New Roman" panose="02020603050405020304" pitchFamily="18" charset="0"/>
              </a:rPr>
              <a:t>Fenoaltea</a:t>
            </a:r>
            <a:r>
              <a:rPr lang="en-GB" sz="1400" dirty="0">
                <a:effectLst/>
                <a:latin typeface="Times New Roman" panose="02020603050405020304" pitchFamily="18" charset="0"/>
                <a:cs typeface="Times New Roman" panose="02020603050405020304" pitchFamily="18" charset="0"/>
              </a:rPr>
              <a:t>, E.M. and Zhang, Y.-C. (2022). Negotiation problem. </a:t>
            </a:r>
            <a:r>
              <a:rPr lang="en-GB" sz="1400" dirty="0" err="1">
                <a:effectLst/>
                <a:latin typeface="Times New Roman" panose="02020603050405020304" pitchFamily="18" charset="0"/>
                <a:cs typeface="Times New Roman" panose="02020603050405020304" pitchFamily="18" charset="0"/>
              </a:rPr>
              <a:t>Physica</a:t>
            </a:r>
            <a:r>
              <a:rPr lang="en-GB" sz="1400" dirty="0">
                <a:effectLst/>
                <a:latin typeface="Times New Roman" panose="02020603050405020304" pitchFamily="18" charset="0"/>
                <a:cs typeface="Times New Roman" panose="02020603050405020304" pitchFamily="18" charset="0"/>
              </a:rPr>
              <a:t> a: Statistical mechanics and its applications, 592, p.126806. doi:10.1016/j.physa.2021.126806.</a:t>
            </a:r>
          </a:p>
          <a:p>
            <a:pPr algn="just">
              <a:lnSpc>
                <a:spcPct val="11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Boothby, E.J., Cooney, G. and Schweitzer, M.E. (2022). Embracing complexity: A review of Negotiation research. Annual review of psychology, 74(1). doi:10.1146/annurev-psych-033020-014116.</a:t>
            </a:r>
          </a:p>
          <a:p>
            <a:pPr algn="just">
              <a:lnSpc>
                <a:spcPct val="110000"/>
              </a:lnSpc>
              <a:spcBef>
                <a:spcPts val="0"/>
              </a:spcBef>
              <a:spcAft>
                <a:spcPts val="0"/>
              </a:spcAft>
            </a:pPr>
            <a:r>
              <a:rPr lang="en-GB" sz="1400" dirty="0" err="1">
                <a:effectLst/>
                <a:latin typeface="Times New Roman" panose="02020603050405020304" pitchFamily="18" charset="0"/>
                <a:cs typeface="Times New Roman" panose="02020603050405020304" pitchFamily="18" charset="0"/>
              </a:rPr>
              <a:t>Cerulo</a:t>
            </a:r>
            <a:r>
              <a:rPr lang="en-GB" sz="1400" dirty="0">
                <a:effectLst/>
                <a:latin typeface="Times New Roman" panose="02020603050405020304" pitchFamily="18" charset="0"/>
                <a:cs typeface="Times New Roman" panose="02020603050405020304" pitchFamily="18" charset="0"/>
              </a:rPr>
              <a:t>, K.A., </a:t>
            </a:r>
            <a:r>
              <a:rPr lang="en-GB" sz="1400" dirty="0" err="1">
                <a:effectLst/>
                <a:latin typeface="Times New Roman" panose="02020603050405020304" pitchFamily="18" charset="0"/>
                <a:cs typeface="Times New Roman" panose="02020603050405020304" pitchFamily="18" charset="0"/>
              </a:rPr>
              <a:t>Leschziner</a:t>
            </a:r>
            <a:r>
              <a:rPr lang="en-GB" sz="1400" dirty="0">
                <a:effectLst/>
                <a:latin typeface="Times New Roman" panose="02020603050405020304" pitchFamily="18" charset="0"/>
                <a:cs typeface="Times New Roman" panose="02020603050405020304" pitchFamily="18" charset="0"/>
              </a:rPr>
              <a:t>, V. and Shepherd, H. (2021). Rethinking culture and cognition. Annual review of sociology, 47(1), pp.63–85. doi:10.1146/annurev-soc-072320-095202.</a:t>
            </a:r>
          </a:p>
          <a:p>
            <a:pPr algn="just">
              <a:lnSpc>
                <a:spcPct val="110000"/>
              </a:lnSpc>
              <a:spcBef>
                <a:spcPts val="0"/>
              </a:spcBef>
              <a:spcAft>
                <a:spcPts val="0"/>
              </a:spcAft>
            </a:pPr>
            <a:r>
              <a:rPr lang="en-GB" sz="1400" dirty="0" err="1">
                <a:effectLst/>
                <a:latin typeface="Times New Roman" panose="02020603050405020304" pitchFamily="18" charset="0"/>
                <a:cs typeface="Times New Roman" panose="02020603050405020304" pitchFamily="18" charset="0"/>
              </a:rPr>
              <a:t>Fraccastoro</a:t>
            </a:r>
            <a:r>
              <a:rPr lang="en-GB" sz="1400" dirty="0">
                <a:effectLst/>
                <a:latin typeface="Times New Roman" panose="02020603050405020304" pitchFamily="18" charset="0"/>
                <a:cs typeface="Times New Roman" panose="02020603050405020304" pitchFamily="18" charset="0"/>
              </a:rPr>
              <a:t>, S., </a:t>
            </a:r>
            <a:r>
              <a:rPr lang="en-GB" sz="1400" dirty="0" err="1">
                <a:effectLst/>
                <a:latin typeface="Times New Roman" panose="02020603050405020304" pitchFamily="18" charset="0"/>
                <a:cs typeface="Times New Roman" panose="02020603050405020304" pitchFamily="18" charset="0"/>
              </a:rPr>
              <a:t>Gabrielsson</a:t>
            </a:r>
            <a:r>
              <a:rPr lang="en-GB" sz="1400" dirty="0">
                <a:effectLst/>
                <a:latin typeface="Times New Roman" panose="02020603050405020304" pitchFamily="18" charset="0"/>
                <a:cs typeface="Times New Roman" panose="02020603050405020304" pitchFamily="18" charset="0"/>
              </a:rPr>
              <a:t>, M. and </a:t>
            </a:r>
            <a:r>
              <a:rPr lang="en-GB" sz="1400" dirty="0" err="1">
                <a:effectLst/>
                <a:latin typeface="Times New Roman" panose="02020603050405020304" pitchFamily="18" charset="0"/>
                <a:cs typeface="Times New Roman" panose="02020603050405020304" pitchFamily="18" charset="0"/>
              </a:rPr>
              <a:t>Pullins</a:t>
            </a:r>
            <a:r>
              <a:rPr lang="en-GB" sz="1400" dirty="0">
                <a:effectLst/>
                <a:latin typeface="Times New Roman" panose="02020603050405020304" pitchFamily="18" charset="0"/>
                <a:cs typeface="Times New Roman" panose="02020603050405020304" pitchFamily="18" charset="0"/>
              </a:rPr>
              <a:t>, E.B. (2020). The integrated use of Social media, digital, and traditional communication tools in the B2B sales process of International SMEs. International business review, [online] 30(4), p.101776. Available at: https://www.sciencedirect.com/science/article/pii/S0969593120301256 [Accessed 25 July 2026].</a:t>
            </a:r>
          </a:p>
          <a:p>
            <a:pPr algn="just">
              <a:lnSpc>
                <a:spcPct val="11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He, Q., Meadows, M., Angwin, D., Gomes, E. and Child, J. (2020). Strategic alliance research in the era of Digital transformation: Perspectives on future research. British journal of Management, 31(3), pp.589–617. doi:10.1111/1467-8551.12406.</a:t>
            </a:r>
          </a:p>
          <a:p>
            <a:pPr algn="just">
              <a:lnSpc>
                <a:spcPct val="110000"/>
              </a:lnSpc>
              <a:spcBef>
                <a:spcPts val="0"/>
              </a:spcBef>
              <a:spcAft>
                <a:spcPts val="0"/>
              </a:spcAft>
            </a:pPr>
            <a:r>
              <a:rPr lang="en-GB" sz="1400" dirty="0" err="1">
                <a:effectLst/>
                <a:latin typeface="Times New Roman" panose="02020603050405020304" pitchFamily="18" charset="0"/>
                <a:cs typeface="Times New Roman" panose="02020603050405020304" pitchFamily="18" charset="0"/>
              </a:rPr>
              <a:t>Musheke</a:t>
            </a:r>
            <a:r>
              <a:rPr lang="en-GB" sz="1400" dirty="0">
                <a:effectLst/>
                <a:latin typeface="Times New Roman" panose="02020603050405020304" pitchFamily="18" charset="0"/>
                <a:cs typeface="Times New Roman" panose="02020603050405020304" pitchFamily="18" charset="0"/>
              </a:rPr>
              <a:t>, M.M. and Phiri, J. (2021). The effects of Effective communication on organizational performance based on the systems theory. Open journal of Business and management, [online] 9(2), pp.659–671. doi:10.4236/ojbm.2021.92034 .</a:t>
            </a:r>
          </a:p>
          <a:p>
            <a:pPr algn="just">
              <a:lnSpc>
                <a:spcPct val="11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Negro, G., </a:t>
            </a:r>
            <a:r>
              <a:rPr lang="en-GB" sz="1400" dirty="0" err="1">
                <a:effectLst/>
                <a:latin typeface="Times New Roman" panose="02020603050405020304" pitchFamily="18" charset="0"/>
                <a:cs typeface="Times New Roman" panose="02020603050405020304" pitchFamily="18" charset="0"/>
              </a:rPr>
              <a:t>Balbi</a:t>
            </a:r>
            <a:r>
              <a:rPr lang="en-GB" sz="1400" dirty="0">
                <a:effectLst/>
                <a:latin typeface="Times New Roman" panose="02020603050405020304" pitchFamily="18" charset="0"/>
                <a:cs typeface="Times New Roman" panose="02020603050405020304" pitchFamily="18" charset="0"/>
              </a:rPr>
              <a:t>, G. and </a:t>
            </a:r>
            <a:r>
              <a:rPr lang="en-GB" sz="1400" dirty="0" err="1">
                <a:effectLst/>
                <a:latin typeface="Times New Roman" panose="02020603050405020304" pitchFamily="18" charset="0"/>
                <a:cs typeface="Times New Roman" panose="02020603050405020304" pitchFamily="18" charset="0"/>
              </a:rPr>
              <a:t>Bory</a:t>
            </a:r>
            <a:r>
              <a:rPr lang="en-GB" sz="1400" dirty="0">
                <a:effectLst/>
                <a:latin typeface="Times New Roman" panose="02020603050405020304" pitchFamily="18" charset="0"/>
                <a:cs typeface="Times New Roman" panose="02020603050405020304" pitchFamily="18" charset="0"/>
              </a:rPr>
              <a:t>, P. (2020). The path to WeChat: How </a:t>
            </a:r>
            <a:r>
              <a:rPr lang="en-GB" sz="1400" dirty="0" err="1">
                <a:effectLst/>
                <a:latin typeface="Times New Roman" panose="02020603050405020304" pitchFamily="18" charset="0"/>
                <a:cs typeface="Times New Roman" panose="02020603050405020304" pitchFamily="18" charset="0"/>
              </a:rPr>
              <a:t>tencent’s</a:t>
            </a:r>
            <a:r>
              <a:rPr lang="en-GB" sz="1400" dirty="0">
                <a:effectLst/>
                <a:latin typeface="Times New Roman" panose="02020603050405020304" pitchFamily="18" charset="0"/>
                <a:cs typeface="Times New Roman" panose="02020603050405020304" pitchFamily="18" charset="0"/>
              </a:rPr>
              <a:t> culture shaped the most popular </a:t>
            </a:r>
            <a:r>
              <a:rPr lang="en-GB" sz="1400" dirty="0" err="1">
                <a:effectLst/>
                <a:latin typeface="Times New Roman" panose="02020603050405020304" pitchFamily="18" charset="0"/>
                <a:cs typeface="Times New Roman" panose="02020603050405020304" pitchFamily="18" charset="0"/>
              </a:rPr>
              <a:t>chinese</a:t>
            </a:r>
            <a:r>
              <a:rPr lang="en-GB" sz="1400" dirty="0">
                <a:effectLst/>
                <a:latin typeface="Times New Roman" panose="02020603050405020304" pitchFamily="18" charset="0"/>
                <a:cs typeface="Times New Roman" panose="02020603050405020304" pitchFamily="18" charset="0"/>
              </a:rPr>
              <a:t> app, 1998–2011. Global media and communication, 16(2), pp.208–226. doi:10.1177/1742766520923008.</a:t>
            </a:r>
          </a:p>
          <a:p>
            <a:pPr algn="just">
              <a:lnSpc>
                <a:spcPct val="110000"/>
              </a:lnSpc>
              <a:spcBef>
                <a:spcPts val="0"/>
              </a:spcBef>
              <a:spcAft>
                <a:spcPts val="0"/>
              </a:spcAft>
            </a:pPr>
            <a:r>
              <a:rPr lang="en-GB" sz="1400" dirty="0" err="1">
                <a:effectLst/>
                <a:latin typeface="Times New Roman" panose="02020603050405020304" pitchFamily="18" charset="0"/>
                <a:cs typeface="Times New Roman" panose="02020603050405020304" pitchFamily="18" charset="0"/>
              </a:rPr>
              <a:t>Piotrowska</a:t>
            </a:r>
            <a:r>
              <a:rPr lang="en-GB" sz="1400" dirty="0">
                <a:effectLst/>
                <a:latin typeface="Times New Roman" panose="02020603050405020304" pitchFamily="18" charset="0"/>
                <a:cs typeface="Times New Roman" panose="02020603050405020304" pitchFamily="18" charset="0"/>
              </a:rPr>
              <a:t>, M.Z. and Piotrowski, J. (2023). Hofstede’s cultural dimensions theory. </a:t>
            </a:r>
            <a:r>
              <a:rPr lang="en-GB" sz="1400" dirty="0" err="1">
                <a:effectLst/>
                <a:latin typeface="Times New Roman" panose="02020603050405020304" pitchFamily="18" charset="0"/>
                <a:cs typeface="Times New Roman" panose="02020603050405020304" pitchFamily="18" charset="0"/>
              </a:rPr>
              <a:t>Encyclopedia</a:t>
            </a:r>
            <a:r>
              <a:rPr lang="en-GB" sz="1400" dirty="0">
                <a:effectLst/>
                <a:latin typeface="Times New Roman" panose="02020603050405020304" pitchFamily="18" charset="0"/>
                <a:cs typeface="Times New Roman" panose="02020603050405020304" pitchFamily="18" charset="0"/>
              </a:rPr>
              <a:t> of sexual psychology and </a:t>
            </a:r>
            <a:r>
              <a:rPr lang="en-GB" sz="1400" dirty="0" err="1">
                <a:effectLst/>
                <a:latin typeface="Times New Roman" panose="02020603050405020304" pitchFamily="18" charset="0"/>
                <a:cs typeface="Times New Roman" panose="02020603050405020304" pitchFamily="18" charset="0"/>
              </a:rPr>
              <a:t>behavior</a:t>
            </a:r>
            <a:r>
              <a:rPr lang="en-GB" sz="1400" dirty="0">
                <a:effectLst/>
                <a:latin typeface="Times New Roman" panose="02020603050405020304" pitchFamily="18" charset="0"/>
                <a:cs typeface="Times New Roman" panose="02020603050405020304" pitchFamily="18" charset="0"/>
              </a:rPr>
              <a:t>, [online] 1(1), pp.1–4. </a:t>
            </a:r>
            <a:r>
              <a:rPr lang="en-GB" sz="1400" dirty="0" err="1">
                <a:effectLst/>
                <a:latin typeface="Times New Roman" panose="02020603050405020304" pitchFamily="18" charset="0"/>
                <a:cs typeface="Times New Roman" panose="02020603050405020304" pitchFamily="18" charset="0"/>
              </a:rPr>
              <a:t>doi:https</a:t>
            </a:r>
            <a:r>
              <a:rPr lang="en-GB" sz="1400" dirty="0">
                <a:effectLst/>
                <a:latin typeface="Times New Roman" panose="02020603050405020304" pitchFamily="18" charset="0"/>
                <a:cs typeface="Times New Roman" panose="02020603050405020304" pitchFamily="18" charset="0"/>
              </a:rPr>
              <a:t>://doi.org/10.1007/978-3-031-08956-5_1124-1.</a:t>
            </a:r>
          </a:p>
          <a:p>
            <a:pPr algn="just">
              <a:lnSpc>
                <a:spcPct val="110000"/>
              </a:lnSpc>
              <a:spcBef>
                <a:spcPts val="0"/>
              </a:spcBef>
              <a:spcAft>
                <a:spcPts val="0"/>
              </a:spcAft>
            </a:pPr>
            <a:r>
              <a:rPr lang="en-GB" sz="1400" dirty="0" err="1">
                <a:effectLst/>
                <a:latin typeface="Times New Roman" panose="02020603050405020304" pitchFamily="18" charset="0"/>
                <a:cs typeface="Times New Roman" panose="02020603050405020304" pitchFamily="18" charset="0"/>
              </a:rPr>
              <a:t>Srisathan</a:t>
            </a:r>
            <a:r>
              <a:rPr lang="en-GB" sz="1400" dirty="0">
                <a:effectLst/>
                <a:latin typeface="Times New Roman" panose="02020603050405020304" pitchFamily="18" charset="0"/>
                <a:cs typeface="Times New Roman" panose="02020603050405020304" pitchFamily="18" charset="0"/>
              </a:rPr>
              <a:t>, W.A., </a:t>
            </a:r>
            <a:r>
              <a:rPr lang="en-GB" sz="1400" dirty="0" err="1">
                <a:effectLst/>
                <a:latin typeface="Times New Roman" panose="02020603050405020304" pitchFamily="18" charset="0"/>
                <a:cs typeface="Times New Roman" panose="02020603050405020304" pitchFamily="18" charset="0"/>
              </a:rPr>
              <a:t>Ketkaew</a:t>
            </a:r>
            <a:r>
              <a:rPr lang="en-GB" sz="1400" dirty="0">
                <a:effectLst/>
                <a:latin typeface="Times New Roman" panose="02020603050405020304" pitchFamily="18" charset="0"/>
                <a:cs typeface="Times New Roman" panose="02020603050405020304" pitchFamily="18" charset="0"/>
              </a:rPr>
              <a:t>, C. and </a:t>
            </a:r>
            <a:r>
              <a:rPr lang="en-GB" sz="1400" dirty="0" err="1">
                <a:effectLst/>
                <a:latin typeface="Times New Roman" panose="02020603050405020304" pitchFamily="18" charset="0"/>
                <a:cs typeface="Times New Roman" panose="02020603050405020304" pitchFamily="18" charset="0"/>
              </a:rPr>
              <a:t>Naruetharadhol</a:t>
            </a:r>
            <a:r>
              <a:rPr lang="en-GB" sz="1400" dirty="0">
                <a:effectLst/>
                <a:latin typeface="Times New Roman" panose="02020603050405020304" pitchFamily="18" charset="0"/>
                <a:cs typeface="Times New Roman" panose="02020603050405020304" pitchFamily="18" charset="0"/>
              </a:rPr>
              <a:t>, P. (2020). The intervention of organizational sustainability in the effect of organizational culture on open innovation performance: A case of </a:t>
            </a:r>
            <a:r>
              <a:rPr lang="en-GB" sz="1400" dirty="0" err="1">
                <a:effectLst/>
                <a:latin typeface="Times New Roman" panose="02020603050405020304" pitchFamily="18" charset="0"/>
                <a:cs typeface="Times New Roman" panose="02020603050405020304" pitchFamily="18" charset="0"/>
              </a:rPr>
              <a:t>thai</a:t>
            </a:r>
            <a:r>
              <a:rPr lang="en-GB" sz="1400" dirty="0">
                <a:effectLst/>
                <a:latin typeface="Times New Roman" panose="02020603050405020304" pitchFamily="18" charset="0"/>
                <a:cs typeface="Times New Roman" panose="02020603050405020304" pitchFamily="18" charset="0"/>
              </a:rPr>
              <a:t> and </a:t>
            </a:r>
            <a:r>
              <a:rPr lang="en-GB" sz="1400" dirty="0" err="1">
                <a:effectLst/>
                <a:latin typeface="Times New Roman" panose="02020603050405020304" pitchFamily="18" charset="0"/>
                <a:cs typeface="Times New Roman" panose="02020603050405020304" pitchFamily="18" charset="0"/>
              </a:rPr>
              <a:t>chinese</a:t>
            </a:r>
            <a:r>
              <a:rPr lang="en-GB" sz="1400" dirty="0">
                <a:effectLst/>
                <a:latin typeface="Times New Roman" panose="02020603050405020304" pitchFamily="18" charset="0"/>
                <a:cs typeface="Times New Roman" panose="02020603050405020304" pitchFamily="18" charset="0"/>
              </a:rPr>
              <a:t> SMEs. Cogent business &amp; management, 7(1). doi:10.1080/23311975.2020.1717408.</a:t>
            </a:r>
          </a:p>
          <a:p>
            <a:pPr algn="just">
              <a:lnSpc>
                <a:spcPct val="110000"/>
              </a:lnSpc>
              <a:spcBef>
                <a:spcPts val="0"/>
              </a:spcBef>
              <a:spcAft>
                <a:spcPts val="0"/>
              </a:spcAft>
            </a:pPr>
            <a:r>
              <a:rPr lang="en-GB" sz="1400" dirty="0" err="1">
                <a:effectLst/>
                <a:latin typeface="Times New Roman" panose="02020603050405020304" pitchFamily="18" charset="0"/>
                <a:cs typeface="Times New Roman" panose="02020603050405020304" pitchFamily="18" charset="0"/>
              </a:rPr>
              <a:t>Sylwia</a:t>
            </a:r>
            <a:r>
              <a:rPr lang="en-GB" sz="1400" dirty="0">
                <a:effectLst/>
                <a:latin typeface="Times New Roman" panose="02020603050405020304" pitchFamily="18" charset="0"/>
                <a:cs typeface="Times New Roman" panose="02020603050405020304" pitchFamily="18" charset="0"/>
              </a:rPr>
              <a:t> </a:t>
            </a:r>
            <a:r>
              <a:rPr lang="en-GB" sz="1400" dirty="0" err="1">
                <a:effectLst/>
                <a:latin typeface="Times New Roman" panose="02020603050405020304" pitchFamily="18" charset="0"/>
                <a:cs typeface="Times New Roman" panose="02020603050405020304" pitchFamily="18" charset="0"/>
              </a:rPr>
              <a:t>Pangsy</a:t>
            </a:r>
            <a:r>
              <a:rPr lang="en-GB" sz="1400" dirty="0">
                <a:effectLst/>
                <a:latin typeface="Times New Roman" panose="02020603050405020304" pitchFamily="18" charset="0"/>
                <a:cs typeface="Times New Roman" panose="02020603050405020304" pitchFamily="18" charset="0"/>
              </a:rPr>
              <a:t>-Kania and </a:t>
            </a:r>
            <a:r>
              <a:rPr lang="en-GB" sz="1400" dirty="0" err="1">
                <a:effectLst/>
                <a:latin typeface="Times New Roman" panose="02020603050405020304" pitchFamily="18" charset="0"/>
                <a:cs typeface="Times New Roman" panose="02020603050405020304" pitchFamily="18" charset="0"/>
              </a:rPr>
              <a:t>Orłowska</a:t>
            </a:r>
            <a:r>
              <a:rPr lang="en-GB" sz="1400" dirty="0">
                <a:effectLst/>
                <a:latin typeface="Times New Roman" panose="02020603050405020304" pitchFamily="18" charset="0"/>
                <a:cs typeface="Times New Roman" panose="02020603050405020304" pitchFamily="18" charset="0"/>
              </a:rPr>
              <a:t>, M. (2024). Business etiquette: The heritage of </a:t>
            </a:r>
            <a:r>
              <a:rPr lang="en-GB" sz="1400" dirty="0" err="1">
                <a:effectLst/>
                <a:latin typeface="Times New Roman" panose="02020603050405020304" pitchFamily="18" charset="0"/>
                <a:cs typeface="Times New Roman" panose="02020603050405020304" pitchFamily="18" charset="0"/>
              </a:rPr>
              <a:t>chinese</a:t>
            </a:r>
            <a:r>
              <a:rPr lang="en-GB" sz="1400" dirty="0">
                <a:effectLst/>
                <a:latin typeface="Times New Roman" panose="02020603050405020304" pitchFamily="18" charset="0"/>
                <a:cs typeface="Times New Roman" panose="02020603050405020304" pitchFamily="18" charset="0"/>
              </a:rPr>
              <a:t> culture in trade negotiations. </a:t>
            </a:r>
            <a:r>
              <a:rPr lang="en-GB" sz="1400" dirty="0" err="1">
                <a:effectLst/>
                <a:latin typeface="Times New Roman" panose="02020603050405020304" pitchFamily="18" charset="0"/>
                <a:cs typeface="Times New Roman" panose="02020603050405020304" pitchFamily="18" charset="0"/>
              </a:rPr>
              <a:t>Gdańskie</a:t>
            </a:r>
            <a:r>
              <a:rPr lang="en-GB" sz="1400" dirty="0">
                <a:effectLst/>
                <a:latin typeface="Times New Roman" panose="02020603050405020304" pitchFamily="18" charset="0"/>
                <a:cs typeface="Times New Roman" panose="02020603050405020304" pitchFamily="18" charset="0"/>
              </a:rPr>
              <a:t> studia </a:t>
            </a:r>
            <a:r>
              <a:rPr lang="en-GB" sz="1400" dirty="0" err="1">
                <a:effectLst/>
                <a:latin typeface="Times New Roman" panose="02020603050405020304" pitchFamily="18" charset="0"/>
                <a:cs typeface="Times New Roman" panose="02020603050405020304" pitchFamily="18" charset="0"/>
              </a:rPr>
              <a:t>azji</a:t>
            </a:r>
            <a:r>
              <a:rPr lang="en-GB" sz="1400" dirty="0">
                <a:effectLst/>
                <a:latin typeface="Times New Roman" panose="02020603050405020304" pitchFamily="18" charset="0"/>
                <a:cs typeface="Times New Roman" panose="02020603050405020304" pitchFamily="18" charset="0"/>
              </a:rPr>
              <a:t> </a:t>
            </a:r>
            <a:r>
              <a:rPr lang="en-GB" sz="1400" dirty="0" err="1">
                <a:effectLst/>
                <a:latin typeface="Times New Roman" panose="02020603050405020304" pitchFamily="18" charset="0"/>
                <a:cs typeface="Times New Roman" panose="02020603050405020304" pitchFamily="18" charset="0"/>
              </a:rPr>
              <a:t>wschodniej</a:t>
            </a:r>
            <a:r>
              <a:rPr lang="en-GB" sz="1400" dirty="0">
                <a:effectLst/>
                <a:latin typeface="Times New Roman" panose="02020603050405020304" pitchFamily="18" charset="0"/>
                <a:cs typeface="Times New Roman" panose="02020603050405020304" pitchFamily="18" charset="0"/>
              </a:rPr>
              <a:t>, (25), pp.120–134. doi:10.4467/23538724gs.24.008.19869.</a:t>
            </a:r>
          </a:p>
          <a:p>
            <a:pPr algn="just">
              <a:lnSpc>
                <a:spcPct val="110000"/>
              </a:lnSpc>
              <a:spcBef>
                <a:spcPts val="0"/>
              </a:spcBef>
              <a:spcAft>
                <a:spcPts val="0"/>
              </a:spcAft>
            </a:pPr>
            <a:r>
              <a:rPr lang="en-US" sz="1400" dirty="0">
                <a:effectLst/>
                <a:latin typeface="Times New Roman" panose="02020603050405020304" pitchFamily="18" charset="0"/>
                <a:cs typeface="Times New Roman" panose="02020603050405020304" pitchFamily="18" charset="0"/>
              </a:rPr>
              <a:t>The Culture Factor (2025). Country Comparison Tool. [online] Theculturefactor.com. Available at: https://www.theculturefactor.com/country-comparison-tool?countries=china%2Cunited+kingdom [Accessed 25 July 2026].</a:t>
            </a:r>
            <a:endParaRPr lang="en-GB" sz="1400"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523225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Custom 7">
      <a:dk1>
        <a:srgbClr val="000000"/>
      </a:dk1>
      <a:lt1>
        <a:srgbClr val="000000"/>
      </a:lt1>
      <a:dk2>
        <a:srgbClr val="FFFFFF"/>
      </a:dk2>
      <a:lt2>
        <a:srgbClr val="000000"/>
      </a:lt2>
      <a:accent1>
        <a:srgbClr val="FFC000"/>
      </a:accent1>
      <a:accent2>
        <a:srgbClr val="FFC000"/>
      </a:accent2>
      <a:accent3>
        <a:srgbClr val="FFC000"/>
      </a:accent3>
      <a:accent4>
        <a:srgbClr val="FFC000"/>
      </a:accent4>
      <a:accent5>
        <a:srgbClr val="FFC000"/>
      </a:accent5>
      <a:accent6>
        <a:srgbClr val="FFC000"/>
      </a:accent6>
      <a:hlink>
        <a:srgbClr val="2998E3"/>
      </a:hlink>
      <a:folHlink>
        <a:srgbClr val="8C8C8C"/>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43372978-11FE-4814-AC26-BC300187D8C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Slate</Template>
  <TotalTime>29</TotalTime>
  <Words>2393</Words>
  <Application>Microsoft Office PowerPoint</Application>
  <PresentationFormat>Widescreen</PresentationFormat>
  <Paragraphs>124</Paragraphs>
  <Slides>15</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Calisto MT</vt:lpstr>
      <vt:lpstr>Times New Roman</vt:lpstr>
      <vt:lpstr>Wingdings 2</vt:lpstr>
      <vt:lpstr>Slate</vt:lpstr>
      <vt:lpstr>Component 1: Practical: Individual Presentation</vt:lpstr>
      <vt:lpstr>Table of Contents</vt:lpstr>
      <vt:lpstr>Introduction</vt:lpstr>
      <vt:lpstr>Understanding Culture</vt:lpstr>
      <vt:lpstr>Cultural Elements that Influence Business</vt:lpstr>
      <vt:lpstr>Importance of Cultural Awareness and Adaptability (for Businesses)</vt:lpstr>
      <vt:lpstr>Theoretical Framework</vt:lpstr>
      <vt:lpstr>Comparing UK and Chinese Business Culture</vt:lpstr>
      <vt:lpstr>Cultural Challenges to Overcome</vt:lpstr>
      <vt:lpstr>Business Etiquette and Relationship Building</vt:lpstr>
      <vt:lpstr>Negotiation Strategies for Success</vt:lpstr>
      <vt:lpstr>Communication Strategies During Negotiation</vt:lpstr>
      <vt:lpstr>Achieving a Successful Strategic Partnership</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1: Practical: Individual Presentation</dc:title>
  <cp:lastModifiedBy>gabriel chirosca</cp:lastModifiedBy>
  <cp:revision>1</cp:revision>
  <dcterms:created xsi:type="dcterms:W3CDTF">2026-07-25T10:43:38Z</dcterms:created>
  <dcterms:modified xsi:type="dcterms:W3CDTF">2026-08-02T09:17:23Z</dcterms:modified>
</cp:coreProperties>
</file>