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90" r:id="rId1"/>
  </p:sldMasterIdLst>
  <p:sldIdLst>
    <p:sldId id="272" r:id="rId2"/>
    <p:sldId id="274" r:id="rId3"/>
    <p:sldId id="269" r:id="rId4"/>
    <p:sldId id="271" r:id="rId5"/>
    <p:sldId id="256" r:id="rId6"/>
    <p:sldId id="257" r:id="rId7"/>
    <p:sldId id="265" r:id="rId8"/>
    <p:sldId id="258" r:id="rId9"/>
    <p:sldId id="261" r:id="rId10"/>
    <p:sldId id="262" r:id="rId11"/>
    <p:sldId id="263" r:id="rId12"/>
    <p:sldId id="267" r:id="rId13"/>
    <p:sldId id="264" r:id="rId14"/>
    <p:sldId id="266" r:id="rId15"/>
    <p:sldId id="273" r:id="rId16"/>
    <p:sldId id="27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307" autoAdjust="0"/>
    <p:restoredTop sz="94660"/>
  </p:normalViewPr>
  <p:slideViewPr>
    <p:cSldViewPr snapToGrid="0">
      <p:cViewPr varScale="1">
        <p:scale>
          <a:sx n="72" d="100"/>
          <a:sy n="72" d="100"/>
        </p:scale>
        <p:origin x="72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1675886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3527164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9458447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94C78D8-2354-4B0B-9338-64697965F286}" type="datetimeFigureOut">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13155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94C78D8-2354-4B0B-9338-64697965F286}" type="datetimeFigureOut">
              <a:rPr lang="en-GB" smtClean="0"/>
              <a:t>28/01/2019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4008062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94C78D8-2354-4B0B-9338-64697965F286}" type="datetimeFigureOut">
              <a:rPr lang="en-GB" smtClean="0"/>
              <a:t>28/01/2019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859558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4C78D8-2354-4B0B-9338-64697965F286}" type="datetimeFigureOut">
              <a:rPr lang="en-GB" smtClean="0"/>
              <a:t>28/01/2019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2090844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94C78D8-2354-4B0B-9338-64697965F286}" type="datetimeFigureOut">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22435986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94C78D8-2354-4B0B-9338-64697965F286}" type="datetimeFigureOut">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3449710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28793437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7271507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13195994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740794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25036714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34647349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4C78D8-2354-4B0B-9338-64697965F286}"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4CBFEC-9EA7-4D3C-816A-9465AF39F8A8}" type="slidenum">
              <a:rPr lang="en-GB" smtClean="0"/>
              <a:t>‹#›</a:t>
            </a:fld>
            <a:endParaRPr lang="en-GB"/>
          </a:p>
        </p:txBody>
      </p:sp>
    </p:spTree>
    <p:extLst>
      <p:ext uri="{BB962C8B-B14F-4D97-AF65-F5344CB8AC3E}">
        <p14:creationId xmlns:p14="http://schemas.microsoft.com/office/powerpoint/2010/main" val="2790280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94C78D8-2354-4B0B-9338-64697965F286}" type="datetimeFigureOut">
              <a:rPr lang="en-GB" smtClean="0"/>
              <a:t>28/01/2019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D4CBFEC-9EA7-4D3C-816A-9465AF39F8A8}" type="slidenum">
              <a:rPr lang="en-GB" smtClean="0"/>
              <a:t>‹#›</a:t>
            </a:fld>
            <a:endParaRPr lang="en-GB"/>
          </a:p>
        </p:txBody>
      </p:sp>
    </p:spTree>
    <p:extLst>
      <p:ext uri="{BB962C8B-B14F-4D97-AF65-F5344CB8AC3E}">
        <p14:creationId xmlns:p14="http://schemas.microsoft.com/office/powerpoint/2010/main" val="70730488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http://www.unhcr.org/" TargetMode="Externa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EB35A-9B03-49ED-99EF-1A9D1D56B6D9}"/>
              </a:ext>
            </a:extLst>
          </p:cNvPr>
          <p:cNvSpPr>
            <a:spLocks noGrp="1"/>
          </p:cNvSpPr>
          <p:nvPr>
            <p:ph type="title"/>
          </p:nvPr>
        </p:nvSpPr>
        <p:spPr/>
        <p:txBody>
          <a:bodyPr/>
          <a:lstStyle/>
          <a:p>
            <a:r>
              <a:rPr lang="en-GB" dirty="0"/>
              <a:t>Hi I'm Tanya Tamplin I'm going to conduct a short video </a:t>
            </a:r>
          </a:p>
        </p:txBody>
      </p:sp>
      <p:sp>
        <p:nvSpPr>
          <p:cNvPr id="3" name="Content Placeholder 2">
            <a:extLst>
              <a:ext uri="{FF2B5EF4-FFF2-40B4-BE49-F238E27FC236}">
                <a16:creationId xmlns:a16="http://schemas.microsoft.com/office/drawing/2014/main" id="{F354D902-B500-4B09-BECE-158482B2A775}"/>
              </a:ext>
            </a:extLst>
          </p:cNvPr>
          <p:cNvSpPr>
            <a:spLocks noGrp="1"/>
          </p:cNvSpPr>
          <p:nvPr>
            <p:ph idx="1"/>
          </p:nvPr>
        </p:nvSpPr>
        <p:spPr>
          <a:xfrm>
            <a:off x="706362" y="2160589"/>
            <a:ext cx="8596668" cy="3880773"/>
          </a:xfrm>
        </p:spPr>
        <p:txBody>
          <a:bodyPr>
            <a:normAutofit/>
          </a:bodyPr>
          <a:lstStyle/>
          <a:p>
            <a:pPr marL="0" indent="0">
              <a:buNone/>
            </a:pPr>
            <a:r>
              <a:rPr lang="en-GB" sz="2400" dirty="0"/>
              <a:t>By applying an intersectional perspective I will critically examine opposing positions on my chosen current issue:</a:t>
            </a:r>
          </a:p>
          <a:p>
            <a:pPr marL="0" indent="0">
              <a:buNone/>
            </a:pPr>
            <a:endParaRPr lang="en-GB" sz="2400" dirty="0"/>
          </a:p>
          <a:p>
            <a:pPr marL="0" indent="0">
              <a:buNone/>
            </a:pPr>
            <a:r>
              <a:rPr lang="en-GB" sz="2400" dirty="0"/>
              <a:t>My current issue is refugees</a:t>
            </a:r>
          </a:p>
        </p:txBody>
      </p:sp>
    </p:spTree>
    <p:extLst>
      <p:ext uri="{BB962C8B-B14F-4D97-AF65-F5344CB8AC3E}">
        <p14:creationId xmlns:p14="http://schemas.microsoft.com/office/powerpoint/2010/main" val="1430842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D82F2-2602-4DA8-BDBE-B68A11E048E1}"/>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93A7C65-8D59-4C24-98E5-C370720BA14C}"/>
              </a:ext>
            </a:extLst>
          </p:cNvPr>
          <p:cNvSpPr>
            <a:spLocks noGrp="1"/>
          </p:cNvSpPr>
          <p:nvPr>
            <p:ph idx="1"/>
          </p:nvPr>
        </p:nvSpPr>
        <p:spPr/>
        <p:txBody>
          <a:bodyPr/>
          <a:lstStyle/>
          <a:p>
            <a:r>
              <a:rPr lang="en-GB" dirty="0"/>
              <a:t>What is an Intersectional perspective</a:t>
            </a:r>
          </a:p>
          <a:p>
            <a:r>
              <a:rPr lang="en-GB" dirty="0" err="1"/>
              <a:t>Kimberle</a:t>
            </a:r>
            <a:r>
              <a:rPr lang="en-GB" dirty="0"/>
              <a:t> Crenshaw’s theory</a:t>
            </a:r>
          </a:p>
          <a:p>
            <a:r>
              <a:rPr lang="en-GB" dirty="0"/>
              <a:t>Political parties views on refugees (Labour vs conservatives)</a:t>
            </a:r>
          </a:p>
          <a:p>
            <a:r>
              <a:rPr lang="en-GB" dirty="0"/>
              <a:t>Defining a refugee </a:t>
            </a:r>
          </a:p>
          <a:p>
            <a:r>
              <a:rPr lang="en-GB" dirty="0"/>
              <a:t>Fire arms being sold to the middle east</a:t>
            </a:r>
          </a:p>
          <a:p>
            <a:r>
              <a:rPr lang="en-GB" dirty="0"/>
              <a:t>UNHRC</a:t>
            </a:r>
          </a:p>
          <a:p>
            <a:endParaRPr lang="en-GB" dirty="0"/>
          </a:p>
        </p:txBody>
      </p:sp>
    </p:spTree>
    <p:extLst>
      <p:ext uri="{BB962C8B-B14F-4D97-AF65-F5344CB8AC3E}">
        <p14:creationId xmlns:p14="http://schemas.microsoft.com/office/powerpoint/2010/main" val="1402039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9C224-440D-44D5-AE0B-16C9F3F683D0}"/>
              </a:ext>
            </a:extLst>
          </p:cNvPr>
          <p:cNvSpPr>
            <a:spLocks noGrp="1"/>
          </p:cNvSpPr>
          <p:nvPr>
            <p:ph type="title"/>
          </p:nvPr>
        </p:nvSpPr>
        <p:spPr/>
        <p:txBody>
          <a:bodyPr/>
          <a:lstStyle/>
          <a:p>
            <a:r>
              <a:rPr lang="en-GB" dirty="0"/>
              <a:t>Intersectionality:</a:t>
            </a:r>
          </a:p>
        </p:txBody>
      </p:sp>
      <p:sp>
        <p:nvSpPr>
          <p:cNvPr id="3" name="Content Placeholder 2">
            <a:extLst>
              <a:ext uri="{FF2B5EF4-FFF2-40B4-BE49-F238E27FC236}">
                <a16:creationId xmlns:a16="http://schemas.microsoft.com/office/drawing/2014/main" id="{49DAD8A8-EE75-4C10-BF78-4006C9D0B3AD}"/>
              </a:ext>
            </a:extLst>
          </p:cNvPr>
          <p:cNvSpPr>
            <a:spLocks noGrp="1"/>
          </p:cNvSpPr>
          <p:nvPr>
            <p:ph idx="1"/>
          </p:nvPr>
        </p:nvSpPr>
        <p:spPr/>
        <p:txBody>
          <a:bodyPr>
            <a:normAutofit lnSpcReduction="10000"/>
          </a:bodyPr>
          <a:lstStyle/>
          <a:p>
            <a:r>
              <a:rPr lang="en-GB" sz="2400" dirty="0"/>
              <a:t>The interconnection of social categorizations for example class, gender and race as if they was applied to a group or individual. Now more than ever, its important too look boldly of social categorisation, disadvantage or discrimination </a:t>
            </a:r>
          </a:p>
          <a:p>
            <a:r>
              <a:rPr lang="en-GB" sz="2400" i="1" dirty="0"/>
              <a:t>‘through an awareness of intersectionality, we can better acknowledge and ground the differences among us’</a:t>
            </a:r>
            <a:endParaRPr lang="en-GB" sz="2400" dirty="0"/>
          </a:p>
          <a:p>
            <a:pPr marL="0" indent="0">
              <a:buNone/>
            </a:pPr>
            <a:r>
              <a:rPr lang="en-GB" sz="2400" dirty="0"/>
              <a:t>                                                         </a:t>
            </a:r>
          </a:p>
          <a:p>
            <a:pPr marL="0" indent="0">
              <a:buNone/>
            </a:pPr>
            <a:r>
              <a:rPr lang="en-GB" sz="2400" dirty="0"/>
              <a:t>                                                                                                                (Crenshaw, 2014)</a:t>
            </a:r>
          </a:p>
        </p:txBody>
      </p:sp>
    </p:spTree>
    <p:extLst>
      <p:ext uri="{BB962C8B-B14F-4D97-AF65-F5344CB8AC3E}">
        <p14:creationId xmlns:p14="http://schemas.microsoft.com/office/powerpoint/2010/main" val="2864207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8A23-36CF-48D2-93C8-9D35FED3AA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49A3910-9E01-470F-BFA4-1A2B4300B2BB}"/>
              </a:ext>
            </a:extLst>
          </p:cNvPr>
          <p:cNvSpPr>
            <a:spLocks noGrp="1"/>
          </p:cNvSpPr>
          <p:nvPr>
            <p:ph idx="1"/>
          </p:nvPr>
        </p:nvSpPr>
        <p:spPr>
          <a:xfrm>
            <a:off x="677334" y="1045029"/>
            <a:ext cx="8596668" cy="4996333"/>
          </a:xfrm>
        </p:spPr>
        <p:txBody>
          <a:bodyPr>
            <a:noAutofit/>
          </a:bodyPr>
          <a:lstStyle/>
          <a:p>
            <a:r>
              <a:rPr lang="en-GB" sz="2000" dirty="0" err="1"/>
              <a:t>Kimberle</a:t>
            </a:r>
            <a:r>
              <a:rPr lang="en-GB" sz="2000" dirty="0"/>
              <a:t> Crenshaw on intersectionality</a:t>
            </a:r>
          </a:p>
          <a:p>
            <a:endParaRPr lang="en-GB" sz="2000" dirty="0"/>
          </a:p>
          <a:p>
            <a:r>
              <a:rPr lang="en-GB" sz="2000" dirty="0"/>
              <a:t>She established a metaphor that everyone could be used by everyone:</a:t>
            </a:r>
          </a:p>
          <a:p>
            <a:endParaRPr lang="en-GB" sz="2000" dirty="0"/>
          </a:p>
          <a:p>
            <a:r>
              <a:rPr lang="en-GB" sz="2000" dirty="0"/>
              <a:t>This theory attracted global attention</a:t>
            </a:r>
          </a:p>
          <a:p>
            <a:endParaRPr lang="en-GB" sz="2000" dirty="0"/>
          </a:p>
          <a:p>
            <a:endParaRPr lang="en-GB" sz="2000" dirty="0"/>
          </a:p>
          <a:p>
            <a:endParaRPr lang="en-GB" sz="2000" dirty="0"/>
          </a:p>
          <a:p>
            <a:endParaRPr lang="en-GB" sz="2000" dirty="0"/>
          </a:p>
          <a:p>
            <a:endParaRPr lang="en-GB" sz="2000" dirty="0"/>
          </a:p>
          <a:p>
            <a:r>
              <a:rPr lang="en-GB" sz="2000" dirty="0"/>
              <a:t>(Adewunmi, 2014)</a:t>
            </a:r>
          </a:p>
        </p:txBody>
      </p:sp>
    </p:spTree>
    <p:extLst>
      <p:ext uri="{BB962C8B-B14F-4D97-AF65-F5344CB8AC3E}">
        <p14:creationId xmlns:p14="http://schemas.microsoft.com/office/powerpoint/2010/main" val="34552821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9DE2C9C-7164-4795-9BC7-76A471E0E240}"/>
              </a:ext>
            </a:extLst>
          </p:cNvPr>
          <p:cNvSpPr/>
          <p:nvPr/>
        </p:nvSpPr>
        <p:spPr>
          <a:xfrm>
            <a:off x="1736034" y="623503"/>
            <a:ext cx="7527235" cy="369332"/>
          </a:xfrm>
          <a:prstGeom prst="rect">
            <a:avLst/>
          </a:prstGeom>
        </p:spPr>
        <p:txBody>
          <a:bodyPr wrap="square">
            <a:spAutoFit/>
          </a:bodyPr>
          <a:lstStyle/>
          <a:p>
            <a:r>
              <a:rPr lang="en-GB" b="0" i="0" u="none" strike="noStrike" dirty="0">
                <a:solidFill>
                  <a:srgbClr val="000000"/>
                </a:solidFill>
                <a:effectLst/>
                <a:latin typeface="Helvetica" panose="020B0604020202020204" pitchFamily="34" charset="0"/>
              </a:rPr>
              <a:t>The difference between an asylum seeker and a migrant:  </a:t>
            </a:r>
          </a:p>
        </p:txBody>
      </p:sp>
      <p:sp>
        <p:nvSpPr>
          <p:cNvPr id="2" name="TextBox 1">
            <a:extLst>
              <a:ext uri="{FF2B5EF4-FFF2-40B4-BE49-F238E27FC236}">
                <a16:creationId xmlns:a16="http://schemas.microsoft.com/office/drawing/2014/main" id="{9CBB9F2C-EF55-4D83-9EC7-D81E93C80AC7}"/>
              </a:ext>
            </a:extLst>
          </p:cNvPr>
          <p:cNvSpPr txBox="1"/>
          <p:nvPr/>
        </p:nvSpPr>
        <p:spPr>
          <a:xfrm>
            <a:off x="967410" y="3429000"/>
            <a:ext cx="9729768" cy="369332"/>
          </a:xfrm>
          <a:prstGeom prst="rect">
            <a:avLst/>
          </a:prstGeom>
          <a:noFill/>
        </p:spPr>
        <p:txBody>
          <a:bodyPr wrap="square" rtlCol="0">
            <a:spAutoFit/>
          </a:bodyPr>
          <a:lstStyle/>
          <a:p>
            <a:r>
              <a:rPr lang="en-GB" dirty="0"/>
              <a:t>We need to establish the difference between a refugee and a asylum seeker</a:t>
            </a:r>
          </a:p>
        </p:txBody>
      </p:sp>
      <p:pic>
        <p:nvPicPr>
          <p:cNvPr id="4" name="Picture 3" descr="A group of people standing in front of a crowd&#10;&#10;Description automatically generated">
            <a:extLst>
              <a:ext uri="{FF2B5EF4-FFF2-40B4-BE49-F238E27FC236}">
                <a16:creationId xmlns:a16="http://schemas.microsoft.com/office/drawing/2014/main" id="{F5CDC3F8-28CD-4B77-9DF1-ED4C642B70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9565" y="4032704"/>
            <a:ext cx="8229600" cy="2201793"/>
          </a:xfrm>
          <a:prstGeom prst="rect">
            <a:avLst/>
          </a:prstGeom>
        </p:spPr>
      </p:pic>
      <p:sp>
        <p:nvSpPr>
          <p:cNvPr id="3" name="TextBox 2">
            <a:extLst>
              <a:ext uri="{FF2B5EF4-FFF2-40B4-BE49-F238E27FC236}">
                <a16:creationId xmlns:a16="http://schemas.microsoft.com/office/drawing/2014/main" id="{53E5004E-7058-46FF-A93F-08DDE86DBE34}"/>
              </a:ext>
            </a:extLst>
          </p:cNvPr>
          <p:cNvSpPr txBox="1"/>
          <p:nvPr/>
        </p:nvSpPr>
        <p:spPr>
          <a:xfrm>
            <a:off x="9780104" y="6480313"/>
            <a:ext cx="1276311" cy="369332"/>
          </a:xfrm>
          <a:prstGeom prst="rect">
            <a:avLst/>
          </a:prstGeom>
          <a:noFill/>
        </p:spPr>
        <p:txBody>
          <a:bodyPr wrap="none" rtlCol="0">
            <a:spAutoFit/>
          </a:bodyPr>
          <a:lstStyle/>
          <a:p>
            <a:r>
              <a:rPr lang="en-GB" dirty="0"/>
              <a:t>(Figure, 1)</a:t>
            </a:r>
          </a:p>
        </p:txBody>
      </p:sp>
    </p:spTree>
    <p:extLst>
      <p:ext uri="{BB962C8B-B14F-4D97-AF65-F5344CB8AC3E}">
        <p14:creationId xmlns:p14="http://schemas.microsoft.com/office/powerpoint/2010/main" val="2054894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92B31D7-450D-4852-82A3-7D8A4D3A5764}"/>
              </a:ext>
            </a:extLst>
          </p:cNvPr>
          <p:cNvSpPr txBox="1"/>
          <p:nvPr/>
        </p:nvSpPr>
        <p:spPr>
          <a:xfrm>
            <a:off x="490330" y="838131"/>
            <a:ext cx="10018644" cy="4708981"/>
          </a:xfrm>
          <a:prstGeom prst="rect">
            <a:avLst/>
          </a:prstGeom>
          <a:noFill/>
        </p:spPr>
        <p:txBody>
          <a:bodyPr wrap="square" rtlCol="0">
            <a:spAutoFit/>
          </a:bodyPr>
          <a:lstStyle/>
          <a:p>
            <a:pPr algn="just"/>
            <a:r>
              <a:rPr lang="en-GB" sz="2000" dirty="0">
                <a:latin typeface="Times New Roman" panose="02020603050405020304" pitchFamily="18" charset="0"/>
                <a:cs typeface="Times New Roman" panose="02020603050405020304" pitchFamily="18" charset="0"/>
              </a:rPr>
              <a:t>Defining the difference between:</a:t>
            </a:r>
          </a:p>
          <a:p>
            <a:pPr algn="just"/>
            <a:endParaRPr lang="en-GB" sz="2000" dirty="0">
              <a:latin typeface="Times New Roman" panose="02020603050405020304" pitchFamily="18" charset="0"/>
              <a:cs typeface="Times New Roman" panose="02020603050405020304" pitchFamily="18" charset="0"/>
            </a:endParaRPr>
          </a:p>
          <a:p>
            <a:pPr algn="just"/>
            <a:endParaRPr lang="en-GB"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Refugee?        (Explain these answers and define each one in the video)</a:t>
            </a:r>
          </a:p>
          <a:p>
            <a:pPr algn="just"/>
            <a:endParaRPr lang="en-GB" sz="2000" dirty="0">
              <a:latin typeface="Times New Roman" panose="02020603050405020304" pitchFamily="18" charset="0"/>
              <a:cs typeface="Times New Roman" panose="02020603050405020304" pitchFamily="18" charset="0"/>
            </a:endParaRPr>
          </a:p>
          <a:p>
            <a:pPr algn="just"/>
            <a:endParaRPr lang="en-GB" sz="2000" dirty="0">
              <a:latin typeface="Times New Roman" panose="02020603050405020304" pitchFamily="18" charset="0"/>
              <a:cs typeface="Times New Roman" panose="02020603050405020304" pitchFamily="18" charset="0"/>
            </a:endParaRPr>
          </a:p>
          <a:p>
            <a:pPr algn="just"/>
            <a:endParaRPr lang="en-GB"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Asylum Seeker?</a:t>
            </a:r>
          </a:p>
          <a:p>
            <a:pPr algn="just"/>
            <a:endParaRPr lang="en-GB" sz="2000" dirty="0">
              <a:latin typeface="Times New Roman" panose="02020603050405020304" pitchFamily="18" charset="0"/>
              <a:cs typeface="Times New Roman" panose="02020603050405020304" pitchFamily="18" charset="0"/>
            </a:endParaRPr>
          </a:p>
          <a:p>
            <a:pPr algn="just"/>
            <a:endParaRPr lang="en-GB" sz="2000" dirty="0">
              <a:latin typeface="Times New Roman" panose="02020603050405020304" pitchFamily="18" charset="0"/>
              <a:cs typeface="Times New Roman" panose="02020603050405020304" pitchFamily="18" charset="0"/>
            </a:endParaRPr>
          </a:p>
          <a:p>
            <a:pPr algn="just"/>
            <a:endParaRPr lang="en-GB"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Becoming a refugee?</a:t>
            </a:r>
          </a:p>
          <a:p>
            <a:pPr algn="just"/>
            <a:endParaRPr lang="en-GB" sz="2000" dirty="0">
              <a:latin typeface="Times New Roman" panose="02020603050405020304" pitchFamily="18" charset="0"/>
              <a:cs typeface="Times New Roman" panose="02020603050405020304" pitchFamily="18" charset="0"/>
            </a:endParaRPr>
          </a:p>
          <a:p>
            <a:pPr algn="just"/>
            <a:endParaRPr lang="en-GB" sz="2000" dirty="0">
              <a:latin typeface="Times New Roman" panose="02020603050405020304" pitchFamily="18" charset="0"/>
              <a:cs typeface="Times New Roman" panose="02020603050405020304" pitchFamily="18" charset="0"/>
            </a:endParaRPr>
          </a:p>
          <a:p>
            <a:pPr algn="just"/>
            <a:r>
              <a:rPr lang="en-GB" sz="2000" dirty="0">
                <a:latin typeface="Times New Roman" panose="02020603050405020304" pitchFamily="18" charset="0"/>
                <a:cs typeface="Times New Roman" panose="02020603050405020304" pitchFamily="18" charset="0"/>
              </a:rPr>
              <a:t>What is a migrant?</a:t>
            </a:r>
          </a:p>
        </p:txBody>
      </p:sp>
    </p:spTree>
    <p:extLst>
      <p:ext uri="{BB962C8B-B14F-4D97-AF65-F5344CB8AC3E}">
        <p14:creationId xmlns:p14="http://schemas.microsoft.com/office/powerpoint/2010/main" val="673993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C7169BB-75A0-4266-A786-8F093BE04FCF}"/>
              </a:ext>
            </a:extLst>
          </p:cNvPr>
          <p:cNvSpPr/>
          <p:nvPr/>
        </p:nvSpPr>
        <p:spPr>
          <a:xfrm>
            <a:off x="1219199" y="1404730"/>
            <a:ext cx="8799443" cy="3046988"/>
          </a:xfrm>
          <a:prstGeom prst="rect">
            <a:avLst/>
          </a:prstGeom>
        </p:spPr>
        <p:txBody>
          <a:bodyPr wrap="square">
            <a:spAutoFit/>
          </a:bodyPr>
          <a:lstStyle/>
          <a:p>
            <a:r>
              <a:rPr lang="en-GB" sz="2400" dirty="0">
                <a:solidFill>
                  <a:srgbClr val="111111"/>
                </a:solidFill>
                <a:latin typeface="Roboto"/>
              </a:rPr>
              <a:t>‘The </a:t>
            </a:r>
            <a:r>
              <a:rPr lang="en-GB" sz="2400" b="1" dirty="0">
                <a:solidFill>
                  <a:srgbClr val="111111"/>
                </a:solidFill>
                <a:latin typeface="&amp;quot"/>
              </a:rPr>
              <a:t>Human</a:t>
            </a:r>
            <a:r>
              <a:rPr lang="en-GB" sz="2400" dirty="0">
                <a:solidFill>
                  <a:srgbClr val="111111"/>
                </a:solidFill>
                <a:latin typeface="Roboto"/>
              </a:rPr>
              <a:t> </a:t>
            </a:r>
            <a:r>
              <a:rPr lang="en-GB" sz="2400" b="1" dirty="0">
                <a:solidFill>
                  <a:srgbClr val="111111"/>
                </a:solidFill>
                <a:latin typeface="&amp;quot"/>
              </a:rPr>
              <a:t>Rights</a:t>
            </a:r>
            <a:r>
              <a:rPr lang="en-GB" sz="2400" dirty="0">
                <a:solidFill>
                  <a:srgbClr val="111111"/>
                </a:solidFill>
                <a:latin typeface="Roboto"/>
              </a:rPr>
              <a:t> </a:t>
            </a:r>
            <a:r>
              <a:rPr lang="en-GB" sz="2400" b="1" dirty="0">
                <a:solidFill>
                  <a:srgbClr val="111111"/>
                </a:solidFill>
                <a:latin typeface="&amp;quot"/>
              </a:rPr>
              <a:t>Act</a:t>
            </a:r>
            <a:r>
              <a:rPr lang="en-GB" sz="2400" dirty="0">
                <a:solidFill>
                  <a:srgbClr val="111111"/>
                </a:solidFill>
                <a:latin typeface="Roboto"/>
              </a:rPr>
              <a:t> 1998  is an </a:t>
            </a:r>
            <a:r>
              <a:rPr lang="en-GB" sz="2400" b="1" dirty="0">
                <a:solidFill>
                  <a:srgbClr val="111111"/>
                </a:solidFill>
                <a:latin typeface="&amp;quot"/>
              </a:rPr>
              <a:t>Act</a:t>
            </a:r>
            <a:r>
              <a:rPr lang="en-GB" sz="2400" dirty="0">
                <a:solidFill>
                  <a:srgbClr val="111111"/>
                </a:solidFill>
                <a:latin typeface="Roboto"/>
              </a:rPr>
              <a:t> of Parliament of the United Kingdom which received Royal Assent on 9 November 1998, and mostly came into force on 2 October 2000. Its aim was to incorporate into UK law the </a:t>
            </a:r>
            <a:r>
              <a:rPr lang="en-GB" sz="2400" b="1" dirty="0">
                <a:solidFill>
                  <a:srgbClr val="111111"/>
                </a:solidFill>
                <a:latin typeface="&amp;quot"/>
              </a:rPr>
              <a:t>rights</a:t>
            </a:r>
            <a:r>
              <a:rPr lang="en-GB" sz="2400" dirty="0">
                <a:solidFill>
                  <a:srgbClr val="111111"/>
                </a:solidFill>
                <a:latin typeface="Roboto"/>
              </a:rPr>
              <a:t> contained in the European Convention on </a:t>
            </a:r>
            <a:r>
              <a:rPr lang="en-GB" sz="2400" b="1" dirty="0">
                <a:solidFill>
                  <a:srgbClr val="111111"/>
                </a:solidFill>
                <a:latin typeface="&amp;quot"/>
              </a:rPr>
              <a:t>Human</a:t>
            </a:r>
            <a:r>
              <a:rPr lang="en-GB" sz="2400" dirty="0">
                <a:solidFill>
                  <a:srgbClr val="111111"/>
                </a:solidFill>
                <a:latin typeface="Roboto"/>
              </a:rPr>
              <a:t> </a:t>
            </a:r>
            <a:r>
              <a:rPr lang="en-GB" sz="2400" b="1" dirty="0">
                <a:solidFill>
                  <a:srgbClr val="111111"/>
                </a:solidFill>
                <a:latin typeface="&amp;quot"/>
              </a:rPr>
              <a:t>Rights</a:t>
            </a:r>
            <a:r>
              <a:rPr lang="en-GB" sz="2400" dirty="0">
                <a:solidFill>
                  <a:srgbClr val="111111"/>
                </a:solidFill>
                <a:latin typeface="Roboto"/>
              </a:rPr>
              <a:t>.’</a:t>
            </a:r>
          </a:p>
          <a:p>
            <a:endParaRPr lang="en-GB" sz="2400" dirty="0">
              <a:solidFill>
                <a:srgbClr val="111111"/>
              </a:solidFill>
              <a:latin typeface="Roboto"/>
            </a:endParaRPr>
          </a:p>
          <a:p>
            <a:endParaRPr lang="en-GB" sz="2400" dirty="0">
              <a:solidFill>
                <a:srgbClr val="111111"/>
              </a:solidFill>
              <a:latin typeface="Roboto"/>
            </a:endParaRPr>
          </a:p>
          <a:p>
            <a:r>
              <a:rPr lang="en-GB" sz="2400" dirty="0">
                <a:solidFill>
                  <a:srgbClr val="111111"/>
                </a:solidFill>
                <a:latin typeface="Roboto"/>
              </a:rPr>
              <a:t>(Legislation.gov, 1988)  </a:t>
            </a:r>
            <a:endParaRPr lang="en-GB" sz="2400" dirty="0"/>
          </a:p>
        </p:txBody>
      </p:sp>
    </p:spTree>
    <p:extLst>
      <p:ext uri="{BB962C8B-B14F-4D97-AF65-F5344CB8AC3E}">
        <p14:creationId xmlns:p14="http://schemas.microsoft.com/office/powerpoint/2010/main" val="2348170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9D394D2-EC8E-40ED-AB14-BA4F2165D5B0}"/>
              </a:ext>
            </a:extLst>
          </p:cNvPr>
          <p:cNvSpPr/>
          <p:nvPr/>
        </p:nvSpPr>
        <p:spPr>
          <a:xfrm>
            <a:off x="1787857" y="655093"/>
            <a:ext cx="7356143" cy="3970318"/>
          </a:xfrm>
          <a:prstGeom prst="rect">
            <a:avLst/>
          </a:prstGeom>
        </p:spPr>
        <p:txBody>
          <a:bodyPr wrap="square">
            <a:spAutoFit/>
          </a:bodyPr>
          <a:lstStyle/>
          <a:p>
            <a:r>
              <a:rPr lang="en-GB" b="0" i="0" u="none" strike="noStrike" dirty="0">
                <a:effectLst/>
                <a:latin typeface="Times New Roman" panose="02020603050405020304" pitchFamily="18" charset="0"/>
                <a:cs typeface="Times New Roman" panose="02020603050405020304" pitchFamily="18" charset="0"/>
              </a:rPr>
              <a:t>‘The world is witnessing the highest levels of displacement on record. An unprecedented 65.6 million people around the world have been forced from home by conflict and persecution at the end of 2016. Among them are nearly 22.5 million refugees, over half of whom are under the age of 18. There are also 10 million stateless people, who have been denied a nationality and access to basic rights such as education, healthcare, employment and freedom of movement. </a:t>
            </a:r>
          </a:p>
          <a:p>
            <a:r>
              <a:rPr lang="en-GB" b="0" i="0" u="none" strike="noStrike" dirty="0">
                <a:effectLst/>
                <a:latin typeface="Times New Roman" panose="02020603050405020304" pitchFamily="18" charset="0"/>
                <a:cs typeface="Times New Roman" panose="02020603050405020304" pitchFamily="18" charset="0"/>
              </a:rPr>
              <a:t>An agency to help Refugees</a:t>
            </a:r>
          </a:p>
          <a:p>
            <a:r>
              <a:rPr lang="en-GB" b="0" i="0" u="none" strike="noStrike" dirty="0">
                <a:effectLst/>
                <a:latin typeface="Times New Roman" panose="02020603050405020304" pitchFamily="18" charset="0"/>
                <a:cs typeface="Times New Roman" panose="02020603050405020304" pitchFamily="18" charset="0"/>
              </a:rPr>
              <a:t>People fleeing persecution and conflict have been granted asylum in foreign lands for thousands of years. The UN agency that helps refugees is </a:t>
            </a:r>
            <a:r>
              <a:rPr lang="en-GB" b="0" i="0" u="sng" strike="noStrike" dirty="0">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UNHCR</a:t>
            </a:r>
            <a:r>
              <a:rPr lang="en-GB" b="0" i="0" u="none" strike="noStrike" dirty="0">
                <a:effectLst/>
                <a:latin typeface="Times New Roman" panose="02020603050405020304" pitchFamily="18" charset="0"/>
                <a:cs typeface="Times New Roman" panose="02020603050405020304" pitchFamily="18" charset="0"/>
              </a:rPr>
              <a:t> (also known as the UN Refugee Agency), which emerged in the wake of World War II to help Europeans displaced by that conflict.’</a:t>
            </a:r>
          </a:p>
          <a:p>
            <a:endParaRPr lang="en-GB" dirty="0">
              <a:latin typeface="Times New Roman" panose="02020603050405020304" pitchFamily="18" charset="0"/>
              <a:cs typeface="Times New Roman" panose="02020603050405020304" pitchFamily="18" charset="0"/>
            </a:endParaRPr>
          </a:p>
          <a:p>
            <a:r>
              <a:rPr lang="en-GB" b="0" i="0" u="none" strike="noStrike" dirty="0">
                <a:effectLst/>
                <a:latin typeface="Times New Roman" panose="02020603050405020304" pitchFamily="18" charset="0"/>
                <a:cs typeface="Times New Roman" panose="02020603050405020304" pitchFamily="18" charset="0"/>
              </a:rPr>
              <a:t>(UNHRC, 2018)</a:t>
            </a:r>
          </a:p>
        </p:txBody>
      </p:sp>
    </p:spTree>
    <p:extLst>
      <p:ext uri="{BB962C8B-B14F-4D97-AF65-F5344CB8AC3E}">
        <p14:creationId xmlns:p14="http://schemas.microsoft.com/office/powerpoint/2010/main" val="37429866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BF12D2-1033-47FB-83F4-4F93E274FE31}"/>
              </a:ext>
            </a:extLst>
          </p:cNvPr>
          <p:cNvSpPr/>
          <p:nvPr/>
        </p:nvSpPr>
        <p:spPr>
          <a:xfrm>
            <a:off x="1652736" y="768626"/>
            <a:ext cx="7779026" cy="3139321"/>
          </a:xfrm>
          <a:prstGeom prst="rect">
            <a:avLst/>
          </a:prstGeom>
        </p:spPr>
        <p:txBody>
          <a:bodyPr wrap="square">
            <a:spAutoFit/>
          </a:bodyPr>
          <a:lstStyle/>
          <a:p>
            <a:pPr fontAlgn="base"/>
            <a:r>
              <a:rPr lang="en-GB" b="0" i="0" u="none" strike="noStrike" dirty="0">
                <a:solidFill>
                  <a:srgbClr val="404040"/>
                </a:solidFill>
                <a:effectLst/>
                <a:latin typeface="Helmet"/>
              </a:rPr>
              <a:t>Yvette copper the shadow home secretary called for some urgency and stated the UK needs to step up and take in some refugees that have already passed a boarder and reached Europe.</a:t>
            </a:r>
          </a:p>
          <a:p>
            <a:pPr fontAlgn="base"/>
            <a:endParaRPr lang="en-GB" dirty="0">
              <a:solidFill>
                <a:srgbClr val="404040"/>
              </a:solidFill>
              <a:latin typeface="Helmet"/>
            </a:endParaRPr>
          </a:p>
          <a:p>
            <a:pPr fontAlgn="base"/>
            <a:r>
              <a:rPr lang="en-GB" b="0" i="0" u="none" strike="noStrike" dirty="0">
                <a:solidFill>
                  <a:srgbClr val="404040"/>
                </a:solidFill>
                <a:effectLst/>
                <a:latin typeface="Helmet"/>
              </a:rPr>
              <a:t>Claims made by Theresa May state that she thinks the current situation is being handled the best it possibly could</a:t>
            </a:r>
          </a:p>
          <a:p>
            <a:pPr fontAlgn="base"/>
            <a:endParaRPr lang="en-GB" dirty="0">
              <a:solidFill>
                <a:srgbClr val="404040"/>
              </a:solidFill>
              <a:latin typeface="Helmet"/>
            </a:endParaRPr>
          </a:p>
          <a:p>
            <a:pPr fontAlgn="base"/>
            <a:r>
              <a:rPr lang="en-GB" b="0" i="0" u="none" strike="noStrike" dirty="0">
                <a:solidFill>
                  <a:srgbClr val="404040"/>
                </a:solidFill>
                <a:effectLst/>
                <a:latin typeface="Helmet"/>
              </a:rPr>
              <a:t>‘We are doing what we can to help’</a:t>
            </a:r>
          </a:p>
          <a:p>
            <a:pPr fontAlgn="base"/>
            <a:endParaRPr lang="en-GB" dirty="0">
              <a:solidFill>
                <a:srgbClr val="404040"/>
              </a:solidFill>
              <a:latin typeface="Helmet"/>
            </a:endParaRPr>
          </a:p>
          <a:p>
            <a:pPr fontAlgn="base"/>
            <a:endParaRPr lang="en-GB" b="0" i="0" u="none" strike="noStrike" dirty="0">
              <a:solidFill>
                <a:srgbClr val="404040"/>
              </a:solidFill>
              <a:effectLst/>
              <a:latin typeface="Helmet"/>
            </a:endParaRPr>
          </a:p>
          <a:p>
            <a:pPr fontAlgn="base"/>
            <a:r>
              <a:rPr lang="en-GB" dirty="0">
                <a:solidFill>
                  <a:srgbClr val="404040"/>
                </a:solidFill>
                <a:latin typeface="Helmet"/>
              </a:rPr>
              <a:t>(BBC NEWS, 2018)</a:t>
            </a:r>
            <a:endParaRPr lang="en-GB" b="0" i="0" u="none" strike="noStrike" dirty="0">
              <a:solidFill>
                <a:srgbClr val="404040"/>
              </a:solidFill>
              <a:effectLst/>
              <a:latin typeface="Helmet"/>
            </a:endParaRPr>
          </a:p>
        </p:txBody>
      </p:sp>
    </p:spTree>
    <p:extLst>
      <p:ext uri="{BB962C8B-B14F-4D97-AF65-F5344CB8AC3E}">
        <p14:creationId xmlns:p14="http://schemas.microsoft.com/office/powerpoint/2010/main" val="16468654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F11E25E-B96E-44B2-B529-7CB986EDB3DE}"/>
              </a:ext>
            </a:extLst>
          </p:cNvPr>
          <p:cNvSpPr/>
          <p:nvPr/>
        </p:nvSpPr>
        <p:spPr>
          <a:xfrm>
            <a:off x="1298712" y="887896"/>
            <a:ext cx="7659757" cy="2862322"/>
          </a:xfrm>
          <a:prstGeom prst="rect">
            <a:avLst/>
          </a:prstGeom>
        </p:spPr>
        <p:txBody>
          <a:bodyPr wrap="square">
            <a:spAutoFit/>
          </a:bodyPr>
          <a:lstStyle/>
          <a:p>
            <a:pPr fontAlgn="base"/>
            <a:r>
              <a:rPr lang="en-GB" b="0" i="0" u="none" strike="noStrike" dirty="0">
                <a:solidFill>
                  <a:srgbClr val="191919"/>
                </a:solidFill>
                <a:effectLst/>
                <a:latin typeface="&amp;quot"/>
              </a:rPr>
              <a:t>Conservative views on refugees:</a:t>
            </a:r>
          </a:p>
          <a:p>
            <a:pPr fontAlgn="base"/>
            <a:endParaRPr lang="en-GB" dirty="0">
              <a:solidFill>
                <a:srgbClr val="191919"/>
              </a:solidFill>
              <a:latin typeface="&amp;quot"/>
            </a:endParaRPr>
          </a:p>
          <a:p>
            <a:pPr fontAlgn="base"/>
            <a:endParaRPr lang="en-GB" b="0" i="0" u="none" strike="noStrike" dirty="0">
              <a:solidFill>
                <a:srgbClr val="191919"/>
              </a:solidFill>
              <a:effectLst/>
              <a:latin typeface="&amp;quot"/>
            </a:endParaRPr>
          </a:p>
          <a:p>
            <a:pPr fontAlgn="base"/>
            <a:endParaRPr lang="en-GB" dirty="0">
              <a:solidFill>
                <a:srgbClr val="191919"/>
              </a:solidFill>
              <a:latin typeface="&amp;quot"/>
            </a:endParaRPr>
          </a:p>
          <a:p>
            <a:pPr fontAlgn="base"/>
            <a:r>
              <a:rPr lang="en-GB" b="0" i="0" u="none" strike="noStrike" dirty="0">
                <a:solidFill>
                  <a:srgbClr val="191919"/>
                </a:solidFill>
                <a:effectLst/>
                <a:latin typeface="&amp;quot"/>
              </a:rPr>
              <a:t>It appears that the conservative government that is our leaders right now seem to be against refugees. They seem to be against the refugee crisis and appear to be making the refugee migration more difficult than it already is.</a:t>
            </a:r>
          </a:p>
          <a:p>
            <a:pPr fontAlgn="base"/>
            <a:endParaRPr lang="en-GB" dirty="0">
              <a:solidFill>
                <a:srgbClr val="191919"/>
              </a:solidFill>
              <a:latin typeface="&amp;quot"/>
            </a:endParaRPr>
          </a:p>
          <a:p>
            <a:pPr fontAlgn="base"/>
            <a:endParaRPr lang="en-GB" b="0" i="0" u="none" strike="noStrike" dirty="0">
              <a:solidFill>
                <a:srgbClr val="191919"/>
              </a:solidFill>
              <a:effectLst/>
              <a:latin typeface="&amp;quot"/>
            </a:endParaRPr>
          </a:p>
          <a:p>
            <a:pPr fontAlgn="base"/>
            <a:r>
              <a:rPr lang="en-GB" dirty="0">
                <a:solidFill>
                  <a:srgbClr val="191919"/>
                </a:solidFill>
                <a:latin typeface="&amp;quot"/>
              </a:rPr>
              <a:t>(Peters, 2018)</a:t>
            </a:r>
            <a:r>
              <a:rPr lang="en-GB" b="0" i="0" u="none" strike="noStrike" dirty="0">
                <a:solidFill>
                  <a:srgbClr val="191919"/>
                </a:solidFill>
                <a:effectLst/>
                <a:latin typeface="&amp;quot"/>
              </a:rPr>
              <a:t>   </a:t>
            </a:r>
          </a:p>
        </p:txBody>
      </p:sp>
    </p:spTree>
    <p:extLst>
      <p:ext uri="{BB962C8B-B14F-4D97-AF65-F5344CB8AC3E}">
        <p14:creationId xmlns:p14="http://schemas.microsoft.com/office/powerpoint/2010/main" val="3514560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860194B-37B0-4597-BC80-28610012BDC4}"/>
              </a:ext>
            </a:extLst>
          </p:cNvPr>
          <p:cNvSpPr/>
          <p:nvPr/>
        </p:nvSpPr>
        <p:spPr>
          <a:xfrm>
            <a:off x="543339" y="612845"/>
            <a:ext cx="8600661" cy="4524315"/>
          </a:xfrm>
          <a:prstGeom prst="rect">
            <a:avLst/>
          </a:prstGeom>
        </p:spPr>
        <p:txBody>
          <a:bodyPr wrap="square">
            <a:spAutoFit/>
          </a:bodyPr>
          <a:lstStyle/>
          <a:p>
            <a:r>
              <a:rPr lang="en-GB" b="0" i="0" u="none" strike="noStrike" dirty="0">
                <a:solidFill>
                  <a:srgbClr val="333333"/>
                </a:solidFill>
                <a:effectLst/>
                <a:latin typeface="&amp;quot"/>
              </a:rPr>
              <a:t>In the western world today there is fear of a lot of things this appears to be fuelled by bad press.</a:t>
            </a:r>
          </a:p>
          <a:p>
            <a:endParaRPr lang="en-GB" dirty="0">
              <a:solidFill>
                <a:srgbClr val="333333"/>
              </a:solidFill>
              <a:latin typeface="&amp;quot"/>
            </a:endParaRPr>
          </a:p>
          <a:p>
            <a:r>
              <a:rPr lang="en-GB" b="0" i="0" u="none" strike="noStrike" dirty="0">
                <a:solidFill>
                  <a:srgbClr val="333333"/>
                </a:solidFill>
                <a:effectLst/>
                <a:latin typeface="&amp;quot"/>
              </a:rPr>
              <a:t>Fear sells</a:t>
            </a:r>
          </a:p>
          <a:p>
            <a:endParaRPr lang="en-GB" dirty="0">
              <a:solidFill>
                <a:srgbClr val="333333"/>
              </a:solidFill>
              <a:latin typeface="&amp;quot"/>
            </a:endParaRPr>
          </a:p>
          <a:p>
            <a:r>
              <a:rPr lang="en-GB" b="0" i="0" u="none" strike="noStrike" dirty="0">
                <a:solidFill>
                  <a:srgbClr val="333333"/>
                </a:solidFill>
                <a:effectLst/>
                <a:latin typeface="&amp;quot"/>
              </a:rPr>
              <a:t>Same happened to Islam and Muslims</a:t>
            </a:r>
          </a:p>
          <a:p>
            <a:endParaRPr lang="en-GB" dirty="0">
              <a:solidFill>
                <a:srgbClr val="333333"/>
              </a:solidFill>
              <a:latin typeface="&amp;quot"/>
            </a:endParaRPr>
          </a:p>
          <a:p>
            <a:endParaRPr lang="en-GB" b="0" i="0" u="none" strike="noStrike" dirty="0">
              <a:solidFill>
                <a:srgbClr val="333333"/>
              </a:solidFill>
              <a:effectLst/>
              <a:latin typeface="&amp;quot"/>
            </a:endParaRPr>
          </a:p>
          <a:p>
            <a:r>
              <a:rPr lang="en-GB" dirty="0">
                <a:solidFill>
                  <a:srgbClr val="333333"/>
                </a:solidFill>
                <a:latin typeface="&amp;quot"/>
              </a:rPr>
              <a:t>Britain fears, this is because we tend to believe all Muslims are terrorist but really majority of Muslims are fleeing their own countries to escape the terrorism.</a:t>
            </a:r>
          </a:p>
          <a:p>
            <a:endParaRPr lang="en-GB" b="0" i="0" u="none" strike="noStrike" dirty="0">
              <a:solidFill>
                <a:srgbClr val="333333"/>
              </a:solidFill>
              <a:effectLst/>
              <a:latin typeface="&amp;quot"/>
            </a:endParaRPr>
          </a:p>
          <a:p>
            <a:endParaRPr lang="en-GB" dirty="0">
              <a:solidFill>
                <a:srgbClr val="333333"/>
              </a:solidFill>
              <a:latin typeface="&amp;quot"/>
            </a:endParaRPr>
          </a:p>
          <a:p>
            <a:endParaRPr lang="en-GB" b="0" i="0" u="none" strike="noStrike" dirty="0">
              <a:solidFill>
                <a:srgbClr val="333333"/>
              </a:solidFill>
              <a:effectLst/>
              <a:latin typeface="&amp;quot"/>
            </a:endParaRPr>
          </a:p>
          <a:p>
            <a:r>
              <a:rPr lang="en-GB" dirty="0">
                <a:solidFill>
                  <a:srgbClr val="333333"/>
                </a:solidFill>
                <a:latin typeface="&amp;quot"/>
              </a:rPr>
              <a:t>(Class, 2016)</a:t>
            </a:r>
          </a:p>
          <a:p>
            <a:endParaRPr lang="en-GB" b="0" i="0" u="none" strike="noStrike" dirty="0">
              <a:solidFill>
                <a:srgbClr val="333333"/>
              </a:solidFill>
              <a:effectLst/>
              <a:latin typeface="&amp;quot"/>
            </a:endParaRPr>
          </a:p>
          <a:p>
            <a:endParaRPr lang="en-GB" b="0" i="0" u="none" strike="noStrike" dirty="0">
              <a:solidFill>
                <a:srgbClr val="333333"/>
              </a:solidFill>
              <a:effectLst/>
              <a:latin typeface="&amp;quot"/>
            </a:endParaRPr>
          </a:p>
        </p:txBody>
      </p:sp>
    </p:spTree>
    <p:extLst>
      <p:ext uri="{BB962C8B-B14F-4D97-AF65-F5344CB8AC3E}">
        <p14:creationId xmlns:p14="http://schemas.microsoft.com/office/powerpoint/2010/main" val="8584973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626BED2-56D9-48F4-BB5F-E6A20BCE90A1}"/>
              </a:ext>
            </a:extLst>
          </p:cNvPr>
          <p:cNvSpPr/>
          <p:nvPr/>
        </p:nvSpPr>
        <p:spPr>
          <a:xfrm>
            <a:off x="1828800" y="1311964"/>
            <a:ext cx="7315200" cy="4801314"/>
          </a:xfrm>
          <a:prstGeom prst="rect">
            <a:avLst/>
          </a:prstGeom>
        </p:spPr>
        <p:txBody>
          <a:bodyPr wrap="square">
            <a:spAutoFit/>
          </a:bodyPr>
          <a:lstStyle/>
          <a:p>
            <a:r>
              <a:rPr lang="en-GB" dirty="0">
                <a:solidFill>
                  <a:srgbClr val="0B0C0C"/>
                </a:solidFill>
                <a:latin typeface="Times New Roman" panose="02020603050405020304" pitchFamily="18" charset="0"/>
                <a:cs typeface="Times New Roman" panose="02020603050405020304" pitchFamily="18" charset="0"/>
              </a:rPr>
              <a:t>‘There were 25,771 asylum applications from main applicants in the year ending June 2015, an increase of 10% compared with the previous year (23,515). The number of applications remains low relative to the peak number of applications in 2002 (84,132).</a:t>
            </a:r>
          </a:p>
          <a:p>
            <a:r>
              <a:rPr lang="en-GB" dirty="0">
                <a:solidFill>
                  <a:srgbClr val="0B0C0C"/>
                </a:solidFill>
                <a:latin typeface="Times New Roman" panose="02020603050405020304" pitchFamily="18" charset="0"/>
                <a:cs typeface="Times New Roman" panose="02020603050405020304" pitchFamily="18" charset="0"/>
              </a:rPr>
              <a:t>In the year ending June 2015, the largest number of applications for asylum came from nationals of Eritrea (3,568), followed by Pakistan (2,302) and Syria (2,204). Grant rates for asylum, humanitarian protection, discretionary leave or other grants of stay vary between nationalities. For example, 87% of the initial decisions made for nationals of Syria were grants, compared with 73% for Eritrean nationals and 22% for Pakistani nationals.</a:t>
            </a:r>
          </a:p>
          <a:p>
            <a:r>
              <a:rPr lang="en-GB" dirty="0">
                <a:solidFill>
                  <a:srgbClr val="0B0C0C"/>
                </a:solidFill>
                <a:latin typeface="Times New Roman" panose="02020603050405020304" pitchFamily="18" charset="0"/>
                <a:cs typeface="Times New Roman" panose="02020603050405020304" pitchFamily="18" charset="0"/>
              </a:rPr>
              <a:t>Most applications for asylum are made by those already in the country (90% of applications) rather than by people at their time of arriving in the UK at a port. Applicants tend to be young and male.</a:t>
            </a:r>
          </a:p>
          <a:p>
            <a:r>
              <a:rPr lang="en-GB" dirty="0">
                <a:solidFill>
                  <a:srgbClr val="0B0C0C"/>
                </a:solidFill>
                <a:latin typeface="Times New Roman" panose="02020603050405020304" pitchFamily="18" charset="0"/>
                <a:cs typeface="Times New Roman" panose="02020603050405020304" pitchFamily="18" charset="0"/>
              </a:rPr>
              <a:t>In the year ending June 2015, the number of initial decisions on asylum applications more than doubled to 28,538.’</a:t>
            </a:r>
          </a:p>
          <a:p>
            <a:endParaRPr lang="en-GB" b="0" i="0" u="none" strike="noStrike" dirty="0">
              <a:solidFill>
                <a:srgbClr val="0B0C0C"/>
              </a:solidFill>
              <a:effectLst/>
              <a:latin typeface="Times New Roman" panose="02020603050405020304" pitchFamily="18" charset="0"/>
              <a:cs typeface="Times New Roman" panose="02020603050405020304" pitchFamily="18" charset="0"/>
            </a:endParaRPr>
          </a:p>
          <a:p>
            <a:r>
              <a:rPr lang="en-GB" dirty="0">
                <a:solidFill>
                  <a:srgbClr val="0B0C0C"/>
                </a:solidFill>
                <a:latin typeface="Times New Roman" panose="02020603050405020304" pitchFamily="18" charset="0"/>
                <a:cs typeface="Times New Roman" panose="02020603050405020304" pitchFamily="18" charset="0"/>
              </a:rPr>
              <a:t>(UNHRC, 2018)</a:t>
            </a:r>
            <a:endParaRPr lang="en-GB" b="0" i="0" u="none" strike="noStrike" dirty="0">
              <a:solidFill>
                <a:srgbClr val="0B0C0C"/>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24813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8C6BF84-7CDB-4DF1-A9B8-5AD9B30FF8AE}"/>
              </a:ext>
            </a:extLst>
          </p:cNvPr>
          <p:cNvSpPr/>
          <p:nvPr/>
        </p:nvSpPr>
        <p:spPr>
          <a:xfrm>
            <a:off x="662607" y="197852"/>
            <a:ext cx="11184835" cy="5078313"/>
          </a:xfrm>
          <a:prstGeom prst="rect">
            <a:avLst/>
          </a:prstGeom>
        </p:spPr>
        <p:txBody>
          <a:bodyPr wrap="square">
            <a:spAutoFit/>
          </a:bodyPr>
          <a:lstStyle/>
          <a:p>
            <a:pPr marL="285750" indent="-285750">
              <a:buFont typeface="Arial" panose="020B0604020202020204" pitchFamily="34" charset="0"/>
              <a:buChar char="•"/>
            </a:pPr>
            <a:endParaRPr lang="en-GB" dirty="0">
              <a:solidFill>
                <a:srgbClr val="333333"/>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b="1" dirty="0">
                <a:solidFill>
                  <a:srgbClr val="333333"/>
                </a:solidFill>
                <a:latin typeface="Times New Roman" panose="02020603050405020304" pitchFamily="18" charset="0"/>
                <a:cs typeface="Times New Roman" panose="02020603050405020304" pitchFamily="18" charset="0"/>
              </a:rPr>
              <a:t>To start the year, Dr Jonathan Darling, Senior Lecturer in Human Geography specialising in the politics and ethics of forced migration, and </a:t>
            </a:r>
            <a:r>
              <a:rPr lang="en-GB" b="1" dirty="0" err="1">
                <a:solidFill>
                  <a:srgbClr val="333333"/>
                </a:solidFill>
                <a:latin typeface="Times New Roman" panose="02020603050405020304" pitchFamily="18" charset="0"/>
                <a:cs typeface="Times New Roman" panose="02020603050405020304" pitchFamily="18" charset="0"/>
              </a:rPr>
              <a:t>Gulwali</a:t>
            </a:r>
            <a:r>
              <a:rPr lang="en-GB" b="1" dirty="0">
                <a:solidFill>
                  <a:srgbClr val="333333"/>
                </a:solidFill>
                <a:latin typeface="Times New Roman" panose="02020603050405020304" pitchFamily="18" charset="0"/>
                <a:cs typeface="Times New Roman" panose="02020603050405020304" pitchFamily="18" charset="0"/>
              </a:rPr>
              <a:t> </a:t>
            </a:r>
            <a:r>
              <a:rPr lang="en-GB" b="1" dirty="0" err="1">
                <a:solidFill>
                  <a:srgbClr val="333333"/>
                </a:solidFill>
                <a:latin typeface="Times New Roman" panose="02020603050405020304" pitchFamily="18" charset="0"/>
                <a:cs typeface="Times New Roman" panose="02020603050405020304" pitchFamily="18" charset="0"/>
              </a:rPr>
              <a:t>Passarlay</a:t>
            </a:r>
            <a:r>
              <a:rPr lang="en-GB" b="1" dirty="0">
                <a:solidFill>
                  <a:srgbClr val="333333"/>
                </a:solidFill>
                <a:latin typeface="Times New Roman" panose="02020603050405020304" pitchFamily="18" charset="0"/>
                <a:cs typeface="Times New Roman" panose="02020603050405020304" pitchFamily="18" charset="0"/>
              </a:rPr>
              <a:t>, Afghan refugee, politics graduate and author of ‘The Lightless Sky’, reflect on how government might support asylum seekers and refugees in 2017. Together, they discuss the challenges of the last year and propose five ways that policy can respond over the coming year. </a:t>
            </a:r>
          </a:p>
          <a:p>
            <a:pPr marL="285750" indent="-285750">
              <a:buFont typeface="Arial" panose="020B0604020202020204" pitchFamily="34" charset="0"/>
              <a:buChar char="•"/>
            </a:pPr>
            <a:endParaRPr lang="en-GB" b="1" dirty="0">
              <a:solidFill>
                <a:srgbClr val="333333"/>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b="1" dirty="0">
              <a:solidFill>
                <a:srgbClr val="333333"/>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b="1" dirty="0">
                <a:solidFill>
                  <a:srgbClr val="333333"/>
                </a:solidFill>
                <a:latin typeface="Times New Roman" panose="02020603050405020304" pitchFamily="18" charset="0"/>
                <a:cs typeface="Times New Roman" panose="02020603050405020304" pitchFamily="18" charset="0"/>
              </a:rPr>
              <a:t>Plans need to be in place for legal and safe routes for asylum seekers.</a:t>
            </a:r>
          </a:p>
          <a:p>
            <a:pPr marL="285750" indent="-285750">
              <a:buFont typeface="Arial" panose="020B0604020202020204" pitchFamily="34" charset="0"/>
              <a:buChar char="•"/>
            </a:pPr>
            <a:endParaRPr lang="en-GB" b="1" dirty="0">
              <a:solidFill>
                <a:srgbClr val="333333"/>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b="1" dirty="0">
                <a:solidFill>
                  <a:srgbClr val="333333"/>
                </a:solidFill>
                <a:latin typeface="Times New Roman" panose="02020603050405020304" pitchFamily="18" charset="0"/>
                <a:cs typeface="Times New Roman" panose="02020603050405020304" pitchFamily="18" charset="0"/>
              </a:rPr>
              <a:t>A refugee sponsorship should be encouraged but not in order to replace funding commitments</a:t>
            </a:r>
          </a:p>
          <a:p>
            <a:pPr marL="285750" indent="-285750">
              <a:buFont typeface="Arial" panose="020B0604020202020204" pitchFamily="34" charset="0"/>
              <a:buChar char="•"/>
            </a:pPr>
            <a:endParaRPr lang="en-GB" b="1" dirty="0">
              <a:solidFill>
                <a:srgbClr val="333333"/>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b="1" dirty="0">
                <a:solidFill>
                  <a:srgbClr val="333333"/>
                </a:solidFill>
                <a:latin typeface="Times New Roman" panose="02020603050405020304" pitchFamily="18" charset="0"/>
                <a:cs typeface="Times New Roman" panose="02020603050405020304" pitchFamily="18" charset="0"/>
              </a:rPr>
              <a:t>Government needs to step up and take more action in effective communications and be transparent in the refugee policy.</a:t>
            </a:r>
          </a:p>
          <a:p>
            <a:pPr marL="285750" indent="-285750">
              <a:buFont typeface="Arial" panose="020B0604020202020204" pitchFamily="34" charset="0"/>
              <a:buChar char="•"/>
            </a:pPr>
            <a:endParaRPr lang="en-GB" b="1" dirty="0">
              <a:solidFill>
                <a:srgbClr val="333333"/>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b="1" dirty="0">
              <a:solidFill>
                <a:srgbClr val="333333"/>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b="1" dirty="0">
              <a:solidFill>
                <a:srgbClr val="333333"/>
              </a:solidFill>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b="1" dirty="0">
                <a:solidFill>
                  <a:srgbClr val="333333"/>
                </a:solidFill>
                <a:latin typeface="Times New Roman" panose="02020603050405020304" pitchFamily="18" charset="0"/>
                <a:cs typeface="Times New Roman" panose="02020603050405020304" pitchFamily="18" charset="0"/>
              </a:rPr>
              <a:t>(Ohchr.org, 2019)</a:t>
            </a:r>
          </a:p>
          <a:p>
            <a:pPr marL="285750" indent="-285750">
              <a:buFont typeface="Arial" panose="020B0604020202020204" pitchFamily="34" charset="0"/>
              <a:buChar char="•"/>
            </a:pPr>
            <a:endParaRPr lang="en-GB" dirty="0">
              <a:solidFill>
                <a:srgbClr val="333333"/>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50443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EAA333-DE86-48F4-9496-9009A0483536}"/>
              </a:ext>
            </a:extLst>
          </p:cNvPr>
          <p:cNvSpPr/>
          <p:nvPr/>
        </p:nvSpPr>
        <p:spPr>
          <a:xfrm>
            <a:off x="1311965" y="1683026"/>
            <a:ext cx="7832035" cy="3970318"/>
          </a:xfrm>
          <a:prstGeom prst="rect">
            <a:avLst/>
          </a:prstGeom>
        </p:spPr>
        <p:txBody>
          <a:bodyPr wrap="square">
            <a:spAutoFit/>
          </a:bodyPr>
          <a:lstStyle/>
          <a:p>
            <a:r>
              <a:rPr lang="en-GB" dirty="0">
                <a:solidFill>
                  <a:srgbClr val="121212"/>
                </a:solidFill>
                <a:latin typeface="Times New Roman" panose="02020603050405020304" pitchFamily="18" charset="0"/>
                <a:cs typeface="Times New Roman" panose="02020603050405020304" pitchFamily="18" charset="0"/>
              </a:rPr>
              <a:t>The Middle East is plunging deeper into an arms race, with an estimated $18bn expected to be spent on weapons this year, a development that experts warn is fuelling serious tension and conflict in the region. </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Unpresidential level of sales in weapons by the west.</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Mainly to sunny gulf states</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The decision by Vladimir Putin was to allow delivery of S-300 along with air missiles and drones amongst other deadly weapons to be bought from Washington.</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(UN.org, 2019)</a:t>
            </a:r>
          </a:p>
        </p:txBody>
      </p:sp>
    </p:spTree>
    <p:extLst>
      <p:ext uri="{BB962C8B-B14F-4D97-AF65-F5344CB8AC3E}">
        <p14:creationId xmlns:p14="http://schemas.microsoft.com/office/powerpoint/2010/main" val="957842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51FA6-2E9C-46B2-93FB-BA72482905BF}"/>
              </a:ext>
            </a:extLst>
          </p:cNvPr>
          <p:cNvSpPr txBox="1"/>
          <p:nvPr/>
        </p:nvSpPr>
        <p:spPr>
          <a:xfrm>
            <a:off x="1577009" y="1741714"/>
            <a:ext cx="7276705" cy="1477328"/>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In conclusion to this video, it defined what a refugee was, it illustrated the meaning  of intersectionality and highlighted how individuals are being categorized. It talked about political views on migrants and refugees and how labour seems to be more for refuges and how the conservatives seem against refugees.</a:t>
            </a:r>
          </a:p>
        </p:txBody>
      </p:sp>
    </p:spTree>
    <p:extLst>
      <p:ext uri="{BB962C8B-B14F-4D97-AF65-F5344CB8AC3E}">
        <p14:creationId xmlns:p14="http://schemas.microsoft.com/office/powerpoint/2010/main" val="4824861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F23989-76ED-4D1A-AE25-485CC17D7B2C}"/>
              </a:ext>
            </a:extLst>
          </p:cNvPr>
          <p:cNvSpPr/>
          <p:nvPr/>
        </p:nvSpPr>
        <p:spPr>
          <a:xfrm>
            <a:off x="1895061" y="530161"/>
            <a:ext cx="7739270" cy="5797677"/>
          </a:xfrm>
          <a:prstGeom prst="rect">
            <a:avLst/>
          </a:prstGeom>
        </p:spPr>
        <p:txBody>
          <a:bodyPr wrap="square">
            <a:spAutoFit/>
          </a:bodyPr>
          <a:lstStyle/>
          <a:p>
            <a:pPr>
              <a:lnSpc>
                <a:spcPct val="150000"/>
              </a:lnSpc>
              <a:spcAft>
                <a:spcPts val="0"/>
              </a:spcAft>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000"/>
              </a:spcAft>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Adewunmi, B. (2014).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Kimberle</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Crenshaw an everyday metaphor on intersectionality. </a:t>
            </a:r>
            <a:r>
              <a:rPr lang="en-US" sz="1200" i="1" dirty="0" err="1">
                <a:latin typeface="Times New Roman" panose="02020603050405020304" pitchFamily="18" charset="0"/>
                <a:ea typeface="Times New Roman" panose="02020603050405020304" pitchFamily="18" charset="0"/>
                <a:cs typeface="Times New Roman" panose="02020603050405020304" pitchFamily="18" charset="0"/>
              </a:rPr>
              <a:t>Newstatesman</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[online] Available at: http://Www.newstateman.com/lifestyle/2014/04/kimberl-Crenshaw-intersectionality-I-wanted-come-everyday-metaphor-anyone-could.</a:t>
            </a: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000"/>
              </a:spcAft>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Class, L. (2016). Today's western world. [Blog]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Quora</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Available at: http://Htpps://www.quora.com/today's-western-world.</a:t>
            </a: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000"/>
              </a:spcAft>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Crenshaw, K. (2014). </a:t>
            </a:r>
            <a:r>
              <a:rPr lang="en-US" sz="1200" i="1" dirty="0" err="1">
                <a:latin typeface="Times New Roman" panose="02020603050405020304" pitchFamily="18" charset="0"/>
                <a:ea typeface="Times New Roman" panose="02020603050405020304" pitchFamily="18" charset="0"/>
                <a:cs typeface="Times New Roman" panose="02020603050405020304" pitchFamily="18" charset="0"/>
              </a:rPr>
              <a:t>Intersecionality</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a:t>
            </a: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000"/>
              </a:spcAft>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Malik, N. (2018). Grenfell shows just how Britain fails migrants.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The guardian</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[online] Available at: http://Htpps://the guardian.com/</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grenfell</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-migrants.</a:t>
            </a: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000"/>
              </a:spcAft>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Ohchr.org. (2019).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OHCHR |             HRC                                    Home</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[online] Available at: http://Www.ohchr.org/EN/HRBodies/HRC/pages/home.aspx [Accessed 28 Jan. 2019].</a:t>
            </a: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000"/>
              </a:spcAft>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Peters, C. (2017).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A conservative </a:t>
            </a:r>
            <a:r>
              <a:rPr lang="en-US" sz="1200" i="1" dirty="0" err="1">
                <a:latin typeface="Times New Roman" panose="02020603050405020304" pitchFamily="18" charset="0"/>
                <a:ea typeface="Times New Roman" panose="02020603050405020304" pitchFamily="18" charset="0"/>
                <a:cs typeface="Times New Roman" panose="02020603050405020304" pitchFamily="18" charset="0"/>
              </a:rPr>
              <a:t>defence</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 of refugee rights</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[online] </a:t>
            </a:r>
            <a:r>
              <a:rPr lang="en-US" sz="1200" dirty="0" err="1">
                <a:latin typeface="Times New Roman" panose="02020603050405020304" pitchFamily="18" charset="0"/>
                <a:ea typeface="Times New Roman" panose="02020603050405020304" pitchFamily="18" charset="0"/>
                <a:cs typeface="Times New Roman" panose="02020603050405020304" pitchFamily="18" charset="0"/>
              </a:rPr>
              <a:t>Quillette</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Available at: http://Www.quillette.com [Accessed 25 Jan. 2019].</a:t>
            </a: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000"/>
              </a:spcAft>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Un.org. (2019).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Welcome to the United Nations</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[online] Available at: http://Www.un.org [Accessed 25 Jan. 2019].</a:t>
            </a: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000"/>
              </a:spcAft>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Unhrc.com. (2019).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HugeDomains.com - Shop for over 300,000 Premium Domains</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[online] Available at: http://Www.unhrc.com [Accessed 28 Jan. 2019].</a:t>
            </a:r>
            <a:endParaRPr lang="en-GB" sz="12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50000"/>
              </a:lnSpc>
              <a:spcAft>
                <a:spcPts val="1000"/>
              </a:spcAft>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Unrefugees.org. (2019). </a:t>
            </a:r>
            <a:r>
              <a:rPr lang="en-US" sz="1200" i="1" dirty="0">
                <a:latin typeface="Times New Roman" panose="02020603050405020304" pitchFamily="18" charset="0"/>
                <a:ea typeface="Times New Roman" panose="02020603050405020304" pitchFamily="18" charset="0"/>
                <a:cs typeface="Times New Roman" panose="02020603050405020304" pitchFamily="18" charset="0"/>
              </a:rPr>
              <a:t>How to Help Refugees â€” Aid, Relief and Donations | USA for UNHCR</a:t>
            </a:r>
            <a:r>
              <a:rPr lang="en-US" sz="1200" dirty="0">
                <a:latin typeface="Times New Roman" panose="02020603050405020304" pitchFamily="18" charset="0"/>
                <a:ea typeface="Times New Roman" panose="02020603050405020304" pitchFamily="18" charset="0"/>
                <a:cs typeface="Times New Roman" panose="02020603050405020304" pitchFamily="18" charset="0"/>
              </a:rPr>
              <a:t>. [online] Available at: http://Www.unrefugees.org [Accessed 25 Jan. 2019].</a:t>
            </a:r>
            <a:endParaRPr lang="en-GB" sz="12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6631235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7740</TotalTime>
  <Words>1248</Words>
  <Application>Microsoft Office PowerPoint</Application>
  <PresentationFormat>Widescreen</PresentationFormat>
  <Paragraphs>123</Paragraphs>
  <Slides>16</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&amp;quot</vt:lpstr>
      <vt:lpstr>Arial</vt:lpstr>
      <vt:lpstr>Calibri</vt:lpstr>
      <vt:lpstr>Helmet</vt:lpstr>
      <vt:lpstr>Helvetica</vt:lpstr>
      <vt:lpstr>Roboto</vt:lpstr>
      <vt:lpstr>Times New Roman</vt:lpstr>
      <vt:lpstr>Trebuchet MS</vt:lpstr>
      <vt:lpstr>Wingdings 3</vt:lpstr>
      <vt:lpstr>Facet</vt:lpstr>
      <vt:lpstr>Hi I'm Tanya Tamplin I'm going to conduct a short video </vt:lpstr>
      <vt:lpstr>Introduction:</vt:lpstr>
      <vt:lpstr>Intersectionality: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Tania Tamplin (1601918)</dc:creator>
  <cp:lastModifiedBy>Tania Tamplin (1601918)</cp:lastModifiedBy>
  <cp:revision>40</cp:revision>
  <dcterms:created xsi:type="dcterms:W3CDTF">2019-01-23T11:55:02Z</dcterms:created>
  <dcterms:modified xsi:type="dcterms:W3CDTF">2019-01-28T22:23:06Z</dcterms:modified>
</cp:coreProperties>
</file>