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61" r:id="rId4"/>
    <p:sldId id="259" r:id="rId5"/>
    <p:sldId id="260" r:id="rId6"/>
    <p:sldId id="263" r:id="rId7"/>
    <p:sldId id="265" r:id="rId8"/>
    <p:sldId id="266" r:id="rId9"/>
    <p:sldId id="267" r:id="rId10"/>
    <p:sldId id="268" r:id="rId11"/>
    <p:sldId id="26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91785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57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96682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78772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1623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3154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701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14009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9928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8755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2875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06/12/2018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74931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 The Greeks </a:t>
            </a:r>
            <a:r>
              <a:rPr lang="en-GB" sz="2800" b="1" smtClean="0"/>
              <a:t>and the Buddha </a:t>
            </a:r>
            <a:r>
              <a:rPr lang="en-GB" sz="2800" b="1" dirty="0" smtClean="0"/>
              <a:t/>
            </a:r>
            <a:br>
              <a:rPr lang="en-GB" sz="2800" b="1" dirty="0" smtClean="0"/>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4" y="6113512"/>
            <a:ext cx="6400800"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2573542" y="2561411"/>
            <a:ext cx="4035625" cy="3387869"/>
          </a:xfrm>
          <a:prstGeom prst="rect">
            <a:avLst/>
          </a:prstGeom>
        </p:spPr>
      </p:pic>
      <p:sp>
        <p:nvSpPr>
          <p:cNvPr id="6" name="Content Placeholder 2"/>
          <p:cNvSpPr txBox="1">
            <a:spLocks/>
          </p:cNvSpPr>
          <p:nvPr/>
        </p:nvSpPr>
        <p:spPr>
          <a:xfrm>
            <a:off x="2057400" y="5949280"/>
            <a:ext cx="5247409" cy="581891"/>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GB" sz="1200" dirty="0" smtClean="0">
                <a:solidFill>
                  <a:schemeClr val="tx1"/>
                </a:solidFill>
              </a:rPr>
              <a:t>The Buddha and a naked </a:t>
            </a:r>
            <a:r>
              <a:rPr lang="en-GB" sz="1200" dirty="0" err="1" smtClean="0">
                <a:solidFill>
                  <a:schemeClr val="tx1"/>
                </a:solidFill>
              </a:rPr>
              <a:t>Vajrapani</a:t>
            </a:r>
            <a:r>
              <a:rPr lang="en-GB" sz="1200" dirty="0" smtClean="0">
                <a:solidFill>
                  <a:schemeClr val="tx1"/>
                </a:solidFill>
              </a:rPr>
              <a:t> in a frieze at Jamal </a:t>
            </a:r>
            <a:r>
              <a:rPr lang="en-GB" sz="1200" dirty="0" err="1" smtClean="0">
                <a:solidFill>
                  <a:schemeClr val="tx1"/>
                </a:solidFill>
              </a:rPr>
              <a:t>Garhi</a:t>
            </a:r>
            <a:r>
              <a:rPr lang="en-GB" sz="1200" dirty="0" smtClean="0">
                <a:solidFill>
                  <a:schemeClr val="tx1"/>
                </a:solidFill>
              </a:rPr>
              <a:t>, Gandhara.</a:t>
            </a:r>
            <a:endParaRPr lang="en-GB" sz="1200" dirty="0">
              <a:solidFill>
                <a:schemeClr val="tx1"/>
              </a:solidFill>
            </a:endParaRPr>
          </a:p>
        </p:txBody>
      </p:sp>
    </p:spTree>
    <p:extLst>
      <p:ext uri="{BB962C8B-B14F-4D97-AF65-F5344CB8AC3E}">
        <p14:creationId xmlns:p14="http://schemas.microsoft.com/office/powerpoint/2010/main" val="29012433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Earliest </a:t>
            </a:r>
            <a:r>
              <a:rPr lang="en-GB" b="1" dirty="0"/>
              <a:t>e</a:t>
            </a:r>
            <a:r>
              <a:rPr lang="en-GB" b="1" dirty="0" smtClean="0"/>
              <a:t>xplicit reference?</a:t>
            </a:r>
            <a:endParaRPr lang="en-GB" b="1" dirty="0"/>
          </a:p>
        </p:txBody>
      </p:sp>
      <p:sp>
        <p:nvSpPr>
          <p:cNvPr id="4" name="Content Placeholder 3"/>
          <p:cNvSpPr>
            <a:spLocks noGrp="1"/>
          </p:cNvSpPr>
          <p:nvPr>
            <p:ph idx="1"/>
          </p:nvPr>
        </p:nvSpPr>
        <p:spPr>
          <a:xfrm>
            <a:off x="72735" y="1506682"/>
            <a:ext cx="8998529" cy="4027197"/>
          </a:xfrm>
        </p:spPr>
        <p:txBody>
          <a:bodyPr>
            <a:normAutofit fontScale="85000" lnSpcReduction="20000"/>
          </a:bodyPr>
          <a:lstStyle/>
          <a:p>
            <a:r>
              <a:rPr lang="en-GB" dirty="0" smtClean="0"/>
              <a:t>Clement of Alexandria, a Christian theologian and intellectual (c. AD 150-215).</a:t>
            </a:r>
          </a:p>
          <a:p>
            <a:pPr lvl="1"/>
            <a:r>
              <a:rPr lang="en-GB" dirty="0" smtClean="0"/>
              <a:t>“Among the Indians are those philosophers also who follow the precepts of </a:t>
            </a:r>
            <a:r>
              <a:rPr lang="en-GB" dirty="0" err="1" smtClean="0"/>
              <a:t>Boutta</a:t>
            </a:r>
            <a:r>
              <a:rPr lang="en-GB" dirty="0" smtClean="0"/>
              <a:t>, whom they honour as a god on account of his extraordinary sanctity.” </a:t>
            </a:r>
            <a:r>
              <a:rPr lang="en-GB" dirty="0"/>
              <a:t>(</a:t>
            </a:r>
            <a:r>
              <a:rPr lang="en-GB" i="1" dirty="0"/>
              <a:t>Stromata</a:t>
            </a:r>
            <a:r>
              <a:rPr lang="en-GB" dirty="0"/>
              <a:t> </a:t>
            </a:r>
            <a:r>
              <a:rPr lang="en-GB" dirty="0" smtClean="0"/>
              <a:t> 1.305).</a:t>
            </a:r>
            <a:endParaRPr lang="en-GB" dirty="0" smtClean="0"/>
          </a:p>
          <a:p>
            <a:pPr lvl="1"/>
            <a:endParaRPr lang="en-GB" sz="500" dirty="0"/>
          </a:p>
          <a:p>
            <a:r>
              <a:rPr lang="en-GB" dirty="0" smtClean="0"/>
              <a:t>Unclear if this reference is contemporary (i.e. </a:t>
            </a:r>
            <a:r>
              <a:rPr lang="en-GB" dirty="0" err="1" smtClean="0"/>
              <a:t>Clement’s</a:t>
            </a:r>
            <a:r>
              <a:rPr lang="en-GB" dirty="0" smtClean="0"/>
              <a:t> own observation) or drawn from Megasthenes (who is followed in preceding and subsequent passages)? </a:t>
            </a:r>
          </a:p>
          <a:p>
            <a:endParaRPr lang="en-GB" sz="500" dirty="0"/>
          </a:p>
          <a:p>
            <a:r>
              <a:rPr lang="en-GB" dirty="0" smtClean="0"/>
              <a:t>Debates over the identity of </a:t>
            </a:r>
            <a:r>
              <a:rPr lang="en-GB" dirty="0" smtClean="0"/>
              <a:t>the various </a:t>
            </a:r>
            <a:r>
              <a:rPr lang="en-GB" dirty="0" smtClean="0"/>
              <a:t>sophists described in the sources – Gymnosophists, </a:t>
            </a:r>
            <a:r>
              <a:rPr lang="en-GB" dirty="0" err="1" smtClean="0"/>
              <a:t>Brachmanes</a:t>
            </a:r>
            <a:r>
              <a:rPr lang="en-GB" dirty="0" smtClean="0"/>
              <a:t>, </a:t>
            </a:r>
            <a:r>
              <a:rPr lang="en-GB" dirty="0" err="1" smtClean="0"/>
              <a:t>Sarmanes</a:t>
            </a:r>
            <a:r>
              <a:rPr lang="en-GB" dirty="0"/>
              <a:t> (</a:t>
            </a:r>
            <a:r>
              <a:rPr lang="en-GB" dirty="0" err="1" smtClean="0"/>
              <a:t>Hylobii</a:t>
            </a:r>
            <a:r>
              <a:rPr lang="en-GB" dirty="0" smtClean="0"/>
              <a:t> and physicians). </a:t>
            </a:r>
            <a:endParaRPr lang="en-GB" dirty="0"/>
          </a:p>
        </p:txBody>
      </p:sp>
      <p:sp>
        <p:nvSpPr>
          <p:cNvPr id="3" name="Rectangle 2"/>
          <p:cNvSpPr/>
          <p:nvPr/>
        </p:nvSpPr>
        <p:spPr>
          <a:xfrm>
            <a:off x="197427" y="5533879"/>
            <a:ext cx="8873836" cy="1200329"/>
          </a:xfrm>
          <a:prstGeom prst="rect">
            <a:avLst/>
          </a:prstGeom>
        </p:spPr>
        <p:txBody>
          <a:bodyPr wrap="square">
            <a:spAutoFit/>
          </a:bodyPr>
          <a:lstStyle/>
          <a:p>
            <a:r>
              <a:rPr lang="en-GB" sz="2400" dirty="0"/>
              <a:t>“Among the Gymnosophists of India… the view is handed down that a virgin gave birth to the Buddha, the originator of their sect, out of his side.” – </a:t>
            </a:r>
            <a:r>
              <a:rPr lang="en-GB" sz="2400" b="1" dirty="0"/>
              <a:t>Jerome </a:t>
            </a:r>
            <a:r>
              <a:rPr lang="en-GB" sz="2400" b="1" i="1" dirty="0"/>
              <a:t>Against </a:t>
            </a:r>
            <a:r>
              <a:rPr lang="en-GB" sz="2400" b="1" i="1" dirty="0" err="1"/>
              <a:t>Jovinianus</a:t>
            </a:r>
            <a:r>
              <a:rPr lang="en-GB" sz="2400" b="1" i="1" dirty="0"/>
              <a:t> </a:t>
            </a:r>
            <a:r>
              <a:rPr lang="en-GB" sz="2400" b="1" dirty="0" smtClean="0"/>
              <a:t>1.42</a:t>
            </a:r>
            <a:r>
              <a:rPr lang="en-GB" sz="2400" dirty="0" smtClean="0"/>
              <a:t> </a:t>
            </a:r>
            <a:r>
              <a:rPr lang="en-GB" sz="2400" dirty="0"/>
              <a:t>(AD 347-420</a:t>
            </a:r>
            <a:r>
              <a:rPr lang="en-GB" sz="2400" dirty="0" smtClean="0"/>
              <a:t>).</a:t>
            </a:r>
            <a:endParaRPr lang="en-GB" sz="2400" dirty="0"/>
          </a:p>
        </p:txBody>
      </p:sp>
    </p:spTree>
    <p:extLst>
      <p:ext uri="{BB962C8B-B14F-4D97-AF65-F5344CB8AC3E}">
        <p14:creationId xmlns:p14="http://schemas.microsoft.com/office/powerpoint/2010/main" val="2644976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4300"/>
            <a:ext cx="5943599" cy="6743700"/>
          </a:xfrm>
        </p:spPr>
        <p:txBody>
          <a:bodyPr>
            <a:normAutofit fontScale="92500" lnSpcReduction="10000"/>
          </a:bodyPr>
          <a:lstStyle/>
          <a:p>
            <a:r>
              <a:rPr lang="en-GB" sz="3000" dirty="0" smtClean="0"/>
              <a:t>Clement of Alexandria (</a:t>
            </a:r>
            <a:r>
              <a:rPr lang="en-GB" sz="3000" i="1" dirty="0" smtClean="0"/>
              <a:t>Stromata</a:t>
            </a:r>
            <a:r>
              <a:rPr lang="en-GB" sz="3000" dirty="0" smtClean="0"/>
              <a:t> 3.60.2-4) – Alexander </a:t>
            </a:r>
            <a:r>
              <a:rPr lang="en-GB" sz="3000" dirty="0" err="1" smtClean="0"/>
              <a:t>Polyhistor’s</a:t>
            </a:r>
            <a:r>
              <a:rPr lang="en-GB" sz="3000" dirty="0" smtClean="0"/>
              <a:t> </a:t>
            </a:r>
            <a:r>
              <a:rPr lang="en-GB" sz="3000" i="1" dirty="0" err="1" smtClean="0"/>
              <a:t>Indika</a:t>
            </a:r>
            <a:r>
              <a:rPr lang="en-GB" sz="3000" dirty="0" smtClean="0"/>
              <a:t> (early-mid first century BC) cited as his source:</a:t>
            </a:r>
          </a:p>
          <a:p>
            <a:pPr lvl="1"/>
            <a:r>
              <a:rPr lang="en-GB" sz="2700" dirty="0" smtClean="0"/>
              <a:t>“Brahmans” who eat no meat, drink no wine, and some fast for two days, eating on the third.</a:t>
            </a:r>
          </a:p>
          <a:p>
            <a:pPr lvl="1"/>
            <a:r>
              <a:rPr lang="en-GB" sz="2700" dirty="0" smtClean="0"/>
              <a:t>Despise death, believe in rebirth and revere Herakles and Pan.</a:t>
            </a:r>
          </a:p>
          <a:p>
            <a:pPr lvl="1"/>
            <a:r>
              <a:rPr lang="en-GB" sz="2700" i="1" dirty="0" err="1" smtClean="0"/>
              <a:t>Semnoi</a:t>
            </a:r>
            <a:r>
              <a:rPr lang="en-GB" sz="2700" dirty="0" smtClean="0"/>
              <a:t> go naked, do not have wives, though chaste females can also be </a:t>
            </a:r>
            <a:r>
              <a:rPr lang="en-GB" sz="2700" i="1" dirty="0" err="1" smtClean="0"/>
              <a:t>Semnai</a:t>
            </a:r>
            <a:r>
              <a:rPr lang="en-GB" sz="2700" i="1" dirty="0" smtClean="0"/>
              <a:t> </a:t>
            </a:r>
            <a:r>
              <a:rPr lang="en-GB" sz="2700" dirty="0" smtClean="0"/>
              <a:t>(Buddhist nuns?), make predictions about the future, and revere a certain pyramid under which they regard the bones of a particular god to lie.</a:t>
            </a:r>
          </a:p>
          <a:p>
            <a:pPr lvl="2"/>
            <a:r>
              <a:rPr lang="en-GB" dirty="0" smtClean="0"/>
              <a:t>Stoneman (2019), believes this to be a reference to Stupas.</a:t>
            </a:r>
            <a:endParaRPr lang="en-GB" dirty="0"/>
          </a:p>
        </p:txBody>
      </p:sp>
      <p:pic>
        <p:nvPicPr>
          <p:cNvPr id="4" name="Picture 3"/>
          <p:cNvPicPr>
            <a:picLocks noChangeAspect="1"/>
          </p:cNvPicPr>
          <p:nvPr/>
        </p:nvPicPr>
        <p:blipFill rotWithShape="1">
          <a:blip r:embed="rId2"/>
          <a:srcRect l="4078" r="3155"/>
          <a:stretch/>
        </p:blipFill>
        <p:spPr>
          <a:xfrm>
            <a:off x="5943599" y="4294628"/>
            <a:ext cx="3054927" cy="2194040"/>
          </a:xfrm>
          <a:prstGeom prst="rect">
            <a:avLst/>
          </a:prstGeom>
        </p:spPr>
      </p:pic>
      <p:sp>
        <p:nvSpPr>
          <p:cNvPr id="5" name="Rectangle 4"/>
          <p:cNvSpPr/>
          <p:nvPr/>
        </p:nvSpPr>
        <p:spPr>
          <a:xfrm>
            <a:off x="5916015" y="6488668"/>
            <a:ext cx="3082511" cy="338554"/>
          </a:xfrm>
          <a:prstGeom prst="rect">
            <a:avLst/>
          </a:prstGeom>
        </p:spPr>
        <p:txBody>
          <a:bodyPr wrap="none">
            <a:spAutoFit/>
          </a:bodyPr>
          <a:lstStyle/>
          <a:p>
            <a:r>
              <a:rPr lang="it-IT" sz="1600" dirty="0"/>
              <a:t>Kesariya Stupa, Bihar (AD 200-750)</a:t>
            </a:r>
            <a:endParaRPr lang="en-GB" sz="1600" dirty="0"/>
          </a:p>
        </p:txBody>
      </p:sp>
      <p:sp>
        <p:nvSpPr>
          <p:cNvPr id="6" name="Rectangle 5"/>
          <p:cNvSpPr/>
          <p:nvPr/>
        </p:nvSpPr>
        <p:spPr>
          <a:xfrm>
            <a:off x="5943599" y="3569277"/>
            <a:ext cx="3054927" cy="584775"/>
          </a:xfrm>
          <a:prstGeom prst="rect">
            <a:avLst/>
          </a:prstGeom>
        </p:spPr>
        <p:txBody>
          <a:bodyPr wrap="square">
            <a:spAutoFit/>
          </a:bodyPr>
          <a:lstStyle/>
          <a:p>
            <a:r>
              <a:rPr lang="en-GB" sz="1600" dirty="0" err="1"/>
              <a:t>Subashi</a:t>
            </a:r>
            <a:r>
              <a:rPr lang="en-GB" sz="1600" dirty="0"/>
              <a:t> Temple, near Kucha in the </a:t>
            </a:r>
            <a:r>
              <a:rPr lang="en-GB" sz="1600" dirty="0" err="1"/>
              <a:t>Taklamakan</a:t>
            </a:r>
            <a:r>
              <a:rPr lang="en-GB" sz="1600" dirty="0"/>
              <a:t> Desert</a:t>
            </a:r>
          </a:p>
        </p:txBody>
      </p:sp>
      <p:pic>
        <p:nvPicPr>
          <p:cNvPr id="7" name="Picture 6"/>
          <p:cNvPicPr>
            <a:picLocks noChangeAspect="1"/>
          </p:cNvPicPr>
          <p:nvPr/>
        </p:nvPicPr>
        <p:blipFill rotWithShape="1">
          <a:blip r:embed="rId3"/>
          <a:srcRect l="14300" r="13732"/>
          <a:stretch/>
        </p:blipFill>
        <p:spPr>
          <a:xfrm>
            <a:off x="5891644" y="279579"/>
            <a:ext cx="3158837" cy="3292685"/>
          </a:xfrm>
          <a:prstGeom prst="rect">
            <a:avLst/>
          </a:prstGeom>
        </p:spPr>
      </p:pic>
    </p:spTree>
    <p:extLst>
      <p:ext uri="{BB962C8B-B14F-4D97-AF65-F5344CB8AC3E}">
        <p14:creationId xmlns:p14="http://schemas.microsoft.com/office/powerpoint/2010/main" val="3771970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691" y="274638"/>
            <a:ext cx="8832273" cy="1143000"/>
          </a:xfrm>
        </p:spPr>
        <p:txBody>
          <a:bodyPr>
            <a:normAutofit fontScale="90000"/>
          </a:bodyPr>
          <a:lstStyle/>
          <a:p>
            <a:r>
              <a:rPr lang="en-GB" b="1" dirty="0" smtClean="0"/>
              <a:t>Spread of Buddhism among the Greeks?</a:t>
            </a:r>
            <a:endParaRPr lang="en-GB" b="1" dirty="0"/>
          </a:p>
        </p:txBody>
      </p:sp>
      <p:sp>
        <p:nvSpPr>
          <p:cNvPr id="3" name="Content Placeholder 2"/>
          <p:cNvSpPr>
            <a:spLocks noGrp="1"/>
          </p:cNvSpPr>
          <p:nvPr>
            <p:ph idx="1"/>
          </p:nvPr>
        </p:nvSpPr>
        <p:spPr>
          <a:xfrm>
            <a:off x="218209" y="1600200"/>
            <a:ext cx="8738755" cy="5112327"/>
          </a:xfrm>
        </p:spPr>
        <p:txBody>
          <a:bodyPr>
            <a:normAutofit fontScale="92500" lnSpcReduction="10000"/>
          </a:bodyPr>
          <a:lstStyle/>
          <a:p>
            <a:r>
              <a:rPr lang="en-GB" dirty="0"/>
              <a:t>Spread of Buddhism to some of the Greek speaking peoples of Northwest India and Central Asia (Mahavamsa; Thirteenth Major Rock Edict; Bilingual Greek and Aramaic inscription at Kandahar</a:t>
            </a:r>
            <a:r>
              <a:rPr lang="en-GB" dirty="0" smtClean="0"/>
              <a:t>)?</a:t>
            </a:r>
          </a:p>
          <a:p>
            <a:endParaRPr lang="en-GB" sz="500" dirty="0"/>
          </a:p>
          <a:p>
            <a:r>
              <a:rPr lang="en-GB" dirty="0" smtClean="0"/>
              <a:t>No </a:t>
            </a:r>
            <a:r>
              <a:rPr lang="en-GB" dirty="0"/>
              <a:t>evidence that “</a:t>
            </a:r>
            <a:r>
              <a:rPr lang="en-GB" dirty="0" err="1"/>
              <a:t>dhamma</a:t>
            </a:r>
            <a:r>
              <a:rPr lang="en-GB" dirty="0"/>
              <a:t>” successfully spread in a major way to Mediterranean world during the Hellenistic period (cf. </a:t>
            </a:r>
            <a:r>
              <a:rPr lang="en-GB" dirty="0" err="1"/>
              <a:t>Ashoka’s</a:t>
            </a:r>
            <a:r>
              <a:rPr lang="en-GB" dirty="0"/>
              <a:t> Thirteenth Major Rock Edict</a:t>
            </a:r>
            <a:r>
              <a:rPr lang="en-GB" dirty="0" smtClean="0"/>
              <a:t>).</a:t>
            </a:r>
          </a:p>
          <a:p>
            <a:pPr lvl="1"/>
            <a:r>
              <a:rPr lang="en-GB" dirty="0" smtClean="0"/>
              <a:t>Though it later clearly spreads to the Persian world. </a:t>
            </a:r>
          </a:p>
          <a:p>
            <a:pPr lvl="1"/>
            <a:endParaRPr lang="en-GB" sz="500" dirty="0"/>
          </a:p>
          <a:p>
            <a:r>
              <a:rPr lang="en-GB" dirty="0" smtClean="0"/>
              <a:t>King Menander (major Indo-Greek ruler, mid-second century BC). </a:t>
            </a:r>
            <a:endParaRPr lang="en-GB" dirty="0"/>
          </a:p>
        </p:txBody>
      </p:sp>
    </p:spTree>
    <p:extLst>
      <p:ext uri="{BB962C8B-B14F-4D97-AF65-F5344CB8AC3E}">
        <p14:creationId xmlns:p14="http://schemas.microsoft.com/office/powerpoint/2010/main" val="3521707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5575" y="692696"/>
            <a:ext cx="8811780" cy="5256584"/>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err="1" smtClean="0"/>
              <a:t>Pyrrhonism</a:t>
            </a:r>
            <a:r>
              <a:rPr lang="en-GB" sz="6000" b="1" dirty="0" smtClean="0"/>
              <a:t> and Buddhism  </a:t>
            </a: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17605941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Being Sceptical</a:t>
            </a:r>
            <a:endParaRPr lang="en-GB" b="1" dirty="0"/>
          </a:p>
        </p:txBody>
      </p:sp>
      <p:sp>
        <p:nvSpPr>
          <p:cNvPr id="3" name="Content Placeholder 2"/>
          <p:cNvSpPr>
            <a:spLocks noGrp="1"/>
          </p:cNvSpPr>
          <p:nvPr>
            <p:ph idx="1"/>
          </p:nvPr>
        </p:nvSpPr>
        <p:spPr>
          <a:xfrm>
            <a:off x="114300" y="1341828"/>
            <a:ext cx="8948305" cy="3403745"/>
          </a:xfrm>
        </p:spPr>
        <p:txBody>
          <a:bodyPr>
            <a:normAutofit fontScale="92500" lnSpcReduction="10000"/>
          </a:bodyPr>
          <a:lstStyle/>
          <a:p>
            <a:r>
              <a:rPr lang="en-GB" sz="3500" dirty="0" err="1" smtClean="0"/>
              <a:t>Pyrrho</a:t>
            </a:r>
            <a:r>
              <a:rPr lang="en-GB" sz="3500" dirty="0" smtClean="0"/>
              <a:t> of Elis (c. 360-270 CE) </a:t>
            </a:r>
            <a:r>
              <a:rPr lang="en-GB" sz="3500" dirty="0"/>
              <a:t>- Diogenes </a:t>
            </a:r>
            <a:r>
              <a:rPr lang="en-GB" sz="3500" dirty="0" smtClean="0"/>
              <a:t>Laertius (writing in third century AD) claims that </a:t>
            </a:r>
            <a:r>
              <a:rPr lang="en-GB" sz="3500" dirty="0" err="1" smtClean="0"/>
              <a:t>Pyrrho</a:t>
            </a:r>
            <a:r>
              <a:rPr lang="en-GB" sz="3500" dirty="0" smtClean="0"/>
              <a:t> and his mentor </a:t>
            </a:r>
            <a:r>
              <a:rPr lang="en-GB" sz="3500" dirty="0" err="1" smtClean="0"/>
              <a:t>Anaxarchus</a:t>
            </a:r>
            <a:r>
              <a:rPr lang="en-GB" sz="3500" dirty="0" smtClean="0"/>
              <a:t> accompanied Alexander’s expedition to India.</a:t>
            </a:r>
          </a:p>
          <a:p>
            <a:pPr lvl="1"/>
            <a:r>
              <a:rPr lang="en-GB" dirty="0" smtClean="0"/>
              <a:t>“Afterwards </a:t>
            </a:r>
            <a:r>
              <a:rPr lang="en-GB" dirty="0"/>
              <a:t>he joined </a:t>
            </a:r>
            <a:r>
              <a:rPr lang="en-GB" dirty="0" err="1"/>
              <a:t>Anaxarchus</a:t>
            </a:r>
            <a:r>
              <a:rPr lang="en-GB" dirty="0"/>
              <a:t>, whom he accompanied on his travels everywhere so that he even associated with the Indian Gymnosophists and with the Magi.” </a:t>
            </a:r>
            <a:r>
              <a:rPr lang="en-GB" dirty="0" smtClean="0"/>
              <a:t>– Diogenes </a:t>
            </a:r>
            <a:r>
              <a:rPr lang="en-GB" dirty="0"/>
              <a:t>Laertius </a:t>
            </a:r>
            <a:r>
              <a:rPr lang="en-GB" i="1" dirty="0"/>
              <a:t>Lives of Eminent Philosophers </a:t>
            </a:r>
            <a:r>
              <a:rPr lang="en-GB" dirty="0" smtClean="0"/>
              <a:t>9.11.62.</a:t>
            </a:r>
          </a:p>
          <a:p>
            <a:endParaRPr lang="en-GB" sz="500" dirty="0"/>
          </a:p>
        </p:txBody>
      </p:sp>
      <p:pic>
        <p:nvPicPr>
          <p:cNvPr id="4" name="Picture 3"/>
          <p:cNvPicPr>
            <a:picLocks noChangeAspect="1"/>
          </p:cNvPicPr>
          <p:nvPr/>
        </p:nvPicPr>
        <p:blipFill>
          <a:blip r:embed="rId2"/>
          <a:stretch>
            <a:fillRect/>
          </a:stretch>
        </p:blipFill>
        <p:spPr>
          <a:xfrm>
            <a:off x="7261752" y="4322618"/>
            <a:ext cx="1667265" cy="2421082"/>
          </a:xfrm>
          <a:prstGeom prst="rect">
            <a:avLst/>
          </a:prstGeom>
        </p:spPr>
      </p:pic>
      <p:sp>
        <p:nvSpPr>
          <p:cNvPr id="5" name="Rectangle 4"/>
          <p:cNvSpPr/>
          <p:nvPr/>
        </p:nvSpPr>
        <p:spPr>
          <a:xfrm>
            <a:off x="114300" y="4681597"/>
            <a:ext cx="7013864" cy="2062103"/>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3200" dirty="0">
                <a:solidFill>
                  <a:prstClr val="black"/>
                </a:solidFill>
              </a:rPr>
              <a:t>Considered the founder of the “Sceptic school” of philosophy. He did not write any of his own works (his doctrines being recorded by </a:t>
            </a:r>
            <a:r>
              <a:rPr lang="en-GB" sz="3200" dirty="0" err="1">
                <a:solidFill>
                  <a:prstClr val="black"/>
                </a:solidFill>
              </a:rPr>
              <a:t>Timon</a:t>
            </a:r>
            <a:r>
              <a:rPr lang="en-GB" sz="3200" dirty="0">
                <a:solidFill>
                  <a:prstClr val="black"/>
                </a:solidFill>
              </a:rPr>
              <a:t> of </a:t>
            </a:r>
            <a:r>
              <a:rPr lang="en-GB" sz="3200" dirty="0" err="1">
                <a:solidFill>
                  <a:prstClr val="black"/>
                </a:solidFill>
              </a:rPr>
              <a:t>Philus</a:t>
            </a:r>
            <a:r>
              <a:rPr lang="en-GB" sz="3200" dirty="0">
                <a:solidFill>
                  <a:prstClr val="black"/>
                </a:solidFill>
              </a:rPr>
              <a:t>). </a:t>
            </a:r>
          </a:p>
        </p:txBody>
      </p:sp>
    </p:spTree>
    <p:extLst>
      <p:ext uri="{BB962C8B-B14F-4D97-AF65-F5344CB8AC3E}">
        <p14:creationId xmlns:p14="http://schemas.microsoft.com/office/powerpoint/2010/main" val="476256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Back in Greece</a:t>
            </a:r>
            <a:endParaRPr lang="en-GB" b="1" dirty="0"/>
          </a:p>
        </p:txBody>
      </p:sp>
      <p:sp>
        <p:nvSpPr>
          <p:cNvPr id="3" name="Content Placeholder 2"/>
          <p:cNvSpPr>
            <a:spLocks noGrp="1"/>
          </p:cNvSpPr>
          <p:nvPr>
            <p:ph idx="1"/>
          </p:nvPr>
        </p:nvSpPr>
        <p:spPr>
          <a:xfrm>
            <a:off x="197427" y="1309255"/>
            <a:ext cx="8769928" cy="3794419"/>
          </a:xfrm>
        </p:spPr>
        <p:txBody>
          <a:bodyPr>
            <a:normAutofit fontScale="77500" lnSpcReduction="20000"/>
          </a:bodyPr>
          <a:lstStyle/>
          <a:p>
            <a:r>
              <a:rPr lang="en-GB" sz="3000" dirty="0" smtClean="0"/>
              <a:t>Withdrew from the world and advocated to his disciples the view that it was necessary to escape from suffering (</a:t>
            </a:r>
            <a:r>
              <a:rPr lang="en-GB" sz="3000" i="1" dirty="0" err="1" smtClean="0"/>
              <a:t>path</a:t>
            </a:r>
            <a:r>
              <a:rPr lang="en-GB" sz="3000" i="1" dirty="0" err="1" smtClean="0">
                <a:cs typeface="Times New Roman" panose="02020603050405020304" pitchFamily="18" charset="0"/>
              </a:rPr>
              <a:t>ē</a:t>
            </a:r>
            <a:r>
              <a:rPr lang="en-GB" sz="3000" dirty="0" smtClean="0"/>
              <a:t>), and to achieve </a:t>
            </a:r>
            <a:r>
              <a:rPr lang="en-GB" sz="3000" i="1" dirty="0" err="1" smtClean="0"/>
              <a:t>apatheai</a:t>
            </a:r>
            <a:r>
              <a:rPr lang="en-GB" sz="3000" dirty="0"/>
              <a:t> </a:t>
            </a:r>
            <a:r>
              <a:rPr lang="en-GB" sz="3000" dirty="0" smtClean="0"/>
              <a:t>and </a:t>
            </a:r>
            <a:r>
              <a:rPr lang="en-GB" sz="3000" i="1" dirty="0" err="1" smtClean="0"/>
              <a:t>ataraxia</a:t>
            </a:r>
            <a:r>
              <a:rPr lang="en-GB" sz="3000" dirty="0" smtClean="0"/>
              <a:t> (</a:t>
            </a:r>
            <a:r>
              <a:rPr lang="en-GB" sz="3000" dirty="0" err="1" smtClean="0"/>
              <a:t>untroubledness</a:t>
            </a:r>
            <a:r>
              <a:rPr lang="en-GB" sz="3000" dirty="0" smtClean="0"/>
              <a:t>). </a:t>
            </a:r>
          </a:p>
          <a:p>
            <a:pPr lvl="1"/>
            <a:r>
              <a:rPr lang="en-GB" sz="2400" dirty="0" smtClean="0"/>
              <a:t>Parallels with the Buddhist desire to escape from suffering? </a:t>
            </a:r>
          </a:p>
          <a:p>
            <a:endParaRPr lang="en-GB" sz="700" dirty="0" smtClean="0"/>
          </a:p>
          <a:p>
            <a:r>
              <a:rPr lang="en-GB" sz="3100" dirty="0" smtClean="0"/>
              <a:t>Key perspectives:</a:t>
            </a:r>
            <a:endParaRPr lang="en-GB" sz="3100" dirty="0"/>
          </a:p>
          <a:p>
            <a:pPr lvl="1"/>
            <a:r>
              <a:rPr lang="en-GB" sz="2400" dirty="0" err="1"/>
              <a:t>Tetralemma</a:t>
            </a:r>
            <a:r>
              <a:rPr lang="en-GB" sz="2400" dirty="0"/>
              <a:t> (affirmation, negation, both or neither)</a:t>
            </a:r>
          </a:p>
          <a:p>
            <a:pPr lvl="1"/>
            <a:r>
              <a:rPr lang="en-GB" sz="2400" dirty="0"/>
              <a:t>Fallibility of perception.</a:t>
            </a:r>
          </a:p>
          <a:p>
            <a:pPr lvl="1"/>
            <a:r>
              <a:rPr lang="en-GB" sz="2400" dirty="0"/>
              <a:t>Every statement can be controverted by an opposing one (a feature of Buddhism, though not exclusive</a:t>
            </a:r>
            <a:r>
              <a:rPr lang="en-GB" sz="2400" dirty="0" smtClean="0"/>
              <a:t>).</a:t>
            </a:r>
          </a:p>
          <a:p>
            <a:pPr lvl="1"/>
            <a:endParaRPr lang="en-GB" sz="600" dirty="0"/>
          </a:p>
          <a:p>
            <a:r>
              <a:rPr lang="en-GB" sz="3000" dirty="0" smtClean="0"/>
              <a:t>Philosophical concepts in India – </a:t>
            </a:r>
            <a:r>
              <a:rPr lang="en-GB" sz="3000" i="1" dirty="0" err="1" smtClean="0"/>
              <a:t>avyaktra</a:t>
            </a:r>
            <a:r>
              <a:rPr lang="en-GB" sz="3000" i="1" dirty="0" smtClean="0"/>
              <a:t> </a:t>
            </a:r>
            <a:r>
              <a:rPr lang="en-GB" sz="3000" dirty="0" smtClean="0"/>
              <a:t>(the great unknowable question); </a:t>
            </a:r>
            <a:r>
              <a:rPr lang="en-GB" sz="3000" i="1" dirty="0" err="1" smtClean="0"/>
              <a:t>anatta</a:t>
            </a:r>
            <a:r>
              <a:rPr lang="en-GB" sz="3000" i="1" dirty="0" smtClean="0"/>
              <a:t> </a:t>
            </a:r>
            <a:r>
              <a:rPr lang="en-GB" sz="3000" dirty="0" smtClean="0"/>
              <a:t>(absence of any persisting soul in any life form); </a:t>
            </a:r>
            <a:r>
              <a:rPr lang="en-GB" sz="3000" i="1" dirty="0" err="1" smtClean="0"/>
              <a:t>ahmisa</a:t>
            </a:r>
            <a:r>
              <a:rPr lang="en-GB" sz="3000" i="1" dirty="0" smtClean="0"/>
              <a:t> </a:t>
            </a:r>
            <a:r>
              <a:rPr lang="en-GB" sz="3000" dirty="0" smtClean="0"/>
              <a:t>(non-injury); </a:t>
            </a:r>
            <a:r>
              <a:rPr lang="en-GB" sz="3000" i="1" dirty="0" smtClean="0"/>
              <a:t>nirvana</a:t>
            </a:r>
            <a:r>
              <a:rPr lang="en-GB" sz="3000" dirty="0" smtClean="0"/>
              <a:t> (“quenching”).</a:t>
            </a:r>
            <a:endParaRPr lang="en-GB" sz="3000" dirty="0"/>
          </a:p>
          <a:p>
            <a:endParaRPr lang="en-GB" dirty="0" smtClean="0"/>
          </a:p>
          <a:p>
            <a:endParaRPr lang="en-GB" dirty="0"/>
          </a:p>
          <a:p>
            <a:pPr lvl="1"/>
            <a:endParaRPr lang="en-GB" sz="2400" dirty="0"/>
          </a:p>
        </p:txBody>
      </p:sp>
      <p:sp>
        <p:nvSpPr>
          <p:cNvPr id="4" name="Rectangle 3"/>
          <p:cNvSpPr/>
          <p:nvPr/>
        </p:nvSpPr>
        <p:spPr>
          <a:xfrm>
            <a:off x="197428" y="5103674"/>
            <a:ext cx="8769927" cy="1754326"/>
          </a:xfrm>
          <a:prstGeom prst="rect">
            <a:avLst/>
          </a:prstGeom>
        </p:spPr>
        <p:txBody>
          <a:bodyPr wrap="square">
            <a:spAutoFit/>
          </a:bodyPr>
          <a:lstStyle/>
          <a:p>
            <a:r>
              <a:rPr lang="en-GB" dirty="0" smtClean="0"/>
              <a:t>“[Eusebius discussing </a:t>
            </a:r>
            <a:r>
              <a:rPr lang="en-GB" dirty="0" err="1" smtClean="0"/>
              <a:t>Pyrrho</a:t>
            </a:r>
            <a:r>
              <a:rPr lang="en-GB" dirty="0" smtClean="0"/>
              <a:t>] The </a:t>
            </a:r>
            <a:r>
              <a:rPr lang="en-GB" dirty="0"/>
              <a:t>things themselves then, he </a:t>
            </a:r>
            <a:r>
              <a:rPr lang="en-GB" dirty="0" smtClean="0"/>
              <a:t>[</a:t>
            </a:r>
            <a:r>
              <a:rPr lang="en-GB" dirty="0" err="1" smtClean="0"/>
              <a:t>Pyrrho</a:t>
            </a:r>
            <a:r>
              <a:rPr lang="en-GB" dirty="0" smtClean="0"/>
              <a:t>] professes </a:t>
            </a:r>
            <a:r>
              <a:rPr lang="en-GB" dirty="0"/>
              <a:t>to show, are equally indifferent, and unstable, and indeterminate, and therefore neither our senses nor our opinions are either true or false. For this reason then we must not trust them, but be without opinions, and without bias, and without wavering, saying of every single thing that it no more is than is not, or both is and is not, or neither is nor is not</a:t>
            </a:r>
            <a:r>
              <a:rPr lang="en-GB" dirty="0" smtClean="0"/>
              <a:t>.” – </a:t>
            </a:r>
            <a:r>
              <a:rPr lang="en-GB" b="1" dirty="0" smtClean="0"/>
              <a:t>Eusebius </a:t>
            </a:r>
            <a:r>
              <a:rPr lang="en-GB" b="1" i="1" dirty="0" smtClean="0"/>
              <a:t>Preparation for the Gospels </a:t>
            </a:r>
            <a:r>
              <a:rPr lang="en-GB" b="1" dirty="0" smtClean="0"/>
              <a:t>14.18</a:t>
            </a:r>
            <a:r>
              <a:rPr lang="en-GB" dirty="0" smtClean="0"/>
              <a:t>.</a:t>
            </a:r>
            <a:endParaRPr lang="en-GB" dirty="0"/>
          </a:p>
        </p:txBody>
      </p:sp>
    </p:spTree>
    <p:extLst>
      <p:ext uri="{BB962C8B-B14F-4D97-AF65-F5344CB8AC3E}">
        <p14:creationId xmlns:p14="http://schemas.microsoft.com/office/powerpoint/2010/main" val="3299404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3518"/>
            <a:ext cx="8229600" cy="1324120"/>
          </a:xfrm>
        </p:spPr>
        <p:txBody>
          <a:bodyPr/>
          <a:lstStyle/>
          <a:p>
            <a:r>
              <a:rPr lang="en-GB" b="1" dirty="0" smtClean="0"/>
              <a:t>Parallels?</a:t>
            </a:r>
            <a:endParaRPr lang="en-GB" b="1" dirty="0"/>
          </a:p>
        </p:txBody>
      </p:sp>
      <p:sp>
        <p:nvSpPr>
          <p:cNvPr id="3" name="Content Placeholder 2"/>
          <p:cNvSpPr>
            <a:spLocks noGrp="1"/>
          </p:cNvSpPr>
          <p:nvPr>
            <p:ph idx="1"/>
          </p:nvPr>
        </p:nvSpPr>
        <p:spPr>
          <a:xfrm>
            <a:off x="114300" y="1233366"/>
            <a:ext cx="6909955" cy="3823855"/>
          </a:xfrm>
        </p:spPr>
        <p:txBody>
          <a:bodyPr>
            <a:normAutofit fontScale="70000" lnSpcReduction="20000"/>
          </a:bodyPr>
          <a:lstStyle/>
          <a:p>
            <a:r>
              <a:rPr lang="en-GB" dirty="0" smtClean="0"/>
              <a:t>Beckwith (2015) is of the opinion that </a:t>
            </a:r>
            <a:r>
              <a:rPr lang="en-GB" dirty="0" err="1" smtClean="0"/>
              <a:t>Pyrrho’s</a:t>
            </a:r>
            <a:r>
              <a:rPr lang="en-GB" dirty="0" smtClean="0"/>
              <a:t> </a:t>
            </a:r>
            <a:r>
              <a:rPr lang="en-GB" i="1" dirty="0" smtClean="0"/>
              <a:t>adiaphoron </a:t>
            </a:r>
            <a:r>
              <a:rPr lang="en-GB" dirty="0" smtClean="0"/>
              <a:t>(indifference) is equivalent to Buddha’s </a:t>
            </a:r>
            <a:r>
              <a:rPr lang="en-GB" i="1" dirty="0" err="1" smtClean="0"/>
              <a:t>an</a:t>
            </a:r>
            <a:r>
              <a:rPr lang="en-GB" i="1" dirty="0" err="1" smtClean="0">
                <a:cs typeface="Times New Roman" panose="02020603050405020304" pitchFamily="18" charset="0"/>
              </a:rPr>
              <a:t>ātman</a:t>
            </a:r>
            <a:r>
              <a:rPr lang="en-GB" i="1" dirty="0" smtClean="0">
                <a:cs typeface="Times New Roman" panose="02020603050405020304" pitchFamily="18" charset="0"/>
              </a:rPr>
              <a:t> </a:t>
            </a:r>
            <a:r>
              <a:rPr lang="en-GB" dirty="0" smtClean="0">
                <a:cs typeface="Times New Roman" panose="02020603050405020304" pitchFamily="18" charset="0"/>
              </a:rPr>
              <a:t>(no innate self-identity). </a:t>
            </a:r>
          </a:p>
          <a:p>
            <a:endParaRPr lang="en-GB" sz="500" dirty="0">
              <a:cs typeface="Times New Roman" panose="02020603050405020304" pitchFamily="18" charset="0"/>
            </a:endParaRPr>
          </a:p>
          <a:p>
            <a:r>
              <a:rPr lang="en-GB" dirty="0" err="1" smtClean="0">
                <a:cs typeface="Times New Roman" panose="02020603050405020304" pitchFamily="18" charset="0"/>
              </a:rPr>
              <a:t>Pyrrho</a:t>
            </a:r>
            <a:r>
              <a:rPr lang="en-GB" dirty="0" smtClean="0">
                <a:cs typeface="Times New Roman" panose="02020603050405020304" pitchFamily="18" charset="0"/>
              </a:rPr>
              <a:t>, a wondering ascetic – like the disciples of Buddha. Disengagement with the world.</a:t>
            </a:r>
          </a:p>
          <a:p>
            <a:endParaRPr lang="en-GB" sz="500" dirty="0">
              <a:cs typeface="Times New Roman" panose="02020603050405020304" pitchFamily="18" charset="0"/>
            </a:endParaRPr>
          </a:p>
          <a:p>
            <a:r>
              <a:rPr lang="en-GB" dirty="0" err="1" smtClean="0">
                <a:cs typeface="Times New Roman" panose="02020603050405020304" pitchFamily="18" charset="0"/>
              </a:rPr>
              <a:t>Pyrrho</a:t>
            </a:r>
            <a:r>
              <a:rPr lang="en-GB" dirty="0" smtClean="0">
                <a:cs typeface="Times New Roman" panose="02020603050405020304" pitchFamily="18" charset="0"/>
              </a:rPr>
              <a:t> murmuring to himself – Buddhist mantra? </a:t>
            </a:r>
          </a:p>
          <a:p>
            <a:endParaRPr lang="en-GB" sz="500" dirty="0">
              <a:cs typeface="Times New Roman" panose="02020603050405020304" pitchFamily="18" charset="0"/>
            </a:endParaRPr>
          </a:p>
          <a:p>
            <a:r>
              <a:rPr lang="en-GB" dirty="0" smtClean="0">
                <a:cs typeface="Times New Roman" panose="02020603050405020304" pitchFamily="18" charset="0"/>
              </a:rPr>
              <a:t>Transcendence of pain (Yoga – using the mind to free oneself from psychical misery): </a:t>
            </a:r>
          </a:p>
          <a:p>
            <a:pPr lvl="1"/>
            <a:r>
              <a:rPr lang="en-GB" dirty="0">
                <a:cs typeface="Times New Roman" panose="02020603050405020304" pitchFamily="18" charset="0"/>
              </a:rPr>
              <a:t>“They say that, when septic salves and surgical and caustic remedies were applied to a wound he had sustained, he did not so much as frown.” - Diogenes Laertius </a:t>
            </a:r>
            <a:r>
              <a:rPr lang="en-GB" dirty="0" smtClean="0">
                <a:cs typeface="Times New Roman" panose="02020603050405020304" pitchFamily="18" charset="0"/>
              </a:rPr>
              <a:t>(on </a:t>
            </a:r>
            <a:r>
              <a:rPr lang="en-GB" dirty="0" err="1" smtClean="0">
                <a:cs typeface="Times New Roman" panose="02020603050405020304" pitchFamily="18" charset="0"/>
              </a:rPr>
              <a:t>Pyrrho</a:t>
            </a:r>
            <a:r>
              <a:rPr lang="en-GB" dirty="0" smtClean="0">
                <a:cs typeface="Times New Roman" panose="02020603050405020304" pitchFamily="18" charset="0"/>
              </a:rPr>
              <a:t>).</a:t>
            </a:r>
            <a:endParaRPr lang="en-GB" dirty="0"/>
          </a:p>
        </p:txBody>
      </p:sp>
      <p:pic>
        <p:nvPicPr>
          <p:cNvPr id="4" name="Picture 3"/>
          <p:cNvPicPr>
            <a:picLocks noChangeAspect="1"/>
          </p:cNvPicPr>
          <p:nvPr/>
        </p:nvPicPr>
        <p:blipFill rotWithShape="1">
          <a:blip r:embed="rId2"/>
          <a:srcRect l="17365" r="19355"/>
          <a:stretch/>
        </p:blipFill>
        <p:spPr>
          <a:xfrm>
            <a:off x="7024255" y="1233366"/>
            <a:ext cx="1953491" cy="5116802"/>
          </a:xfrm>
          <a:prstGeom prst="rect">
            <a:avLst/>
          </a:prstGeom>
        </p:spPr>
      </p:pic>
      <p:sp>
        <p:nvSpPr>
          <p:cNvPr id="5" name="Rectangle 4"/>
          <p:cNvSpPr/>
          <p:nvPr/>
        </p:nvSpPr>
        <p:spPr>
          <a:xfrm>
            <a:off x="7232072" y="6402123"/>
            <a:ext cx="1844385" cy="461665"/>
          </a:xfrm>
          <a:prstGeom prst="rect">
            <a:avLst/>
          </a:prstGeom>
        </p:spPr>
        <p:txBody>
          <a:bodyPr wrap="square">
            <a:spAutoFit/>
          </a:bodyPr>
          <a:lstStyle/>
          <a:p>
            <a:r>
              <a:rPr lang="en-GB" sz="1200" dirty="0"/>
              <a:t>Buddha, 1st-2nd century AD, Gandhara (Pakistan)</a:t>
            </a:r>
          </a:p>
        </p:txBody>
      </p:sp>
      <p:sp>
        <p:nvSpPr>
          <p:cNvPr id="6" name="Rectangle 5"/>
          <p:cNvSpPr/>
          <p:nvPr/>
        </p:nvSpPr>
        <p:spPr>
          <a:xfrm>
            <a:off x="114300" y="4964522"/>
            <a:ext cx="6837218" cy="1815882"/>
          </a:xfrm>
          <a:prstGeom prst="rect">
            <a:avLst/>
          </a:prstGeom>
        </p:spPr>
        <p:txBody>
          <a:bodyPr wrap="square">
            <a:spAutoFit/>
          </a:bodyPr>
          <a:lstStyle/>
          <a:p>
            <a:r>
              <a:rPr lang="en-GB" sz="1600" dirty="0" smtClean="0"/>
              <a:t>“…he [</a:t>
            </a:r>
            <a:r>
              <a:rPr lang="en-GB" sz="1600" dirty="0" err="1" smtClean="0"/>
              <a:t>Pyrrho</a:t>
            </a:r>
            <a:r>
              <a:rPr lang="en-GB" sz="1600" dirty="0" smtClean="0"/>
              <a:t>] </a:t>
            </a:r>
            <a:r>
              <a:rPr lang="en-GB" sz="1600" dirty="0"/>
              <a:t>even associated with the Indian Gymnosophists and with the Magi. This led him to adopt a most noble philosophy, to quote Ascanius of Abdera, taking the form of </a:t>
            </a:r>
            <a:r>
              <a:rPr lang="en-GB" sz="1600" u="sng" dirty="0"/>
              <a:t>agnosticism and suspension of judgement</a:t>
            </a:r>
            <a:r>
              <a:rPr lang="en-GB" sz="1600" dirty="0"/>
              <a:t>. </a:t>
            </a:r>
            <a:r>
              <a:rPr lang="en-GB" sz="1600" u="sng" dirty="0"/>
              <a:t>He denied that anything was honourable or dishonourable, just or unjust</a:t>
            </a:r>
            <a:r>
              <a:rPr lang="en-GB" sz="1600" dirty="0"/>
              <a:t>. And so, universally, </a:t>
            </a:r>
            <a:r>
              <a:rPr lang="en-GB" sz="1600" u="sng" dirty="0"/>
              <a:t>he held that there is nothing really existent</a:t>
            </a:r>
            <a:r>
              <a:rPr lang="en-GB" sz="1600" dirty="0"/>
              <a:t>, but custom and convention govern human action; for no single thing is in itself any more this than that</a:t>
            </a:r>
            <a:r>
              <a:rPr lang="en-GB" sz="1600" dirty="0" smtClean="0"/>
              <a:t>.” – </a:t>
            </a:r>
            <a:r>
              <a:rPr lang="en-GB" sz="1600" b="1" dirty="0"/>
              <a:t>Diogenes Laertius </a:t>
            </a:r>
            <a:r>
              <a:rPr lang="en-GB" sz="1600" b="1" i="1" dirty="0"/>
              <a:t>Lives of Eminent Philosophers </a:t>
            </a:r>
            <a:r>
              <a:rPr lang="en-GB" sz="1600" b="1" dirty="0" smtClean="0"/>
              <a:t>9.11.62-63</a:t>
            </a:r>
            <a:r>
              <a:rPr lang="en-GB" sz="1600" dirty="0" smtClean="0"/>
              <a:t>.</a:t>
            </a:r>
            <a:endParaRPr lang="en-GB" sz="1600" dirty="0"/>
          </a:p>
        </p:txBody>
      </p:sp>
    </p:spTree>
    <p:extLst>
      <p:ext uri="{BB962C8B-B14F-4D97-AF65-F5344CB8AC3E}">
        <p14:creationId xmlns:p14="http://schemas.microsoft.com/office/powerpoint/2010/main" val="4244069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99" y="274638"/>
            <a:ext cx="8884227" cy="1143000"/>
          </a:xfrm>
        </p:spPr>
        <p:txBody>
          <a:bodyPr>
            <a:normAutofit fontScale="90000"/>
          </a:bodyPr>
          <a:lstStyle/>
          <a:p>
            <a:r>
              <a:rPr lang="en-GB" sz="3600" b="1" dirty="0" smtClean="0"/>
              <a:t>Doubts expressed about </a:t>
            </a:r>
            <a:r>
              <a:rPr lang="en-GB" sz="3600" b="1" dirty="0" err="1" smtClean="0"/>
              <a:t>Pyrrho</a:t>
            </a:r>
            <a:r>
              <a:rPr lang="en-GB" sz="3600" b="1" dirty="0" smtClean="0"/>
              <a:t> being influenced by Buddhist thought?</a:t>
            </a:r>
            <a:endParaRPr lang="en-GB" sz="3600" b="1" dirty="0"/>
          </a:p>
        </p:txBody>
      </p:sp>
      <p:sp>
        <p:nvSpPr>
          <p:cNvPr id="3" name="Content Placeholder 2"/>
          <p:cNvSpPr>
            <a:spLocks noGrp="1"/>
          </p:cNvSpPr>
          <p:nvPr>
            <p:ph idx="1"/>
          </p:nvPr>
        </p:nvSpPr>
        <p:spPr>
          <a:xfrm>
            <a:off x="114299" y="1340680"/>
            <a:ext cx="8884227" cy="5517320"/>
          </a:xfrm>
        </p:spPr>
        <p:txBody>
          <a:bodyPr>
            <a:normAutofit fontScale="92500" lnSpcReduction="20000"/>
          </a:bodyPr>
          <a:lstStyle/>
          <a:p>
            <a:r>
              <a:rPr lang="en-GB" dirty="0" smtClean="0"/>
              <a:t>Issues of translation – how easily can these complex ideas by understood and “translated” to a Greek audience. </a:t>
            </a:r>
          </a:p>
          <a:p>
            <a:pPr lvl="1"/>
            <a:r>
              <a:rPr lang="en-GB" dirty="0" smtClean="0"/>
              <a:t>Persians, Central Asians, and Indians incorporated into the army – need for communication. Present in Central Asia and India for 5 years.</a:t>
            </a:r>
          </a:p>
          <a:p>
            <a:endParaRPr lang="en-GB" sz="200" dirty="0"/>
          </a:p>
          <a:p>
            <a:r>
              <a:rPr lang="en-GB" dirty="0" smtClean="0"/>
              <a:t>Had Buddhism spread to NW India by this point (or is this largely a development in the </a:t>
            </a:r>
            <a:r>
              <a:rPr lang="en-GB" dirty="0" err="1" smtClean="0"/>
              <a:t>Ashokan</a:t>
            </a:r>
            <a:r>
              <a:rPr lang="en-GB" dirty="0" smtClean="0"/>
              <a:t> period)?</a:t>
            </a:r>
          </a:p>
          <a:p>
            <a:pPr lvl="1"/>
            <a:r>
              <a:rPr lang="en-GB" dirty="0" smtClean="0"/>
              <a:t>Debate over the historical tradition and the origin of the Buddha – Beckwith (2015) assumes </a:t>
            </a:r>
            <a:r>
              <a:rPr lang="en-GB" dirty="0"/>
              <a:t>he was a Saka (</a:t>
            </a:r>
            <a:r>
              <a:rPr lang="en-GB" i="1" dirty="0" err="1" smtClean="0"/>
              <a:t>Sakamuni</a:t>
            </a:r>
            <a:r>
              <a:rPr lang="en-GB" dirty="0" smtClean="0"/>
              <a:t>). </a:t>
            </a:r>
          </a:p>
          <a:p>
            <a:endParaRPr lang="en-GB" sz="200" dirty="0"/>
          </a:p>
          <a:p>
            <a:r>
              <a:rPr lang="en-GB" dirty="0" smtClean="0"/>
              <a:t>Debates over the lifetime of the Buddha.</a:t>
            </a:r>
          </a:p>
          <a:p>
            <a:pPr lvl="1"/>
            <a:r>
              <a:rPr lang="en-GB" dirty="0" smtClean="0"/>
              <a:t>Earlier chronology – Buddha dies around early fifth century BC; Later chronology – Buddha dies around 420-380 BC. </a:t>
            </a:r>
          </a:p>
          <a:p>
            <a:endParaRPr lang="en-GB" sz="200" dirty="0"/>
          </a:p>
        </p:txBody>
      </p:sp>
    </p:spTree>
    <p:extLst>
      <p:ext uri="{BB962C8B-B14F-4D97-AF65-F5344CB8AC3E}">
        <p14:creationId xmlns:p14="http://schemas.microsoft.com/office/powerpoint/2010/main" val="3323774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5864" y="207818"/>
            <a:ext cx="8832272" cy="6463146"/>
          </a:xfrm>
        </p:spPr>
        <p:txBody>
          <a:bodyPr>
            <a:normAutofit/>
          </a:bodyPr>
          <a:lstStyle/>
          <a:p>
            <a:r>
              <a:rPr lang="en-GB" dirty="0" err="1"/>
              <a:t>Pyrrho’s</a:t>
            </a:r>
            <a:r>
              <a:rPr lang="en-GB" dirty="0"/>
              <a:t> ideas being based on earlier Greek </a:t>
            </a:r>
            <a:r>
              <a:rPr lang="en-GB" dirty="0" smtClean="0"/>
              <a:t>thought?</a:t>
            </a:r>
            <a:endParaRPr lang="en-GB" dirty="0"/>
          </a:p>
          <a:p>
            <a:pPr lvl="1"/>
            <a:r>
              <a:rPr lang="en-GB" dirty="0" err="1"/>
              <a:t>Pyrrho’s</a:t>
            </a:r>
            <a:r>
              <a:rPr lang="en-GB" dirty="0"/>
              <a:t> ideas appear quite idiosyncratic to many later Graeco-Roman writers (</a:t>
            </a:r>
            <a:r>
              <a:rPr lang="en-GB" dirty="0" err="1"/>
              <a:t>Aristocles</a:t>
            </a:r>
            <a:r>
              <a:rPr lang="en-GB" dirty="0"/>
              <a:t> of Messene sees it as rather bizarre; Sextus </a:t>
            </a:r>
            <a:r>
              <a:rPr lang="en-GB" dirty="0" err="1"/>
              <a:t>Empiricus</a:t>
            </a:r>
            <a:r>
              <a:rPr lang="en-GB" dirty="0"/>
              <a:t> and Diogenes Laertius pro-</a:t>
            </a:r>
            <a:r>
              <a:rPr lang="en-GB" dirty="0" err="1"/>
              <a:t>Pyrrho</a:t>
            </a:r>
            <a:r>
              <a:rPr lang="en-GB" dirty="0"/>
              <a:t>).</a:t>
            </a:r>
          </a:p>
          <a:p>
            <a:pPr lvl="1"/>
            <a:r>
              <a:rPr lang="en-GB" dirty="0"/>
              <a:t>Various thinkers cited as sources for </a:t>
            </a:r>
            <a:r>
              <a:rPr lang="en-GB" dirty="0" err="1"/>
              <a:t>Pyrrho’s</a:t>
            </a:r>
            <a:r>
              <a:rPr lang="en-GB" dirty="0"/>
              <a:t> ideas: Democritus, Antisthenes, Socrates, Plato – but it is not clear that any offer a coherent </a:t>
            </a:r>
            <a:r>
              <a:rPr lang="en-GB" i="1" dirty="0"/>
              <a:t>system</a:t>
            </a:r>
            <a:r>
              <a:rPr lang="en-GB" dirty="0"/>
              <a:t> that he drew upon (Beckwith 2015</a:t>
            </a:r>
            <a:r>
              <a:rPr lang="en-GB" dirty="0" smtClean="0"/>
              <a:t>).</a:t>
            </a:r>
          </a:p>
          <a:p>
            <a:pPr lvl="1"/>
            <a:endParaRPr lang="en-GB" sz="500" dirty="0"/>
          </a:p>
          <a:p>
            <a:r>
              <a:rPr lang="en-GB" dirty="0" smtClean="0"/>
              <a:t>Notion that Greek philosophical ideas are Greek in origin – </a:t>
            </a:r>
            <a:r>
              <a:rPr lang="en-GB" dirty="0" err="1" smtClean="0"/>
              <a:t>McEvilley</a:t>
            </a:r>
            <a:r>
              <a:rPr lang="en-GB" dirty="0" smtClean="0"/>
              <a:t> (2002)!   </a:t>
            </a:r>
            <a:endParaRPr lang="en-GB" dirty="0"/>
          </a:p>
          <a:p>
            <a:endParaRPr lang="en-GB" sz="200" dirty="0"/>
          </a:p>
          <a:p>
            <a:endParaRPr lang="en-GB" sz="500" dirty="0"/>
          </a:p>
          <a:p>
            <a:endParaRPr lang="en-GB" dirty="0"/>
          </a:p>
        </p:txBody>
      </p:sp>
    </p:spTree>
    <p:extLst>
      <p:ext uri="{BB962C8B-B14F-4D97-AF65-F5344CB8AC3E}">
        <p14:creationId xmlns:p14="http://schemas.microsoft.com/office/powerpoint/2010/main" val="1418671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187036" y="1517073"/>
            <a:ext cx="8801100" cy="5268191"/>
          </a:xfrm>
        </p:spPr>
        <p:txBody>
          <a:bodyPr>
            <a:normAutofit fontScale="85000" lnSpcReduction="10000"/>
          </a:bodyPr>
          <a:lstStyle/>
          <a:p>
            <a:r>
              <a:rPr lang="en-GB" dirty="0"/>
              <a:t>Beckwith, C. I. (2015) </a:t>
            </a:r>
            <a:r>
              <a:rPr lang="en-GB" i="1" dirty="0"/>
              <a:t>Greek Buddha: </a:t>
            </a:r>
            <a:r>
              <a:rPr lang="en-GB" i="1" dirty="0" err="1"/>
              <a:t>Pyrrho’s</a:t>
            </a:r>
            <a:r>
              <a:rPr lang="en-GB" i="1" dirty="0"/>
              <a:t> Encounter with Early Buddhism in Central </a:t>
            </a:r>
            <a:r>
              <a:rPr lang="en-GB" i="1" dirty="0" smtClean="0"/>
              <a:t>Asia</a:t>
            </a:r>
            <a:r>
              <a:rPr lang="en-GB" dirty="0" smtClean="0"/>
              <a:t>. Princeton </a:t>
            </a:r>
            <a:r>
              <a:rPr lang="en-GB" dirty="0"/>
              <a:t>University </a:t>
            </a:r>
            <a:r>
              <a:rPr lang="en-GB" dirty="0" smtClean="0"/>
              <a:t>Press.</a:t>
            </a:r>
          </a:p>
          <a:p>
            <a:endParaRPr lang="en-GB" sz="500" dirty="0"/>
          </a:p>
          <a:p>
            <a:r>
              <a:rPr lang="en-GB" dirty="0"/>
              <a:t>Flintoff, E. (1980</a:t>
            </a:r>
            <a:r>
              <a:rPr lang="en-GB" dirty="0" smtClean="0"/>
              <a:t>) ‘</a:t>
            </a:r>
            <a:r>
              <a:rPr lang="en-GB" dirty="0" err="1" smtClean="0"/>
              <a:t>Pyrrho</a:t>
            </a:r>
            <a:r>
              <a:rPr lang="en-GB" dirty="0" smtClean="0"/>
              <a:t> </a:t>
            </a:r>
            <a:r>
              <a:rPr lang="en-GB" dirty="0"/>
              <a:t>and </a:t>
            </a:r>
            <a:r>
              <a:rPr lang="en-GB" dirty="0" smtClean="0"/>
              <a:t>India’, </a:t>
            </a:r>
            <a:r>
              <a:rPr lang="en-GB" i="1" dirty="0" err="1" smtClean="0"/>
              <a:t>Phronesis</a:t>
            </a:r>
            <a:r>
              <a:rPr lang="en-GB" dirty="0" smtClean="0"/>
              <a:t> 25 (</a:t>
            </a:r>
            <a:r>
              <a:rPr lang="en-GB" dirty="0"/>
              <a:t>1-2</a:t>
            </a:r>
            <a:r>
              <a:rPr lang="en-GB" dirty="0" smtClean="0"/>
              <a:t>): </a:t>
            </a:r>
            <a:r>
              <a:rPr lang="en-GB" dirty="0"/>
              <a:t>88-108</a:t>
            </a:r>
            <a:r>
              <a:rPr lang="en-GB" dirty="0" smtClean="0"/>
              <a:t>.</a:t>
            </a:r>
          </a:p>
          <a:p>
            <a:endParaRPr lang="en-GB" sz="500" dirty="0"/>
          </a:p>
          <a:p>
            <a:r>
              <a:rPr lang="en-GB" dirty="0" err="1" smtClean="0"/>
              <a:t>Kuzminski</a:t>
            </a:r>
            <a:r>
              <a:rPr lang="en-GB" dirty="0" smtClean="0"/>
              <a:t>, A. (2008) </a:t>
            </a:r>
            <a:r>
              <a:rPr lang="en-GB" i="1" dirty="0" err="1" smtClean="0"/>
              <a:t>Pyrrhonism</a:t>
            </a:r>
            <a:r>
              <a:rPr lang="en-GB" i="1" dirty="0" smtClean="0"/>
              <a:t>: How the Ancient Greeks Reinvented Buddhism</a:t>
            </a:r>
            <a:r>
              <a:rPr lang="en-GB" dirty="0" smtClean="0"/>
              <a:t>. Plymouth: Lexington Books.</a:t>
            </a:r>
          </a:p>
          <a:p>
            <a:endParaRPr lang="en-GB" sz="500" dirty="0"/>
          </a:p>
          <a:p>
            <a:r>
              <a:rPr lang="en-GB" dirty="0" err="1" smtClean="0"/>
              <a:t>McEvilley</a:t>
            </a:r>
            <a:r>
              <a:rPr lang="en-GB" dirty="0" smtClean="0"/>
              <a:t>, T. (2002) </a:t>
            </a:r>
            <a:r>
              <a:rPr lang="en-GB" i="1" dirty="0" smtClean="0"/>
              <a:t>The Shape of Ancient Thought: Comparative Studies in Greek and Indian Philosophies</a:t>
            </a:r>
            <a:r>
              <a:rPr lang="en-GB" dirty="0" smtClean="0"/>
              <a:t>. New York: Allworth Press.</a:t>
            </a:r>
          </a:p>
          <a:p>
            <a:endParaRPr lang="en-GB" sz="500" dirty="0" smtClean="0"/>
          </a:p>
          <a:p>
            <a:r>
              <a:rPr lang="en-GB" dirty="0" smtClean="0"/>
              <a:t>Stoneman</a:t>
            </a:r>
            <a:r>
              <a:rPr lang="en-GB" dirty="0"/>
              <a:t>, R. (2019) </a:t>
            </a:r>
            <a:r>
              <a:rPr lang="en-GB" i="1" dirty="0"/>
              <a:t>The Greek Experience of India: From Alexander to the Indo-Greeks</a:t>
            </a:r>
            <a:r>
              <a:rPr lang="en-GB" dirty="0"/>
              <a:t>. Princeton University Press. </a:t>
            </a:r>
          </a:p>
        </p:txBody>
      </p:sp>
    </p:spTree>
    <p:extLst>
      <p:ext uri="{BB962C8B-B14F-4D97-AF65-F5344CB8AC3E}">
        <p14:creationId xmlns:p14="http://schemas.microsoft.com/office/powerpoint/2010/main" val="3536500868"/>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409</TotalTime>
  <Words>1250</Words>
  <Application>Microsoft Office PowerPoint</Application>
  <PresentationFormat>On-screen Show (4:3)</PresentationFormat>
  <Paragraphs>81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2_Office Theme</vt:lpstr>
      <vt:lpstr>West meets East: Graeco-Roman Interaction with India    The Greeks and the Buddha   </vt:lpstr>
      <vt:lpstr>Earliest explicit reference?</vt:lpstr>
      <vt:lpstr>PowerPoint Presentation</vt:lpstr>
      <vt:lpstr>Spread of Buddhism among the Greeks?</vt:lpstr>
      <vt:lpstr>PowerPoint Presentation</vt:lpstr>
      <vt:lpstr>Being Sceptical</vt:lpstr>
      <vt:lpstr>Back in Greece</vt:lpstr>
      <vt:lpstr>Parallels?</vt:lpstr>
      <vt:lpstr>Doubts expressed about Pyrrho being influenced by Buddhist thought?</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Graeco-Roman Interaction with India    The Greeks and Buddha</dc:title>
  <dc:creator>Matt</dc:creator>
  <cp:lastModifiedBy>Matt</cp:lastModifiedBy>
  <cp:revision>79</cp:revision>
  <dcterms:created xsi:type="dcterms:W3CDTF">2018-12-02T18:53:47Z</dcterms:created>
  <dcterms:modified xsi:type="dcterms:W3CDTF">2018-12-06T17:02:07Z</dcterms:modified>
</cp:coreProperties>
</file>