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61" autoAdjust="0"/>
    <p:restoredTop sz="74248" autoAdjust="0"/>
  </p:normalViewPr>
  <p:slideViewPr>
    <p:cSldViewPr snapToGrid="0">
      <p:cViewPr varScale="1">
        <p:scale>
          <a:sx n="65" d="100"/>
          <a:sy n="65" d="100"/>
        </p:scale>
        <p:origin x="1632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haela Cociuba" userId="c2a6bf23dfe78a66" providerId="LiveId" clId="{2BC808C8-50D3-41F9-9D05-4FB385D4C9C6}"/>
    <pc:docChg chg="modSld sldOrd">
      <pc:chgData name="Mihaela Cociuba" userId="c2a6bf23dfe78a66" providerId="LiveId" clId="{2BC808C8-50D3-41F9-9D05-4FB385D4C9C6}" dt="2025-05-17T17:00:55.959" v="1"/>
      <pc:docMkLst>
        <pc:docMk/>
      </pc:docMkLst>
      <pc:sldChg chg="ord">
        <pc:chgData name="Mihaela Cociuba" userId="c2a6bf23dfe78a66" providerId="LiveId" clId="{2BC808C8-50D3-41F9-9D05-4FB385D4C9C6}" dt="2025-05-17T17:00:55.959" v="1"/>
        <pc:sldMkLst>
          <pc:docMk/>
          <pc:sldMk cId="1775059596" sldId="26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C11519-7AEA-944D-B01A-357536D74209}" type="datetimeFigureOut">
              <a:rPr lang="en-US" smtClean="0"/>
              <a:t>5/22/25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01D3BE-8E6A-D84B-8778-ADD723B4D2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4919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01D3BE-8E6A-D84B-8778-ADD723B4D2E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34052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01D3BE-8E6A-D84B-8778-ADD723B4D2E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10106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01D3BE-8E6A-D84B-8778-ADD723B4D2E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5541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01D3BE-8E6A-D84B-8778-ADD723B4D2E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127027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01D3BE-8E6A-D84B-8778-ADD723B4D2E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20794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01D3BE-8E6A-D84B-8778-ADD723B4D2E6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97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401D3BE-8E6A-D84B-8778-ADD723B4D2E6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0026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5/22/25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5/22/25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2.deloitte.com/us/en/insights/focus/transportation/corporate-business-travel-survey-2024.htm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gov.wales/sites/default/files/statistics-and-research/2021-03/wales-visitor-survey-2020-overseas-visitors.pdf" TargetMode="External"/><Relationship Id="rId4" Type="http://schemas.openxmlformats.org/officeDocument/2006/relationships/hyperlink" Target="https://www.gov.wales/wales-gets-highest-increase-overseas-visitors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ckinsey.com/mgi/our-research/empty-spaces-and-hybrid-place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eforum.org/stories/2023/04/survey-of-travelers-finds-76-want-more-sustainable-options/" TargetMode="External"/><Relationship Id="rId5" Type="http://schemas.openxmlformats.org/officeDocument/2006/relationships/hyperlink" Target="https://mize.tech/blog/travel-trends-by-age-demographic-age-as-the-key-factor-in-tourism/" TargetMode="External"/><Relationship Id="rId4" Type="http://schemas.openxmlformats.org/officeDocument/2006/relationships/hyperlink" Target="https://www.meetinwales.com/choose-wales/wales-for-associations/information-on-icc-wale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2CFBC99-FB8F-41F7-A81D-A5288D688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ales Travel Guide | Oliver's Travels">
            <a:extLst>
              <a:ext uri="{FF2B5EF4-FFF2-40B4-BE49-F238E27FC236}">
                <a16:creationId xmlns:a16="http://schemas.microsoft.com/office/drawing/2014/main" id="{39C86DC3-064A-BB39-D2AF-DD1BEF86A55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80" r="1" b="1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A435A76B-D478-4F38-9D76-040E49ADC6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40138" y="2758601"/>
            <a:ext cx="7832767" cy="4099399"/>
          </a:xfrm>
          <a:custGeom>
            <a:avLst/>
            <a:gdLst>
              <a:gd name="connsiteX0" fmla="*/ 4436398 w 7832767"/>
              <a:gd name="connsiteY0" fmla="*/ 580 h 4099399"/>
              <a:gd name="connsiteX1" fmla="*/ 5062070 w 7832767"/>
              <a:gd name="connsiteY1" fmla="*/ 20166 h 4099399"/>
              <a:gd name="connsiteX2" fmla="*/ 6429770 w 7832767"/>
              <a:gd name="connsiteY2" fmla="*/ 44716 h 4099399"/>
              <a:gd name="connsiteX3" fmla="*/ 7261927 w 7832767"/>
              <a:gd name="connsiteY3" fmla="*/ 147922 h 4099399"/>
              <a:gd name="connsiteX4" fmla="*/ 7370574 w 7832767"/>
              <a:gd name="connsiteY4" fmla="*/ 185497 h 4099399"/>
              <a:gd name="connsiteX5" fmla="*/ 7342690 w 7832767"/>
              <a:gd name="connsiteY5" fmla="*/ 262652 h 4099399"/>
              <a:gd name="connsiteX6" fmla="*/ 7154722 w 7832767"/>
              <a:gd name="connsiteY6" fmla="*/ 283192 h 4099399"/>
              <a:gd name="connsiteX7" fmla="*/ 7257600 w 7832767"/>
              <a:gd name="connsiteY7" fmla="*/ 340809 h 4099399"/>
              <a:gd name="connsiteX8" fmla="*/ 7031654 w 7832767"/>
              <a:gd name="connsiteY8" fmla="*/ 384897 h 4099399"/>
              <a:gd name="connsiteX9" fmla="*/ 7061460 w 7832767"/>
              <a:gd name="connsiteY9" fmla="*/ 415459 h 4099399"/>
              <a:gd name="connsiteX10" fmla="*/ 7091746 w 7832767"/>
              <a:gd name="connsiteY10" fmla="*/ 444516 h 4099399"/>
              <a:gd name="connsiteX11" fmla="*/ 6661966 w 7832767"/>
              <a:gd name="connsiteY11" fmla="*/ 519166 h 4099399"/>
              <a:gd name="connsiteX12" fmla="*/ 7169625 w 7832767"/>
              <a:gd name="connsiteY12" fmla="*/ 655940 h 4099399"/>
              <a:gd name="connsiteX13" fmla="*/ 7077324 w 7832767"/>
              <a:gd name="connsiteY13" fmla="*/ 729587 h 4099399"/>
              <a:gd name="connsiteX14" fmla="*/ 7370574 w 7832767"/>
              <a:gd name="connsiteY14" fmla="*/ 845819 h 4099399"/>
              <a:gd name="connsiteX15" fmla="*/ 7608539 w 7832767"/>
              <a:gd name="connsiteY15" fmla="*/ 990610 h 4099399"/>
              <a:gd name="connsiteX16" fmla="*/ 7742185 w 7832767"/>
              <a:gd name="connsiteY16" fmla="*/ 1180991 h 4099399"/>
              <a:gd name="connsiteX17" fmla="*/ 7789296 w 7832767"/>
              <a:gd name="connsiteY17" fmla="*/ 1266161 h 4099399"/>
              <a:gd name="connsiteX18" fmla="*/ 7831602 w 7832767"/>
              <a:gd name="connsiteY18" fmla="*/ 1355841 h 4099399"/>
              <a:gd name="connsiteX19" fmla="*/ 7758529 w 7832767"/>
              <a:gd name="connsiteY19" fmla="*/ 1445019 h 4099399"/>
              <a:gd name="connsiteX20" fmla="*/ 7710936 w 7832767"/>
              <a:gd name="connsiteY20" fmla="*/ 1553237 h 4099399"/>
              <a:gd name="connsiteX21" fmla="*/ 7754684 w 7832767"/>
              <a:gd name="connsiteY21" fmla="*/ 1616863 h 4099399"/>
              <a:gd name="connsiteX22" fmla="*/ 7755645 w 7832767"/>
              <a:gd name="connsiteY22" fmla="*/ 1759148 h 4099399"/>
              <a:gd name="connsiteX23" fmla="*/ 7725360 w 7832767"/>
              <a:gd name="connsiteY23" fmla="*/ 1826283 h 4099399"/>
              <a:gd name="connsiteX24" fmla="*/ 7633056 w 7832767"/>
              <a:gd name="connsiteY24" fmla="*/ 1972074 h 4099399"/>
              <a:gd name="connsiteX25" fmla="*/ 7554696 w 7832767"/>
              <a:gd name="connsiteY25" fmla="*/ 2004640 h 4099399"/>
              <a:gd name="connsiteX26" fmla="*/ 7562870 w 7832767"/>
              <a:gd name="connsiteY26" fmla="*/ 2592817 h 4099399"/>
              <a:gd name="connsiteX27" fmla="*/ 7620078 w 7832767"/>
              <a:gd name="connsiteY27" fmla="*/ 2877387 h 4099399"/>
              <a:gd name="connsiteX28" fmla="*/ 7579695 w 7832767"/>
              <a:gd name="connsiteY28" fmla="*/ 3198029 h 4099399"/>
              <a:gd name="connsiteX29" fmla="*/ 7713340 w 7832767"/>
              <a:gd name="connsiteY29" fmla="*/ 3435003 h 4099399"/>
              <a:gd name="connsiteX30" fmla="*/ 7658054 w 7832767"/>
              <a:gd name="connsiteY30" fmla="*/ 3526187 h 4099399"/>
              <a:gd name="connsiteX31" fmla="*/ 7813815 w 7832767"/>
              <a:gd name="connsiteY31" fmla="*/ 3628391 h 4099399"/>
              <a:gd name="connsiteX32" fmla="*/ 7669112 w 7832767"/>
              <a:gd name="connsiteY32" fmla="*/ 3773681 h 4099399"/>
              <a:gd name="connsiteX33" fmla="*/ 7429704 w 7832767"/>
              <a:gd name="connsiteY33" fmla="*/ 4001137 h 4099399"/>
              <a:gd name="connsiteX34" fmla="*/ 7417475 w 7832767"/>
              <a:gd name="connsiteY34" fmla="*/ 4099399 h 4099399"/>
              <a:gd name="connsiteX35" fmla="*/ 180606 w 7832767"/>
              <a:gd name="connsiteY35" fmla="*/ 4099399 h 4099399"/>
              <a:gd name="connsiteX36" fmla="*/ 164649 w 7832767"/>
              <a:gd name="connsiteY36" fmla="*/ 4093760 h 4099399"/>
              <a:gd name="connsiteX37" fmla="*/ 160465 w 7832767"/>
              <a:gd name="connsiteY37" fmla="*/ 4076287 h 4099399"/>
              <a:gd name="connsiteX38" fmla="*/ 549383 w 7832767"/>
              <a:gd name="connsiteY38" fmla="*/ 3827790 h 4099399"/>
              <a:gd name="connsiteX39" fmla="*/ 756100 w 7832767"/>
              <a:gd name="connsiteY39" fmla="*/ 3722078 h 4099399"/>
              <a:gd name="connsiteX40" fmla="*/ 415738 w 7832767"/>
              <a:gd name="connsiteY40" fmla="*/ 3746126 h 4099399"/>
              <a:gd name="connsiteX41" fmla="*/ 671971 w 7832767"/>
              <a:gd name="connsiteY41" fmla="*/ 3563762 h 4099399"/>
              <a:gd name="connsiteX42" fmla="*/ 619570 w 7832767"/>
              <a:gd name="connsiteY42" fmla="*/ 3530194 h 4099399"/>
              <a:gd name="connsiteX43" fmla="*/ 523422 w 7832767"/>
              <a:gd name="connsiteY43" fmla="*/ 3507649 h 4099399"/>
              <a:gd name="connsiteX44" fmla="*/ 957048 w 7832767"/>
              <a:gd name="connsiteY44" fmla="*/ 3392918 h 4099399"/>
              <a:gd name="connsiteX45" fmla="*/ 835904 w 7832767"/>
              <a:gd name="connsiteY45" fmla="*/ 3231596 h 4099399"/>
              <a:gd name="connsiteX46" fmla="*/ 930608 w 7832767"/>
              <a:gd name="connsiteY46" fmla="*/ 3195022 h 4099399"/>
              <a:gd name="connsiteX47" fmla="*/ 817153 w 7832767"/>
              <a:gd name="connsiteY47" fmla="*/ 3190514 h 4099399"/>
              <a:gd name="connsiteX48" fmla="*/ 727736 w 7832767"/>
              <a:gd name="connsiteY48" fmla="*/ 3191015 h 4099399"/>
              <a:gd name="connsiteX49" fmla="*/ 567170 w 7832767"/>
              <a:gd name="connsiteY49" fmla="*/ 3150434 h 4099399"/>
              <a:gd name="connsiteX50" fmla="*/ 2784 w 7832767"/>
              <a:gd name="connsiteY50" fmla="*/ 3218569 h 4099399"/>
              <a:gd name="connsiteX51" fmla="*/ 122006 w 7832767"/>
              <a:gd name="connsiteY51" fmla="*/ 3122877 h 4099399"/>
              <a:gd name="connsiteX52" fmla="*/ 264786 w 7832767"/>
              <a:gd name="connsiteY52" fmla="*/ 3068269 h 4099399"/>
              <a:gd name="connsiteX53" fmla="*/ 72009 w 7832767"/>
              <a:gd name="connsiteY53" fmla="*/ 3039210 h 4099399"/>
              <a:gd name="connsiteX54" fmla="*/ 459485 w 7832767"/>
              <a:gd name="connsiteY54" fmla="*/ 2948028 h 4099399"/>
              <a:gd name="connsiteX55" fmla="*/ 365260 w 7832767"/>
              <a:gd name="connsiteY55" fmla="*/ 2866364 h 4099399"/>
              <a:gd name="connsiteX56" fmla="*/ 607071 w 7832767"/>
              <a:gd name="connsiteY56" fmla="*/ 2498127 h 4099399"/>
              <a:gd name="connsiteX57" fmla="*/ 1090213 w 7832767"/>
              <a:gd name="connsiteY57" fmla="*/ 2289209 h 4099399"/>
              <a:gd name="connsiteX58" fmla="*/ 1337313 w 7832767"/>
              <a:gd name="connsiteY58" fmla="*/ 2272676 h 4099399"/>
              <a:gd name="connsiteX59" fmla="*/ 1268086 w 7832767"/>
              <a:gd name="connsiteY59" fmla="*/ 2205541 h 4099399"/>
              <a:gd name="connsiteX60" fmla="*/ 1449324 w 7832767"/>
              <a:gd name="connsiteY60" fmla="*/ 1827285 h 4099399"/>
              <a:gd name="connsiteX61" fmla="*/ 1255107 w 7832767"/>
              <a:gd name="connsiteY61" fmla="*/ 1849829 h 4099399"/>
              <a:gd name="connsiteX62" fmla="*/ 259497 w 7832767"/>
              <a:gd name="connsiteY62" fmla="*/ 1865862 h 4099399"/>
              <a:gd name="connsiteX63" fmla="*/ 160947 w 7832767"/>
              <a:gd name="connsiteY63" fmla="*/ 1851332 h 4099399"/>
              <a:gd name="connsiteX64" fmla="*/ 845998 w 7832767"/>
              <a:gd name="connsiteY64" fmla="*/ 1661453 h 4099399"/>
              <a:gd name="connsiteX65" fmla="*/ 575343 w 7832767"/>
              <a:gd name="connsiteY65" fmla="*/ 1610350 h 4099399"/>
              <a:gd name="connsiteX66" fmla="*/ 512846 w 7832767"/>
              <a:gd name="connsiteY66" fmla="*/ 1589809 h 4099399"/>
              <a:gd name="connsiteX67" fmla="*/ 570054 w 7832767"/>
              <a:gd name="connsiteY67" fmla="*/ 1536702 h 4099399"/>
              <a:gd name="connsiteX68" fmla="*/ 714276 w 7832767"/>
              <a:gd name="connsiteY68" fmla="*/ 1483095 h 4099399"/>
              <a:gd name="connsiteX69" fmla="*/ 321033 w 7832767"/>
              <a:gd name="connsiteY69" fmla="*/ 1560250 h 4099399"/>
              <a:gd name="connsiteX70" fmla="*/ 348915 w 7832767"/>
              <a:gd name="connsiteY70" fmla="*/ 1478587 h 4099399"/>
              <a:gd name="connsiteX71" fmla="*/ 309975 w 7832767"/>
              <a:gd name="connsiteY71" fmla="*/ 1404938 h 4099399"/>
              <a:gd name="connsiteX72" fmla="*/ 531595 w 7832767"/>
              <a:gd name="connsiteY72" fmla="*/ 1310249 h 4099399"/>
              <a:gd name="connsiteX73" fmla="*/ 840230 w 7832767"/>
              <a:gd name="connsiteY73" fmla="*/ 1125380 h 4099399"/>
              <a:gd name="connsiteX74" fmla="*/ 1149825 w 7832767"/>
              <a:gd name="connsiteY74" fmla="*/ 1007142 h 4099399"/>
              <a:gd name="connsiteX75" fmla="*/ 1405096 w 7832767"/>
              <a:gd name="connsiteY75" fmla="*/ 901932 h 4099399"/>
              <a:gd name="connsiteX76" fmla="*/ 1167613 w 7832767"/>
              <a:gd name="connsiteY76" fmla="*/ 918465 h 4099399"/>
              <a:gd name="connsiteX77" fmla="*/ 1563740 w 7832767"/>
              <a:gd name="connsiteY77" fmla="*/ 752632 h 4099399"/>
              <a:gd name="connsiteX78" fmla="*/ 1623833 w 7832767"/>
              <a:gd name="connsiteY78" fmla="*/ 742112 h 4099399"/>
              <a:gd name="connsiteX79" fmla="*/ 2259848 w 7832767"/>
              <a:gd name="connsiteY79" fmla="*/ 624877 h 4099399"/>
              <a:gd name="connsiteX80" fmla="*/ 2382917 w 7832767"/>
              <a:gd name="connsiteY80" fmla="*/ 566761 h 4099399"/>
              <a:gd name="connsiteX81" fmla="*/ 2241099 w 7832767"/>
              <a:gd name="connsiteY81" fmla="*/ 554235 h 4099399"/>
              <a:gd name="connsiteX82" fmla="*/ 1768535 w 7832767"/>
              <a:gd name="connsiteY82" fmla="*/ 588806 h 4099399"/>
              <a:gd name="connsiteX83" fmla="*/ 2089668 w 7832767"/>
              <a:gd name="connsiteY83" fmla="*/ 516159 h 4099399"/>
              <a:gd name="connsiteX84" fmla="*/ 1739690 w 7832767"/>
              <a:gd name="connsiteY84" fmla="*/ 493614 h 4099399"/>
              <a:gd name="connsiteX85" fmla="*/ 1657003 w 7832767"/>
              <a:gd name="connsiteY85" fmla="*/ 436500 h 4099399"/>
              <a:gd name="connsiteX86" fmla="*/ 1716134 w 7832767"/>
              <a:gd name="connsiteY86" fmla="*/ 380889 h 4099399"/>
              <a:gd name="connsiteX87" fmla="*/ 1931986 w 7832767"/>
              <a:gd name="connsiteY87" fmla="*/ 319766 h 4099399"/>
              <a:gd name="connsiteX88" fmla="*/ 2152163 w 7832767"/>
              <a:gd name="connsiteY88" fmla="*/ 230087 h 4099399"/>
              <a:gd name="connsiteX89" fmla="*/ 2858367 w 7832767"/>
              <a:gd name="connsiteY89" fmla="*/ 102831 h 4099399"/>
              <a:gd name="connsiteX90" fmla="*/ 3327568 w 7832767"/>
              <a:gd name="connsiteY90" fmla="*/ 61248 h 4099399"/>
              <a:gd name="connsiteX91" fmla="*/ 4227028 w 7832767"/>
              <a:gd name="connsiteY91" fmla="*/ 1129 h 4099399"/>
              <a:gd name="connsiteX92" fmla="*/ 4436398 w 7832767"/>
              <a:gd name="connsiteY92" fmla="*/ 580 h 4099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7832767" h="4099399">
                <a:moveTo>
                  <a:pt x="4436398" y="580"/>
                </a:moveTo>
                <a:cubicBezTo>
                  <a:pt x="4645360" y="3164"/>
                  <a:pt x="4853309" y="13778"/>
                  <a:pt x="5062070" y="20166"/>
                </a:cubicBezTo>
                <a:cubicBezTo>
                  <a:pt x="5516848" y="34696"/>
                  <a:pt x="5974030" y="34194"/>
                  <a:pt x="6429770" y="44716"/>
                </a:cubicBezTo>
                <a:cubicBezTo>
                  <a:pt x="6713886" y="51228"/>
                  <a:pt x="6994637" y="74776"/>
                  <a:pt x="7261927" y="147922"/>
                </a:cubicBezTo>
                <a:cubicBezTo>
                  <a:pt x="7299424" y="158443"/>
                  <a:pt x="7341729" y="160448"/>
                  <a:pt x="7370574" y="185497"/>
                </a:cubicBezTo>
                <a:cubicBezTo>
                  <a:pt x="7402784" y="213553"/>
                  <a:pt x="7389804" y="254635"/>
                  <a:pt x="7342690" y="262652"/>
                </a:cubicBezTo>
                <a:cubicBezTo>
                  <a:pt x="7282599" y="273173"/>
                  <a:pt x="7221066" y="276179"/>
                  <a:pt x="7154722" y="283192"/>
                </a:cubicBezTo>
                <a:cubicBezTo>
                  <a:pt x="7180202" y="321770"/>
                  <a:pt x="7241736" y="292713"/>
                  <a:pt x="7257600" y="340809"/>
                </a:cubicBezTo>
                <a:cubicBezTo>
                  <a:pt x="7186452" y="373874"/>
                  <a:pt x="7100400" y="352331"/>
                  <a:pt x="7031654" y="384897"/>
                </a:cubicBezTo>
                <a:cubicBezTo>
                  <a:pt x="7033577" y="407441"/>
                  <a:pt x="7048960" y="409446"/>
                  <a:pt x="7061460" y="415459"/>
                </a:cubicBezTo>
                <a:cubicBezTo>
                  <a:pt x="7073960" y="420968"/>
                  <a:pt x="7105206" y="412953"/>
                  <a:pt x="7091746" y="444516"/>
                </a:cubicBezTo>
                <a:cubicBezTo>
                  <a:pt x="6948967" y="463553"/>
                  <a:pt x="6812438" y="528183"/>
                  <a:pt x="6661966" y="519166"/>
                </a:cubicBezTo>
                <a:cubicBezTo>
                  <a:pt x="6848013" y="536700"/>
                  <a:pt x="7005214" y="608344"/>
                  <a:pt x="7169625" y="655940"/>
                </a:cubicBezTo>
                <a:cubicBezTo>
                  <a:pt x="7162896" y="712052"/>
                  <a:pt x="7096554" y="689507"/>
                  <a:pt x="7077324" y="729587"/>
                </a:cubicBezTo>
                <a:cubicBezTo>
                  <a:pt x="7182606" y="757642"/>
                  <a:pt x="7283560" y="790709"/>
                  <a:pt x="7370574" y="845819"/>
                </a:cubicBezTo>
                <a:cubicBezTo>
                  <a:pt x="7448935" y="895418"/>
                  <a:pt x="7523448" y="950028"/>
                  <a:pt x="7608539" y="990610"/>
                </a:cubicBezTo>
                <a:cubicBezTo>
                  <a:pt x="7697957" y="1033195"/>
                  <a:pt x="7752280" y="1087804"/>
                  <a:pt x="7742185" y="1180991"/>
                </a:cubicBezTo>
                <a:cubicBezTo>
                  <a:pt x="7737858" y="1219067"/>
                  <a:pt x="7749396" y="1251131"/>
                  <a:pt x="7789296" y="1266161"/>
                </a:cubicBezTo>
                <a:cubicBezTo>
                  <a:pt x="7838813" y="1284698"/>
                  <a:pt x="7833526" y="1312754"/>
                  <a:pt x="7831602" y="1355841"/>
                </a:cubicBezTo>
                <a:cubicBezTo>
                  <a:pt x="7828717" y="1407443"/>
                  <a:pt x="7803238" y="1427485"/>
                  <a:pt x="7758529" y="1445019"/>
                </a:cubicBezTo>
                <a:cubicBezTo>
                  <a:pt x="7694591" y="1469568"/>
                  <a:pt x="7694110" y="1507644"/>
                  <a:pt x="7710936" y="1553237"/>
                </a:cubicBezTo>
                <a:cubicBezTo>
                  <a:pt x="7720072" y="1578286"/>
                  <a:pt x="7734012" y="1598327"/>
                  <a:pt x="7754684" y="1616863"/>
                </a:cubicBezTo>
                <a:cubicBezTo>
                  <a:pt x="7826314" y="1681493"/>
                  <a:pt x="7825833" y="1682494"/>
                  <a:pt x="7755645" y="1759148"/>
                </a:cubicBezTo>
                <a:cubicBezTo>
                  <a:pt x="7736896" y="1779688"/>
                  <a:pt x="7716704" y="1793216"/>
                  <a:pt x="7725360" y="1826283"/>
                </a:cubicBezTo>
                <a:cubicBezTo>
                  <a:pt x="7754684" y="1936002"/>
                  <a:pt x="7750838" y="1936002"/>
                  <a:pt x="7633056" y="1972074"/>
                </a:cubicBezTo>
                <a:cubicBezTo>
                  <a:pt x="7606135" y="1980591"/>
                  <a:pt x="7570080" y="1973076"/>
                  <a:pt x="7554696" y="2004640"/>
                </a:cubicBezTo>
                <a:cubicBezTo>
                  <a:pt x="7564311" y="2027686"/>
                  <a:pt x="7541716" y="2583799"/>
                  <a:pt x="7562870" y="2592817"/>
                </a:cubicBezTo>
                <a:cubicBezTo>
                  <a:pt x="7728244" y="2663458"/>
                  <a:pt x="7748914" y="2746625"/>
                  <a:pt x="7620078" y="2877387"/>
                </a:cubicBezTo>
                <a:cubicBezTo>
                  <a:pt x="7533544" y="2965063"/>
                  <a:pt x="7543639" y="3108349"/>
                  <a:pt x="7579695" y="3198029"/>
                </a:cubicBezTo>
                <a:cubicBezTo>
                  <a:pt x="7715743" y="3237608"/>
                  <a:pt x="7685939" y="3342818"/>
                  <a:pt x="7713340" y="3435003"/>
                </a:cubicBezTo>
                <a:cubicBezTo>
                  <a:pt x="7733531" y="3504142"/>
                  <a:pt x="7654210" y="3494623"/>
                  <a:pt x="7658054" y="3526187"/>
                </a:cubicBezTo>
                <a:cubicBezTo>
                  <a:pt x="7708052" y="3564262"/>
                  <a:pt x="7774874" y="3576287"/>
                  <a:pt x="7813815" y="3628391"/>
                </a:cubicBezTo>
                <a:cubicBezTo>
                  <a:pt x="7743627" y="3666467"/>
                  <a:pt x="7708052" y="3720074"/>
                  <a:pt x="7669112" y="3773681"/>
                </a:cubicBezTo>
                <a:cubicBezTo>
                  <a:pt x="7606135" y="3860855"/>
                  <a:pt x="7520564" y="3934503"/>
                  <a:pt x="7429704" y="4001137"/>
                </a:cubicBezTo>
                <a:lnTo>
                  <a:pt x="7417475" y="4099399"/>
                </a:lnTo>
                <a:lnTo>
                  <a:pt x="180606" y="4099399"/>
                </a:lnTo>
                <a:lnTo>
                  <a:pt x="164649" y="4093760"/>
                </a:lnTo>
                <a:cubicBezTo>
                  <a:pt x="148507" y="4086464"/>
                  <a:pt x="145082" y="4080295"/>
                  <a:pt x="160465" y="4076287"/>
                </a:cubicBezTo>
                <a:cubicBezTo>
                  <a:pt x="230173" y="4057751"/>
                  <a:pt x="478714" y="3837810"/>
                  <a:pt x="549383" y="3827790"/>
                </a:cubicBezTo>
                <a:cubicBezTo>
                  <a:pt x="631589" y="3816267"/>
                  <a:pt x="647934" y="3800736"/>
                  <a:pt x="756100" y="3722078"/>
                </a:cubicBezTo>
                <a:cubicBezTo>
                  <a:pt x="827251" y="3670474"/>
                  <a:pt x="531115" y="3782698"/>
                  <a:pt x="415738" y="3746126"/>
                </a:cubicBezTo>
                <a:cubicBezTo>
                  <a:pt x="373433" y="3732598"/>
                  <a:pt x="671971" y="3589813"/>
                  <a:pt x="671971" y="3563762"/>
                </a:cubicBezTo>
                <a:cubicBezTo>
                  <a:pt x="671971" y="3536206"/>
                  <a:pt x="645049" y="3530194"/>
                  <a:pt x="619570" y="3530194"/>
                </a:cubicBezTo>
                <a:cubicBezTo>
                  <a:pt x="562844" y="3530194"/>
                  <a:pt x="580151" y="3506145"/>
                  <a:pt x="523422" y="3507649"/>
                </a:cubicBezTo>
                <a:cubicBezTo>
                  <a:pt x="689758" y="3438010"/>
                  <a:pt x="792637" y="3456547"/>
                  <a:pt x="957048" y="3392918"/>
                </a:cubicBezTo>
                <a:cubicBezTo>
                  <a:pt x="1037333" y="3361856"/>
                  <a:pt x="753217" y="3258649"/>
                  <a:pt x="835904" y="3231596"/>
                </a:cubicBezTo>
                <a:cubicBezTo>
                  <a:pt x="867151" y="3221074"/>
                  <a:pt x="908974" y="3232097"/>
                  <a:pt x="930608" y="3195022"/>
                </a:cubicBezTo>
                <a:cubicBezTo>
                  <a:pt x="896476" y="3165464"/>
                  <a:pt x="851286" y="3178490"/>
                  <a:pt x="817153" y="3190514"/>
                </a:cubicBezTo>
                <a:cubicBezTo>
                  <a:pt x="730141" y="3221576"/>
                  <a:pt x="736391" y="3214062"/>
                  <a:pt x="727736" y="3191015"/>
                </a:cubicBezTo>
                <a:cubicBezTo>
                  <a:pt x="699374" y="3112357"/>
                  <a:pt x="629186" y="3137408"/>
                  <a:pt x="567170" y="3150434"/>
                </a:cubicBezTo>
                <a:cubicBezTo>
                  <a:pt x="379682" y="3189512"/>
                  <a:pt x="189791" y="3178490"/>
                  <a:pt x="2784" y="3218569"/>
                </a:cubicBezTo>
                <a:cubicBezTo>
                  <a:pt x="-17406" y="3223079"/>
                  <a:pt x="77299" y="3133400"/>
                  <a:pt x="122006" y="3122877"/>
                </a:cubicBezTo>
                <a:cubicBezTo>
                  <a:pt x="170561" y="3111856"/>
                  <a:pt x="230173" y="3119872"/>
                  <a:pt x="264786" y="3068269"/>
                </a:cubicBezTo>
                <a:cubicBezTo>
                  <a:pt x="203252" y="3055243"/>
                  <a:pt x="133065" y="3080292"/>
                  <a:pt x="72009" y="3039210"/>
                </a:cubicBezTo>
                <a:cubicBezTo>
                  <a:pt x="207578" y="2982597"/>
                  <a:pt x="342665" y="2984601"/>
                  <a:pt x="459485" y="2948028"/>
                </a:cubicBezTo>
                <a:cubicBezTo>
                  <a:pt x="470061" y="2880393"/>
                  <a:pt x="393143" y="2904941"/>
                  <a:pt x="365260" y="2866364"/>
                </a:cubicBezTo>
                <a:cubicBezTo>
                  <a:pt x="1245010" y="2800232"/>
                  <a:pt x="753697" y="2604840"/>
                  <a:pt x="607071" y="2498127"/>
                </a:cubicBezTo>
                <a:cubicBezTo>
                  <a:pt x="558036" y="2462556"/>
                  <a:pt x="1073387" y="2293717"/>
                  <a:pt x="1090213" y="2289209"/>
                </a:cubicBezTo>
                <a:cubicBezTo>
                  <a:pt x="1132999" y="2278688"/>
                  <a:pt x="1302700" y="2286203"/>
                  <a:pt x="1337313" y="2272676"/>
                </a:cubicBezTo>
                <a:cubicBezTo>
                  <a:pt x="1381541" y="2255643"/>
                  <a:pt x="1235395" y="2226083"/>
                  <a:pt x="1268086" y="2205541"/>
                </a:cubicBezTo>
                <a:cubicBezTo>
                  <a:pt x="1497398" y="2060752"/>
                  <a:pt x="1513743" y="1842815"/>
                  <a:pt x="1449324" y="1827285"/>
                </a:cubicBezTo>
                <a:cubicBezTo>
                  <a:pt x="1382502" y="1811252"/>
                  <a:pt x="1317121" y="1823778"/>
                  <a:pt x="1255107" y="1849829"/>
                </a:cubicBezTo>
                <a:cubicBezTo>
                  <a:pt x="1154152" y="1892415"/>
                  <a:pt x="455158" y="1831793"/>
                  <a:pt x="259497" y="1865862"/>
                </a:cubicBezTo>
                <a:cubicBezTo>
                  <a:pt x="229691" y="1870872"/>
                  <a:pt x="189311" y="1893417"/>
                  <a:pt x="160947" y="1851332"/>
                </a:cubicBezTo>
                <a:cubicBezTo>
                  <a:pt x="362377" y="1715060"/>
                  <a:pt x="621013" y="1754138"/>
                  <a:pt x="845998" y="1661453"/>
                </a:cubicBezTo>
                <a:cubicBezTo>
                  <a:pt x="757542" y="1597824"/>
                  <a:pt x="667645" y="1600832"/>
                  <a:pt x="575343" y="1610350"/>
                </a:cubicBezTo>
                <a:cubicBezTo>
                  <a:pt x="551306" y="1612855"/>
                  <a:pt x="518615" y="1616362"/>
                  <a:pt x="512846" y="1589809"/>
                </a:cubicBezTo>
                <a:cubicBezTo>
                  <a:pt x="505636" y="1556242"/>
                  <a:pt x="544576" y="1550229"/>
                  <a:pt x="570054" y="1536702"/>
                </a:cubicBezTo>
                <a:cubicBezTo>
                  <a:pt x="608994" y="1515660"/>
                  <a:pt x="666682" y="1540710"/>
                  <a:pt x="714276" y="1483095"/>
                </a:cubicBezTo>
                <a:cubicBezTo>
                  <a:pt x="570054" y="1496622"/>
                  <a:pt x="448428" y="1520170"/>
                  <a:pt x="321033" y="1560250"/>
                </a:cubicBezTo>
                <a:cubicBezTo>
                  <a:pt x="332089" y="1524679"/>
                  <a:pt x="370548" y="1508145"/>
                  <a:pt x="348915" y="1478587"/>
                </a:cubicBezTo>
                <a:cubicBezTo>
                  <a:pt x="332571" y="1456542"/>
                  <a:pt x="285939" y="1446021"/>
                  <a:pt x="309975" y="1404938"/>
                </a:cubicBezTo>
                <a:cubicBezTo>
                  <a:pt x="377759" y="1361351"/>
                  <a:pt x="473907" y="1372876"/>
                  <a:pt x="531595" y="1310249"/>
                </a:cubicBezTo>
                <a:cubicBezTo>
                  <a:pt x="613321" y="1221071"/>
                  <a:pt x="740236" y="1190509"/>
                  <a:pt x="840230" y="1125380"/>
                </a:cubicBezTo>
                <a:cubicBezTo>
                  <a:pt x="873400" y="1104337"/>
                  <a:pt x="1091175" y="1030690"/>
                  <a:pt x="1149825" y="1007142"/>
                </a:cubicBezTo>
                <a:cubicBezTo>
                  <a:pt x="1231551" y="974076"/>
                  <a:pt x="1324813" y="962553"/>
                  <a:pt x="1405096" y="901932"/>
                </a:cubicBezTo>
                <a:cubicBezTo>
                  <a:pt x="1326255" y="889406"/>
                  <a:pt x="1262318" y="946021"/>
                  <a:pt x="1167613" y="918465"/>
                </a:cubicBezTo>
                <a:cubicBezTo>
                  <a:pt x="1317602" y="859848"/>
                  <a:pt x="1455092" y="833294"/>
                  <a:pt x="1563740" y="752632"/>
                </a:cubicBezTo>
                <a:cubicBezTo>
                  <a:pt x="1577201" y="742613"/>
                  <a:pt x="1603642" y="745619"/>
                  <a:pt x="1623833" y="742112"/>
                </a:cubicBezTo>
                <a:cubicBezTo>
                  <a:pt x="1836317" y="706540"/>
                  <a:pt x="2049765" y="676480"/>
                  <a:pt x="2259848" y="624877"/>
                </a:cubicBezTo>
                <a:cubicBezTo>
                  <a:pt x="2307442" y="612853"/>
                  <a:pt x="2391570" y="609847"/>
                  <a:pt x="2382917" y="566761"/>
                </a:cubicBezTo>
                <a:cubicBezTo>
                  <a:pt x="2369937" y="502131"/>
                  <a:pt x="2291577" y="548223"/>
                  <a:pt x="2241099" y="554235"/>
                </a:cubicBezTo>
                <a:cubicBezTo>
                  <a:pt x="2084379" y="573775"/>
                  <a:pt x="1927659" y="607843"/>
                  <a:pt x="1768535" y="588806"/>
                </a:cubicBezTo>
                <a:cubicBezTo>
                  <a:pt x="1875738" y="564757"/>
                  <a:pt x="1982463" y="540207"/>
                  <a:pt x="2089668" y="516159"/>
                </a:cubicBezTo>
                <a:cubicBezTo>
                  <a:pt x="1966597" y="524676"/>
                  <a:pt x="1859394" y="468563"/>
                  <a:pt x="1739690" y="493614"/>
                </a:cubicBezTo>
                <a:cubicBezTo>
                  <a:pt x="1701230" y="501630"/>
                  <a:pt x="1660850" y="476079"/>
                  <a:pt x="1657003" y="436500"/>
                </a:cubicBezTo>
                <a:cubicBezTo>
                  <a:pt x="1652677" y="404937"/>
                  <a:pt x="1688732" y="390909"/>
                  <a:pt x="1716134" y="380889"/>
                </a:cubicBezTo>
                <a:cubicBezTo>
                  <a:pt x="1786322" y="355337"/>
                  <a:pt x="1842086" y="279687"/>
                  <a:pt x="1931986" y="319766"/>
                </a:cubicBezTo>
                <a:cubicBezTo>
                  <a:pt x="1988712" y="256640"/>
                  <a:pt x="2079091" y="246619"/>
                  <a:pt x="2152163" y="230087"/>
                </a:cubicBezTo>
                <a:cubicBezTo>
                  <a:pt x="2385321" y="177982"/>
                  <a:pt x="2621844" y="137401"/>
                  <a:pt x="2858367" y="102831"/>
                </a:cubicBezTo>
                <a:cubicBezTo>
                  <a:pt x="3013645" y="80286"/>
                  <a:pt x="3173731" y="89806"/>
                  <a:pt x="3327568" y="61248"/>
                </a:cubicBezTo>
                <a:cubicBezTo>
                  <a:pt x="3628510" y="5637"/>
                  <a:pt x="3927528" y="7141"/>
                  <a:pt x="4227028" y="1129"/>
                </a:cubicBezTo>
                <a:cubicBezTo>
                  <a:pt x="4296975" y="-249"/>
                  <a:pt x="4366742" y="-281"/>
                  <a:pt x="4436398" y="58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0" y="3021495"/>
            <a:ext cx="5135217" cy="3339547"/>
          </a:xfrm>
        </p:spPr>
        <p:txBody>
          <a:bodyPr anchor="b">
            <a:normAutofit/>
          </a:bodyPr>
          <a:lstStyle/>
          <a:p>
            <a:pPr algn="l"/>
            <a:r>
              <a:rPr lang="en-US" sz="4100" b="1" dirty="0">
                <a:latin typeface="Arial"/>
                <a:cs typeface="Arial"/>
              </a:rPr>
              <a:t>Feasibility Plan for an International Meeting / Event.</a:t>
            </a:r>
            <a:br>
              <a:rPr lang="en-US" sz="4100" b="1" dirty="0">
                <a:latin typeface="Arial"/>
                <a:cs typeface="Arial"/>
              </a:rPr>
            </a:br>
            <a:br>
              <a:rPr lang="en-US" sz="4100" b="1" dirty="0">
                <a:latin typeface="Arial"/>
                <a:cs typeface="Arial"/>
              </a:rPr>
            </a:br>
            <a:r>
              <a:rPr lang="en-US" sz="2000" b="1" dirty="0" err="1">
                <a:latin typeface="Arial"/>
                <a:cs typeface="Arial"/>
              </a:rPr>
              <a:t>Dimitar</a:t>
            </a:r>
            <a:r>
              <a:rPr lang="en-US" sz="2000" b="1" dirty="0">
                <a:latin typeface="Arial"/>
                <a:cs typeface="Arial"/>
              </a:rPr>
              <a:t> </a:t>
            </a:r>
            <a:r>
              <a:rPr lang="en-US" sz="2000" b="1" dirty="0" err="1">
                <a:latin typeface="Arial"/>
                <a:cs typeface="Arial"/>
              </a:rPr>
              <a:t>Karamanov</a:t>
            </a:r>
            <a:r>
              <a:rPr lang="en-US" sz="2000" b="1" dirty="0">
                <a:latin typeface="Arial"/>
                <a:cs typeface="Arial"/>
              </a:rPr>
              <a:t> 2235640</a:t>
            </a:r>
            <a:br>
              <a:rPr lang="en-US" sz="2000" b="1" dirty="0">
                <a:latin typeface="Arial"/>
                <a:cs typeface="Arial"/>
              </a:rPr>
            </a:b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14BC86-0A85-B3F2-45D8-2E5D7AE6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177098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 dirty="0"/>
              <a:t>Introduction</a:t>
            </a:r>
            <a:endParaRPr lang="en-US" sz="40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6A99FD-F05F-51BF-FE99-2B579E0CC7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363" y="2678475"/>
            <a:ext cx="5387068" cy="3618415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Welcome to Wales event will seek to cater to the Wales Nature and Adventure Expo theme. 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It has been planned as a one-day event to enjoy some of the nature or adventure tourism within Wales with an international MICE audience. 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event has been introduced with a focus on celebrating Wales's distinctive Sense of Place through their nature and adventure tourism attractions.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It will take place at South Wales, which will help the event in providing an accessible facility for international delegates.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event will include cultural workshops and culinary experiences to connect delegates with Welsh nature’s beauty.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event concept was created in response to Visit Wales's strategic objectives of adventure and nature promotion.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lyson Pasch - Visit Wales product experience manager Welsh Government -  Llywodraeth Cymru / Welsh Government | LinkedIn">
            <a:extLst>
              <a:ext uri="{FF2B5EF4-FFF2-40B4-BE49-F238E27FC236}">
                <a16:creationId xmlns:a16="http://schemas.microsoft.com/office/drawing/2014/main" id="{65840783-E88D-CD88-283C-C4556D2EF1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768" r="9994" b="-1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7868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F482B-2EFF-7F71-7125-8CBB349F43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4805"/>
            <a:ext cx="10515600" cy="150588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Objectives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36D085E-5E03-56F1-9CE4-471EC9B430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4749384"/>
              </p:ext>
            </p:extLst>
          </p:nvPr>
        </p:nvGraphicFramePr>
        <p:xfrm>
          <a:off x="838200" y="1924953"/>
          <a:ext cx="10512549" cy="4466718"/>
        </p:xfrm>
        <a:graphic>
          <a:graphicData uri="http://schemas.openxmlformats.org/drawingml/2006/table">
            <a:tbl>
              <a:tblPr firstRow="1" firstCol="1" bandRow="1">
                <a:tableStyleId>{9D7B26C5-4107-4FEC-AEDC-1716B250A1EF}</a:tableStyleId>
              </a:tblPr>
              <a:tblGrid>
                <a:gridCol w="1333619">
                  <a:extLst>
                    <a:ext uri="{9D8B030D-6E8A-4147-A177-3AD203B41FA5}">
                      <a16:colId xmlns:a16="http://schemas.microsoft.com/office/drawing/2014/main" val="2265111913"/>
                    </a:ext>
                  </a:extLst>
                </a:gridCol>
                <a:gridCol w="3024418">
                  <a:extLst>
                    <a:ext uri="{9D8B030D-6E8A-4147-A177-3AD203B41FA5}">
                      <a16:colId xmlns:a16="http://schemas.microsoft.com/office/drawing/2014/main" val="2325435614"/>
                    </a:ext>
                  </a:extLst>
                </a:gridCol>
                <a:gridCol w="2696826">
                  <a:extLst>
                    <a:ext uri="{9D8B030D-6E8A-4147-A177-3AD203B41FA5}">
                      <a16:colId xmlns:a16="http://schemas.microsoft.com/office/drawing/2014/main" val="1487423307"/>
                    </a:ext>
                  </a:extLst>
                </a:gridCol>
                <a:gridCol w="3457686">
                  <a:extLst>
                    <a:ext uri="{9D8B030D-6E8A-4147-A177-3AD203B41FA5}">
                      <a16:colId xmlns:a16="http://schemas.microsoft.com/office/drawing/2014/main" val="3637351766"/>
                    </a:ext>
                  </a:extLst>
                </a:gridCol>
              </a:tblGrid>
              <a:tr h="48695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SMART Criteria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Objective 1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Objective 2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Objective 3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30002080"/>
                  </a:ext>
                </a:extLst>
              </a:tr>
              <a:tr h="94346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i="1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Specific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Increase international tourist awareness of Wales’ cultural offerings through digital marketing.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Partner with 50 local tourism businesses for sustainable travel experiences across Wales.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Attract 15 new international tour operators to attend the Wales Nature and Adventure Expo.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83018878"/>
                  </a:ext>
                </a:extLst>
              </a:tr>
              <a:tr h="94346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i="1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Measurable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Achieve a 25% rise in engagement across Visit Wales’s social media and website by Q4 2025.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Ensure that each partner delivers at least one eco-certified product or experience by end-2025.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Secure at least 15 confirmed tour operator registrations and follow-ups by October 2025.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161193561"/>
                  </a:ext>
                </a:extLst>
              </a:tr>
              <a:tr h="71520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i="1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Achievable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Utilise existing Visit Wales platforms, influencers, and regional tourism boards.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Leverage existing relationships and Visit Wales’ business support programs.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Work with the Visit Wales trade team to personally invite target operators and offer incentives.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144159279"/>
                  </a:ext>
                </a:extLst>
              </a:tr>
              <a:tr h="715209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i="1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Relevant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Promoting adventure tourism and authentic Welsh experiences.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Supports sustainable tourism by strengthening the local eco-tourism supply chain.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Builds international B2B trade relations in alignment with Visit Wales’ global growth goals.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31784055"/>
                  </a:ext>
                </a:extLst>
              </a:tr>
              <a:tr h="486951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i="1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Time-Bound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Completed by the end of Q4 2025.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Fully implemented by December 2025.</a:t>
                      </a:r>
                      <a:endParaRPr lang="en-IN" sz="1200" kern="10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Confirmed participants and impact measured by November 2025.</a:t>
                      </a:r>
                      <a:endParaRPr lang="en-IN" sz="1200" kern="10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6479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804142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60AFAAC-EA6C-45A9-9E03-C9C9F0193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Year of Croeso | Industry">
            <a:extLst>
              <a:ext uri="{FF2B5EF4-FFF2-40B4-BE49-F238E27FC236}">
                <a16:creationId xmlns:a16="http://schemas.microsoft.com/office/drawing/2014/main" id="{90907DC3-95E4-9FEE-D781-4532AE6ECB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61" r="-1" b="-1"/>
          <a:stretch/>
        </p:blipFill>
        <p:spPr>
          <a:xfrm>
            <a:off x="7792278" y="10"/>
            <a:ext cx="4399722" cy="6857990"/>
          </a:xfrm>
          <a:custGeom>
            <a:avLst/>
            <a:gdLst/>
            <a:ahLst/>
            <a:cxnLst/>
            <a:rect l="l" t="t" r="r" b="b"/>
            <a:pathLst>
              <a:path w="7308978" h="6858000">
                <a:moveTo>
                  <a:pt x="0" y="0"/>
                </a:moveTo>
                <a:lnTo>
                  <a:pt x="7308978" y="0"/>
                </a:lnTo>
                <a:lnTo>
                  <a:pt x="7308978" y="6858000"/>
                </a:lnTo>
                <a:lnTo>
                  <a:pt x="0" y="6858000"/>
                </a:lnTo>
                <a:lnTo>
                  <a:pt x="62983" y="6788730"/>
                </a:lnTo>
                <a:cubicBezTo>
                  <a:pt x="773509" y="5928900"/>
                  <a:pt x="1212978" y="4741056"/>
                  <a:pt x="1212978" y="3429000"/>
                </a:cubicBezTo>
                <a:cubicBezTo>
                  <a:pt x="1212978" y="2116944"/>
                  <a:pt x="773509" y="929100"/>
                  <a:pt x="62983" y="69271"/>
                </a:cubicBezTo>
                <a:close/>
              </a:path>
            </a:pathLst>
          </a:custGeom>
        </p:spPr>
      </p:pic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83549E37-C86B-4401-90BD-D8BF83859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1" cy="6858000"/>
          </a:xfrm>
          <a:custGeom>
            <a:avLst/>
            <a:gdLst>
              <a:gd name="connsiteX0" fmla="*/ 0 w 6096001"/>
              <a:gd name="connsiteY0" fmla="*/ 0 h 6858000"/>
              <a:gd name="connsiteX1" fmla="*/ 4883023 w 6096001"/>
              <a:gd name="connsiteY1" fmla="*/ 0 h 6858000"/>
              <a:gd name="connsiteX2" fmla="*/ 4946006 w 6096001"/>
              <a:gd name="connsiteY2" fmla="*/ 69271 h 6858000"/>
              <a:gd name="connsiteX3" fmla="*/ 6096001 w 6096001"/>
              <a:gd name="connsiteY3" fmla="*/ 3429000 h 6858000"/>
              <a:gd name="connsiteX4" fmla="*/ 4946006 w 6096001"/>
              <a:gd name="connsiteY4" fmla="*/ 6788730 h 6858000"/>
              <a:gd name="connsiteX5" fmla="*/ 4883023 w 6096001"/>
              <a:gd name="connsiteY5" fmla="*/ 6858000 h 6858000"/>
              <a:gd name="connsiteX6" fmla="*/ 0 w 609600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1" h="6858000">
                <a:moveTo>
                  <a:pt x="0" y="0"/>
                </a:moveTo>
                <a:lnTo>
                  <a:pt x="4883023" y="0"/>
                </a:lnTo>
                <a:lnTo>
                  <a:pt x="4946006" y="69271"/>
                </a:lnTo>
                <a:cubicBezTo>
                  <a:pt x="5656532" y="929100"/>
                  <a:pt x="6096001" y="2116944"/>
                  <a:pt x="6096001" y="3429000"/>
                </a:cubicBezTo>
                <a:cubicBezTo>
                  <a:pt x="6096001" y="4741056"/>
                  <a:pt x="5656532" y="5928900"/>
                  <a:pt x="4946006" y="6788730"/>
                </a:cubicBezTo>
                <a:lnTo>
                  <a:pt x="4883023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8A17784E-76D8-4521-A77D-0D2EBB9230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86857" cy="6858000"/>
          </a:xfrm>
          <a:custGeom>
            <a:avLst/>
            <a:gdLst>
              <a:gd name="connsiteX0" fmla="*/ 0 w 6086857"/>
              <a:gd name="connsiteY0" fmla="*/ 0 h 6858000"/>
              <a:gd name="connsiteX1" fmla="*/ 4873879 w 6086857"/>
              <a:gd name="connsiteY1" fmla="*/ 0 h 6858000"/>
              <a:gd name="connsiteX2" fmla="*/ 4936862 w 6086857"/>
              <a:gd name="connsiteY2" fmla="*/ 69271 h 6858000"/>
              <a:gd name="connsiteX3" fmla="*/ 6086857 w 6086857"/>
              <a:gd name="connsiteY3" fmla="*/ 3429000 h 6858000"/>
              <a:gd name="connsiteX4" fmla="*/ 4936862 w 6086857"/>
              <a:gd name="connsiteY4" fmla="*/ 6788730 h 6858000"/>
              <a:gd name="connsiteX5" fmla="*/ 4873879 w 6086857"/>
              <a:gd name="connsiteY5" fmla="*/ 6858000 h 6858000"/>
              <a:gd name="connsiteX6" fmla="*/ 0 w 608685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6857" h="6858000">
                <a:moveTo>
                  <a:pt x="0" y="0"/>
                </a:moveTo>
                <a:lnTo>
                  <a:pt x="4873879" y="0"/>
                </a:lnTo>
                <a:lnTo>
                  <a:pt x="4936862" y="69271"/>
                </a:lnTo>
                <a:cubicBezTo>
                  <a:pt x="5647388" y="929100"/>
                  <a:pt x="6086857" y="2116944"/>
                  <a:pt x="6086857" y="3429000"/>
                </a:cubicBezTo>
                <a:cubicBezTo>
                  <a:pt x="6086857" y="4741056"/>
                  <a:pt x="5647388" y="5928900"/>
                  <a:pt x="4936862" y="6788730"/>
                </a:cubicBezTo>
                <a:lnTo>
                  <a:pt x="487387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1EE81B-BB9A-6047-57AE-5005B7B029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904" y="856488"/>
            <a:ext cx="4992624" cy="1243584"/>
          </a:xfrm>
        </p:spPr>
        <p:txBody>
          <a:bodyPr anchor="ctr">
            <a:normAutofit/>
          </a:bodyPr>
          <a:lstStyle/>
          <a:p>
            <a:r>
              <a:rPr lang="en-GB" sz="3400" dirty="0"/>
              <a:t>Event Concept and Background</a:t>
            </a:r>
            <a:endParaRPr lang="en-US" sz="34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0036C6B-F09C-4EAB-AE02-8D056EE748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24325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C8D5885-2804-4D3C-BE31-902E4D327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769" y="2195336"/>
            <a:ext cx="498348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FA6B1-E601-F32C-81FE-E285F5EAC9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584" y="2331312"/>
            <a:ext cx="8021625" cy="340236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suggested event is a single-day hybrid MICE event with online accessibility for worldwide reach.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programme will incorporate immersive zones supporting Welsh adventure tours and natural heritage, which place a Sense of Place.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 specialised B2B platform allows organised meetings between the suppliers and buyers (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Annderson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al. 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2022).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event will feature panel discussions and cultural performances to enhance Welsh identity.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Live streams and recorded sessions ensure that an event is accessible to global audiences irrespective of the distance (Caiola </a:t>
            </a:r>
            <a:r>
              <a:rPr lang="en-GB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al. 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2023).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Guided tours to major Welsh regions will enable the international delegates to experience </a:t>
            </a:r>
            <a:r>
              <a:rPr lang="en-GB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Wales'</a:t>
            </a: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unique attractions personally.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It has been observed that Wales had hosted over 1 million international tourists with numerous visitors seeking eco-adventures (GOV Wales, 2020).</a:t>
            </a:r>
            <a:endParaRPr lang="en-IN" sz="12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3353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89CBF2-4617-3A4F-736A-0F9E9E7C6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Market Factors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2515D86-564E-9FB8-BAFC-2D2DE60BC0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1801450"/>
              </p:ext>
            </p:extLst>
          </p:nvPr>
        </p:nvGraphicFramePr>
        <p:xfrm>
          <a:off x="4040372" y="1098697"/>
          <a:ext cx="7250480" cy="541738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67124">
                  <a:extLst>
                    <a:ext uri="{9D8B030D-6E8A-4147-A177-3AD203B41FA5}">
                      <a16:colId xmlns:a16="http://schemas.microsoft.com/office/drawing/2014/main" val="464930797"/>
                    </a:ext>
                  </a:extLst>
                </a:gridCol>
                <a:gridCol w="1058616">
                  <a:extLst>
                    <a:ext uri="{9D8B030D-6E8A-4147-A177-3AD203B41FA5}">
                      <a16:colId xmlns:a16="http://schemas.microsoft.com/office/drawing/2014/main" val="25446152"/>
                    </a:ext>
                  </a:extLst>
                </a:gridCol>
                <a:gridCol w="2165515">
                  <a:extLst>
                    <a:ext uri="{9D8B030D-6E8A-4147-A177-3AD203B41FA5}">
                      <a16:colId xmlns:a16="http://schemas.microsoft.com/office/drawing/2014/main" val="207279877"/>
                    </a:ext>
                  </a:extLst>
                </a:gridCol>
                <a:gridCol w="2759225">
                  <a:extLst>
                    <a:ext uri="{9D8B030D-6E8A-4147-A177-3AD203B41FA5}">
                      <a16:colId xmlns:a16="http://schemas.microsoft.com/office/drawing/2014/main" val="4023192084"/>
                    </a:ext>
                  </a:extLst>
                </a:gridCol>
              </a:tblGrid>
              <a:tr h="20410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STP Element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Subcategory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Details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7095917"/>
                  </a:ext>
                </a:extLst>
              </a:tr>
              <a:tr h="1050802">
                <a:tc rowSpan="4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Segmentation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i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Geographic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Focused on the UK, Germany, France, North America and selected Asian markets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97808289"/>
                  </a:ext>
                </a:extLst>
              </a:tr>
              <a:tr h="1050802">
                <a:tc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i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Demographic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target audience includes professionals aged 25-60 with mid to high income levels.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176742148"/>
                  </a:ext>
                </a:extLst>
              </a:tr>
              <a:tr h="708150">
                <a:tc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i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Psychographic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Individuals interested in nature, heritage, adventure and sustainable tourism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77380382"/>
                  </a:ext>
                </a:extLst>
              </a:tr>
              <a:tr h="708150">
                <a:tc v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i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Behavioural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Repeat international travellers, MICE planners and B2B attendees.</a:t>
                      </a:r>
                      <a:endParaRPr lang="en-IN" sz="12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19951352"/>
                  </a:ext>
                </a:extLst>
              </a:tr>
              <a:tr h="536823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Targeting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event specifically targets international tour operators, travel agents and travel media, using a differentiated strategy to cater to each segment’s unique preferences.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6226279"/>
                  </a:ext>
                </a:extLst>
              </a:tr>
              <a:tr h="365497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Positioning</a:t>
                      </a:r>
                      <a:endParaRPr lang="en-IN" sz="12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2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Wales is positioned as a sustainable and enriching travel destination that offers immersive experiences and an efficient tourism trade infrastructure.</a:t>
                      </a:r>
                      <a:endParaRPr lang="en-IN" sz="12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>
                      <a:solidFill>
                        <a:srgbClr val="000000"/>
                      </a:solidFill>
                    </a:lnL>
                    <a:lnR w="12700">
                      <a:solidFill>
                        <a:srgbClr val="000000"/>
                      </a:solidFill>
                    </a:lnR>
                    <a:lnT w="12700">
                      <a:solidFill>
                        <a:srgbClr val="000000"/>
                      </a:solidFill>
                    </a:lnT>
                    <a:lnB w="12700">
                      <a:solidFill>
                        <a:srgbClr val="000000"/>
                      </a:solidFill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5478055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750595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2FA9E5-1D31-6692-A468-65FF6AAF9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662" y="386930"/>
            <a:ext cx="10066122" cy="1298448"/>
          </a:xfrm>
        </p:spPr>
        <p:txBody>
          <a:bodyPr anchor="b">
            <a:normAutofit/>
          </a:bodyPr>
          <a:lstStyle/>
          <a:p>
            <a:r>
              <a:rPr lang="en-GB" sz="4800" dirty="0"/>
              <a:t>Operational Feasibility</a:t>
            </a:r>
            <a:endParaRPr lang="en-US" sz="4800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DDB069-6761-EFB0-CD91-130D67F27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" y="2599509"/>
            <a:ext cx="6980459" cy="3639450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ICC Wales can host a maximum of 5,000 delegates along with several breakout rooms to provide flexibility (Meet in Wales, 2025).</a:t>
            </a:r>
            <a:endParaRPr lang="en-IN" sz="11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venue has an advanced technology framework that enables tourists to stay and commute to different places around Wales.</a:t>
            </a:r>
            <a:endParaRPr lang="en-IN" sz="11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It has been observed that over 80% of global events incorporate hybrid elements, making technology-enabled spaces important (McKinsey, 2023).</a:t>
            </a:r>
            <a:endParaRPr lang="en-IN" sz="11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Professional catering is crucial to create a stimulating environment for all delegates (Moges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al. 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2024).</a:t>
            </a:r>
            <a:endParaRPr lang="en-IN" sz="11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Multilingual hosts at events have reported a 25% increase in satisfaction among attendees (Madeira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al. 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2023).</a:t>
            </a:r>
            <a:endParaRPr lang="en-IN" sz="11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Health and safety staff are essential in reducing the risk of potential disruptions.</a:t>
            </a:r>
            <a:endParaRPr lang="en-IN" sz="11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Cultural ambassadors and project managers play a crucial role in crisis management.</a:t>
            </a:r>
            <a:endParaRPr lang="en-IN" sz="11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It has been observed that over 83% of planners appreciate delivery in cultural sensitivity (Ashley </a:t>
            </a:r>
            <a:r>
              <a:rPr lang="en-GB" sz="11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al. </a:t>
            </a:r>
            <a:r>
              <a:rPr lang="en-GB" sz="11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2022).</a:t>
            </a:r>
            <a:endParaRPr lang="en-IN" sz="11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pic>
        <p:nvPicPr>
          <p:cNvPr id="4" name="Picture 3" descr="ICC Wales | Meet in Wales">
            <a:extLst>
              <a:ext uri="{FF2B5EF4-FFF2-40B4-BE49-F238E27FC236}">
                <a16:creationId xmlns:a16="http://schemas.microsoft.com/office/drawing/2014/main" id="{925D27A0-656D-4AE6-54B6-EB70EF06C53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1688" y="2599508"/>
            <a:ext cx="4331674" cy="350395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9244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BF4557-4D46-98F0-C259-1D20E657A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chemeClr val="tx1">
              <a:lumMod val="85000"/>
              <a:lumOff val="15000"/>
            </a:schemeClr>
          </a:solidFill>
          <a:ln w="174625" cmpd="thinThick">
            <a:solidFill>
              <a:schemeClr val="tx1">
                <a:lumMod val="85000"/>
                <a:lumOff val="15000"/>
              </a:schemeClr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Financial Budget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357E435-07EE-8E30-3313-F95E1C7DD2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11646275"/>
              </p:ext>
            </p:extLst>
          </p:nvPr>
        </p:nvGraphicFramePr>
        <p:xfrm>
          <a:off x="3697357" y="178904"/>
          <a:ext cx="8070573" cy="6591505"/>
        </p:xfrm>
        <a:graphic>
          <a:graphicData uri="http://schemas.openxmlformats.org/drawingml/2006/table">
            <a:tbl>
              <a:tblPr firstRow="1" firstCol="1" bandRow="1">
                <a:solidFill>
                  <a:schemeClr val="tx1">
                    <a:lumMod val="75000"/>
                    <a:lumOff val="25000"/>
                  </a:schemeClr>
                </a:solidFill>
                <a:tableStyleId>{5C22544A-7EE6-4342-B048-85BDC9FD1C3A}</a:tableStyleId>
              </a:tblPr>
              <a:tblGrid>
                <a:gridCol w="2412267">
                  <a:extLst>
                    <a:ext uri="{9D8B030D-6E8A-4147-A177-3AD203B41FA5}">
                      <a16:colId xmlns:a16="http://schemas.microsoft.com/office/drawing/2014/main" val="2617599498"/>
                    </a:ext>
                  </a:extLst>
                </a:gridCol>
                <a:gridCol w="3286028">
                  <a:extLst>
                    <a:ext uri="{9D8B030D-6E8A-4147-A177-3AD203B41FA5}">
                      <a16:colId xmlns:a16="http://schemas.microsoft.com/office/drawing/2014/main" val="1937666846"/>
                    </a:ext>
                  </a:extLst>
                </a:gridCol>
                <a:gridCol w="2372278">
                  <a:extLst>
                    <a:ext uri="{9D8B030D-6E8A-4147-A177-3AD203B41FA5}">
                      <a16:colId xmlns:a16="http://schemas.microsoft.com/office/drawing/2014/main" val="729574304"/>
                    </a:ext>
                  </a:extLst>
                </a:gridCol>
              </a:tblGrid>
              <a:tr h="37310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Category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Description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Estimated Cost/Income (£)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9360512"/>
                  </a:ext>
                </a:extLst>
              </a:tr>
              <a:tr h="320918">
                <a:tc gridSpan="3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i="1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INCOME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35032171"/>
                  </a:ext>
                </a:extLst>
              </a:tr>
              <a:tr h="32091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Sponsorships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Visit Wales, local councils, and corporate sponsors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£25,000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0465029"/>
                  </a:ext>
                </a:extLst>
              </a:tr>
              <a:tr h="32091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Delegate Fees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200 delegates @ £100 per ticket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£20,000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5810018"/>
                  </a:ext>
                </a:extLst>
              </a:tr>
              <a:tr h="32091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Merchandise &amp; Souvenir Sales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Welsh crafts, books, and event merchandise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£2,000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0415335"/>
                  </a:ext>
                </a:extLst>
              </a:tr>
              <a:tr h="320918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i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 INCOME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£47,000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01622965"/>
                  </a:ext>
                </a:extLst>
              </a:tr>
              <a:tr h="320918">
                <a:tc gridSpan="3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EXPENDITURE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9415219"/>
                  </a:ext>
                </a:extLst>
              </a:tr>
              <a:tr h="54856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Accommodation and Venue (ICC Wales)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Conference room for briefing and accommodation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>
                      <a:noFill/>
                    </a:ln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£12,000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76297421"/>
                  </a:ext>
                </a:extLst>
              </a:tr>
              <a:tr h="548569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Guided Tours and Food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Welsh-themed food and beverage along with guided tours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£8,000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8741623"/>
                  </a:ext>
                </a:extLst>
              </a:tr>
              <a:tr h="32091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Marketing &amp; Promotion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Digital marketing, flyers, PR, website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£5,000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92795392"/>
                  </a:ext>
                </a:extLst>
              </a:tr>
              <a:tr h="32091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Speaker Fees &amp; Travel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 keynote speakers + panel experts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£6,000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73261143"/>
                  </a:ext>
                </a:extLst>
              </a:tr>
              <a:tr h="32091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Event Staff &amp; Volunteers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Coordination, security, and hospitality personnel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£4,000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11860967"/>
                  </a:ext>
                </a:extLst>
              </a:tr>
              <a:tr h="32091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Technical Equipment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AV equipment, live streaming setup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£3,500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6520734"/>
                  </a:ext>
                </a:extLst>
              </a:tr>
              <a:tr h="32091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Cultural Performances &amp; Workshops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Welsh choir, artists, craft demonstrators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£3,000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95889929"/>
                  </a:ext>
                </a:extLst>
              </a:tr>
              <a:tr h="477464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Branding &amp; Décor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Signage, stage design, and cultural installations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£2,000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50440737"/>
                  </a:ext>
                </a:extLst>
              </a:tr>
              <a:tr h="32091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Miscellaneous &amp; Contingency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Insurance, health &amp; safety, admin costs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£2,500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4888496"/>
                  </a:ext>
                </a:extLst>
              </a:tr>
              <a:tr h="32091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 EXPENDITURE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£46,000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rgbClr val="595959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96823094"/>
                  </a:ext>
                </a:extLst>
              </a:tr>
              <a:tr h="320918"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PROJECTED SURPLUS</a:t>
                      </a:r>
                      <a:endParaRPr lang="en-IN" sz="1100" kern="10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bg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 dirty="0"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£7,000</a:t>
                      </a:r>
                      <a:endParaRPr lang="en-IN" sz="1100" kern="100" dirty="0"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tx1">
                        <a:lumMod val="75000"/>
                        <a:lumOff val="2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17113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90176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0052C6-A75E-6E5F-A993-2BF1B307C4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7016" y="905011"/>
            <a:ext cx="4589328" cy="764763"/>
          </a:xfrm>
        </p:spPr>
        <p:txBody>
          <a:bodyPr anchor="b">
            <a:normAutofit/>
          </a:bodyPr>
          <a:lstStyle/>
          <a:p>
            <a:r>
              <a:rPr lang="en-GB" sz="4800" dirty="0"/>
              <a:t>Risk Assessment</a:t>
            </a:r>
            <a:endParaRPr lang="en-US" sz="4800" dirty="0"/>
          </a:p>
        </p:txBody>
      </p:sp>
      <p:pic>
        <p:nvPicPr>
          <p:cNvPr id="4" name="Picture 3" descr="ICC Wales on track for a strong 2023 - Business Live">
            <a:extLst>
              <a:ext uri="{FF2B5EF4-FFF2-40B4-BE49-F238E27FC236}">
                <a16:creationId xmlns:a16="http://schemas.microsoft.com/office/drawing/2014/main" id="{B8A7232A-D18D-CA2D-2B63-C2E9A996273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0808" y="1373990"/>
            <a:ext cx="4874178" cy="410126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0C530B-3F7A-CBBC-7ED7-6F88FD50EA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7252" y="1845610"/>
            <a:ext cx="5693940" cy="4107379"/>
          </a:xfrm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Contingency measures will cover possible venues and contracts permitting flexible rescheduling.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Health risks at an event are minimised through trained medical personnel across the venue (</a:t>
            </a:r>
            <a:r>
              <a:rPr lang="en-IN" sz="12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Racinais</a:t>
            </a: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</a:t>
            </a:r>
            <a:r>
              <a:rPr lang="en-IN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al.</a:t>
            </a: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 2023).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Language barriers are eliminated by using multilingual hosts and translators to provide seamless communication.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Cybersecurity risks are mitigated using encrypted platforms and constant monitoring in hybrid and online portions.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It has been observed that over 43% of events have technology problems so having backup systems largely eliminates the interruptions (Ren </a:t>
            </a:r>
            <a:r>
              <a:rPr lang="en-IN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al. </a:t>
            </a: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2022).</a:t>
            </a: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It has been observed that over 70% of overseas visitors identify clear communication as essential to event satisfaction (Okada </a:t>
            </a:r>
            <a:r>
              <a:rPr lang="en-IN" sz="12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al. </a:t>
            </a:r>
            <a:r>
              <a:rPr lang="en-IN" sz="12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2022).</a:t>
            </a:r>
          </a:p>
        </p:txBody>
      </p:sp>
    </p:spTree>
    <p:extLst>
      <p:ext uri="{BB962C8B-B14F-4D97-AF65-F5344CB8AC3E}">
        <p14:creationId xmlns:p14="http://schemas.microsoft.com/office/powerpoint/2010/main" val="41385125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AEDB13-0A7A-F198-EB71-820B64586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1960" y="695387"/>
            <a:ext cx="9829800" cy="645456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Sustainability &amp; Community Impact</a:t>
            </a:r>
            <a:endParaRPr lang="en-US" sz="3600" dirty="0">
              <a:solidFill>
                <a:schemeClr val="tx2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8"/>
            <a:chOff x="-305" y="-1"/>
            <a:chExt cx="3832880" cy="287613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 descr="Sustainability in Event Management - BCU Advantage">
            <a:extLst>
              <a:ext uri="{FF2B5EF4-FFF2-40B4-BE49-F238E27FC236}">
                <a16:creationId xmlns:a16="http://schemas.microsoft.com/office/drawing/2014/main" id="{B4181A67-65A5-84BF-229E-E32ECC8B14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933" y="2522847"/>
            <a:ext cx="5528432" cy="363976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2FDAC-08BC-718E-96B2-016E150951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359569"/>
            <a:ext cx="5288071" cy="5497912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Locally sourced food and materials reduce transportation emissions while supporting the Welsh agricultural producers.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Digital brochures within an event significantly minimise the generation of waste and encourage environmentally engagement practices (Akande, 2023).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event collaborates with local guides to connect the audience to present Welsh nature and tradition.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This will help an event create an inclusive economic contribution.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Carbon offsetting actions integrated into planning an event significantly assist in mitigating emissions from general event operations (Hou </a:t>
            </a:r>
            <a:r>
              <a:rPr lang="en-GB" sz="18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al. 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2023).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Contributes to Welsh green tourism through eco-accommodation, public transport and nature excursions that feed back into the local economy.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8"/>
            <a:ext cx="2151670" cy="1860256"/>
            <a:chOff x="-305" y="-4155"/>
            <a:chExt cx="2514948" cy="2174333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4397868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658F6-083A-0C75-00CE-0ED0AD585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2782957"/>
            <a:ext cx="5025265" cy="969893"/>
          </a:xfrm>
        </p:spPr>
        <p:txBody>
          <a:bodyPr anchor="ctr">
            <a:normAutofit/>
          </a:bodyPr>
          <a:lstStyle/>
          <a:p>
            <a:r>
              <a:rPr lang="en-GB" sz="3600" dirty="0"/>
              <a:t>Technological Integration</a:t>
            </a:r>
            <a:endParaRPr lang="en-US" sz="3600" dirty="0"/>
          </a:p>
        </p:txBody>
      </p:sp>
      <p:pic>
        <p:nvPicPr>
          <p:cNvPr id="4" name="Picture 3" descr="7 Effective Tips For Organizing Hybrid Events - FLOOR">
            <a:extLst>
              <a:ext uri="{FF2B5EF4-FFF2-40B4-BE49-F238E27FC236}">
                <a16:creationId xmlns:a16="http://schemas.microsoft.com/office/drawing/2014/main" id="{9BDC2E29-F9A9-4EBE-0CAA-B5ABF09DE70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9320" b="16574"/>
          <a:stretch/>
        </p:blipFill>
        <p:spPr>
          <a:xfrm>
            <a:off x="20" y="10"/>
            <a:ext cx="12191980" cy="2782947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505C8B-A1C0-6BAD-4862-019C45B5F2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13" y="3430657"/>
            <a:ext cx="11228382" cy="3105140"/>
          </a:xfrm>
        </p:spPr>
        <p:txBody>
          <a:bodyPr vert="horz" lIns="91440" tIns="45720" rIns="91440" bIns="45720" rtlCol="0" anchor="ctr">
            <a:normAutofit fontScale="47500" lnSpcReduction="2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A hybrid format for conducting an event enhances accessibility by enabling virtual attendance for overseas guests (Doran </a:t>
            </a:r>
            <a:r>
              <a:rPr lang="en-GB" sz="26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al. 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2024).</a:t>
            </a:r>
            <a:endParaRPr lang="en-IN" sz="26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Live streaming sessions extend reach beyond actual venue attendance.</a:t>
            </a:r>
            <a:endParaRPr lang="en-IN" sz="26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Virtual Reality venue adventure tours would enhance the planning experience by offering immersive previews to the stakeholders.</a:t>
            </a:r>
            <a:endParaRPr lang="en-IN" sz="26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QR code surveys would facilitate feedback collection by providing insights to enhance event quality, which could be underscored using the Technological Acceptance Model (TAM).</a:t>
            </a:r>
            <a:endParaRPr lang="en-IN" sz="26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TAM describes technology adoption in terms of perceived ease of use and perceived usefulness for engaging with the stakeholders (Musa </a:t>
            </a:r>
            <a:r>
              <a:rPr lang="en-GB" sz="2600" i="1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et al. </a:t>
            </a: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2024).</a:t>
            </a:r>
            <a:endParaRPr lang="en-IN" sz="26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Global access is enhanced by hybrid tools, as the majority of global professionals prefer to attend events.</a:t>
            </a:r>
            <a:endParaRPr lang="en-IN" sz="26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26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VR and streaming tools match the attendees, indicating that the adoption of new technologies makes their overall event experience prominent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54840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7942995-B07F-4636-9A06-C6A104B260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F3D3DA-F905-CBDB-D5AC-9268B70B8F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2653" y="2377078"/>
            <a:ext cx="4036334" cy="188928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Feasibility Justification &amp; Strategic Fit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984992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B81933D1-5615-42C7-9C0B-4EB7105CCE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391886"/>
            <a:ext cx="6009366" cy="6017078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A809DDCA-A072-52D8-D4C3-D75487BE4C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6725951"/>
              </p:ext>
            </p:extLst>
          </p:nvPr>
        </p:nvGraphicFramePr>
        <p:xfrm>
          <a:off x="4314620" y="867722"/>
          <a:ext cx="6846738" cy="5065406"/>
        </p:xfrm>
        <a:graphic>
          <a:graphicData uri="http://schemas.openxmlformats.org/drawingml/2006/table">
            <a:tbl>
              <a:tblPr firstRow="1" firstCol="1" bandRow="1">
                <a:noFill/>
                <a:tableStyleId>{5C22544A-7EE6-4342-B048-85BDC9FD1C3A}</a:tableStyleId>
              </a:tblPr>
              <a:tblGrid>
                <a:gridCol w="1507856">
                  <a:extLst>
                    <a:ext uri="{9D8B030D-6E8A-4147-A177-3AD203B41FA5}">
                      <a16:colId xmlns:a16="http://schemas.microsoft.com/office/drawing/2014/main" val="2310393450"/>
                    </a:ext>
                  </a:extLst>
                </a:gridCol>
                <a:gridCol w="1088027">
                  <a:extLst>
                    <a:ext uri="{9D8B030D-6E8A-4147-A177-3AD203B41FA5}">
                      <a16:colId xmlns:a16="http://schemas.microsoft.com/office/drawing/2014/main" val="1515810875"/>
                    </a:ext>
                  </a:extLst>
                </a:gridCol>
                <a:gridCol w="4250855">
                  <a:extLst>
                    <a:ext uri="{9D8B030D-6E8A-4147-A177-3AD203B41FA5}">
                      <a16:colId xmlns:a16="http://schemas.microsoft.com/office/drawing/2014/main" val="2529528650"/>
                    </a:ext>
                  </a:extLst>
                </a:gridCol>
              </a:tblGrid>
              <a:tr h="37672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Aspect</a:t>
                      </a:r>
                      <a:endParaRPr lang="en-IN" sz="11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Aspects</a:t>
                      </a:r>
                      <a:endParaRPr lang="en-IN" sz="11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Rationale</a:t>
                      </a:r>
                      <a:endParaRPr lang="en-IN" sz="11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6744178"/>
                  </a:ext>
                </a:extLst>
              </a:tr>
              <a:tr h="870787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Feasibility</a:t>
                      </a:r>
                      <a:endParaRPr lang="en-IN" sz="11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i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Demand</a:t>
                      </a:r>
                      <a:endParaRPr lang="en-IN" sz="11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There is a clear demand for a Wales-based international business event which can be as evidenced by industry interest and the growth of business travel in the UK.</a:t>
                      </a:r>
                      <a:endParaRPr lang="en-IN" sz="11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51479347"/>
                  </a:ext>
                </a:extLst>
              </a:tr>
              <a:tr h="81562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Feasibility</a:t>
                      </a:r>
                      <a:endParaRPr lang="en-IN" sz="11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i="1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Venue</a:t>
                      </a:r>
                      <a:endParaRPr lang="en-IN" sz="11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ICC Wales provides an optimal venue with capacity for 1,500 guests, accessibility through major transport links and flexible breakout spaces for varied sessions.</a:t>
                      </a:r>
                      <a:endParaRPr lang="en-IN" sz="11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2127366"/>
                  </a:ext>
                </a:extLst>
              </a:tr>
              <a:tr h="6855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Strategic Alignment</a:t>
                      </a:r>
                      <a:endParaRPr lang="en-IN" sz="11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event supports Visit Wales's campaign pillars by immersing delegates in authentic Welsh hospitality throughout the event experience.</a:t>
                      </a:r>
                      <a:endParaRPr lang="en-IN" sz="11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6339001"/>
                  </a:ext>
                </a:extLst>
              </a:tr>
              <a:tr h="81562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Cultural Promotion</a:t>
                      </a:r>
                      <a:endParaRPr lang="en-IN" sz="11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Featuring Welsh music, cuisine, and crafts alongside business networking promotes deeper cultural exchange, reinforcing Wales as a destination that caters to professional and cultural enrichment.</a:t>
                      </a:r>
                      <a:endParaRPr lang="en-IN" sz="11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ap="flat" cmpd="sng" algn="ctr">
                      <a:solidFill>
                        <a:schemeClr val="accent1"/>
                      </a:solidFill>
                      <a:prstDash val="soli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385324"/>
                  </a:ext>
                </a:extLst>
              </a:tr>
              <a:tr h="81562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Originality</a:t>
                      </a:r>
                      <a:endParaRPr lang="en-IN" sz="11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gridSpan="2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 comparable event exists in Wales that integrates adventure and nature-related tours with cultural immersion, positioning this concept as uniquely innovative in the UK MICE sector.</a:t>
                      </a:r>
                      <a:endParaRPr lang="en-IN" sz="11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ap="flat" cmpd="sng" algn="ctr">
                      <a:solidFill>
                        <a:schemeClr val="accent1"/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85353196"/>
                  </a:ext>
                </a:extLst>
              </a:tr>
              <a:tr h="68551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b="1" kern="10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Legacy &amp; Partnerships</a:t>
                      </a:r>
                      <a:endParaRPr lang="en-IN" sz="1100" kern="10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 gridSpan="2">
                  <a:txBody>
                    <a:bodyPr/>
                    <a:lstStyle/>
                    <a:p>
                      <a:pPr algn="just">
                        <a:lnSpc>
                          <a:spcPct val="150000"/>
                        </a:lnSpc>
                        <a:spcBef>
                          <a:spcPts val="1200"/>
                        </a:spcBef>
                        <a:spcAft>
                          <a:spcPts val="800"/>
                        </a:spcAft>
                        <a:buNone/>
                      </a:pPr>
                      <a:r>
                        <a:rPr lang="en-GB" sz="1100" kern="1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Long-term outcomes include increased repeat visitation, future bookings, boosting adventure tourism and business growth.</a:t>
                      </a:r>
                      <a:endParaRPr lang="en-IN" sz="1100" kern="1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IN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26547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085980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55EEAD-6E50-BB06-5759-43DDCD311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/>
              <a:t>Conclusion</a:t>
            </a:r>
            <a:endParaRPr lang="en-US" sz="3600"/>
          </a:p>
        </p:txBody>
      </p:sp>
      <p:pic>
        <p:nvPicPr>
          <p:cNvPr id="4" name="Picture 3" descr="Visit Wales X Ohwhataknight — Oh What A Knight">
            <a:extLst>
              <a:ext uri="{FF2B5EF4-FFF2-40B4-BE49-F238E27FC236}">
                <a16:creationId xmlns:a16="http://schemas.microsoft.com/office/drawing/2014/main" id="{C49D63EC-6425-1931-0D32-3BF023B7046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408" b="26486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428E62-17CC-375B-C77E-A77127773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80522" y="3752850"/>
            <a:ext cx="8528873" cy="2452687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342900" lvl="0" indent="-342900" algn="just">
              <a:lnSpc>
                <a:spcPct val="150000"/>
              </a:lnSpc>
              <a:spcBef>
                <a:spcPts val="1200"/>
              </a:spcBef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The expo supports Visit Wales's strategic objectives by enhancing their heritage and its reputation as a significant MICE destination.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It increases international exposure through hybrid accessibility and expands Wales's coverage.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Communities locally gain through raised awareness, employment, and lasting collaborative relationships with international delegates and organisations.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  <a:p>
            <a:pPr marL="342900" lvl="0" indent="-342900" algn="just">
              <a:lnSpc>
                <a:spcPct val="150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</a:rPr>
              <a:t>Immersive cultural experiences ensure attendees connect deeply with Wales's identity to create a lasting impression.</a:t>
            </a:r>
            <a:endParaRPr lang="en-IN" sz="1800" kern="100" dirty="0">
              <a:effectLst/>
              <a:latin typeface="Arial" panose="020B0604020202020204" pitchFamily="34" charset="0"/>
              <a:ea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24192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F4FF9-7F93-2C53-57C1-8E17AB754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4B25E-6C28-7FB5-FFAF-2DC7C8FDC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200" dirty="0">
                <a:ea typeface="+mn-lt"/>
                <a:cs typeface="+mn-lt"/>
              </a:rPr>
              <a:t>Akande, M., 2023. Sustainable solution for plastic waste management and education campaigns to mitigate plastic consumption and foster behaviour change.</a:t>
            </a:r>
            <a:endParaRPr lang="en-US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Anderson, E.G., Lopez, J. and Parker, G.G., 2022. Leveraging value creation to drive the growth of B2B platforms. </a:t>
            </a:r>
            <a:r>
              <a:rPr lang="en-GB" sz="1200" i="1" dirty="0">
                <a:ea typeface="+mn-lt"/>
                <a:cs typeface="+mn-lt"/>
              </a:rPr>
              <a:t>Production and Operations Management</a:t>
            </a:r>
            <a:r>
              <a:rPr lang="en-GB" sz="1200" dirty="0">
                <a:ea typeface="+mn-lt"/>
                <a:cs typeface="+mn-lt"/>
              </a:rPr>
              <a:t>, </a:t>
            </a:r>
            <a:r>
              <a:rPr lang="en-GB" sz="1200" i="1" dirty="0">
                <a:ea typeface="+mn-lt"/>
                <a:cs typeface="+mn-lt"/>
              </a:rPr>
              <a:t>31</a:t>
            </a:r>
            <a:r>
              <a:rPr lang="en-GB" sz="1200" dirty="0">
                <a:ea typeface="+mn-lt"/>
                <a:cs typeface="+mn-lt"/>
              </a:rPr>
              <a:t>(12), pp.4501-4514.</a:t>
            </a:r>
            <a:endParaRPr lang="en-US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Ashley, A.J., </a:t>
            </a:r>
            <a:r>
              <a:rPr lang="en-GB" sz="1200" dirty="0" err="1">
                <a:ea typeface="+mn-lt"/>
                <a:cs typeface="+mn-lt"/>
              </a:rPr>
              <a:t>Loh</a:t>
            </a:r>
            <a:r>
              <a:rPr lang="en-GB" sz="1200" dirty="0">
                <a:ea typeface="+mn-lt"/>
                <a:cs typeface="+mn-lt"/>
              </a:rPr>
              <a:t>, C.G., </a:t>
            </a:r>
            <a:r>
              <a:rPr lang="en-GB" sz="1200" dirty="0" err="1">
                <a:ea typeface="+mn-lt"/>
                <a:cs typeface="+mn-lt"/>
              </a:rPr>
              <a:t>Bubb</a:t>
            </a:r>
            <a:r>
              <a:rPr lang="en-GB" sz="1200" dirty="0">
                <a:ea typeface="+mn-lt"/>
                <a:cs typeface="+mn-lt"/>
              </a:rPr>
              <a:t>, K. and Durham, L., 2022. Diversity, equity, and inclusion practices in arts and cultural planning. </a:t>
            </a:r>
            <a:r>
              <a:rPr lang="en-GB" sz="1200" i="1" dirty="0">
                <a:ea typeface="+mn-lt"/>
                <a:cs typeface="+mn-lt"/>
              </a:rPr>
              <a:t>Journal of Urban Affairs</a:t>
            </a:r>
            <a:r>
              <a:rPr lang="en-GB" sz="1200" dirty="0">
                <a:ea typeface="+mn-lt"/>
                <a:cs typeface="+mn-lt"/>
              </a:rPr>
              <a:t>, </a:t>
            </a:r>
            <a:r>
              <a:rPr lang="en-GB" sz="1200" i="1" dirty="0">
                <a:ea typeface="+mn-lt"/>
                <a:cs typeface="+mn-lt"/>
              </a:rPr>
              <a:t>44</a:t>
            </a:r>
            <a:r>
              <a:rPr lang="en-GB" sz="1200" dirty="0">
                <a:ea typeface="+mn-lt"/>
                <a:cs typeface="+mn-lt"/>
              </a:rPr>
              <a:t>(4-5), pp.727-747.</a:t>
            </a:r>
            <a:endParaRPr lang="en-US" sz="1200" dirty="0">
              <a:ea typeface="+mn-lt"/>
              <a:cs typeface="+mn-lt"/>
            </a:endParaRPr>
          </a:p>
          <a:p>
            <a:r>
              <a:rPr lang="en-GB" sz="1200" dirty="0" err="1">
                <a:ea typeface="+mn-lt"/>
                <a:cs typeface="+mn-lt"/>
              </a:rPr>
              <a:t>Caiola</a:t>
            </a:r>
            <a:r>
              <a:rPr lang="en-GB" sz="1200" dirty="0">
                <a:ea typeface="+mn-lt"/>
                <a:cs typeface="+mn-lt"/>
              </a:rPr>
              <a:t>, V., Moreira </a:t>
            </a:r>
            <a:r>
              <a:rPr lang="en-GB" sz="1200" dirty="0" err="1">
                <a:ea typeface="+mn-lt"/>
                <a:cs typeface="+mn-lt"/>
              </a:rPr>
              <a:t>Kares</a:t>
            </a:r>
            <a:r>
              <a:rPr lang="en-GB" sz="1200" dirty="0">
                <a:ea typeface="+mn-lt"/>
                <a:cs typeface="+mn-lt"/>
              </a:rPr>
              <a:t>, E., </a:t>
            </a:r>
            <a:r>
              <a:rPr lang="en-GB" sz="1200" dirty="0" err="1">
                <a:ea typeface="+mn-lt"/>
                <a:cs typeface="+mn-lt"/>
              </a:rPr>
              <a:t>Pillan</a:t>
            </a:r>
            <a:r>
              <a:rPr lang="en-GB" sz="1200" dirty="0">
                <a:ea typeface="+mn-lt"/>
                <a:cs typeface="+mn-lt"/>
              </a:rPr>
              <a:t>, M., </a:t>
            </a:r>
            <a:r>
              <a:rPr lang="en-GB" sz="1200" dirty="0" err="1">
                <a:ea typeface="+mn-lt"/>
                <a:cs typeface="+mn-lt"/>
              </a:rPr>
              <a:t>Spallazzo</a:t>
            </a:r>
            <a:r>
              <a:rPr lang="en-GB" sz="1200" dirty="0">
                <a:ea typeface="+mn-lt"/>
                <a:cs typeface="+mn-lt"/>
              </a:rPr>
              <a:t>, D. and </a:t>
            </a:r>
            <a:r>
              <a:rPr lang="en-GB" sz="1200" dirty="0" err="1">
                <a:ea typeface="+mn-lt"/>
                <a:cs typeface="+mn-lt"/>
              </a:rPr>
              <a:t>Tuomi</a:t>
            </a:r>
            <a:r>
              <a:rPr lang="en-GB" sz="1200" dirty="0">
                <a:ea typeface="+mn-lt"/>
                <a:cs typeface="+mn-lt"/>
              </a:rPr>
              <a:t>, A., 2023. Remote cultural events: Investigating the usefulness of live streaming for creating cultural and social engagement in communities of older adults. </a:t>
            </a:r>
            <a:r>
              <a:rPr lang="en-GB" sz="1200" i="1" dirty="0">
                <a:ea typeface="+mn-lt"/>
                <a:cs typeface="+mn-lt"/>
              </a:rPr>
              <a:t>Sustainability</a:t>
            </a:r>
            <a:r>
              <a:rPr lang="en-GB" sz="1200" dirty="0">
                <a:ea typeface="+mn-lt"/>
                <a:cs typeface="+mn-lt"/>
              </a:rPr>
              <a:t>, </a:t>
            </a:r>
            <a:r>
              <a:rPr lang="en-GB" sz="1200" i="1" dirty="0">
                <a:ea typeface="+mn-lt"/>
                <a:cs typeface="+mn-lt"/>
              </a:rPr>
              <a:t>15</a:t>
            </a:r>
            <a:r>
              <a:rPr lang="en-GB" sz="1200" dirty="0">
                <a:ea typeface="+mn-lt"/>
                <a:cs typeface="+mn-lt"/>
              </a:rPr>
              <a:t>(13), p.10594.</a:t>
            </a:r>
            <a:endParaRPr lang="en-US" sz="1200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</a:rPr>
              <a:t>Deloitte, 2024. </a:t>
            </a:r>
            <a:r>
              <a:rPr lang="en-US" sz="1200" i="1" dirty="0">
                <a:ea typeface="+mn-lt"/>
                <a:cs typeface="+mn-lt"/>
              </a:rPr>
              <a:t>Corporate travel study 2024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3"/>
              </a:rPr>
              <a:t>https://www2.deloitte.com/us/en/insights/focus/transportation/corporate-business-travel-survey-2024.html</a:t>
            </a:r>
            <a:r>
              <a:rPr lang="en-US" sz="1200" dirty="0">
                <a:ea typeface="+mn-lt"/>
                <a:cs typeface="+mn-lt"/>
              </a:rPr>
              <a:t> (Accessed on: 13 May 2025)</a:t>
            </a:r>
          </a:p>
          <a:p>
            <a:r>
              <a:rPr lang="en-GB" sz="1200" dirty="0">
                <a:ea typeface="+mn-lt"/>
                <a:cs typeface="+mn-lt"/>
              </a:rPr>
              <a:t>Doran, A.L., Dutch, V., Warren, B., Watson, R.A., Murphy, K., Aldis, A., Cooper, I., Cockram, C., Harp, D., </a:t>
            </a:r>
            <a:r>
              <a:rPr lang="en-GB" sz="1200" dirty="0" err="1">
                <a:ea typeface="+mn-lt"/>
                <a:cs typeface="+mn-lt"/>
              </a:rPr>
              <a:t>Desmau</a:t>
            </a:r>
            <a:r>
              <a:rPr lang="en-GB" sz="1200" dirty="0">
                <a:ea typeface="+mn-lt"/>
                <a:cs typeface="+mn-lt"/>
              </a:rPr>
              <a:t>, M. and Keppler, L., 2024. Planning virtual and hybrid events: steps to improve inclusion and accessibility. </a:t>
            </a:r>
            <a:r>
              <a:rPr lang="en-GB" sz="1200" i="1" dirty="0">
                <a:ea typeface="+mn-lt"/>
                <a:cs typeface="+mn-lt"/>
              </a:rPr>
              <a:t>Geoscience Communication</a:t>
            </a:r>
            <a:r>
              <a:rPr lang="en-GB" sz="1200" dirty="0">
                <a:ea typeface="+mn-lt"/>
                <a:cs typeface="+mn-lt"/>
              </a:rPr>
              <a:t>, </a:t>
            </a:r>
            <a:r>
              <a:rPr lang="en-GB" sz="1200" i="1" dirty="0">
                <a:ea typeface="+mn-lt"/>
                <a:cs typeface="+mn-lt"/>
              </a:rPr>
              <a:t>7</a:t>
            </a:r>
            <a:r>
              <a:rPr lang="en-GB" sz="1200" dirty="0">
                <a:ea typeface="+mn-lt"/>
                <a:cs typeface="+mn-lt"/>
              </a:rPr>
              <a:t>(4), pp.227-244.</a:t>
            </a:r>
            <a:endParaRPr lang="en-US" sz="1200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</a:rPr>
              <a:t>GOV Wales, 2020. </a:t>
            </a:r>
            <a:r>
              <a:rPr lang="en-US" sz="1200" i="1" dirty="0">
                <a:ea typeface="+mn-lt"/>
                <a:cs typeface="+mn-lt"/>
              </a:rPr>
              <a:t>Wales gets the highest increase in overseas visitors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4"/>
              </a:rPr>
              <a:t>https://www.gov.wales/wales-gets-highest-increase-overseas-visitors</a:t>
            </a:r>
            <a:r>
              <a:rPr lang="en-US" sz="1200" dirty="0">
                <a:ea typeface="+mn-lt"/>
                <a:cs typeface="+mn-lt"/>
              </a:rPr>
              <a:t> (Accessed on: 13 May 2025)</a:t>
            </a:r>
          </a:p>
          <a:p>
            <a:r>
              <a:rPr lang="en-US" sz="1200" dirty="0">
                <a:ea typeface="+mn-lt"/>
                <a:cs typeface="+mn-lt"/>
              </a:rPr>
              <a:t>GOV Wales, 2021. </a:t>
            </a:r>
            <a:r>
              <a:rPr lang="en-US" sz="1200" i="1" dirty="0">
                <a:ea typeface="+mn-lt"/>
                <a:cs typeface="+mn-lt"/>
              </a:rPr>
              <a:t>Wales Visitor Survey 2020 - Overseas Visitors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5"/>
              </a:rPr>
              <a:t>https://www.gov.wales/sites/default/files/statistics-and-research/2021-03/wales-visitor-survey-2020-overseas-visitors.pdf</a:t>
            </a:r>
            <a:r>
              <a:rPr lang="en-US" sz="1200" dirty="0">
                <a:ea typeface="+mn-lt"/>
                <a:cs typeface="+mn-lt"/>
              </a:rPr>
              <a:t> (Accessed on: 13 May 2025)</a:t>
            </a:r>
          </a:p>
          <a:p>
            <a:r>
              <a:rPr lang="en-GB" sz="1200" dirty="0">
                <a:ea typeface="+mn-lt"/>
                <a:cs typeface="+mn-lt"/>
              </a:rPr>
              <a:t>Hou, P., Wang, Q., Wang, J., Yang, K., Du, X. and Huang, S., 2023. Research on the implementation path of event carbon neutrality. In </a:t>
            </a:r>
            <a:r>
              <a:rPr lang="en-GB" sz="1200" i="1" dirty="0">
                <a:ea typeface="+mn-lt"/>
                <a:cs typeface="+mn-lt"/>
              </a:rPr>
              <a:t>E3S Web of Conferences</a:t>
            </a:r>
            <a:r>
              <a:rPr lang="en-GB" sz="1200" dirty="0">
                <a:ea typeface="+mn-lt"/>
                <a:cs typeface="+mn-lt"/>
              </a:rPr>
              <a:t> (Vol. 441, p. 03015). EDP Sciences.</a:t>
            </a:r>
          </a:p>
        </p:txBody>
      </p:sp>
    </p:spTree>
    <p:extLst>
      <p:ext uri="{BB962C8B-B14F-4D97-AF65-F5344CB8AC3E}">
        <p14:creationId xmlns:p14="http://schemas.microsoft.com/office/powerpoint/2010/main" val="7203889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FF4FF9-7F93-2C53-57C1-8E17AB754D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2309" cy="4461163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References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B4B25E-6C28-7FB5-FFAF-2DC7C8FDC3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7539283" cy="5023391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z="1200" dirty="0">
                <a:ea typeface="+mn-lt"/>
                <a:cs typeface="+mn-lt"/>
              </a:rPr>
              <a:t>Madeira, A.N., Rodrigues, R.I., </a:t>
            </a:r>
            <a:r>
              <a:rPr lang="en-GB" sz="1200" dirty="0" err="1">
                <a:ea typeface="+mn-lt"/>
                <a:cs typeface="+mn-lt"/>
              </a:rPr>
              <a:t>Palrão</a:t>
            </a:r>
            <a:r>
              <a:rPr lang="en-GB" sz="1200" dirty="0">
                <a:ea typeface="+mn-lt"/>
                <a:cs typeface="+mn-lt"/>
              </a:rPr>
              <a:t>, T. and Santos, V.R., 2023. The influence of Web Summit attendees' age and length of stay on leisure activity preferences and city image. </a:t>
            </a:r>
            <a:r>
              <a:rPr lang="en-GB" sz="1200" i="1" dirty="0">
                <a:ea typeface="+mn-lt"/>
                <a:cs typeface="+mn-lt"/>
              </a:rPr>
              <a:t>International Journal of Event and Festival Management</a:t>
            </a:r>
            <a:r>
              <a:rPr lang="en-GB" sz="1200" dirty="0">
                <a:ea typeface="+mn-lt"/>
                <a:cs typeface="+mn-lt"/>
              </a:rPr>
              <a:t>, </a:t>
            </a:r>
            <a:r>
              <a:rPr lang="en-GB" sz="1200" i="1" dirty="0">
                <a:ea typeface="+mn-lt"/>
                <a:cs typeface="+mn-lt"/>
              </a:rPr>
              <a:t>14</a:t>
            </a:r>
            <a:r>
              <a:rPr lang="en-GB" sz="1200" dirty="0">
                <a:ea typeface="+mn-lt"/>
                <a:cs typeface="+mn-lt"/>
              </a:rPr>
              <a:t>(3), pp.326-343.</a:t>
            </a:r>
            <a:endParaRPr lang="en-US" sz="1200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</a:rPr>
              <a:t>McKinsey, 2023. </a:t>
            </a:r>
            <a:r>
              <a:rPr lang="en-US" sz="1200" i="1" dirty="0">
                <a:ea typeface="+mn-lt"/>
                <a:cs typeface="+mn-lt"/>
              </a:rPr>
              <a:t>Empty spaces and hybrid places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3"/>
              </a:rPr>
              <a:t>https://www.mckinsey.com/mgi/our-research/empty-spaces-and-hybrid-places</a:t>
            </a:r>
            <a:r>
              <a:rPr lang="en-US" sz="1200" dirty="0">
                <a:ea typeface="+mn-lt"/>
                <a:cs typeface="+mn-lt"/>
              </a:rPr>
              <a:t> (Accessed on: 13 May 2025)</a:t>
            </a:r>
          </a:p>
          <a:p>
            <a:r>
              <a:rPr lang="en-US" sz="1200" dirty="0">
                <a:ea typeface="+mn-lt"/>
                <a:cs typeface="+mn-lt"/>
              </a:rPr>
              <a:t>Meet in Wales, 2025. </a:t>
            </a:r>
            <a:r>
              <a:rPr lang="en-US" sz="1200" i="1" dirty="0">
                <a:ea typeface="+mn-lt"/>
                <a:cs typeface="+mn-lt"/>
              </a:rPr>
              <a:t>ICC Wales: </a:t>
            </a:r>
            <a:r>
              <a:rPr lang="en-US" sz="1200" i="1" dirty="0" err="1">
                <a:ea typeface="+mn-lt"/>
                <a:cs typeface="+mn-lt"/>
              </a:rPr>
              <a:t>Wales'</a:t>
            </a:r>
            <a:r>
              <a:rPr lang="en-US" sz="1200" i="1" dirty="0">
                <a:ea typeface="+mn-lt"/>
                <a:cs typeface="+mn-lt"/>
              </a:rPr>
              <a:t> International Convention Centre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4"/>
              </a:rPr>
              <a:t>https://www.meetinwales.com/choose-wales/wales-for-associations/information-on-icc-wales</a:t>
            </a:r>
            <a:r>
              <a:rPr lang="en-US" sz="1200" dirty="0">
                <a:ea typeface="+mn-lt"/>
                <a:cs typeface="+mn-lt"/>
              </a:rPr>
              <a:t> (Accessed on: 13 May 2025)</a:t>
            </a:r>
          </a:p>
          <a:p>
            <a:r>
              <a:rPr lang="en-US" sz="1200" dirty="0">
                <a:ea typeface="+mn-lt"/>
                <a:cs typeface="+mn-lt"/>
              </a:rPr>
              <a:t>Mize, 2025. </a:t>
            </a:r>
            <a:r>
              <a:rPr lang="en-US" sz="1200" i="1" dirty="0">
                <a:ea typeface="+mn-lt"/>
                <a:cs typeface="+mn-lt"/>
              </a:rPr>
              <a:t>Travel Trends by Age Demographic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5"/>
              </a:rPr>
              <a:t>https://mize.tech/blog/travel-trends-by-age-demographic-age-as-the-key-factor-in-tourism/</a:t>
            </a:r>
            <a:r>
              <a:rPr lang="en-US" sz="1200" dirty="0">
                <a:ea typeface="+mn-lt"/>
                <a:cs typeface="+mn-lt"/>
              </a:rPr>
              <a:t> (Accessed on: 13 May 2025)</a:t>
            </a:r>
          </a:p>
          <a:p>
            <a:r>
              <a:rPr lang="en-GB" sz="1200" dirty="0" err="1">
                <a:ea typeface="+mn-lt"/>
                <a:cs typeface="+mn-lt"/>
              </a:rPr>
              <a:t>Moges</a:t>
            </a:r>
            <a:r>
              <a:rPr lang="en-GB" sz="1200" dirty="0">
                <a:ea typeface="+mn-lt"/>
                <a:cs typeface="+mn-lt"/>
              </a:rPr>
              <a:t>, M., </a:t>
            </a:r>
            <a:r>
              <a:rPr lang="en-GB" sz="1200" dirty="0" err="1">
                <a:ea typeface="+mn-lt"/>
                <a:cs typeface="+mn-lt"/>
              </a:rPr>
              <a:t>Rodland</a:t>
            </a:r>
            <a:r>
              <a:rPr lang="en-GB" sz="1200" dirty="0">
                <a:ea typeface="+mn-lt"/>
                <a:cs typeface="+mn-lt"/>
              </a:rPr>
              <a:t>, E.K. and </a:t>
            </a:r>
            <a:r>
              <a:rPr lang="en-GB" sz="1200" dirty="0" err="1">
                <a:ea typeface="+mn-lt"/>
                <a:cs typeface="+mn-lt"/>
              </a:rPr>
              <a:t>Argaw</a:t>
            </a:r>
            <a:r>
              <a:rPr lang="en-GB" sz="1200" dirty="0">
                <a:ea typeface="+mn-lt"/>
                <a:cs typeface="+mn-lt"/>
              </a:rPr>
              <a:t>, A., 2024. Ethiopian street foods: working conditions and governance perspectives. A qualitative study. </a:t>
            </a:r>
            <a:r>
              <a:rPr lang="en-GB" sz="1200" i="1" dirty="0">
                <a:ea typeface="+mn-lt"/>
                <a:cs typeface="+mn-lt"/>
              </a:rPr>
              <a:t>Environmental Health Insights</a:t>
            </a:r>
            <a:r>
              <a:rPr lang="en-GB" sz="1200" dirty="0">
                <a:ea typeface="+mn-lt"/>
                <a:cs typeface="+mn-lt"/>
              </a:rPr>
              <a:t>, </a:t>
            </a:r>
            <a:r>
              <a:rPr lang="en-GB" sz="1200" i="1" dirty="0">
                <a:ea typeface="+mn-lt"/>
                <a:cs typeface="+mn-lt"/>
              </a:rPr>
              <a:t>18</a:t>
            </a:r>
            <a:r>
              <a:rPr lang="en-GB" sz="1200" dirty="0">
                <a:ea typeface="+mn-lt"/>
                <a:cs typeface="+mn-lt"/>
              </a:rPr>
              <a:t>, p.11786302241241414.</a:t>
            </a:r>
            <a:endParaRPr lang="en-US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Musa, H.G., </a:t>
            </a:r>
            <a:r>
              <a:rPr lang="en-GB" sz="1200" dirty="0" err="1">
                <a:ea typeface="+mn-lt"/>
                <a:cs typeface="+mn-lt"/>
              </a:rPr>
              <a:t>Fatmawati</a:t>
            </a:r>
            <a:r>
              <a:rPr lang="en-GB" sz="1200" dirty="0">
                <a:ea typeface="+mn-lt"/>
                <a:cs typeface="+mn-lt"/>
              </a:rPr>
              <a:t>, I., </a:t>
            </a:r>
            <a:r>
              <a:rPr lang="en-GB" sz="1200" dirty="0" err="1">
                <a:ea typeface="+mn-lt"/>
                <a:cs typeface="+mn-lt"/>
              </a:rPr>
              <a:t>Nuryakin</a:t>
            </a:r>
            <a:r>
              <a:rPr lang="en-GB" sz="1200" dirty="0">
                <a:ea typeface="+mn-lt"/>
                <a:cs typeface="+mn-lt"/>
              </a:rPr>
              <a:t>, N. and </a:t>
            </a:r>
            <a:r>
              <a:rPr lang="en-GB" sz="1200" dirty="0" err="1">
                <a:ea typeface="+mn-lt"/>
                <a:cs typeface="+mn-lt"/>
              </a:rPr>
              <a:t>Suyanto</a:t>
            </a:r>
            <a:r>
              <a:rPr lang="en-GB" sz="1200" dirty="0">
                <a:ea typeface="+mn-lt"/>
                <a:cs typeface="+mn-lt"/>
              </a:rPr>
              <a:t>, M., 2024. Marketing research trends using the technology acceptance model (TAM): A comprehensive review of research (2002–2022). </a:t>
            </a:r>
            <a:r>
              <a:rPr lang="en-GB" sz="1200" i="1" dirty="0">
                <a:ea typeface="+mn-lt"/>
                <a:cs typeface="+mn-lt"/>
              </a:rPr>
              <a:t>Cogent business &amp; management</a:t>
            </a:r>
            <a:r>
              <a:rPr lang="en-GB" sz="1200" dirty="0">
                <a:ea typeface="+mn-lt"/>
                <a:cs typeface="+mn-lt"/>
              </a:rPr>
              <a:t>, </a:t>
            </a:r>
            <a:r>
              <a:rPr lang="en-GB" sz="1200" i="1" dirty="0">
                <a:ea typeface="+mn-lt"/>
                <a:cs typeface="+mn-lt"/>
              </a:rPr>
              <a:t>11</a:t>
            </a:r>
            <a:r>
              <a:rPr lang="en-GB" sz="1200" dirty="0">
                <a:ea typeface="+mn-lt"/>
                <a:cs typeface="+mn-lt"/>
              </a:rPr>
              <a:t>(1), p.2329375.</a:t>
            </a:r>
            <a:endParaRPr lang="en-US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Okada, A., Ishida, Y., Yamauchi, N., </a:t>
            </a:r>
            <a:r>
              <a:rPr lang="en-GB" sz="1200" dirty="0" err="1">
                <a:ea typeface="+mn-lt"/>
                <a:cs typeface="+mn-lt"/>
              </a:rPr>
              <a:t>Grönlund</a:t>
            </a:r>
            <a:r>
              <a:rPr lang="en-GB" sz="1200" dirty="0">
                <a:ea typeface="+mn-lt"/>
                <a:cs typeface="+mn-lt"/>
              </a:rPr>
              <a:t>, H., Zhang, C. and </a:t>
            </a:r>
            <a:r>
              <a:rPr lang="en-GB" sz="1200" dirty="0" err="1">
                <a:ea typeface="+mn-lt"/>
                <a:cs typeface="+mn-lt"/>
              </a:rPr>
              <a:t>Krasnopolskaya</a:t>
            </a:r>
            <a:r>
              <a:rPr lang="en-GB" sz="1200" dirty="0">
                <a:ea typeface="+mn-lt"/>
                <a:cs typeface="+mn-lt"/>
              </a:rPr>
              <a:t>, I., 2022. Episodic volunteering in sport events: A seven-country analysis. </a:t>
            </a:r>
            <a:r>
              <a:rPr lang="en-GB" sz="1200" i="1" dirty="0">
                <a:ea typeface="+mn-lt"/>
                <a:cs typeface="+mn-lt"/>
              </a:rPr>
              <a:t>VOLUNTAS: International Journal of Voluntary and </a:t>
            </a:r>
            <a:r>
              <a:rPr lang="en-GB" sz="1200" i="1" dirty="0" err="1">
                <a:ea typeface="+mn-lt"/>
                <a:cs typeface="+mn-lt"/>
              </a:rPr>
              <a:t>Nonprofit</a:t>
            </a:r>
            <a:r>
              <a:rPr lang="en-GB" sz="1200" i="1" dirty="0">
                <a:ea typeface="+mn-lt"/>
                <a:cs typeface="+mn-lt"/>
              </a:rPr>
              <a:t> Organisations</a:t>
            </a:r>
            <a:r>
              <a:rPr lang="en-GB" sz="1200" dirty="0">
                <a:ea typeface="+mn-lt"/>
                <a:cs typeface="+mn-lt"/>
              </a:rPr>
              <a:t>, </a:t>
            </a:r>
            <a:r>
              <a:rPr lang="en-GB" sz="1200" i="1" dirty="0">
                <a:ea typeface="+mn-lt"/>
                <a:cs typeface="+mn-lt"/>
              </a:rPr>
              <a:t>33</a:t>
            </a:r>
            <a:r>
              <a:rPr lang="en-GB" sz="1200" dirty="0">
                <a:ea typeface="+mn-lt"/>
                <a:cs typeface="+mn-lt"/>
              </a:rPr>
              <a:t>(3), pp.459-471.</a:t>
            </a:r>
            <a:endParaRPr lang="en-US" sz="1200" dirty="0">
              <a:ea typeface="+mn-lt"/>
              <a:cs typeface="+mn-lt"/>
            </a:endParaRPr>
          </a:p>
          <a:p>
            <a:r>
              <a:rPr lang="en-GB" sz="1200" dirty="0" err="1">
                <a:ea typeface="+mn-lt"/>
                <a:cs typeface="+mn-lt"/>
              </a:rPr>
              <a:t>Racinais</a:t>
            </a:r>
            <a:r>
              <a:rPr lang="en-GB" sz="1200" dirty="0">
                <a:ea typeface="+mn-lt"/>
                <a:cs typeface="+mn-lt"/>
              </a:rPr>
              <a:t>, S., Hosokawa, Y., </a:t>
            </a:r>
            <a:r>
              <a:rPr lang="en-GB" sz="1200" dirty="0" err="1">
                <a:ea typeface="+mn-lt"/>
                <a:cs typeface="+mn-lt"/>
              </a:rPr>
              <a:t>Akama</a:t>
            </a:r>
            <a:r>
              <a:rPr lang="en-GB" sz="1200" dirty="0">
                <a:ea typeface="+mn-lt"/>
                <a:cs typeface="+mn-lt"/>
              </a:rPr>
              <a:t>, T., </a:t>
            </a:r>
            <a:r>
              <a:rPr lang="en-GB" sz="1200" dirty="0" err="1">
                <a:ea typeface="+mn-lt"/>
                <a:cs typeface="+mn-lt"/>
              </a:rPr>
              <a:t>Bermon</a:t>
            </a:r>
            <a:r>
              <a:rPr lang="en-GB" sz="1200" dirty="0">
                <a:ea typeface="+mn-lt"/>
                <a:cs typeface="+mn-lt"/>
              </a:rPr>
              <a:t>, S., </a:t>
            </a:r>
            <a:r>
              <a:rPr lang="en-GB" sz="1200" dirty="0" err="1">
                <a:ea typeface="+mn-lt"/>
                <a:cs typeface="+mn-lt"/>
              </a:rPr>
              <a:t>Bigard</a:t>
            </a:r>
            <a:r>
              <a:rPr lang="en-GB" sz="1200" dirty="0">
                <a:ea typeface="+mn-lt"/>
                <a:cs typeface="+mn-lt"/>
              </a:rPr>
              <a:t>, X., Casa, D.J., </a:t>
            </a:r>
            <a:r>
              <a:rPr lang="en-GB" sz="1200" dirty="0" err="1">
                <a:ea typeface="+mn-lt"/>
                <a:cs typeface="+mn-lt"/>
              </a:rPr>
              <a:t>Grundstein</a:t>
            </a:r>
            <a:r>
              <a:rPr lang="en-GB" sz="1200" dirty="0">
                <a:ea typeface="+mn-lt"/>
                <a:cs typeface="+mn-lt"/>
              </a:rPr>
              <a:t>, A., Jay, O., Massey, A., Migliorini, S. and Mountjoy, M., 2023. IOC consensus statement on recommendations and regulations for sports events in the heat. </a:t>
            </a:r>
            <a:r>
              <a:rPr lang="en-GB" sz="1200" i="1" dirty="0">
                <a:ea typeface="+mn-lt"/>
                <a:cs typeface="+mn-lt"/>
              </a:rPr>
              <a:t>British Journal of Sports Medicine</a:t>
            </a:r>
            <a:r>
              <a:rPr lang="en-GB" sz="1200" dirty="0">
                <a:ea typeface="+mn-lt"/>
                <a:cs typeface="+mn-lt"/>
              </a:rPr>
              <a:t>, </a:t>
            </a:r>
            <a:r>
              <a:rPr lang="en-GB" sz="1200" i="1" dirty="0">
                <a:ea typeface="+mn-lt"/>
                <a:cs typeface="+mn-lt"/>
              </a:rPr>
              <a:t>57</a:t>
            </a:r>
            <a:r>
              <a:rPr lang="en-GB" sz="1200" dirty="0">
                <a:ea typeface="+mn-lt"/>
                <a:cs typeface="+mn-lt"/>
              </a:rPr>
              <a:t>(1), pp.8-25.</a:t>
            </a:r>
            <a:endParaRPr lang="en-US" sz="1200" dirty="0">
              <a:ea typeface="+mn-lt"/>
              <a:cs typeface="+mn-lt"/>
            </a:endParaRPr>
          </a:p>
          <a:p>
            <a:r>
              <a:rPr lang="en-GB" sz="1200" dirty="0">
                <a:ea typeface="+mn-lt"/>
                <a:cs typeface="+mn-lt"/>
              </a:rPr>
              <a:t>Ren, H., Jiang, Z., Wu, Q., Li, Q. and Yang, Y., 2022. Integrated optimisation of a regional integrated energy system with thermal energy storage considering both resilience and reliability. </a:t>
            </a:r>
            <a:r>
              <a:rPr lang="en-GB" sz="1200" i="1" dirty="0">
                <a:ea typeface="+mn-lt"/>
                <a:cs typeface="+mn-lt"/>
              </a:rPr>
              <a:t>Energy</a:t>
            </a:r>
            <a:r>
              <a:rPr lang="en-GB" sz="1200" dirty="0">
                <a:ea typeface="+mn-lt"/>
                <a:cs typeface="+mn-lt"/>
              </a:rPr>
              <a:t>, </a:t>
            </a:r>
            <a:r>
              <a:rPr lang="en-GB" sz="1200" i="1" dirty="0">
                <a:ea typeface="+mn-lt"/>
                <a:cs typeface="+mn-lt"/>
              </a:rPr>
              <a:t>261</a:t>
            </a:r>
            <a:r>
              <a:rPr lang="en-GB" sz="1200" dirty="0">
                <a:ea typeface="+mn-lt"/>
                <a:cs typeface="+mn-lt"/>
              </a:rPr>
              <a:t>, p.125333.</a:t>
            </a:r>
            <a:endParaRPr lang="en-US" sz="1200" dirty="0">
              <a:ea typeface="+mn-lt"/>
              <a:cs typeface="+mn-lt"/>
            </a:endParaRPr>
          </a:p>
          <a:p>
            <a:r>
              <a:rPr lang="en-US" sz="1200" dirty="0">
                <a:ea typeface="+mn-lt"/>
                <a:cs typeface="+mn-lt"/>
              </a:rPr>
              <a:t>We Forum, 2023. </a:t>
            </a:r>
            <a:r>
              <a:rPr lang="en-US" sz="1200" i="1" dirty="0">
                <a:ea typeface="+mn-lt"/>
                <a:cs typeface="+mn-lt"/>
              </a:rPr>
              <a:t>Survey of </a:t>
            </a:r>
            <a:r>
              <a:rPr lang="en-US" sz="1200" i="1" dirty="0" err="1">
                <a:ea typeface="+mn-lt"/>
                <a:cs typeface="+mn-lt"/>
              </a:rPr>
              <a:t>travellers</a:t>
            </a:r>
            <a:r>
              <a:rPr lang="en-US" sz="1200" i="1" dirty="0">
                <a:ea typeface="+mn-lt"/>
                <a:cs typeface="+mn-lt"/>
              </a:rPr>
              <a:t> finds 76% want more sustainable options</a:t>
            </a:r>
            <a:r>
              <a:rPr lang="en-US" sz="1200" dirty="0">
                <a:ea typeface="+mn-lt"/>
                <a:cs typeface="+mn-lt"/>
              </a:rPr>
              <a:t>. Available at: </a:t>
            </a:r>
            <a:r>
              <a:rPr lang="en-US" sz="1200" dirty="0">
                <a:ea typeface="+mn-lt"/>
                <a:cs typeface="+mn-lt"/>
                <a:hlinkClick r:id="rId6"/>
              </a:rPr>
              <a:t>https://www.weforum.org/stories/2023/04/survey-of-travelers-finds-76-want-more-sustainable-options/</a:t>
            </a:r>
            <a:r>
              <a:rPr lang="en-US" sz="1200" dirty="0">
                <a:ea typeface="+mn-lt"/>
                <a:cs typeface="+mn-lt"/>
              </a:rPr>
              <a:t> (Accessed on: 13 May 2025)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8C12388-029F-A275-0CD8-07E1524E16B2}"/>
              </a:ext>
            </a:extLst>
          </p:cNvPr>
          <p:cNvSpPr txBox="1"/>
          <p:nvPr/>
        </p:nvSpPr>
        <p:spPr>
          <a:xfrm>
            <a:off x="3454387" y="5937310"/>
            <a:ext cx="8737614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AI Declaration: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en-GB" sz="1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</a:t>
            </a:r>
            <a:br>
              <a:rPr lang="en-GB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263935402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33</TotalTime>
  <Words>2507</Words>
  <Application>Microsoft Macintosh PowerPoint</Application>
  <PresentationFormat>Widescreen</PresentationFormat>
  <Paragraphs>194</Paragraphs>
  <Slides>14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Aptos</vt:lpstr>
      <vt:lpstr>Aptos Display</vt:lpstr>
      <vt:lpstr>Arial</vt:lpstr>
      <vt:lpstr>Calibri</vt:lpstr>
      <vt:lpstr>Symbol</vt:lpstr>
      <vt:lpstr>Times New Roman</vt:lpstr>
      <vt:lpstr>office theme</vt:lpstr>
      <vt:lpstr>Feasibility Plan for an International Meeting / Event.  Dimitar Karamanov 2235640 </vt:lpstr>
      <vt:lpstr>Introduction</vt:lpstr>
      <vt:lpstr>Objectives</vt:lpstr>
      <vt:lpstr>Event Concept and Background</vt:lpstr>
      <vt:lpstr>Market Factors</vt:lpstr>
      <vt:lpstr>Operational Feasibility</vt:lpstr>
      <vt:lpstr>Financial Budget</vt:lpstr>
      <vt:lpstr>Risk Assessment</vt:lpstr>
      <vt:lpstr>Sustainability &amp; Community Impact</vt:lpstr>
      <vt:lpstr>Technological Integration</vt:lpstr>
      <vt:lpstr>Feasibility Justification &amp; Strategic Fit</vt:lpstr>
      <vt:lpstr>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Feasibility Plan for an International Meeting / Event.  Dimitar Karamanov 2235640 </dc:title>
  <dc:creator/>
  <cp:lastModifiedBy>Dimitar Karamanov</cp:lastModifiedBy>
  <cp:revision>95</cp:revision>
  <dcterms:created xsi:type="dcterms:W3CDTF">2025-05-13T15:10:21Z</dcterms:created>
  <dcterms:modified xsi:type="dcterms:W3CDTF">2025-05-22T16:51:17Z</dcterms:modified>
</cp:coreProperties>
</file>