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66" r:id="rId3"/>
    <p:sldId id="267" r:id="rId4"/>
    <p:sldId id="268" r:id="rId5"/>
    <p:sldId id="272" r:id="rId6"/>
    <p:sldId id="269" r:id="rId7"/>
    <p:sldId id="270" r:id="rId8"/>
    <p:sldId id="273" r:id="rId9"/>
    <p:sldId id="27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1EE"/>
    <a:srgbClr val="124061"/>
    <a:srgbClr val="002457"/>
    <a:srgbClr val="F2F0EE"/>
    <a:srgbClr val="BFC8D6"/>
    <a:srgbClr val="850000"/>
    <a:srgbClr val="58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8"/>
    <p:restoredTop sz="94679"/>
  </p:normalViewPr>
  <p:slideViewPr>
    <p:cSldViewPr snapToGrid="0">
      <p:cViewPr varScale="1">
        <p:scale>
          <a:sx n="104" d="100"/>
          <a:sy n="104" d="100"/>
        </p:scale>
        <p:origin x="14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981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571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525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183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281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617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063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236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36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487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865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5/5/25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763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jpeg"/><Relationship Id="rId7" Type="http://schemas.openxmlformats.org/officeDocument/2006/relationships/image" Target="../media/image1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3.svg"/><Relationship Id="rId5" Type="http://schemas.openxmlformats.org/officeDocument/2006/relationships/image" Target="../media/image14.svg"/><Relationship Id="rId10" Type="http://schemas.openxmlformats.org/officeDocument/2006/relationships/image" Target="../media/image2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file:////Users/davidsheppard/Library/Group%20Containers/UBF8T346G9.ms/WebArchiveCopyPasteTempFiles/com.microsoft.Word/whatis-cia_triad-h.png" TargetMode="External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1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33A9A-D70C-D580-44D4-27863FBEB6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9273" y="1165459"/>
            <a:ext cx="5949533" cy="19625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600" dirty="0">
                <a:solidFill>
                  <a:srgbClr val="002457"/>
                </a:solidFill>
              </a:rPr>
              <a:t>Cybersecurity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BF7A95-1259-457F-6D6F-BEA3A277D4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6526" y="4414261"/>
            <a:ext cx="5176078" cy="1157436"/>
          </a:xfrm>
        </p:spPr>
        <p:txBody>
          <a:bodyPr anchor="b">
            <a:normAutofit fontScale="92500"/>
          </a:bodyPr>
          <a:lstStyle/>
          <a:p>
            <a:r>
              <a:rPr lang="en-US" sz="2400" dirty="0">
                <a:solidFill>
                  <a:srgbClr val="002457"/>
                </a:solidFill>
              </a:rPr>
              <a:t>An overview of cybersecurity policies and measures to counter threats 2025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Picture 5" descr="A logo of a company&#10;&#10;AI-generated content may be incorrect.">
            <a:extLst>
              <a:ext uri="{FF2B5EF4-FFF2-40B4-BE49-F238E27FC236}">
                <a16:creationId xmlns:a16="http://schemas.microsoft.com/office/drawing/2014/main" id="{E7262931-4D3F-3118-C534-0E89D4B3A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1638" y="508090"/>
            <a:ext cx="5230558" cy="523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809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0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B2AD31-1A47-7E93-4C40-8E7EF9EAF215}"/>
              </a:ext>
            </a:extLst>
          </p:cNvPr>
          <p:cNvSpPr/>
          <p:nvPr/>
        </p:nvSpPr>
        <p:spPr>
          <a:xfrm>
            <a:off x="-12988" y="0"/>
            <a:ext cx="12192000" cy="977462"/>
          </a:xfrm>
          <a:prstGeom prst="rect">
            <a:avLst/>
          </a:prstGeom>
          <a:solidFill>
            <a:srgbClr val="F2F0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3E1F71-335D-F55C-3963-5AC3C36037A4}"/>
              </a:ext>
            </a:extLst>
          </p:cNvPr>
          <p:cNvSpPr/>
          <p:nvPr/>
        </p:nvSpPr>
        <p:spPr>
          <a:xfrm>
            <a:off x="0" y="5517931"/>
            <a:ext cx="12192000" cy="134006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C01242-A768-55C6-2193-05F8333423B7}"/>
              </a:ext>
            </a:extLst>
          </p:cNvPr>
          <p:cNvSpPr txBox="1">
            <a:spLocks/>
          </p:cNvSpPr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FinSecure Ltd. Cyber 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4F5C0C-D6C9-E97A-D0E5-DD220A9EC3F1}"/>
              </a:ext>
            </a:extLst>
          </p:cNvPr>
          <p:cNvSpPr txBox="1">
            <a:spLocks/>
          </p:cNvSpPr>
          <p:nvPr/>
        </p:nvSpPr>
        <p:spPr>
          <a:xfrm>
            <a:off x="8641975" y="5739969"/>
            <a:ext cx="3355309" cy="96012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900" dirty="0"/>
              <a:t>An overview of requirements 2025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CA290EC-739E-93CC-66FC-E1A312F2082C}"/>
              </a:ext>
            </a:extLst>
          </p:cNvPr>
          <p:cNvSpPr txBox="1">
            <a:spLocks/>
          </p:cNvSpPr>
          <p:nvPr/>
        </p:nvSpPr>
        <p:spPr>
          <a:xfrm>
            <a:off x="824776" y="262583"/>
            <a:ext cx="10475721" cy="650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>
                <a:solidFill>
                  <a:sysClr val="windowText" lastClr="000000"/>
                </a:solidFill>
              </a:rPr>
              <a:t>Common threat types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772068E0-FF01-B7F4-CCC5-AEE0A1A45F68}"/>
              </a:ext>
            </a:extLst>
          </p:cNvPr>
          <p:cNvSpPr/>
          <p:nvPr/>
        </p:nvSpPr>
        <p:spPr>
          <a:xfrm>
            <a:off x="59339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Half-frame 6">
            <a:extLst>
              <a:ext uri="{FF2B5EF4-FFF2-40B4-BE49-F238E27FC236}">
                <a16:creationId xmlns:a16="http://schemas.microsoft.com/office/drawing/2014/main" id="{C1BCDC3F-ECD3-3D85-1294-FF94C7DFFF87}"/>
              </a:ext>
            </a:extLst>
          </p:cNvPr>
          <p:cNvSpPr/>
          <p:nvPr/>
        </p:nvSpPr>
        <p:spPr>
          <a:xfrm flipH="1">
            <a:off x="11346848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7" name="Graphic 16" descr="Detective male with solid fill">
            <a:extLst>
              <a:ext uri="{FF2B5EF4-FFF2-40B4-BE49-F238E27FC236}">
                <a16:creationId xmlns:a16="http://schemas.microsoft.com/office/drawing/2014/main" id="{BBCC543C-D002-5245-FB5A-A48E143B1D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370" y="1731840"/>
            <a:ext cx="726250" cy="726250"/>
          </a:xfrm>
          <a:prstGeom prst="rect">
            <a:avLst/>
          </a:prstGeom>
        </p:spPr>
      </p:pic>
      <p:pic>
        <p:nvPicPr>
          <p:cNvPr id="18" name="Graphic 17" descr="Pound with solid fill">
            <a:extLst>
              <a:ext uri="{FF2B5EF4-FFF2-40B4-BE49-F238E27FC236}">
                <a16:creationId xmlns:a16="http://schemas.microsoft.com/office/drawing/2014/main" id="{7AE6150B-E937-F585-CD75-FC6E75F4C4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19533" y="1731840"/>
            <a:ext cx="624121" cy="624121"/>
          </a:xfrm>
          <a:prstGeom prst="rect">
            <a:avLst/>
          </a:prstGeom>
        </p:spPr>
      </p:pic>
      <p:pic>
        <p:nvPicPr>
          <p:cNvPr id="23" name="Graphic 22" descr="Fishing with solid fill">
            <a:extLst>
              <a:ext uri="{FF2B5EF4-FFF2-40B4-BE49-F238E27FC236}">
                <a16:creationId xmlns:a16="http://schemas.microsoft.com/office/drawing/2014/main" id="{E2F62271-3540-57A0-5D43-7E49F752ED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72567" y="1731840"/>
            <a:ext cx="726250" cy="726250"/>
          </a:xfrm>
          <a:prstGeom prst="rect">
            <a:avLst/>
          </a:prstGeom>
        </p:spPr>
      </p:pic>
      <p:pic>
        <p:nvPicPr>
          <p:cNvPr id="24" name="Graphic 23" descr="Shopping cart with solid fill">
            <a:extLst>
              <a:ext uri="{FF2B5EF4-FFF2-40B4-BE49-F238E27FC236}">
                <a16:creationId xmlns:a16="http://schemas.microsoft.com/office/drawing/2014/main" id="{C37D6C1B-F1C9-B471-0393-0008E06796C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927730" y="1731840"/>
            <a:ext cx="726250" cy="726250"/>
          </a:xfrm>
          <a:prstGeom prst="rect">
            <a:avLst/>
          </a:prstGeom>
        </p:spPr>
      </p:pic>
      <p:pic>
        <p:nvPicPr>
          <p:cNvPr id="25" name="Graphic 24" descr="Earth globe: Africa and Europe with solid fill">
            <a:extLst>
              <a:ext uri="{FF2B5EF4-FFF2-40B4-BE49-F238E27FC236}">
                <a16:creationId xmlns:a16="http://schemas.microsoft.com/office/drawing/2014/main" id="{4765D64B-4C03-5F5E-E1C3-C498D32FD53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382894" y="1731840"/>
            <a:ext cx="726250" cy="7262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2A849C4-C20E-A92A-03BE-FBCB7A12AF8B}"/>
              </a:ext>
            </a:extLst>
          </p:cNvPr>
          <p:cNvSpPr txBox="1"/>
          <p:nvPr/>
        </p:nvSpPr>
        <p:spPr>
          <a:xfrm>
            <a:off x="220027" y="1159156"/>
            <a:ext cx="1737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Internal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50E5BC6-3715-2B30-9FDB-444D2C959A36}"/>
              </a:ext>
            </a:extLst>
          </p:cNvPr>
          <p:cNvSpPr txBox="1"/>
          <p:nvPr/>
        </p:nvSpPr>
        <p:spPr>
          <a:xfrm>
            <a:off x="5692281" y="1159155"/>
            <a:ext cx="2437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sz="2400" b="1" dirty="0"/>
              <a:t>External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53F977E-8884-520E-1520-626552BF343A}"/>
              </a:ext>
            </a:extLst>
          </p:cNvPr>
          <p:cNvSpPr txBox="1"/>
          <p:nvPr/>
        </p:nvSpPr>
        <p:spPr>
          <a:xfrm>
            <a:off x="94915" y="2555296"/>
            <a:ext cx="19874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Insider threats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577D5A0-8095-62A2-0039-F560D418A3E5}"/>
              </a:ext>
            </a:extLst>
          </p:cNvPr>
          <p:cNvSpPr txBox="1"/>
          <p:nvPr/>
        </p:nvSpPr>
        <p:spPr>
          <a:xfrm>
            <a:off x="2761306" y="2555296"/>
            <a:ext cx="18596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Ransomware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9F866BE-21C8-5FC1-7912-3B99E3A88464}"/>
              </a:ext>
            </a:extLst>
          </p:cNvPr>
          <p:cNvSpPr txBox="1"/>
          <p:nvPr/>
        </p:nvSpPr>
        <p:spPr>
          <a:xfrm>
            <a:off x="5266276" y="2555296"/>
            <a:ext cx="1659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Phishing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7451AB7-D9C0-364C-1C97-6479DCF59A25}"/>
              </a:ext>
            </a:extLst>
          </p:cNvPr>
          <p:cNvSpPr txBox="1"/>
          <p:nvPr/>
        </p:nvSpPr>
        <p:spPr>
          <a:xfrm>
            <a:off x="7552759" y="2555296"/>
            <a:ext cx="19049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Supply chain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0388FB4-8810-9675-1576-D111EED4B2C7}"/>
              </a:ext>
            </a:extLst>
          </p:cNvPr>
          <p:cNvSpPr txBox="1"/>
          <p:nvPr/>
        </p:nvSpPr>
        <p:spPr>
          <a:xfrm>
            <a:off x="10013503" y="2558614"/>
            <a:ext cx="21075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State sponsored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FEC9F56-7C10-7FD6-53DE-126B5F2D2095}"/>
              </a:ext>
            </a:extLst>
          </p:cNvPr>
          <p:cNvCxnSpPr/>
          <p:nvPr/>
        </p:nvCxnSpPr>
        <p:spPr>
          <a:xfrm>
            <a:off x="2396359" y="1106069"/>
            <a:ext cx="0" cy="4254207"/>
          </a:xfrm>
          <a:prstGeom prst="line">
            <a:avLst/>
          </a:prstGeom>
          <a:ln>
            <a:solidFill>
              <a:srgbClr val="BFC8D6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F8535B9E-6E11-815F-3B31-416DA78CEEF3}"/>
              </a:ext>
            </a:extLst>
          </p:cNvPr>
          <p:cNvSpPr txBox="1"/>
          <p:nvPr/>
        </p:nvSpPr>
        <p:spPr>
          <a:xfrm>
            <a:off x="59339" y="2946506"/>
            <a:ext cx="2224115" cy="16496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Employees use access privileges for </a:t>
            </a:r>
            <a:r>
              <a:rPr lang="en-US" sz="1600" dirty="0">
                <a:solidFill>
                  <a:schemeClr val="bg1"/>
                </a:solidFill>
              </a:rPr>
              <a:t>mal</a:t>
            </a:r>
            <a:r>
              <a:rPr lang="en-US" sz="1600" b="0" dirty="0">
                <a:solidFill>
                  <a:schemeClr val="bg1"/>
                </a:solidFill>
              </a:rPr>
              <a:t>practice, </a:t>
            </a:r>
            <a:r>
              <a:rPr lang="en-US" sz="1600" dirty="0">
                <a:solidFill>
                  <a:schemeClr val="bg1"/>
                </a:solidFill>
              </a:rPr>
              <a:t>i</a:t>
            </a:r>
            <a:r>
              <a:rPr lang="en-US" sz="1600" b="0" dirty="0">
                <a:solidFill>
                  <a:schemeClr val="bg1"/>
                </a:solidFill>
              </a:rPr>
              <a:t>.e. introduce malware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Accidental security breaches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B395B57-8ABF-B3FD-E2FF-251C291A2DE4}"/>
              </a:ext>
            </a:extLst>
          </p:cNvPr>
          <p:cNvSpPr txBox="1"/>
          <p:nvPr/>
        </p:nvSpPr>
        <p:spPr>
          <a:xfrm>
            <a:off x="2506524" y="2946506"/>
            <a:ext cx="2188539" cy="120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Access your data unlawfully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b="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Demand a ransom to release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F2A60DF-E28C-A5B7-F0C8-40E55187C156}"/>
              </a:ext>
            </a:extLst>
          </p:cNvPr>
          <p:cNvSpPr txBox="1"/>
          <p:nvPr/>
        </p:nvSpPr>
        <p:spPr>
          <a:xfrm>
            <a:off x="4923601" y="2946506"/>
            <a:ext cx="2188539" cy="18712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Scam emails, text messages or phone calls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b="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Trick victims to steal data or install viruses on devices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E892D94-7F2D-C2C1-0762-7251A4D039F6}"/>
              </a:ext>
            </a:extLst>
          </p:cNvPr>
          <p:cNvSpPr txBox="1"/>
          <p:nvPr/>
        </p:nvSpPr>
        <p:spPr>
          <a:xfrm>
            <a:off x="7225038" y="2924628"/>
            <a:ext cx="218853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Target distribution networks to access wider organisation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7A18FC0-48FA-A5BF-265E-A0D7E5B9D77D}"/>
              </a:ext>
            </a:extLst>
          </p:cNvPr>
          <p:cNvSpPr txBox="1"/>
          <p:nvPr/>
        </p:nvSpPr>
        <p:spPr>
          <a:xfrm>
            <a:off x="9682742" y="2946506"/>
            <a:ext cx="2188539" cy="16496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Sophisticated attacks to cause wide scale disruption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b="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Can impact entire countries</a:t>
            </a:r>
          </a:p>
        </p:txBody>
      </p:sp>
      <p:pic>
        <p:nvPicPr>
          <p:cNvPr id="40" name="Picture 39" descr="A logo of a company&#10;&#10;AI-generated content may be incorrect.">
            <a:extLst>
              <a:ext uri="{FF2B5EF4-FFF2-40B4-BE49-F238E27FC236}">
                <a16:creationId xmlns:a16="http://schemas.microsoft.com/office/drawing/2014/main" id="{93CF8099-7F89-C7BA-3333-F3EE82B63B1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28564" y="-3118"/>
            <a:ext cx="980580" cy="98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4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06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6CB9B9-5AB7-3863-A921-C3B9EE2C5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1A91CE3-E446-C8E8-F3B9-B32347573C93}"/>
              </a:ext>
            </a:extLst>
          </p:cNvPr>
          <p:cNvSpPr/>
          <p:nvPr/>
        </p:nvSpPr>
        <p:spPr>
          <a:xfrm>
            <a:off x="0" y="-17127"/>
            <a:ext cx="12192000" cy="977462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9A2BE-3E65-77A0-D0D7-9A2BB92E5788}"/>
              </a:ext>
            </a:extLst>
          </p:cNvPr>
          <p:cNvSpPr/>
          <p:nvPr/>
        </p:nvSpPr>
        <p:spPr>
          <a:xfrm>
            <a:off x="0" y="5517931"/>
            <a:ext cx="12192000" cy="134006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04700D-3F85-5479-514F-0C7BA97C7D95}"/>
              </a:ext>
            </a:extLst>
          </p:cNvPr>
          <p:cNvSpPr txBox="1">
            <a:spLocks/>
          </p:cNvSpPr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FinSecure Ltd. Cyber 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3734FE-A62A-41F3-49F6-AFA72B464EE0}"/>
              </a:ext>
            </a:extLst>
          </p:cNvPr>
          <p:cNvSpPr txBox="1">
            <a:spLocks/>
          </p:cNvSpPr>
          <p:nvPr/>
        </p:nvSpPr>
        <p:spPr>
          <a:xfrm>
            <a:off x="8641975" y="5739969"/>
            <a:ext cx="3355309" cy="96012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900" dirty="0"/>
              <a:t>An overview of requirements 2025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51BAE2F-A7D3-2F5A-0BA9-1DBF52C598EB}"/>
              </a:ext>
            </a:extLst>
          </p:cNvPr>
          <p:cNvSpPr txBox="1">
            <a:spLocks/>
          </p:cNvSpPr>
          <p:nvPr/>
        </p:nvSpPr>
        <p:spPr>
          <a:xfrm>
            <a:off x="824776" y="262583"/>
            <a:ext cx="10475721" cy="650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Impact of cyberattacks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8F3FFCDE-8E8D-BDDD-04CE-D382239C7CDE}"/>
              </a:ext>
            </a:extLst>
          </p:cNvPr>
          <p:cNvSpPr/>
          <p:nvPr/>
        </p:nvSpPr>
        <p:spPr>
          <a:xfrm>
            <a:off x="59339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Half-frame 6">
            <a:extLst>
              <a:ext uri="{FF2B5EF4-FFF2-40B4-BE49-F238E27FC236}">
                <a16:creationId xmlns:a16="http://schemas.microsoft.com/office/drawing/2014/main" id="{0B6F677D-8A8E-9F88-665F-1A1F93EBE1F3}"/>
              </a:ext>
            </a:extLst>
          </p:cNvPr>
          <p:cNvSpPr/>
          <p:nvPr/>
        </p:nvSpPr>
        <p:spPr>
          <a:xfrm flipH="1">
            <a:off x="11346848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1846612D-B63B-1552-AAA2-766CA7C9E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564" y="-18884"/>
            <a:ext cx="980580" cy="980580"/>
          </a:xfrm>
          <a:prstGeom prst="rect">
            <a:avLst/>
          </a:prstGeom>
        </p:spPr>
      </p:pic>
      <p:pic>
        <p:nvPicPr>
          <p:cNvPr id="1026" name="Picture 2" descr="Cybercrime: being bad is big business">
            <a:extLst>
              <a:ext uri="{FF2B5EF4-FFF2-40B4-BE49-F238E27FC236}">
                <a16:creationId xmlns:a16="http://schemas.microsoft.com/office/drawing/2014/main" id="{7EFD2888-19C0-A4A6-2D3F-A9B497476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45" y="1723715"/>
            <a:ext cx="6210400" cy="316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phic 10" descr="Dollar with solid fill">
            <a:extLst>
              <a:ext uri="{FF2B5EF4-FFF2-40B4-BE49-F238E27FC236}">
                <a16:creationId xmlns:a16="http://schemas.microsoft.com/office/drawing/2014/main" id="{8EAF3DE3-A575-5FFB-630C-589656E1DB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60472" y="2917544"/>
            <a:ext cx="651596" cy="651596"/>
          </a:xfrm>
          <a:prstGeom prst="rect">
            <a:avLst/>
          </a:prstGeom>
        </p:spPr>
      </p:pic>
      <p:pic>
        <p:nvPicPr>
          <p:cNvPr id="12" name="Graphic 11" descr="Group of people with solid fill">
            <a:extLst>
              <a:ext uri="{FF2B5EF4-FFF2-40B4-BE49-F238E27FC236}">
                <a16:creationId xmlns:a16="http://schemas.microsoft.com/office/drawing/2014/main" id="{35C2FD39-7A12-F6BD-33F1-108B232605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60472" y="4272579"/>
            <a:ext cx="651596" cy="651596"/>
          </a:xfrm>
          <a:prstGeom prst="rect">
            <a:avLst/>
          </a:prstGeom>
        </p:spPr>
      </p:pic>
      <p:pic>
        <p:nvPicPr>
          <p:cNvPr id="13" name="Graphic 12" descr="Bank with solid fill">
            <a:extLst>
              <a:ext uri="{FF2B5EF4-FFF2-40B4-BE49-F238E27FC236}">
                <a16:creationId xmlns:a16="http://schemas.microsoft.com/office/drawing/2014/main" id="{D8074453-9281-4010-DE95-1ED66768FFA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560472" y="3606974"/>
            <a:ext cx="651596" cy="651596"/>
          </a:xfrm>
          <a:prstGeom prst="rect">
            <a:avLst/>
          </a:prstGeom>
        </p:spPr>
      </p:pic>
      <p:pic>
        <p:nvPicPr>
          <p:cNvPr id="14" name="Graphic 13" descr="Detective male with solid fill">
            <a:extLst>
              <a:ext uri="{FF2B5EF4-FFF2-40B4-BE49-F238E27FC236}">
                <a16:creationId xmlns:a16="http://schemas.microsoft.com/office/drawing/2014/main" id="{E3DCDF0F-D15C-E836-FC11-BAC2D9C6A22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560472" y="2152400"/>
            <a:ext cx="651596" cy="6515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49FE585-6732-15D8-D5CD-E299295D8AC0}"/>
              </a:ext>
            </a:extLst>
          </p:cNvPr>
          <p:cNvSpPr txBox="1"/>
          <p:nvPr/>
        </p:nvSpPr>
        <p:spPr>
          <a:xfrm>
            <a:off x="8496298" y="2157665"/>
            <a:ext cx="30432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3F1EE"/>
                </a:solidFill>
              </a:rPr>
              <a:t>Cyberattacks (2023): </a:t>
            </a:r>
            <a:r>
              <a:rPr lang="en-US" sz="1600" b="1" dirty="0">
                <a:solidFill>
                  <a:srgbClr val="F3F1EE"/>
                </a:solidFill>
              </a:rPr>
              <a:t>2,365 </a:t>
            </a:r>
          </a:p>
          <a:p>
            <a:r>
              <a:rPr lang="en-US" sz="1600" dirty="0">
                <a:solidFill>
                  <a:srgbClr val="F3F1EE"/>
                </a:solidFill>
              </a:rPr>
              <a:t>Increase of </a:t>
            </a:r>
            <a:r>
              <a:rPr lang="en-US" sz="1600" b="1" dirty="0">
                <a:solidFill>
                  <a:srgbClr val="F3F1EE"/>
                </a:solidFill>
              </a:rPr>
              <a:t>72% </a:t>
            </a:r>
            <a:r>
              <a:rPr lang="en-US" sz="1600" dirty="0">
                <a:solidFill>
                  <a:srgbClr val="F3F1EE"/>
                </a:solidFill>
              </a:rPr>
              <a:t>since 2021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24A01C2-05A5-8414-E1D5-D9F4974E07AF}"/>
              </a:ext>
            </a:extLst>
          </p:cNvPr>
          <p:cNvSpPr txBox="1"/>
          <p:nvPr/>
        </p:nvSpPr>
        <p:spPr>
          <a:xfrm>
            <a:off x="8496298" y="2865583"/>
            <a:ext cx="3208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3F1EE"/>
                </a:solidFill>
              </a:rPr>
              <a:t>Average data breach cost:</a:t>
            </a:r>
          </a:p>
          <a:p>
            <a:r>
              <a:rPr lang="en-US" sz="1600" b="1" dirty="0">
                <a:solidFill>
                  <a:srgbClr val="F3F1EE"/>
                </a:solidFill>
              </a:rPr>
              <a:t>$4.45 million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FEA0711-C58D-07EA-CA5C-6227CA1BCBF0}"/>
              </a:ext>
            </a:extLst>
          </p:cNvPr>
          <p:cNvSpPr txBox="1"/>
          <p:nvPr/>
        </p:nvSpPr>
        <p:spPr>
          <a:xfrm>
            <a:off x="8496298" y="3573501"/>
            <a:ext cx="3208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3F1EE"/>
                </a:solidFill>
              </a:rPr>
              <a:t>Companies reporting email incidents: </a:t>
            </a:r>
            <a:r>
              <a:rPr lang="en-US" sz="1600" b="1" dirty="0">
                <a:solidFill>
                  <a:srgbClr val="F3F1EE"/>
                </a:solidFill>
              </a:rPr>
              <a:t>94%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3CBD823-29C0-6DCA-F860-73AF85916DD1}"/>
              </a:ext>
            </a:extLst>
          </p:cNvPr>
          <p:cNvSpPr txBox="1"/>
          <p:nvPr/>
        </p:nvSpPr>
        <p:spPr>
          <a:xfrm>
            <a:off x="8496298" y="4281419"/>
            <a:ext cx="3695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3F1EE"/>
                </a:solidFill>
              </a:rPr>
              <a:t>People impacted by data breaches: </a:t>
            </a:r>
          </a:p>
          <a:p>
            <a:r>
              <a:rPr lang="en-US" sz="1600" b="1" dirty="0">
                <a:solidFill>
                  <a:srgbClr val="F3F1EE"/>
                </a:solidFill>
              </a:rPr>
              <a:t>353 million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12FF69-61C0-74BA-66DA-9C29816F0BC4}"/>
              </a:ext>
            </a:extLst>
          </p:cNvPr>
          <p:cNvSpPr txBox="1"/>
          <p:nvPr/>
        </p:nvSpPr>
        <p:spPr>
          <a:xfrm>
            <a:off x="7560472" y="1629148"/>
            <a:ext cx="4631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3F1EE"/>
                </a:solidFill>
              </a:rPr>
              <a:t>Global impact of cyberattacks</a:t>
            </a:r>
          </a:p>
        </p:txBody>
      </p:sp>
    </p:spTree>
    <p:extLst>
      <p:ext uri="{BB962C8B-B14F-4D97-AF65-F5344CB8AC3E}">
        <p14:creationId xmlns:p14="http://schemas.microsoft.com/office/powerpoint/2010/main" val="2435022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06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581DAB-D119-77FA-0078-CB1161865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2CB11A57-7933-ADAD-6E8D-B6EB3569746B}"/>
              </a:ext>
            </a:extLst>
          </p:cNvPr>
          <p:cNvSpPr/>
          <p:nvPr/>
        </p:nvSpPr>
        <p:spPr>
          <a:xfrm flipV="1">
            <a:off x="9756239" y="1794906"/>
            <a:ext cx="2376422" cy="3565114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C08A0A7-83E9-0B2C-DAB2-0696B4FFE826}"/>
              </a:ext>
            </a:extLst>
          </p:cNvPr>
          <p:cNvSpPr/>
          <p:nvPr/>
        </p:nvSpPr>
        <p:spPr>
          <a:xfrm flipV="1">
            <a:off x="6824292" y="1794906"/>
            <a:ext cx="2376422" cy="3565113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FFEE653-D356-782E-0E4A-8D62963D44C4}"/>
              </a:ext>
            </a:extLst>
          </p:cNvPr>
          <p:cNvSpPr/>
          <p:nvPr/>
        </p:nvSpPr>
        <p:spPr>
          <a:xfrm flipV="1">
            <a:off x="3892345" y="1823956"/>
            <a:ext cx="2376422" cy="3562184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720BB3-6CD4-D473-CFFC-B16E13945F8E}"/>
              </a:ext>
            </a:extLst>
          </p:cNvPr>
          <p:cNvSpPr/>
          <p:nvPr/>
        </p:nvSpPr>
        <p:spPr>
          <a:xfrm>
            <a:off x="0" y="-17127"/>
            <a:ext cx="12192000" cy="977462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43AF362-DEF0-DF11-441A-279881C99A81}"/>
              </a:ext>
            </a:extLst>
          </p:cNvPr>
          <p:cNvSpPr/>
          <p:nvPr/>
        </p:nvSpPr>
        <p:spPr>
          <a:xfrm>
            <a:off x="0" y="5517931"/>
            <a:ext cx="12192000" cy="134006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51D9B-E803-3EEC-716F-65CB147AE3EE}"/>
              </a:ext>
            </a:extLst>
          </p:cNvPr>
          <p:cNvSpPr txBox="1">
            <a:spLocks/>
          </p:cNvSpPr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FinSecure Ltd. Cyber 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77D79F-90F7-2A21-C6A6-E7A05B00BBAC}"/>
              </a:ext>
            </a:extLst>
          </p:cNvPr>
          <p:cNvSpPr txBox="1">
            <a:spLocks/>
          </p:cNvSpPr>
          <p:nvPr/>
        </p:nvSpPr>
        <p:spPr>
          <a:xfrm>
            <a:off x="8641975" y="5739969"/>
            <a:ext cx="3355309" cy="96012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900" dirty="0"/>
              <a:t>An overview of requirements 2025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8808C6-44F8-9736-CE6D-DAEF7B7BC2D4}"/>
              </a:ext>
            </a:extLst>
          </p:cNvPr>
          <p:cNvSpPr txBox="1">
            <a:spLocks/>
          </p:cNvSpPr>
          <p:nvPr/>
        </p:nvSpPr>
        <p:spPr>
          <a:xfrm>
            <a:off x="824776" y="262583"/>
            <a:ext cx="10475721" cy="650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Security policies - outline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CBB5D8FF-3CAA-20AB-2DB9-B4C12FEAD28E}"/>
              </a:ext>
            </a:extLst>
          </p:cNvPr>
          <p:cNvSpPr/>
          <p:nvPr/>
        </p:nvSpPr>
        <p:spPr>
          <a:xfrm>
            <a:off x="59339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Half-frame 6">
            <a:extLst>
              <a:ext uri="{FF2B5EF4-FFF2-40B4-BE49-F238E27FC236}">
                <a16:creationId xmlns:a16="http://schemas.microsoft.com/office/drawing/2014/main" id="{5B4C52FF-A9B8-685B-C292-E063E5FE84E8}"/>
              </a:ext>
            </a:extLst>
          </p:cNvPr>
          <p:cNvSpPr/>
          <p:nvPr/>
        </p:nvSpPr>
        <p:spPr>
          <a:xfrm flipH="1">
            <a:off x="11346848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11110909-6F2A-BFF0-7B50-711F97527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564" y="-18884"/>
            <a:ext cx="980580" cy="9805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75ACA84-6AC1-BDF3-C476-DB3D8E21B097}"/>
              </a:ext>
            </a:extLst>
          </p:cNvPr>
          <p:cNvSpPr txBox="1"/>
          <p:nvPr/>
        </p:nvSpPr>
        <p:spPr>
          <a:xfrm>
            <a:off x="59339" y="2185264"/>
            <a:ext cx="3560939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Framework to enhance information security practices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b="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Improves cybersecurity awareness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Structured approach following industry recognised best practice and principles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Based on </a:t>
            </a:r>
            <a:r>
              <a:rPr lang="en-US" sz="1600" b="0" dirty="0">
                <a:solidFill>
                  <a:schemeClr val="bg1"/>
                </a:solidFill>
              </a:rPr>
              <a:t>GDPR and ISO/IEC 27001 regulations</a:t>
            </a:r>
          </a:p>
          <a:p>
            <a:pPr>
              <a:lnSpc>
                <a:spcPct val="90000"/>
              </a:lnSpc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Mitigating risks and incident response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4A4AF74-E539-CA3F-27AF-868DFB160827}"/>
              </a:ext>
            </a:extLst>
          </p:cNvPr>
          <p:cNvSpPr txBox="1"/>
          <p:nvPr/>
        </p:nvSpPr>
        <p:spPr>
          <a:xfrm>
            <a:off x="4062927" y="1175587"/>
            <a:ext cx="79343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3F1EE"/>
                </a:solidFill>
              </a:rPr>
              <a:t>The three stages to a security policy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CD2AE74-CC2E-92AD-E991-999A172F2127}"/>
              </a:ext>
            </a:extLst>
          </p:cNvPr>
          <p:cNvSpPr txBox="1"/>
          <p:nvPr/>
        </p:nvSpPr>
        <p:spPr>
          <a:xfrm>
            <a:off x="59339" y="1177625"/>
            <a:ext cx="35609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3F1EE"/>
                </a:solidFill>
              </a:rPr>
              <a:t>What is a security policy?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373867E-4A90-1515-F080-B496AD8D3ADE}"/>
              </a:ext>
            </a:extLst>
          </p:cNvPr>
          <p:cNvSpPr txBox="1"/>
          <p:nvPr/>
        </p:nvSpPr>
        <p:spPr>
          <a:xfrm>
            <a:off x="3854124" y="1828211"/>
            <a:ext cx="1443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24061"/>
                </a:solidFill>
              </a:rPr>
              <a:t>1. Design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774C57-102B-C931-0D18-3A7CB038F734}"/>
              </a:ext>
            </a:extLst>
          </p:cNvPr>
          <p:cNvSpPr txBox="1"/>
          <p:nvPr/>
        </p:nvSpPr>
        <p:spPr>
          <a:xfrm>
            <a:off x="6901830" y="1823956"/>
            <a:ext cx="2424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24061"/>
                </a:solidFill>
              </a:rPr>
              <a:t>2. Implementation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2656A47-6F94-9E23-1795-47AF212E6A8E}"/>
              </a:ext>
            </a:extLst>
          </p:cNvPr>
          <p:cNvSpPr txBox="1"/>
          <p:nvPr/>
        </p:nvSpPr>
        <p:spPr>
          <a:xfrm>
            <a:off x="9902791" y="1841356"/>
            <a:ext cx="1779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24061"/>
                </a:solidFill>
              </a:rPr>
              <a:t>3. Assurance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04B83E8-5E15-9772-79EF-FAAEFC599D3A}"/>
              </a:ext>
            </a:extLst>
          </p:cNvPr>
          <p:cNvSpPr txBox="1"/>
          <p:nvPr/>
        </p:nvSpPr>
        <p:spPr>
          <a:xfrm>
            <a:off x="3866213" y="2121211"/>
            <a:ext cx="2376421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Access control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Network security</a:t>
            </a:r>
            <a:endParaRPr lang="en-US" sz="1600" dirty="0">
              <a:solidFill>
                <a:srgbClr val="12406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24061"/>
                </a:solidFill>
              </a:rPr>
              <a:t>End device security</a:t>
            </a:r>
            <a:endParaRPr lang="en-US" sz="1600" b="0" dirty="0">
              <a:solidFill>
                <a:srgbClr val="12406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Data protection</a:t>
            </a:r>
            <a:endParaRPr lang="en-US" sz="1600" dirty="0">
              <a:solidFill>
                <a:srgbClr val="12406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Patches</a:t>
            </a:r>
            <a:endParaRPr lang="en-US" sz="1600" dirty="0">
              <a:solidFill>
                <a:srgbClr val="12406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Staff training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24061"/>
                </a:solidFill>
              </a:rPr>
              <a:t>Incident response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Compliance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4E85E47-F4F3-DA33-24F2-2B9123C4BB8D}"/>
              </a:ext>
            </a:extLst>
          </p:cNvPr>
          <p:cNvSpPr txBox="1"/>
          <p:nvPr/>
        </p:nvSpPr>
        <p:spPr>
          <a:xfrm>
            <a:off x="6889936" y="2210688"/>
            <a:ext cx="2216994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Technical controls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24061"/>
                </a:solidFill>
              </a:rPr>
              <a:t>Organisational controls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Physical controls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24061"/>
                </a:solidFill>
              </a:rPr>
              <a:t>Legal controls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Human resources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32B10E7-C825-2765-4344-EE53270E970E}"/>
              </a:ext>
            </a:extLst>
          </p:cNvPr>
          <p:cNvSpPr txBox="1"/>
          <p:nvPr/>
        </p:nvSpPr>
        <p:spPr>
          <a:xfrm>
            <a:off x="9769048" y="2210688"/>
            <a:ext cx="22282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Ensure policy works as expected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600" b="0" dirty="0">
              <a:solidFill>
                <a:srgbClr val="12406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24061"/>
                </a:solidFill>
              </a:rPr>
              <a:t>Ensure data is safe for its life cycle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12406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rgbClr val="124061"/>
                </a:solidFill>
              </a:rPr>
              <a:t>Specifi</a:t>
            </a:r>
            <a:r>
              <a:rPr lang="en-US" sz="1600" dirty="0">
                <a:solidFill>
                  <a:srgbClr val="124061"/>
                </a:solidFill>
              </a:rPr>
              <a:t>c guidance, i.e. email policy, protecting employees and the organisation</a:t>
            </a:r>
            <a:endParaRPr lang="en-US" sz="1600" b="0" dirty="0">
              <a:solidFill>
                <a:srgbClr val="124061"/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5EB3CF5-AC20-3EEE-E69A-9DFB6EB3D58B}"/>
              </a:ext>
            </a:extLst>
          </p:cNvPr>
          <p:cNvCxnSpPr/>
          <p:nvPr/>
        </p:nvCxnSpPr>
        <p:spPr>
          <a:xfrm>
            <a:off x="3743245" y="1106069"/>
            <a:ext cx="0" cy="4254207"/>
          </a:xfrm>
          <a:prstGeom prst="line">
            <a:avLst/>
          </a:prstGeom>
          <a:ln>
            <a:solidFill>
              <a:srgbClr val="BFC8D6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ight Arrow 31">
            <a:extLst>
              <a:ext uri="{FF2B5EF4-FFF2-40B4-BE49-F238E27FC236}">
                <a16:creationId xmlns:a16="http://schemas.microsoft.com/office/drawing/2014/main" id="{1DE49E37-5E4B-A1B9-6A62-7B077DEAF9FA}"/>
              </a:ext>
            </a:extLst>
          </p:cNvPr>
          <p:cNvSpPr/>
          <p:nvPr/>
        </p:nvSpPr>
        <p:spPr>
          <a:xfrm>
            <a:off x="6403752" y="3289986"/>
            <a:ext cx="345990" cy="278027"/>
          </a:xfrm>
          <a:prstGeom prst="rightArrow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Arrow 32">
            <a:extLst>
              <a:ext uri="{FF2B5EF4-FFF2-40B4-BE49-F238E27FC236}">
                <a16:creationId xmlns:a16="http://schemas.microsoft.com/office/drawing/2014/main" id="{4F713C8E-4C26-8BDF-A886-3E84DEA40CD1}"/>
              </a:ext>
            </a:extLst>
          </p:cNvPr>
          <p:cNvSpPr/>
          <p:nvPr/>
        </p:nvSpPr>
        <p:spPr>
          <a:xfrm>
            <a:off x="9312742" y="3289985"/>
            <a:ext cx="345990" cy="278027"/>
          </a:xfrm>
          <a:prstGeom prst="rightArrow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88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06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3EB3CB4-B325-4A62-B906-2D38EC0F5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43D1759-55EC-08D0-30C1-E4C3F7819DCE}"/>
              </a:ext>
            </a:extLst>
          </p:cNvPr>
          <p:cNvSpPr/>
          <p:nvPr/>
        </p:nvSpPr>
        <p:spPr>
          <a:xfrm>
            <a:off x="0" y="-17127"/>
            <a:ext cx="12192000" cy="977462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4DBCEC3-0C76-2E24-4E8F-EB6007FBD2CF}"/>
              </a:ext>
            </a:extLst>
          </p:cNvPr>
          <p:cNvSpPr/>
          <p:nvPr/>
        </p:nvSpPr>
        <p:spPr>
          <a:xfrm>
            <a:off x="0" y="5517931"/>
            <a:ext cx="12192000" cy="134006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B68AF-F90E-9D7A-347E-0ED44ADBDD5C}"/>
              </a:ext>
            </a:extLst>
          </p:cNvPr>
          <p:cNvSpPr txBox="1">
            <a:spLocks/>
          </p:cNvSpPr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FinSecure Ltd. Cyber 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43BACB-1800-4F7C-09AC-B68C79CDD1A0}"/>
              </a:ext>
            </a:extLst>
          </p:cNvPr>
          <p:cNvSpPr txBox="1">
            <a:spLocks/>
          </p:cNvSpPr>
          <p:nvPr/>
        </p:nvSpPr>
        <p:spPr>
          <a:xfrm>
            <a:off x="8641975" y="5739969"/>
            <a:ext cx="3355309" cy="96012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900" dirty="0"/>
              <a:t>An overview of requirements 2025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646C394-7C41-AC93-BE52-9944BC9A684B}"/>
              </a:ext>
            </a:extLst>
          </p:cNvPr>
          <p:cNvSpPr txBox="1">
            <a:spLocks/>
          </p:cNvSpPr>
          <p:nvPr/>
        </p:nvSpPr>
        <p:spPr>
          <a:xfrm>
            <a:off x="824776" y="262583"/>
            <a:ext cx="10475721" cy="650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Security policies – FSL design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72F60CE2-1ABC-B704-6B6A-8234057B4E41}"/>
              </a:ext>
            </a:extLst>
          </p:cNvPr>
          <p:cNvSpPr/>
          <p:nvPr/>
        </p:nvSpPr>
        <p:spPr>
          <a:xfrm>
            <a:off x="59339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Half-frame 6">
            <a:extLst>
              <a:ext uri="{FF2B5EF4-FFF2-40B4-BE49-F238E27FC236}">
                <a16:creationId xmlns:a16="http://schemas.microsoft.com/office/drawing/2014/main" id="{C053BFF0-586B-A3F7-96C3-579507F05B23}"/>
              </a:ext>
            </a:extLst>
          </p:cNvPr>
          <p:cNvSpPr/>
          <p:nvPr/>
        </p:nvSpPr>
        <p:spPr>
          <a:xfrm flipH="1">
            <a:off x="11346848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C0EF3954-5614-982F-9375-D208E5FFDB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564" y="-18884"/>
            <a:ext cx="980580" cy="980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22697C-EE5A-AAA6-EC3E-E575863131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682" y="1240045"/>
            <a:ext cx="5567318" cy="39961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FB3440-629E-5802-F035-280A9A3F9911}"/>
              </a:ext>
            </a:extLst>
          </p:cNvPr>
          <p:cNvSpPr txBox="1"/>
          <p:nvPr/>
        </p:nvSpPr>
        <p:spPr>
          <a:xfrm>
            <a:off x="6718070" y="1240045"/>
            <a:ext cx="3560939" cy="2536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Aspects of the FSL security policy to be methodically carrie</a:t>
            </a:r>
            <a:r>
              <a:rPr lang="en-US" sz="1600" dirty="0">
                <a:solidFill>
                  <a:schemeClr val="bg1"/>
                </a:solidFill>
              </a:rPr>
              <a:t>d out, including regular reviews, training and audits.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b="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Policy statements to include specific procedures such as email policies, password policy.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b="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Refer and comply with regulations such as GDPR and ISO/IEC 27001. </a:t>
            </a:r>
            <a:endParaRPr lang="en-US" sz="16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69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06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141503-03AF-9535-E8A9-109507CB3E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CD5039C-799A-8C6D-BB9A-820B98C57FA6}"/>
              </a:ext>
            </a:extLst>
          </p:cNvPr>
          <p:cNvSpPr/>
          <p:nvPr/>
        </p:nvSpPr>
        <p:spPr>
          <a:xfrm>
            <a:off x="0" y="-17127"/>
            <a:ext cx="12192000" cy="977462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C2AFA52-AF8C-2312-B931-483FDC8FFC31}"/>
              </a:ext>
            </a:extLst>
          </p:cNvPr>
          <p:cNvSpPr/>
          <p:nvPr/>
        </p:nvSpPr>
        <p:spPr>
          <a:xfrm>
            <a:off x="0" y="5517931"/>
            <a:ext cx="12192000" cy="134006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20FA9-70AC-0586-A765-E4A840FE5ECD}"/>
              </a:ext>
            </a:extLst>
          </p:cNvPr>
          <p:cNvSpPr txBox="1">
            <a:spLocks/>
          </p:cNvSpPr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FinSecure Ltd. Cyber 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7F7302-87CF-3CAE-0E95-AC97A9E40ABE}"/>
              </a:ext>
            </a:extLst>
          </p:cNvPr>
          <p:cNvSpPr txBox="1">
            <a:spLocks/>
          </p:cNvSpPr>
          <p:nvPr/>
        </p:nvSpPr>
        <p:spPr>
          <a:xfrm>
            <a:off x="8641975" y="5739969"/>
            <a:ext cx="3355309" cy="96012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900" dirty="0"/>
              <a:t>An overview of requirements 2025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2B2F3E7-6BF6-D976-BFC3-6740BCC71BAD}"/>
              </a:ext>
            </a:extLst>
          </p:cNvPr>
          <p:cNvSpPr txBox="1">
            <a:spLocks/>
          </p:cNvSpPr>
          <p:nvPr/>
        </p:nvSpPr>
        <p:spPr>
          <a:xfrm>
            <a:off x="824776" y="262583"/>
            <a:ext cx="10475721" cy="650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Mitigation measures - principles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32904C8F-1F3A-2344-E266-66B10B097B4C}"/>
              </a:ext>
            </a:extLst>
          </p:cNvPr>
          <p:cNvSpPr/>
          <p:nvPr/>
        </p:nvSpPr>
        <p:spPr>
          <a:xfrm>
            <a:off x="59339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Half-frame 6">
            <a:extLst>
              <a:ext uri="{FF2B5EF4-FFF2-40B4-BE49-F238E27FC236}">
                <a16:creationId xmlns:a16="http://schemas.microsoft.com/office/drawing/2014/main" id="{F88BFDBC-88F6-AB26-D470-FE1E8AA1B1E3}"/>
              </a:ext>
            </a:extLst>
          </p:cNvPr>
          <p:cNvSpPr/>
          <p:nvPr/>
        </p:nvSpPr>
        <p:spPr>
          <a:xfrm flipH="1">
            <a:off x="11346848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C48D3961-1D6C-C0C4-AA6D-80425575E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564" y="-18884"/>
            <a:ext cx="980580" cy="980580"/>
          </a:xfrm>
          <a:prstGeom prst="rect">
            <a:avLst/>
          </a:prstGeom>
        </p:spPr>
      </p:pic>
      <p:pic>
        <p:nvPicPr>
          <p:cNvPr id="6145" name="Picture 1" descr="A red triangle with a blue shield and a yellow padlock&#10;&#10;Description automatically generated">
            <a:extLst>
              <a:ext uri="{FF2B5EF4-FFF2-40B4-BE49-F238E27FC236}">
                <a16:creationId xmlns:a16="http://schemas.microsoft.com/office/drawing/2014/main" id="{64171EF6-05A3-9EC1-B11F-1FD9FB089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4" t="6903" r="4861" b="9900"/>
          <a:stretch>
            <a:fillRect/>
          </a:stretch>
        </p:blipFill>
        <p:spPr bwMode="auto">
          <a:xfrm>
            <a:off x="891504" y="1731594"/>
            <a:ext cx="1822846" cy="160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16C6D3E-ECA9-66DA-3235-A8663C556B13}"/>
              </a:ext>
            </a:extLst>
          </p:cNvPr>
          <p:cNvSpPr txBox="1"/>
          <p:nvPr/>
        </p:nvSpPr>
        <p:spPr>
          <a:xfrm>
            <a:off x="59338" y="1115132"/>
            <a:ext cx="38221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3F1EE"/>
                </a:solidFill>
              </a:rPr>
              <a:t>Cybersecurity principles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F0C5077-4390-C70C-8819-78E0AD738132}"/>
              </a:ext>
            </a:extLst>
          </p:cNvPr>
          <p:cNvSpPr txBox="1"/>
          <p:nvPr/>
        </p:nvSpPr>
        <p:spPr>
          <a:xfrm>
            <a:off x="0" y="3429000"/>
            <a:ext cx="3881535" cy="1932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1600" b="1" dirty="0">
                <a:solidFill>
                  <a:schemeClr val="bg1"/>
                </a:solidFill>
              </a:rPr>
              <a:t>Confidentiality: </a:t>
            </a:r>
            <a:r>
              <a:rPr lang="en-GB" sz="1600" dirty="0">
                <a:solidFill>
                  <a:schemeClr val="bg1"/>
                </a:solidFill>
              </a:rPr>
              <a:t>Protect sensitive information from unauthorised access.</a:t>
            </a:r>
          </a:p>
          <a:p>
            <a:pPr marL="342900" lvl="0" indent="-342900">
              <a:lnSpc>
                <a:spcPct val="107000"/>
              </a:lnSpc>
              <a:buFont typeface="Symbol" pitchFamily="2" charset="2"/>
              <a:buChar char=""/>
            </a:pPr>
            <a:r>
              <a:rPr lang="en-GB" sz="1600" b="1" dirty="0">
                <a:solidFill>
                  <a:schemeClr val="bg1"/>
                </a:solidFill>
              </a:rPr>
              <a:t>Integrity: </a:t>
            </a:r>
            <a:r>
              <a:rPr lang="en-GB" sz="1600" dirty="0">
                <a:solidFill>
                  <a:schemeClr val="bg1"/>
                </a:solidFill>
              </a:rPr>
              <a:t>Consistent, accurate, trustworthy data for its lifecycle.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itchFamily="2" charset="2"/>
              <a:buChar char=""/>
            </a:pPr>
            <a:r>
              <a:rPr lang="en-GB" sz="1600" b="1" dirty="0">
                <a:solidFill>
                  <a:schemeClr val="bg1"/>
                </a:solidFill>
              </a:rPr>
              <a:t>Availability: </a:t>
            </a:r>
            <a:r>
              <a:rPr lang="en-GB" sz="1600" dirty="0">
                <a:solidFill>
                  <a:schemeClr val="bg1"/>
                </a:solidFill>
              </a:rPr>
              <a:t>Data accessible by authorised users.</a:t>
            </a:r>
            <a:endParaRPr lang="en-US" sz="1600" b="0" dirty="0">
              <a:solidFill>
                <a:schemeClr val="bg1"/>
              </a:solidFill>
            </a:endParaRPr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2201B599-1FFA-1FB7-3006-B5BC2AD6F4B5}"/>
              </a:ext>
            </a:extLst>
          </p:cNvPr>
          <p:cNvSpPr/>
          <p:nvPr/>
        </p:nvSpPr>
        <p:spPr>
          <a:xfrm>
            <a:off x="4136034" y="2979806"/>
            <a:ext cx="1959965" cy="955246"/>
          </a:xfrm>
          <a:prstGeom prst="rightArrow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rgbClr val="124061"/>
                </a:solidFill>
              </a:rPr>
              <a:t>Implemented by</a:t>
            </a:r>
          </a:p>
        </p:txBody>
      </p:sp>
      <p:pic>
        <p:nvPicPr>
          <p:cNvPr id="24" name="Graphic 23" descr="Usb Stick with solid fill">
            <a:extLst>
              <a:ext uri="{FF2B5EF4-FFF2-40B4-BE49-F238E27FC236}">
                <a16:creationId xmlns:a16="http://schemas.microsoft.com/office/drawing/2014/main" id="{1957DE47-0F32-D1F8-E4A3-27BBB55DCD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63998" y="998326"/>
            <a:ext cx="914400" cy="914400"/>
          </a:xfrm>
          <a:prstGeom prst="rect">
            <a:avLst/>
          </a:prstGeom>
        </p:spPr>
      </p:pic>
      <p:pic>
        <p:nvPicPr>
          <p:cNvPr id="26" name="Graphic 25" descr="Shield with solid fill">
            <a:extLst>
              <a:ext uri="{FF2B5EF4-FFF2-40B4-BE49-F238E27FC236}">
                <a16:creationId xmlns:a16="http://schemas.microsoft.com/office/drawing/2014/main" id="{7DC5664F-A114-77BC-7576-FFDCF19D581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63998" y="1899287"/>
            <a:ext cx="914400" cy="914400"/>
          </a:xfrm>
          <a:prstGeom prst="rect">
            <a:avLst/>
          </a:prstGeom>
        </p:spPr>
      </p:pic>
      <p:pic>
        <p:nvPicPr>
          <p:cNvPr id="28" name="Graphic 27" descr="Wireless with solid fill">
            <a:extLst>
              <a:ext uri="{FF2B5EF4-FFF2-40B4-BE49-F238E27FC236}">
                <a16:creationId xmlns:a16="http://schemas.microsoft.com/office/drawing/2014/main" id="{80EF448C-DFE9-D870-B1DD-5FDD77E4A3C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763998" y="2800248"/>
            <a:ext cx="914400" cy="914400"/>
          </a:xfrm>
          <a:prstGeom prst="rect">
            <a:avLst/>
          </a:prstGeom>
        </p:spPr>
      </p:pic>
      <p:pic>
        <p:nvPicPr>
          <p:cNvPr id="30" name="Graphic 29" descr="Key with solid fill">
            <a:extLst>
              <a:ext uri="{FF2B5EF4-FFF2-40B4-BE49-F238E27FC236}">
                <a16:creationId xmlns:a16="http://schemas.microsoft.com/office/drawing/2014/main" id="{90EB9A1C-5EC1-7D00-F9F2-4DFB65EC15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763998" y="3701209"/>
            <a:ext cx="914400" cy="914400"/>
          </a:xfrm>
          <a:prstGeom prst="rect">
            <a:avLst/>
          </a:prstGeom>
        </p:spPr>
      </p:pic>
      <p:pic>
        <p:nvPicPr>
          <p:cNvPr id="32" name="Graphic 31" descr="Competition with solid fill">
            <a:extLst>
              <a:ext uri="{FF2B5EF4-FFF2-40B4-BE49-F238E27FC236}">
                <a16:creationId xmlns:a16="http://schemas.microsoft.com/office/drawing/2014/main" id="{BA0C641D-5CD7-28C2-BAC6-00267351C34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763998" y="4602170"/>
            <a:ext cx="914400" cy="9144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9E4EBE0E-9223-5E3E-E8B3-8C087DCDABEC}"/>
              </a:ext>
            </a:extLst>
          </p:cNvPr>
          <p:cNvSpPr txBox="1"/>
          <p:nvPr/>
        </p:nvSpPr>
        <p:spPr>
          <a:xfrm>
            <a:off x="8131089" y="1314276"/>
            <a:ext cx="3169407" cy="32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</a:rPr>
              <a:t>Backing up data</a:t>
            </a:r>
            <a:endParaRPr lang="en-US" sz="1600" b="0" dirty="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3EBE422-6D2E-8C3E-6742-10459198644E}"/>
              </a:ext>
            </a:extLst>
          </p:cNvPr>
          <p:cNvSpPr txBox="1"/>
          <p:nvPr/>
        </p:nvSpPr>
        <p:spPr>
          <a:xfrm>
            <a:off x="8131089" y="2175740"/>
            <a:ext cx="3169407" cy="541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</a:rPr>
              <a:t>Protecting against malware and ransomware</a:t>
            </a:r>
            <a:endParaRPr lang="en-US" sz="1600" b="0" dirty="0">
              <a:solidFill>
                <a:schemeClr val="bg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F98F369-E675-2206-1974-A6651CCF090E}"/>
              </a:ext>
            </a:extLst>
          </p:cNvPr>
          <p:cNvSpPr txBox="1"/>
          <p:nvPr/>
        </p:nvSpPr>
        <p:spPr>
          <a:xfrm>
            <a:off x="8131089" y="2940489"/>
            <a:ext cx="3169407" cy="541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600" b="0" dirty="0">
                <a:solidFill>
                  <a:schemeClr val="bg1"/>
                </a:solidFill>
              </a:rPr>
              <a:t>Enhancing security with mobile devices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DE6F024-A85A-5FBA-F463-F9BB75B1CF92}"/>
              </a:ext>
            </a:extLst>
          </p:cNvPr>
          <p:cNvSpPr txBox="1"/>
          <p:nvPr/>
        </p:nvSpPr>
        <p:spPr>
          <a:xfrm>
            <a:off x="8131089" y="4018520"/>
            <a:ext cx="3169407" cy="32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</a:rPr>
              <a:t>Using password protection</a:t>
            </a:r>
            <a:endParaRPr lang="en-US" sz="1600" b="0" dirty="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514113D-0944-0CBB-5289-E776A38FDB9D}"/>
              </a:ext>
            </a:extLst>
          </p:cNvPr>
          <p:cNvSpPr txBox="1"/>
          <p:nvPr/>
        </p:nvSpPr>
        <p:spPr>
          <a:xfrm>
            <a:off x="8131089" y="4836353"/>
            <a:ext cx="3169407" cy="32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bg1"/>
                </a:solidFill>
              </a:rPr>
              <a:t>Avoidance of phishing attacks</a:t>
            </a:r>
            <a:endParaRPr lang="en-US" sz="16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56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06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35CA36-9E04-ABB7-3BB4-4CFDC35134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17EFF6-5B68-FF23-CBD6-5122A8D3EE4E}"/>
              </a:ext>
            </a:extLst>
          </p:cNvPr>
          <p:cNvSpPr/>
          <p:nvPr/>
        </p:nvSpPr>
        <p:spPr>
          <a:xfrm>
            <a:off x="0" y="-17127"/>
            <a:ext cx="12192000" cy="977462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F1FC28-9153-9BA8-6C3E-2341F06CEE41}"/>
              </a:ext>
            </a:extLst>
          </p:cNvPr>
          <p:cNvSpPr/>
          <p:nvPr/>
        </p:nvSpPr>
        <p:spPr>
          <a:xfrm>
            <a:off x="0" y="5517931"/>
            <a:ext cx="12192000" cy="134006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94534-F6C0-D347-FD2D-E43AC25ABDE2}"/>
              </a:ext>
            </a:extLst>
          </p:cNvPr>
          <p:cNvSpPr txBox="1">
            <a:spLocks/>
          </p:cNvSpPr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FinSecure Ltd. Cyber 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F837A-620A-E990-057E-1BD18250F4D5}"/>
              </a:ext>
            </a:extLst>
          </p:cNvPr>
          <p:cNvSpPr txBox="1">
            <a:spLocks/>
          </p:cNvSpPr>
          <p:nvPr/>
        </p:nvSpPr>
        <p:spPr>
          <a:xfrm>
            <a:off x="8641975" y="5739969"/>
            <a:ext cx="3355309" cy="96012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900" dirty="0"/>
              <a:t>An overview of requirements 2025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F9B3BFA-0D49-93B8-2FCE-A4C44B823AC3}"/>
              </a:ext>
            </a:extLst>
          </p:cNvPr>
          <p:cNvSpPr txBox="1">
            <a:spLocks/>
          </p:cNvSpPr>
          <p:nvPr/>
        </p:nvSpPr>
        <p:spPr>
          <a:xfrm>
            <a:off x="824776" y="262583"/>
            <a:ext cx="10475721" cy="650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Monitoring and response – risk management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F58FEAC2-D281-DFDE-1C31-C6CD3AEE3213}"/>
              </a:ext>
            </a:extLst>
          </p:cNvPr>
          <p:cNvSpPr/>
          <p:nvPr/>
        </p:nvSpPr>
        <p:spPr>
          <a:xfrm>
            <a:off x="59339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Half-frame 6">
            <a:extLst>
              <a:ext uri="{FF2B5EF4-FFF2-40B4-BE49-F238E27FC236}">
                <a16:creationId xmlns:a16="http://schemas.microsoft.com/office/drawing/2014/main" id="{70D84207-AA61-8ED1-495F-03FD356D30F3}"/>
              </a:ext>
            </a:extLst>
          </p:cNvPr>
          <p:cNvSpPr/>
          <p:nvPr/>
        </p:nvSpPr>
        <p:spPr>
          <a:xfrm flipH="1">
            <a:off x="11346848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3D0E77E1-46F5-757A-C939-569D0A7BE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564" y="-18884"/>
            <a:ext cx="980580" cy="98058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F30AF48-62F8-A1B8-CF89-6DC1C785866F}"/>
              </a:ext>
            </a:extLst>
          </p:cNvPr>
          <p:cNvSpPr txBox="1"/>
          <p:nvPr/>
        </p:nvSpPr>
        <p:spPr>
          <a:xfrm>
            <a:off x="5806177" y="1365737"/>
            <a:ext cx="4631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3F1EE"/>
                </a:solidFill>
              </a:rPr>
              <a:t>Risk register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06A385-977D-FB2E-D762-57BEB219A0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6177" y="1939497"/>
            <a:ext cx="5851542" cy="25105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D644F24-B116-B83C-A884-A636347DFC53}"/>
              </a:ext>
            </a:extLst>
          </p:cNvPr>
          <p:cNvSpPr txBox="1"/>
          <p:nvPr/>
        </p:nvSpPr>
        <p:spPr>
          <a:xfrm>
            <a:off x="306526" y="1365737"/>
            <a:ext cx="2533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3F1EE"/>
                </a:solidFill>
              </a:rPr>
              <a:t>Risk matrix</a:t>
            </a:r>
          </a:p>
        </p:txBody>
      </p:sp>
      <p:pic>
        <p:nvPicPr>
          <p:cNvPr id="18" name="Picture 17" descr="A chart with different colored squares&#10;&#10;Description automatically generated">
            <a:extLst>
              <a:ext uri="{FF2B5EF4-FFF2-40B4-BE49-F238E27FC236}">
                <a16:creationId xmlns:a16="http://schemas.microsoft.com/office/drawing/2014/main" id="{B63C212F-C96B-B33A-D578-56465774911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02" y="1934058"/>
            <a:ext cx="4396353" cy="252137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DE32578-1358-82CA-1103-B0E66D7C5AF5}"/>
              </a:ext>
            </a:extLst>
          </p:cNvPr>
          <p:cNvSpPr txBox="1"/>
          <p:nvPr/>
        </p:nvSpPr>
        <p:spPr>
          <a:xfrm>
            <a:off x="320039" y="4562093"/>
            <a:ext cx="4449186" cy="541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Review potential threat of cyberattack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Use to assign risk scores to each threat</a:t>
            </a:r>
            <a:endParaRPr lang="en-US" sz="1600" b="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5369F2-E1EE-1724-FA76-CA8EFEDD357C}"/>
              </a:ext>
            </a:extLst>
          </p:cNvPr>
          <p:cNvSpPr txBox="1"/>
          <p:nvPr/>
        </p:nvSpPr>
        <p:spPr>
          <a:xfrm>
            <a:off x="5806778" y="4520403"/>
            <a:ext cx="5670393" cy="791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Score from risk matrix added to risk register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Risks added as threats change or mitigation in place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Provide assurance and audit trail</a:t>
            </a:r>
            <a:endParaRPr lang="en-US" sz="16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07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06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FFF7B7-7415-9C0A-7258-46C2A09553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B2B502D-D196-1EB8-FA49-FA3CFE39F1C6}"/>
              </a:ext>
            </a:extLst>
          </p:cNvPr>
          <p:cNvSpPr/>
          <p:nvPr/>
        </p:nvSpPr>
        <p:spPr>
          <a:xfrm>
            <a:off x="0" y="-17127"/>
            <a:ext cx="12192000" cy="977462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BBB6AC1-D489-2888-206F-157E3498AB33}"/>
              </a:ext>
            </a:extLst>
          </p:cNvPr>
          <p:cNvSpPr/>
          <p:nvPr/>
        </p:nvSpPr>
        <p:spPr>
          <a:xfrm>
            <a:off x="0" y="5517931"/>
            <a:ext cx="12192000" cy="134006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62CD2-1777-250B-12AC-F0135061A807}"/>
              </a:ext>
            </a:extLst>
          </p:cNvPr>
          <p:cNvSpPr txBox="1">
            <a:spLocks/>
          </p:cNvSpPr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FinSecure Ltd. Cyber 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0CE86F-5352-DD88-185E-E975063E8781}"/>
              </a:ext>
            </a:extLst>
          </p:cNvPr>
          <p:cNvSpPr txBox="1">
            <a:spLocks/>
          </p:cNvSpPr>
          <p:nvPr/>
        </p:nvSpPr>
        <p:spPr>
          <a:xfrm>
            <a:off x="8641975" y="5739969"/>
            <a:ext cx="3355309" cy="96012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900" dirty="0"/>
              <a:t>An overview of requirements 2025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51FFA0E-73D1-0102-E054-8E4C99C465E0}"/>
              </a:ext>
            </a:extLst>
          </p:cNvPr>
          <p:cNvSpPr txBox="1">
            <a:spLocks/>
          </p:cNvSpPr>
          <p:nvPr/>
        </p:nvSpPr>
        <p:spPr>
          <a:xfrm>
            <a:off x="824776" y="262583"/>
            <a:ext cx="10475721" cy="650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Monitoring and response – Incident response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DDC2573E-D7B9-EE37-9AED-6C5A4E630E6C}"/>
              </a:ext>
            </a:extLst>
          </p:cNvPr>
          <p:cNvSpPr/>
          <p:nvPr/>
        </p:nvSpPr>
        <p:spPr>
          <a:xfrm>
            <a:off x="59339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Half-frame 6">
            <a:extLst>
              <a:ext uri="{FF2B5EF4-FFF2-40B4-BE49-F238E27FC236}">
                <a16:creationId xmlns:a16="http://schemas.microsoft.com/office/drawing/2014/main" id="{FB419D09-9838-9521-95A3-8237766A9212}"/>
              </a:ext>
            </a:extLst>
          </p:cNvPr>
          <p:cNvSpPr/>
          <p:nvPr/>
        </p:nvSpPr>
        <p:spPr>
          <a:xfrm flipH="1">
            <a:off x="11346848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3A25364F-CB0B-75C9-6F3A-6ED96DADA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564" y="-18884"/>
            <a:ext cx="980580" cy="9805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EF1FB02-F194-FDDF-7B96-39F842B20B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76" y="1128145"/>
            <a:ext cx="3745076" cy="416932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F24C0CC-DEA0-C0B7-9892-60B4EA3FEF6F}"/>
              </a:ext>
            </a:extLst>
          </p:cNvPr>
          <p:cNvSpPr txBox="1"/>
          <p:nvPr/>
        </p:nvSpPr>
        <p:spPr>
          <a:xfrm>
            <a:off x="5841680" y="1549588"/>
            <a:ext cx="3560939" cy="3090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Checklist to be updated following any cybersecurity incident.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Provides a standard procedure for incident response and an audit trail.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Ensures relevant communication and allocation of resources.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Enables implementation of contingencies in event of a serious breach.</a:t>
            </a:r>
          </a:p>
        </p:txBody>
      </p:sp>
    </p:spTree>
    <p:extLst>
      <p:ext uri="{BB962C8B-B14F-4D97-AF65-F5344CB8AC3E}">
        <p14:creationId xmlns:p14="http://schemas.microsoft.com/office/powerpoint/2010/main" val="3478817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06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715C9B-1F9B-AEF3-5377-945AAD184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1F438F5-5B24-18E4-3194-D8403E3C5CDE}"/>
              </a:ext>
            </a:extLst>
          </p:cNvPr>
          <p:cNvSpPr/>
          <p:nvPr/>
        </p:nvSpPr>
        <p:spPr>
          <a:xfrm>
            <a:off x="0" y="-17127"/>
            <a:ext cx="12192000" cy="977462"/>
          </a:xfrm>
          <a:prstGeom prst="rect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134F9D-18CC-85DE-D677-C948D4893DB7}"/>
              </a:ext>
            </a:extLst>
          </p:cNvPr>
          <p:cNvSpPr/>
          <p:nvPr/>
        </p:nvSpPr>
        <p:spPr>
          <a:xfrm>
            <a:off x="0" y="5517931"/>
            <a:ext cx="12192000" cy="1340069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3FA54-BEED-7473-B69C-01C96731F4E0}"/>
              </a:ext>
            </a:extLst>
          </p:cNvPr>
          <p:cNvSpPr txBox="1">
            <a:spLocks/>
          </p:cNvSpPr>
          <p:nvPr/>
        </p:nvSpPr>
        <p:spPr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FinSecure Ltd. Cyber security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F72279-08FB-9275-0491-98399E18CFFC}"/>
              </a:ext>
            </a:extLst>
          </p:cNvPr>
          <p:cNvSpPr txBox="1">
            <a:spLocks/>
          </p:cNvSpPr>
          <p:nvPr/>
        </p:nvSpPr>
        <p:spPr>
          <a:xfrm>
            <a:off x="8641975" y="5739969"/>
            <a:ext cx="3355309" cy="96012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900" dirty="0"/>
              <a:t>An overview of requirements 2025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1B9004B-B0B5-0525-96B2-A775EEF19078}"/>
              </a:ext>
            </a:extLst>
          </p:cNvPr>
          <p:cNvSpPr txBox="1">
            <a:spLocks/>
          </p:cNvSpPr>
          <p:nvPr/>
        </p:nvSpPr>
        <p:spPr>
          <a:xfrm>
            <a:off x="824776" y="262583"/>
            <a:ext cx="10475721" cy="6503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3400" dirty="0"/>
              <a:t>Training and awareness</a:t>
            </a:r>
          </a:p>
        </p:txBody>
      </p:sp>
      <p:sp>
        <p:nvSpPr>
          <p:cNvPr id="6" name="Half-frame 5">
            <a:extLst>
              <a:ext uri="{FF2B5EF4-FFF2-40B4-BE49-F238E27FC236}">
                <a16:creationId xmlns:a16="http://schemas.microsoft.com/office/drawing/2014/main" id="{39ADEB27-1C39-7EA9-9FB6-82DF8AAE9E71}"/>
              </a:ext>
            </a:extLst>
          </p:cNvPr>
          <p:cNvSpPr/>
          <p:nvPr/>
        </p:nvSpPr>
        <p:spPr>
          <a:xfrm>
            <a:off x="59339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Half-frame 6">
            <a:extLst>
              <a:ext uri="{FF2B5EF4-FFF2-40B4-BE49-F238E27FC236}">
                <a16:creationId xmlns:a16="http://schemas.microsoft.com/office/drawing/2014/main" id="{06234128-5F07-3D40-0916-42B7A11C54CD}"/>
              </a:ext>
            </a:extLst>
          </p:cNvPr>
          <p:cNvSpPr/>
          <p:nvPr/>
        </p:nvSpPr>
        <p:spPr>
          <a:xfrm flipH="1">
            <a:off x="11346848" y="56435"/>
            <a:ext cx="785813" cy="792000"/>
          </a:xfrm>
          <a:prstGeom prst="halfFrame">
            <a:avLst>
              <a:gd name="adj1" fmla="val 18788"/>
              <a:gd name="adj2" fmla="val 2060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9" name="Picture 8" descr="A logo of a company&#10;&#10;AI-generated content may be incorrect.">
            <a:extLst>
              <a:ext uri="{FF2B5EF4-FFF2-40B4-BE49-F238E27FC236}">
                <a16:creationId xmlns:a16="http://schemas.microsoft.com/office/drawing/2014/main" id="{9C6A32C7-1B59-7CC4-BC44-764E3931CE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564" y="-18884"/>
            <a:ext cx="980580" cy="9805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E44DE1D-83BD-6E64-2459-F0B41FE77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389" y="1835574"/>
            <a:ext cx="8312151" cy="321121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8D6F374-4CD1-DA7F-2042-FB04EE9B7A51}"/>
              </a:ext>
            </a:extLst>
          </p:cNvPr>
          <p:cNvSpPr txBox="1"/>
          <p:nvPr/>
        </p:nvSpPr>
        <p:spPr>
          <a:xfrm>
            <a:off x="120405" y="1373909"/>
            <a:ext cx="8444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3F1EE"/>
                </a:solidFill>
              </a:rPr>
              <a:t>10 steps to train staff and raise awareness of cybersecurity</a:t>
            </a:r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9F684C42-F095-05B0-EDBC-B28158DBB4A7}"/>
              </a:ext>
            </a:extLst>
          </p:cNvPr>
          <p:cNvSpPr/>
          <p:nvPr/>
        </p:nvSpPr>
        <p:spPr>
          <a:xfrm>
            <a:off x="8665885" y="3067074"/>
            <a:ext cx="1142860" cy="627846"/>
          </a:xfrm>
          <a:prstGeom prst="rightArrow">
            <a:avLst/>
          </a:prstGeom>
          <a:solidFill>
            <a:srgbClr val="F3F1E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rgbClr val="124061"/>
                </a:solidFill>
              </a:rPr>
              <a:t>Leads to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7943B56-2D67-51E9-4E4F-F3B1B86118D6}"/>
              </a:ext>
            </a:extLst>
          </p:cNvPr>
          <p:cNvSpPr txBox="1"/>
          <p:nvPr/>
        </p:nvSpPr>
        <p:spPr>
          <a:xfrm>
            <a:off x="9808745" y="2113387"/>
            <a:ext cx="2383255" cy="2536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Employee awareness</a:t>
            </a:r>
            <a:endParaRPr lang="en-US" sz="1600" b="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b="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Increased security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Business c</a:t>
            </a:r>
            <a:r>
              <a:rPr lang="en-US" sz="1600" b="0" dirty="0">
                <a:solidFill>
                  <a:schemeClr val="bg1"/>
                </a:solidFill>
              </a:rPr>
              <a:t>onfidence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Risk mitigation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b="0" dirty="0">
                <a:solidFill>
                  <a:schemeClr val="bg1"/>
                </a:solidFill>
              </a:rPr>
              <a:t>Better cybersecurity systems</a:t>
            </a:r>
          </a:p>
        </p:txBody>
      </p:sp>
    </p:spTree>
    <p:extLst>
      <p:ext uri="{BB962C8B-B14F-4D97-AF65-F5344CB8AC3E}">
        <p14:creationId xmlns:p14="http://schemas.microsoft.com/office/powerpoint/2010/main" val="3690549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8943</TotalTime>
  <Words>554</Words>
  <Application>Microsoft Macintosh PowerPoint</Application>
  <PresentationFormat>Widescreen</PresentationFormat>
  <Paragraphs>126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Bierstadt</vt:lpstr>
      <vt:lpstr>Neue Haas Grotesk Text Pro</vt:lpstr>
      <vt:lpstr>Symbol</vt:lpstr>
      <vt:lpstr>GestaltVTI</vt:lpstr>
      <vt:lpstr>Cybersecurity summary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Sheppard (2306723)</dc:creator>
  <cp:lastModifiedBy>David Sheppard (2306723)</cp:lastModifiedBy>
  <cp:revision>28</cp:revision>
  <dcterms:created xsi:type="dcterms:W3CDTF">2025-05-05T15:00:03Z</dcterms:created>
  <dcterms:modified xsi:type="dcterms:W3CDTF">2025-05-11T20:03:49Z</dcterms:modified>
</cp:coreProperties>
</file>