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70" r:id="rId5"/>
    <p:sldId id="338" r:id="rId6"/>
    <p:sldId id="339" r:id="rId7"/>
    <p:sldId id="271" r:id="rId8"/>
    <p:sldId id="272" r:id="rId9"/>
    <p:sldId id="340" r:id="rId10"/>
    <p:sldId id="346" r:id="rId11"/>
    <p:sldId id="261" r:id="rId12"/>
    <p:sldId id="345" r:id="rId13"/>
    <p:sldId id="343" r:id="rId14"/>
    <p:sldId id="344" r:id="rId15"/>
    <p:sldId id="341" r:id="rId16"/>
    <p:sldId id="26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D1FB"/>
    <a:srgbClr val="BEEDF8"/>
    <a:srgbClr val="FCD0D0"/>
    <a:srgbClr val="CEF1CB"/>
    <a:srgbClr val="FF8C71"/>
    <a:srgbClr val="BD92DE"/>
    <a:srgbClr val="AA72D4"/>
    <a:srgbClr val="FF3300"/>
    <a:srgbClr val="EF705B"/>
    <a:srgbClr val="EF6D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49B5F8-C9B9-4FE6-AEF0-C21403CCBFCB}" v="484" dt="2025-10-12T22:52:40.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535" autoAdjust="0"/>
    <p:restoredTop sz="94616" autoAdjust="0"/>
  </p:normalViewPr>
  <p:slideViewPr>
    <p:cSldViewPr snapToGrid="0">
      <p:cViewPr>
        <p:scale>
          <a:sx n="75" d="100"/>
          <a:sy n="75" d="100"/>
        </p:scale>
        <p:origin x="1290" y="166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C7B392-3AE3-4250-A360-D19CA1424467}"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6D47D-C466-4BC2-B82C-8207F86C4174}" type="slidenum">
              <a:rPr lang="en-GB" smtClean="0"/>
              <a:t>‹#›</a:t>
            </a:fld>
            <a:endParaRPr lang="en-GB"/>
          </a:p>
        </p:txBody>
      </p:sp>
    </p:spTree>
    <p:extLst>
      <p:ext uri="{BB962C8B-B14F-4D97-AF65-F5344CB8AC3E}">
        <p14:creationId xmlns:p14="http://schemas.microsoft.com/office/powerpoint/2010/main" val="821774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According to Sproull (2018), internal inefficiencies such as outdated systems and a lack of adaptation to technological change can weaken performance and competitiveness. In Green Haven’s case, this is reflected in its outdated website and limited digital marketing presence</a:t>
            </a:r>
          </a:p>
        </p:txBody>
      </p:sp>
      <p:sp>
        <p:nvSpPr>
          <p:cNvPr id="4" name="Slide Number Placeholder 3"/>
          <p:cNvSpPr>
            <a:spLocks noGrp="1"/>
          </p:cNvSpPr>
          <p:nvPr>
            <p:ph type="sldNum" sz="quarter" idx="5"/>
          </p:nvPr>
        </p:nvSpPr>
        <p:spPr/>
        <p:txBody>
          <a:bodyPr/>
          <a:lstStyle/>
          <a:p>
            <a:fld id="{1036D47D-C466-4BC2-B82C-8207F86C4174}" type="slidenum">
              <a:rPr lang="en-GB" smtClean="0"/>
              <a:t>5</a:t>
            </a:fld>
            <a:endParaRPr lang="en-GB"/>
          </a:p>
        </p:txBody>
      </p:sp>
    </p:spTree>
    <p:extLst>
      <p:ext uri="{BB962C8B-B14F-4D97-AF65-F5344CB8AC3E}">
        <p14:creationId xmlns:p14="http://schemas.microsoft.com/office/powerpoint/2010/main" val="3621786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5W2H method is a structured problem-solving tool used to define and understand a problem in detail before taking action.</a:t>
            </a:r>
            <a:br>
              <a:rPr lang="en-GB" dirty="0"/>
            </a:br>
            <a:r>
              <a:rPr lang="en-GB" dirty="0"/>
              <a:t>It stands for </a:t>
            </a:r>
            <a:r>
              <a:rPr lang="en-GB" b="1" dirty="0"/>
              <a:t>What, Why, Where, When, Who, How, and How Much</a:t>
            </a:r>
            <a:r>
              <a:rPr lang="en-GB" dirty="0"/>
              <a:t> — helping managers systematically identify the key aspects of an issue (Sproull, 2018).</a:t>
            </a:r>
          </a:p>
          <a:p>
            <a:r>
              <a:rPr lang="en-GB" dirty="0"/>
              <a:t>It’s often used in </a:t>
            </a:r>
            <a:r>
              <a:rPr lang="en-GB" b="1" dirty="0"/>
              <a:t>quality management, process improvement, and root cause analysis</a:t>
            </a:r>
            <a:r>
              <a:rPr lang="en-GB" dirty="0"/>
              <a:t>, making it ideal for analysing Green Haven Florists’ business decline.</a:t>
            </a:r>
          </a:p>
          <a:p>
            <a:r>
              <a:rPr lang="en-GB" dirty="0"/>
              <a:t>The main strength of this tool is its </a:t>
            </a:r>
            <a:r>
              <a:rPr lang="en-GB" b="1" dirty="0"/>
              <a:t>simplicity and clarity</a:t>
            </a:r>
            <a:r>
              <a:rPr lang="en-GB" dirty="0"/>
              <a:t> — it ensures no important factor is overlooked.</a:t>
            </a:r>
            <a:br>
              <a:rPr lang="en-GB" dirty="0"/>
            </a:br>
            <a:r>
              <a:rPr lang="en-GB" dirty="0"/>
              <a:t>However, a limitation is that it </a:t>
            </a:r>
            <a:r>
              <a:rPr lang="en-GB" b="1" dirty="0"/>
              <a:t>doesn’t provide solutions</a:t>
            </a:r>
            <a:r>
              <a:rPr lang="en-GB" dirty="0"/>
              <a:t>, it only helps to </a:t>
            </a:r>
            <a:r>
              <a:rPr lang="en-GB" b="1" dirty="0"/>
              <a:t>clarify and frame the problem</a:t>
            </a:r>
            <a:r>
              <a:rPr lang="en-GB" dirty="0"/>
              <a:t> — further analysis tools are needed afterward.</a:t>
            </a:r>
          </a:p>
          <a:p>
            <a:endParaRPr lang="en-GB" dirty="0"/>
          </a:p>
        </p:txBody>
      </p:sp>
      <p:sp>
        <p:nvSpPr>
          <p:cNvPr id="4" name="Slide Number Placeholder 3"/>
          <p:cNvSpPr>
            <a:spLocks noGrp="1"/>
          </p:cNvSpPr>
          <p:nvPr>
            <p:ph type="sldNum" sz="quarter" idx="5"/>
          </p:nvPr>
        </p:nvSpPr>
        <p:spPr/>
        <p:txBody>
          <a:bodyPr/>
          <a:lstStyle/>
          <a:p>
            <a:fld id="{1036D47D-C466-4BC2-B82C-8207F86C4174}" type="slidenum">
              <a:rPr lang="en-GB" smtClean="0"/>
              <a:t>6</a:t>
            </a:fld>
            <a:endParaRPr lang="en-GB"/>
          </a:p>
        </p:txBody>
      </p:sp>
    </p:spTree>
    <p:extLst>
      <p:ext uri="{BB962C8B-B14F-4D97-AF65-F5344CB8AC3E}">
        <p14:creationId xmlns:p14="http://schemas.microsoft.com/office/powerpoint/2010/main" val="1072258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0.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reshproduce.com/siteassets/files/floral/2025-floral-consumer-trends-mid-year-update.pdf?utm_source=chatgpt.com" TargetMode="External"/><Relationship Id="rId2" Type="http://schemas.openxmlformats.org/officeDocument/2006/relationships/hyperlink" Target="https://www.freshproduce.com/resources/floral/2025-floral-industry-trend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Desislava Stoyanova</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2423341</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Chijioke Uba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9000">
              <a:schemeClr val="accent4">
                <a:lumMod val="60000"/>
                <a:lumOff val="40000"/>
              </a:schemeClr>
            </a:gs>
            <a:gs pos="59000">
              <a:schemeClr val="accent2">
                <a:lumMod val="40000"/>
                <a:lumOff val="60000"/>
              </a:schemeClr>
            </a:gs>
            <a:gs pos="100000">
              <a:srgbClr val="EF6D57">
                <a:alpha val="75000"/>
              </a:srgbClr>
            </a:gs>
          </a:gsLst>
          <a:lin ang="5400000" scaled="1"/>
        </a:gradFill>
        <a:effectLst/>
      </p:bgPr>
    </p:bg>
    <p:spTree>
      <p:nvGrpSpPr>
        <p:cNvPr id="1" name=""/>
        <p:cNvGrpSpPr/>
        <p:nvPr/>
      </p:nvGrpSpPr>
      <p:grpSpPr>
        <a:xfrm>
          <a:off x="0" y="0"/>
          <a:ext cx="0" cy="0"/>
          <a:chOff x="0" y="0"/>
          <a:chExt cx="0" cy="0"/>
        </a:xfrm>
      </p:grpSpPr>
      <p:sp>
        <p:nvSpPr>
          <p:cNvPr id="42" name="Free-form: Shape 41">
            <a:extLst>
              <a:ext uri="{FF2B5EF4-FFF2-40B4-BE49-F238E27FC236}">
                <a16:creationId xmlns:a16="http://schemas.microsoft.com/office/drawing/2014/main" id="{3AE2984E-B83F-66C2-AA74-25B08C4FF04B}"/>
              </a:ext>
            </a:extLst>
          </p:cNvPr>
          <p:cNvSpPr/>
          <p:nvPr/>
        </p:nvSpPr>
        <p:spPr>
          <a:xfrm rot="5400000">
            <a:off x="4098473" y="-92527"/>
            <a:ext cx="12046855" cy="10693403"/>
          </a:xfrm>
          <a:custGeom>
            <a:avLst/>
            <a:gdLst>
              <a:gd name="connsiteX0" fmla="*/ 6241144 w 8149772"/>
              <a:gd name="connsiteY0" fmla="*/ 867228 h 8222341"/>
              <a:gd name="connsiteX1" fmla="*/ 6669316 w 8149772"/>
              <a:gd name="connsiteY1" fmla="*/ 10884 h 8222341"/>
              <a:gd name="connsiteX2" fmla="*/ 7721600 w 8149772"/>
              <a:gd name="connsiteY2" fmla="*/ 10884 h 8222341"/>
              <a:gd name="connsiteX3" fmla="*/ 8149772 w 8149772"/>
              <a:gd name="connsiteY3" fmla="*/ 867228 h 8222341"/>
              <a:gd name="connsiteX4" fmla="*/ 7721600 w 8149772"/>
              <a:gd name="connsiteY4" fmla="*/ 1723572 h 8222341"/>
              <a:gd name="connsiteX5" fmla="*/ 6669316 w 8149772"/>
              <a:gd name="connsiteY5" fmla="*/ 1723572 h 8222341"/>
              <a:gd name="connsiteX6" fmla="*/ 6241144 w 8149772"/>
              <a:gd name="connsiteY6" fmla="*/ 2717799 h 8222341"/>
              <a:gd name="connsiteX7" fmla="*/ 6669316 w 8149772"/>
              <a:gd name="connsiteY7" fmla="*/ 1861455 h 8222341"/>
              <a:gd name="connsiteX8" fmla="*/ 7721600 w 8149772"/>
              <a:gd name="connsiteY8" fmla="*/ 1861455 h 8222341"/>
              <a:gd name="connsiteX9" fmla="*/ 8149772 w 8149772"/>
              <a:gd name="connsiteY9" fmla="*/ 2717799 h 8222341"/>
              <a:gd name="connsiteX10" fmla="*/ 7721600 w 8149772"/>
              <a:gd name="connsiteY10" fmla="*/ 3574143 h 8222341"/>
              <a:gd name="connsiteX11" fmla="*/ 6669316 w 8149772"/>
              <a:gd name="connsiteY11" fmla="*/ 3574143 h 8222341"/>
              <a:gd name="connsiteX12" fmla="*/ 6241144 w 8149772"/>
              <a:gd name="connsiteY12" fmla="*/ 4579255 h 8222341"/>
              <a:gd name="connsiteX13" fmla="*/ 6669316 w 8149772"/>
              <a:gd name="connsiteY13" fmla="*/ 3722911 h 8222341"/>
              <a:gd name="connsiteX14" fmla="*/ 7721600 w 8149772"/>
              <a:gd name="connsiteY14" fmla="*/ 3722911 h 8222341"/>
              <a:gd name="connsiteX15" fmla="*/ 8149772 w 8149772"/>
              <a:gd name="connsiteY15" fmla="*/ 4579255 h 8222341"/>
              <a:gd name="connsiteX16" fmla="*/ 7721600 w 8149772"/>
              <a:gd name="connsiteY16" fmla="*/ 5435599 h 8222341"/>
              <a:gd name="connsiteX17" fmla="*/ 6669316 w 8149772"/>
              <a:gd name="connsiteY17" fmla="*/ 5435599 h 8222341"/>
              <a:gd name="connsiteX18" fmla="*/ 6241144 w 8149772"/>
              <a:gd name="connsiteY18" fmla="*/ 6429826 h 8222341"/>
              <a:gd name="connsiteX19" fmla="*/ 6669316 w 8149772"/>
              <a:gd name="connsiteY19" fmla="*/ 5573482 h 8222341"/>
              <a:gd name="connsiteX20" fmla="*/ 7721600 w 8149772"/>
              <a:gd name="connsiteY20" fmla="*/ 5573482 h 8222341"/>
              <a:gd name="connsiteX21" fmla="*/ 8149772 w 8149772"/>
              <a:gd name="connsiteY21" fmla="*/ 6429826 h 8222341"/>
              <a:gd name="connsiteX22" fmla="*/ 7721600 w 8149772"/>
              <a:gd name="connsiteY22" fmla="*/ 7286170 h 8222341"/>
              <a:gd name="connsiteX23" fmla="*/ 6669316 w 8149772"/>
              <a:gd name="connsiteY23" fmla="*/ 7286170 h 8222341"/>
              <a:gd name="connsiteX24" fmla="*/ 4680858 w 8149772"/>
              <a:gd name="connsiteY24" fmla="*/ 1792514 h 8222341"/>
              <a:gd name="connsiteX25" fmla="*/ 5109030 w 8149772"/>
              <a:gd name="connsiteY25" fmla="*/ 936170 h 8222341"/>
              <a:gd name="connsiteX26" fmla="*/ 6161314 w 8149772"/>
              <a:gd name="connsiteY26" fmla="*/ 936170 h 8222341"/>
              <a:gd name="connsiteX27" fmla="*/ 6589486 w 8149772"/>
              <a:gd name="connsiteY27" fmla="*/ 1792514 h 8222341"/>
              <a:gd name="connsiteX28" fmla="*/ 6161314 w 8149772"/>
              <a:gd name="connsiteY28" fmla="*/ 2648858 h 8222341"/>
              <a:gd name="connsiteX29" fmla="*/ 5109030 w 8149772"/>
              <a:gd name="connsiteY29" fmla="*/ 2648858 h 8222341"/>
              <a:gd name="connsiteX30" fmla="*/ 4680858 w 8149772"/>
              <a:gd name="connsiteY30" fmla="*/ 3643085 h 8222341"/>
              <a:gd name="connsiteX31" fmla="*/ 5109030 w 8149772"/>
              <a:gd name="connsiteY31" fmla="*/ 2786741 h 8222341"/>
              <a:gd name="connsiteX32" fmla="*/ 6161314 w 8149772"/>
              <a:gd name="connsiteY32" fmla="*/ 2786741 h 8222341"/>
              <a:gd name="connsiteX33" fmla="*/ 6589486 w 8149772"/>
              <a:gd name="connsiteY33" fmla="*/ 3643085 h 8222341"/>
              <a:gd name="connsiteX34" fmla="*/ 6161314 w 8149772"/>
              <a:gd name="connsiteY34" fmla="*/ 4499429 h 8222341"/>
              <a:gd name="connsiteX35" fmla="*/ 5109030 w 8149772"/>
              <a:gd name="connsiteY35" fmla="*/ 4499429 h 8222341"/>
              <a:gd name="connsiteX36" fmla="*/ 4680858 w 8149772"/>
              <a:gd name="connsiteY36" fmla="*/ 5515426 h 8222341"/>
              <a:gd name="connsiteX37" fmla="*/ 5109030 w 8149772"/>
              <a:gd name="connsiteY37" fmla="*/ 4659082 h 8222341"/>
              <a:gd name="connsiteX38" fmla="*/ 6161314 w 8149772"/>
              <a:gd name="connsiteY38" fmla="*/ 4659082 h 8222341"/>
              <a:gd name="connsiteX39" fmla="*/ 6589486 w 8149772"/>
              <a:gd name="connsiteY39" fmla="*/ 5515426 h 8222341"/>
              <a:gd name="connsiteX40" fmla="*/ 6161314 w 8149772"/>
              <a:gd name="connsiteY40" fmla="*/ 6371770 h 8222341"/>
              <a:gd name="connsiteX41" fmla="*/ 5109030 w 8149772"/>
              <a:gd name="connsiteY41" fmla="*/ 6371770 h 8222341"/>
              <a:gd name="connsiteX42" fmla="*/ 4680858 w 8149772"/>
              <a:gd name="connsiteY42" fmla="*/ 7365997 h 8222341"/>
              <a:gd name="connsiteX43" fmla="*/ 5109030 w 8149772"/>
              <a:gd name="connsiteY43" fmla="*/ 6509653 h 8222341"/>
              <a:gd name="connsiteX44" fmla="*/ 6161314 w 8149772"/>
              <a:gd name="connsiteY44" fmla="*/ 6509653 h 8222341"/>
              <a:gd name="connsiteX45" fmla="*/ 6589486 w 8149772"/>
              <a:gd name="connsiteY45" fmla="*/ 7365997 h 8222341"/>
              <a:gd name="connsiteX46" fmla="*/ 6161314 w 8149772"/>
              <a:gd name="connsiteY46" fmla="*/ 8222341 h 8222341"/>
              <a:gd name="connsiteX47" fmla="*/ 5109030 w 8149772"/>
              <a:gd name="connsiteY47" fmla="*/ 8222341 h 8222341"/>
              <a:gd name="connsiteX48" fmla="*/ 3120573 w 8149772"/>
              <a:gd name="connsiteY48" fmla="*/ 2739570 h 8222341"/>
              <a:gd name="connsiteX49" fmla="*/ 3548745 w 8149772"/>
              <a:gd name="connsiteY49" fmla="*/ 1883226 h 8222341"/>
              <a:gd name="connsiteX50" fmla="*/ 4601028 w 8149772"/>
              <a:gd name="connsiteY50" fmla="*/ 1883226 h 8222341"/>
              <a:gd name="connsiteX51" fmla="*/ 5029200 w 8149772"/>
              <a:gd name="connsiteY51" fmla="*/ 2739570 h 8222341"/>
              <a:gd name="connsiteX52" fmla="*/ 4601028 w 8149772"/>
              <a:gd name="connsiteY52" fmla="*/ 3595914 h 8222341"/>
              <a:gd name="connsiteX53" fmla="*/ 3548745 w 8149772"/>
              <a:gd name="connsiteY53" fmla="*/ 3595914 h 8222341"/>
              <a:gd name="connsiteX54" fmla="*/ 3120573 w 8149772"/>
              <a:gd name="connsiteY54" fmla="*/ 4590141 h 8222341"/>
              <a:gd name="connsiteX55" fmla="*/ 3548745 w 8149772"/>
              <a:gd name="connsiteY55" fmla="*/ 3733797 h 8222341"/>
              <a:gd name="connsiteX56" fmla="*/ 4601028 w 8149772"/>
              <a:gd name="connsiteY56" fmla="*/ 3733797 h 8222341"/>
              <a:gd name="connsiteX57" fmla="*/ 5029200 w 8149772"/>
              <a:gd name="connsiteY57" fmla="*/ 4590141 h 8222341"/>
              <a:gd name="connsiteX58" fmla="*/ 4601028 w 8149772"/>
              <a:gd name="connsiteY58" fmla="*/ 5446485 h 8222341"/>
              <a:gd name="connsiteX59" fmla="*/ 3548745 w 8149772"/>
              <a:gd name="connsiteY59" fmla="*/ 5446485 h 8222341"/>
              <a:gd name="connsiteX60" fmla="*/ 3120573 w 8149772"/>
              <a:gd name="connsiteY60" fmla="*/ 6440712 h 8222341"/>
              <a:gd name="connsiteX61" fmla="*/ 3548745 w 8149772"/>
              <a:gd name="connsiteY61" fmla="*/ 5584368 h 8222341"/>
              <a:gd name="connsiteX62" fmla="*/ 4601028 w 8149772"/>
              <a:gd name="connsiteY62" fmla="*/ 5584368 h 8222341"/>
              <a:gd name="connsiteX63" fmla="*/ 5029200 w 8149772"/>
              <a:gd name="connsiteY63" fmla="*/ 6440712 h 8222341"/>
              <a:gd name="connsiteX64" fmla="*/ 4601028 w 8149772"/>
              <a:gd name="connsiteY64" fmla="*/ 7297056 h 8222341"/>
              <a:gd name="connsiteX65" fmla="*/ 3548745 w 8149772"/>
              <a:gd name="connsiteY65" fmla="*/ 7297056 h 8222341"/>
              <a:gd name="connsiteX66" fmla="*/ 3120573 w 8149772"/>
              <a:gd name="connsiteY66" fmla="*/ 888999 h 8222341"/>
              <a:gd name="connsiteX67" fmla="*/ 3548744 w 8149772"/>
              <a:gd name="connsiteY67" fmla="*/ 32655 h 8222341"/>
              <a:gd name="connsiteX68" fmla="*/ 4601028 w 8149772"/>
              <a:gd name="connsiteY68" fmla="*/ 32655 h 8222341"/>
              <a:gd name="connsiteX69" fmla="*/ 5029200 w 8149772"/>
              <a:gd name="connsiteY69" fmla="*/ 888999 h 8222341"/>
              <a:gd name="connsiteX70" fmla="*/ 4601028 w 8149772"/>
              <a:gd name="connsiteY70" fmla="*/ 1745343 h 8222341"/>
              <a:gd name="connsiteX71" fmla="*/ 3548744 w 8149772"/>
              <a:gd name="connsiteY71" fmla="*/ 1745343 h 8222341"/>
              <a:gd name="connsiteX72" fmla="*/ 1560288 w 8149772"/>
              <a:gd name="connsiteY72" fmla="*/ 5515426 h 8222341"/>
              <a:gd name="connsiteX73" fmla="*/ 1988460 w 8149772"/>
              <a:gd name="connsiteY73" fmla="*/ 4659082 h 8222341"/>
              <a:gd name="connsiteX74" fmla="*/ 3040744 w 8149772"/>
              <a:gd name="connsiteY74" fmla="*/ 4659082 h 8222341"/>
              <a:gd name="connsiteX75" fmla="*/ 3468916 w 8149772"/>
              <a:gd name="connsiteY75" fmla="*/ 5515426 h 8222341"/>
              <a:gd name="connsiteX76" fmla="*/ 3040744 w 8149772"/>
              <a:gd name="connsiteY76" fmla="*/ 6371770 h 8222341"/>
              <a:gd name="connsiteX77" fmla="*/ 1988460 w 8149772"/>
              <a:gd name="connsiteY77" fmla="*/ 6371770 h 8222341"/>
              <a:gd name="connsiteX78" fmla="*/ 1560288 w 8149772"/>
              <a:gd name="connsiteY78" fmla="*/ 7365997 h 8222341"/>
              <a:gd name="connsiteX79" fmla="*/ 1988460 w 8149772"/>
              <a:gd name="connsiteY79" fmla="*/ 6509653 h 8222341"/>
              <a:gd name="connsiteX80" fmla="*/ 3040744 w 8149772"/>
              <a:gd name="connsiteY80" fmla="*/ 6509653 h 8222341"/>
              <a:gd name="connsiteX81" fmla="*/ 3468916 w 8149772"/>
              <a:gd name="connsiteY81" fmla="*/ 7365997 h 8222341"/>
              <a:gd name="connsiteX82" fmla="*/ 3040744 w 8149772"/>
              <a:gd name="connsiteY82" fmla="*/ 8222341 h 8222341"/>
              <a:gd name="connsiteX83" fmla="*/ 1988460 w 8149772"/>
              <a:gd name="connsiteY83" fmla="*/ 8222341 h 8222341"/>
              <a:gd name="connsiteX84" fmla="*/ 1560288 w 8149772"/>
              <a:gd name="connsiteY84" fmla="*/ 3664855 h 8222341"/>
              <a:gd name="connsiteX85" fmla="*/ 1988460 w 8149772"/>
              <a:gd name="connsiteY85" fmla="*/ 2808511 h 8222341"/>
              <a:gd name="connsiteX86" fmla="*/ 3040744 w 8149772"/>
              <a:gd name="connsiteY86" fmla="*/ 2808511 h 8222341"/>
              <a:gd name="connsiteX87" fmla="*/ 3468916 w 8149772"/>
              <a:gd name="connsiteY87" fmla="*/ 3664855 h 8222341"/>
              <a:gd name="connsiteX88" fmla="*/ 3040744 w 8149772"/>
              <a:gd name="connsiteY88" fmla="*/ 4521199 h 8222341"/>
              <a:gd name="connsiteX89" fmla="*/ 1988460 w 8149772"/>
              <a:gd name="connsiteY89" fmla="*/ 4521199 h 8222341"/>
              <a:gd name="connsiteX90" fmla="*/ 1560288 w 8149772"/>
              <a:gd name="connsiteY90" fmla="*/ 1781629 h 8222341"/>
              <a:gd name="connsiteX91" fmla="*/ 1988459 w 8149772"/>
              <a:gd name="connsiteY91" fmla="*/ 925285 h 8222341"/>
              <a:gd name="connsiteX92" fmla="*/ 3040744 w 8149772"/>
              <a:gd name="connsiteY92" fmla="*/ 925285 h 8222341"/>
              <a:gd name="connsiteX93" fmla="*/ 3468916 w 8149772"/>
              <a:gd name="connsiteY93" fmla="*/ 1781629 h 8222341"/>
              <a:gd name="connsiteX94" fmla="*/ 3040744 w 8149772"/>
              <a:gd name="connsiteY94" fmla="*/ 2637973 h 8222341"/>
              <a:gd name="connsiteX95" fmla="*/ 1988459 w 8149772"/>
              <a:gd name="connsiteY95" fmla="*/ 2637973 h 8222341"/>
              <a:gd name="connsiteX96" fmla="*/ 2 w 8149772"/>
              <a:gd name="connsiteY96" fmla="*/ 6440712 h 8222341"/>
              <a:gd name="connsiteX97" fmla="*/ 428174 w 8149772"/>
              <a:gd name="connsiteY97" fmla="*/ 5584368 h 8222341"/>
              <a:gd name="connsiteX98" fmla="*/ 1480458 w 8149772"/>
              <a:gd name="connsiteY98" fmla="*/ 5584368 h 8222341"/>
              <a:gd name="connsiteX99" fmla="*/ 1908630 w 8149772"/>
              <a:gd name="connsiteY99" fmla="*/ 6440712 h 8222341"/>
              <a:gd name="connsiteX100" fmla="*/ 1480458 w 8149772"/>
              <a:gd name="connsiteY100" fmla="*/ 7297056 h 8222341"/>
              <a:gd name="connsiteX101" fmla="*/ 428174 w 8149772"/>
              <a:gd name="connsiteY101" fmla="*/ 7297056 h 8222341"/>
              <a:gd name="connsiteX102" fmla="*/ 2 w 8149772"/>
              <a:gd name="connsiteY102" fmla="*/ 4590141 h 8222341"/>
              <a:gd name="connsiteX103" fmla="*/ 428174 w 8149772"/>
              <a:gd name="connsiteY103" fmla="*/ 3733797 h 8222341"/>
              <a:gd name="connsiteX104" fmla="*/ 1480458 w 8149772"/>
              <a:gd name="connsiteY104" fmla="*/ 3733797 h 8222341"/>
              <a:gd name="connsiteX105" fmla="*/ 1908630 w 8149772"/>
              <a:gd name="connsiteY105" fmla="*/ 4590141 h 8222341"/>
              <a:gd name="connsiteX106" fmla="*/ 1480458 w 8149772"/>
              <a:gd name="connsiteY106" fmla="*/ 5446485 h 8222341"/>
              <a:gd name="connsiteX107" fmla="*/ 428174 w 8149772"/>
              <a:gd name="connsiteY107" fmla="*/ 5446485 h 8222341"/>
              <a:gd name="connsiteX108" fmla="*/ 2 w 8149772"/>
              <a:gd name="connsiteY108" fmla="*/ 2739570 h 8222341"/>
              <a:gd name="connsiteX109" fmla="*/ 428174 w 8149772"/>
              <a:gd name="connsiteY109" fmla="*/ 1883226 h 8222341"/>
              <a:gd name="connsiteX110" fmla="*/ 1480458 w 8149772"/>
              <a:gd name="connsiteY110" fmla="*/ 1883226 h 8222341"/>
              <a:gd name="connsiteX111" fmla="*/ 1908630 w 8149772"/>
              <a:gd name="connsiteY111" fmla="*/ 2739570 h 8222341"/>
              <a:gd name="connsiteX112" fmla="*/ 1480458 w 8149772"/>
              <a:gd name="connsiteY112" fmla="*/ 3595914 h 8222341"/>
              <a:gd name="connsiteX113" fmla="*/ 428174 w 8149772"/>
              <a:gd name="connsiteY113" fmla="*/ 3595914 h 8222341"/>
              <a:gd name="connsiteX114" fmla="*/ 0 w 8149772"/>
              <a:gd name="connsiteY114" fmla="*/ 856344 h 8222341"/>
              <a:gd name="connsiteX115" fmla="*/ 428172 w 8149772"/>
              <a:gd name="connsiteY115" fmla="*/ 0 h 8222341"/>
              <a:gd name="connsiteX116" fmla="*/ 1480456 w 8149772"/>
              <a:gd name="connsiteY116" fmla="*/ 0 h 8222341"/>
              <a:gd name="connsiteX117" fmla="*/ 1908628 w 8149772"/>
              <a:gd name="connsiteY117" fmla="*/ 856344 h 8222341"/>
              <a:gd name="connsiteX118" fmla="*/ 1480456 w 8149772"/>
              <a:gd name="connsiteY118" fmla="*/ 1712688 h 8222341"/>
              <a:gd name="connsiteX119" fmla="*/ 428172 w 8149772"/>
              <a:gd name="connsiteY119" fmla="*/ 1712688 h 822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8149772" h="8222341">
                <a:moveTo>
                  <a:pt x="6241144" y="867228"/>
                </a:moveTo>
                <a:lnTo>
                  <a:pt x="6669316" y="10884"/>
                </a:lnTo>
                <a:lnTo>
                  <a:pt x="7721600" y="10884"/>
                </a:lnTo>
                <a:lnTo>
                  <a:pt x="8149772" y="867228"/>
                </a:lnTo>
                <a:lnTo>
                  <a:pt x="7721600" y="1723572"/>
                </a:lnTo>
                <a:lnTo>
                  <a:pt x="6669316" y="1723572"/>
                </a:lnTo>
                <a:close/>
                <a:moveTo>
                  <a:pt x="6241144" y="2717799"/>
                </a:moveTo>
                <a:lnTo>
                  <a:pt x="6669316" y="1861455"/>
                </a:lnTo>
                <a:lnTo>
                  <a:pt x="7721600" y="1861455"/>
                </a:lnTo>
                <a:lnTo>
                  <a:pt x="8149772" y="2717799"/>
                </a:lnTo>
                <a:lnTo>
                  <a:pt x="7721600" y="3574143"/>
                </a:lnTo>
                <a:lnTo>
                  <a:pt x="6669316" y="3574143"/>
                </a:lnTo>
                <a:close/>
                <a:moveTo>
                  <a:pt x="6241144" y="4579255"/>
                </a:moveTo>
                <a:lnTo>
                  <a:pt x="6669316" y="3722911"/>
                </a:lnTo>
                <a:lnTo>
                  <a:pt x="7721600" y="3722911"/>
                </a:lnTo>
                <a:lnTo>
                  <a:pt x="8149772" y="4579255"/>
                </a:lnTo>
                <a:lnTo>
                  <a:pt x="7721600" y="5435599"/>
                </a:lnTo>
                <a:lnTo>
                  <a:pt x="6669316" y="5435599"/>
                </a:lnTo>
                <a:close/>
                <a:moveTo>
                  <a:pt x="6241144" y="6429826"/>
                </a:moveTo>
                <a:lnTo>
                  <a:pt x="6669316" y="5573482"/>
                </a:lnTo>
                <a:lnTo>
                  <a:pt x="7721600" y="5573482"/>
                </a:lnTo>
                <a:lnTo>
                  <a:pt x="8149772" y="6429826"/>
                </a:lnTo>
                <a:lnTo>
                  <a:pt x="7721600" y="7286170"/>
                </a:lnTo>
                <a:lnTo>
                  <a:pt x="6669316" y="7286170"/>
                </a:lnTo>
                <a:close/>
                <a:moveTo>
                  <a:pt x="4680858" y="1792514"/>
                </a:moveTo>
                <a:lnTo>
                  <a:pt x="5109030" y="936170"/>
                </a:lnTo>
                <a:lnTo>
                  <a:pt x="6161314" y="936170"/>
                </a:lnTo>
                <a:lnTo>
                  <a:pt x="6589486" y="1792514"/>
                </a:lnTo>
                <a:lnTo>
                  <a:pt x="6161314" y="2648858"/>
                </a:lnTo>
                <a:lnTo>
                  <a:pt x="5109030" y="2648858"/>
                </a:lnTo>
                <a:close/>
                <a:moveTo>
                  <a:pt x="4680858" y="3643085"/>
                </a:moveTo>
                <a:lnTo>
                  <a:pt x="5109030" y="2786741"/>
                </a:lnTo>
                <a:lnTo>
                  <a:pt x="6161314" y="2786741"/>
                </a:lnTo>
                <a:lnTo>
                  <a:pt x="6589486" y="3643085"/>
                </a:lnTo>
                <a:lnTo>
                  <a:pt x="6161314" y="4499429"/>
                </a:lnTo>
                <a:lnTo>
                  <a:pt x="5109030" y="4499429"/>
                </a:lnTo>
                <a:close/>
                <a:moveTo>
                  <a:pt x="4680858" y="5515426"/>
                </a:moveTo>
                <a:lnTo>
                  <a:pt x="5109030" y="4659082"/>
                </a:lnTo>
                <a:lnTo>
                  <a:pt x="6161314" y="4659082"/>
                </a:lnTo>
                <a:lnTo>
                  <a:pt x="6589486" y="5515426"/>
                </a:lnTo>
                <a:lnTo>
                  <a:pt x="6161314" y="6371770"/>
                </a:lnTo>
                <a:lnTo>
                  <a:pt x="5109030" y="6371770"/>
                </a:lnTo>
                <a:close/>
                <a:moveTo>
                  <a:pt x="4680858" y="7365997"/>
                </a:moveTo>
                <a:lnTo>
                  <a:pt x="5109030" y="6509653"/>
                </a:lnTo>
                <a:lnTo>
                  <a:pt x="6161314" y="6509653"/>
                </a:lnTo>
                <a:lnTo>
                  <a:pt x="6589486" y="7365997"/>
                </a:lnTo>
                <a:lnTo>
                  <a:pt x="6161314" y="8222341"/>
                </a:lnTo>
                <a:lnTo>
                  <a:pt x="5109030" y="8222341"/>
                </a:lnTo>
                <a:close/>
                <a:moveTo>
                  <a:pt x="3120573" y="2739570"/>
                </a:moveTo>
                <a:lnTo>
                  <a:pt x="3548745" y="1883226"/>
                </a:lnTo>
                <a:lnTo>
                  <a:pt x="4601028" y="1883226"/>
                </a:lnTo>
                <a:lnTo>
                  <a:pt x="5029200" y="2739570"/>
                </a:lnTo>
                <a:lnTo>
                  <a:pt x="4601028" y="3595914"/>
                </a:lnTo>
                <a:lnTo>
                  <a:pt x="3548745" y="3595914"/>
                </a:lnTo>
                <a:close/>
                <a:moveTo>
                  <a:pt x="3120573" y="4590141"/>
                </a:moveTo>
                <a:lnTo>
                  <a:pt x="3548745" y="3733797"/>
                </a:lnTo>
                <a:lnTo>
                  <a:pt x="4601028" y="3733797"/>
                </a:lnTo>
                <a:lnTo>
                  <a:pt x="5029200" y="4590141"/>
                </a:lnTo>
                <a:lnTo>
                  <a:pt x="4601028" y="5446485"/>
                </a:lnTo>
                <a:lnTo>
                  <a:pt x="3548745" y="5446485"/>
                </a:lnTo>
                <a:close/>
                <a:moveTo>
                  <a:pt x="3120573" y="6440712"/>
                </a:moveTo>
                <a:lnTo>
                  <a:pt x="3548745" y="5584368"/>
                </a:lnTo>
                <a:lnTo>
                  <a:pt x="4601028" y="5584368"/>
                </a:lnTo>
                <a:lnTo>
                  <a:pt x="5029200" y="6440712"/>
                </a:lnTo>
                <a:lnTo>
                  <a:pt x="4601028" y="7297056"/>
                </a:lnTo>
                <a:lnTo>
                  <a:pt x="3548745" y="7297056"/>
                </a:lnTo>
                <a:close/>
                <a:moveTo>
                  <a:pt x="3120573" y="888999"/>
                </a:moveTo>
                <a:lnTo>
                  <a:pt x="3548744" y="32655"/>
                </a:lnTo>
                <a:lnTo>
                  <a:pt x="4601028" y="32655"/>
                </a:lnTo>
                <a:lnTo>
                  <a:pt x="5029200" y="888999"/>
                </a:lnTo>
                <a:lnTo>
                  <a:pt x="4601028" y="1745343"/>
                </a:lnTo>
                <a:lnTo>
                  <a:pt x="3548744" y="1745343"/>
                </a:lnTo>
                <a:close/>
                <a:moveTo>
                  <a:pt x="1560288" y="5515426"/>
                </a:moveTo>
                <a:lnTo>
                  <a:pt x="1988460" y="4659082"/>
                </a:lnTo>
                <a:lnTo>
                  <a:pt x="3040744" y="4659082"/>
                </a:lnTo>
                <a:lnTo>
                  <a:pt x="3468916" y="5515426"/>
                </a:lnTo>
                <a:lnTo>
                  <a:pt x="3040744" y="6371770"/>
                </a:lnTo>
                <a:lnTo>
                  <a:pt x="1988460" y="6371770"/>
                </a:lnTo>
                <a:close/>
                <a:moveTo>
                  <a:pt x="1560288" y="7365997"/>
                </a:moveTo>
                <a:lnTo>
                  <a:pt x="1988460" y="6509653"/>
                </a:lnTo>
                <a:lnTo>
                  <a:pt x="3040744" y="6509653"/>
                </a:lnTo>
                <a:lnTo>
                  <a:pt x="3468916" y="7365997"/>
                </a:lnTo>
                <a:lnTo>
                  <a:pt x="3040744" y="8222341"/>
                </a:lnTo>
                <a:lnTo>
                  <a:pt x="1988460" y="8222341"/>
                </a:lnTo>
                <a:close/>
                <a:moveTo>
                  <a:pt x="1560288" y="3664855"/>
                </a:moveTo>
                <a:lnTo>
                  <a:pt x="1988460" y="2808511"/>
                </a:lnTo>
                <a:lnTo>
                  <a:pt x="3040744" y="2808511"/>
                </a:lnTo>
                <a:lnTo>
                  <a:pt x="3468916" y="3664855"/>
                </a:lnTo>
                <a:lnTo>
                  <a:pt x="3040744" y="4521199"/>
                </a:lnTo>
                <a:lnTo>
                  <a:pt x="1988460" y="4521199"/>
                </a:lnTo>
                <a:close/>
                <a:moveTo>
                  <a:pt x="1560288" y="1781629"/>
                </a:moveTo>
                <a:lnTo>
                  <a:pt x="1988459" y="925285"/>
                </a:lnTo>
                <a:lnTo>
                  <a:pt x="3040744" y="925285"/>
                </a:lnTo>
                <a:lnTo>
                  <a:pt x="3468916" y="1781629"/>
                </a:lnTo>
                <a:lnTo>
                  <a:pt x="3040744" y="2637973"/>
                </a:lnTo>
                <a:lnTo>
                  <a:pt x="1988459" y="2637973"/>
                </a:lnTo>
                <a:close/>
                <a:moveTo>
                  <a:pt x="2" y="6440712"/>
                </a:moveTo>
                <a:lnTo>
                  <a:pt x="428174" y="5584368"/>
                </a:lnTo>
                <a:lnTo>
                  <a:pt x="1480458" y="5584368"/>
                </a:lnTo>
                <a:lnTo>
                  <a:pt x="1908630" y="6440712"/>
                </a:lnTo>
                <a:lnTo>
                  <a:pt x="1480458" y="7297056"/>
                </a:lnTo>
                <a:lnTo>
                  <a:pt x="428174" y="7297056"/>
                </a:lnTo>
                <a:close/>
                <a:moveTo>
                  <a:pt x="2" y="4590141"/>
                </a:moveTo>
                <a:lnTo>
                  <a:pt x="428174" y="3733797"/>
                </a:lnTo>
                <a:lnTo>
                  <a:pt x="1480458" y="3733797"/>
                </a:lnTo>
                <a:lnTo>
                  <a:pt x="1908630" y="4590141"/>
                </a:lnTo>
                <a:lnTo>
                  <a:pt x="1480458" y="5446485"/>
                </a:lnTo>
                <a:lnTo>
                  <a:pt x="428174" y="5446485"/>
                </a:lnTo>
                <a:close/>
                <a:moveTo>
                  <a:pt x="2" y="2739570"/>
                </a:moveTo>
                <a:lnTo>
                  <a:pt x="428174" y="1883226"/>
                </a:lnTo>
                <a:lnTo>
                  <a:pt x="1480458" y="1883226"/>
                </a:lnTo>
                <a:lnTo>
                  <a:pt x="1908630" y="2739570"/>
                </a:lnTo>
                <a:lnTo>
                  <a:pt x="1480458" y="3595914"/>
                </a:lnTo>
                <a:lnTo>
                  <a:pt x="428174" y="3595914"/>
                </a:lnTo>
                <a:close/>
                <a:moveTo>
                  <a:pt x="0" y="856344"/>
                </a:moveTo>
                <a:lnTo>
                  <a:pt x="428172" y="0"/>
                </a:lnTo>
                <a:lnTo>
                  <a:pt x="1480456" y="0"/>
                </a:lnTo>
                <a:lnTo>
                  <a:pt x="1908628" y="856344"/>
                </a:lnTo>
                <a:lnTo>
                  <a:pt x="1480456" y="1712688"/>
                </a:lnTo>
                <a:lnTo>
                  <a:pt x="428172" y="1712688"/>
                </a:lnTo>
                <a:close/>
              </a:path>
            </a:pathLst>
          </a:custGeom>
          <a:blipFill dpi="0" rotWithShape="1">
            <a:blip r:embed="rId2"/>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4" name="TextBox 43">
            <a:extLst>
              <a:ext uri="{FF2B5EF4-FFF2-40B4-BE49-F238E27FC236}">
                <a16:creationId xmlns:a16="http://schemas.microsoft.com/office/drawing/2014/main" id="{EB68FBE3-AF06-421E-9944-6795EA5682B5}"/>
              </a:ext>
            </a:extLst>
          </p:cNvPr>
          <p:cNvSpPr txBox="1"/>
          <p:nvPr/>
        </p:nvSpPr>
        <p:spPr>
          <a:xfrm>
            <a:off x="0" y="402498"/>
            <a:ext cx="5309071" cy="6278642"/>
          </a:xfrm>
          <a:prstGeom prst="rect">
            <a:avLst/>
          </a:prstGeom>
          <a:noFill/>
          <a:ln>
            <a:noFill/>
          </a:ln>
          <a:effectLst>
            <a:outerShdw blurRad="50800" dist="38100" dir="2700000" algn="tl" rotWithShape="0">
              <a:prstClr val="black">
                <a:alpha val="40000"/>
              </a:prstClr>
            </a:outerShdw>
          </a:effectLst>
        </p:spPr>
        <p:txBody>
          <a:bodyPr wrap="square" lIns="91440" tIns="45720" rIns="91440" bIns="45720" rtlCol="0" anchor="t">
            <a:spAutoFit/>
          </a:bodyPr>
          <a:lstStyle/>
          <a:p>
            <a:pPr algn="ctr"/>
            <a:r>
              <a:rPr lang="en-GB" sz="8000" dirty="0">
                <a:blipFill dpi="0" rotWithShape="1">
                  <a:blip r:embed="rId2"/>
                  <a:srcRect/>
                  <a:tile tx="0" ty="381000" sx="100000" sy="100000" flip="none" algn="bl"/>
                </a:blipFill>
                <a:latin typeface="Bastion" pitchFamily="2" charset="0"/>
              </a:rPr>
              <a:t>Analysis of</a:t>
            </a:r>
          </a:p>
          <a:p>
            <a:pPr algn="ctr"/>
            <a:r>
              <a:rPr lang="en-GB" sz="8000" dirty="0">
                <a:blipFill dpi="0" rotWithShape="1">
                  <a:blip r:embed="rId2"/>
                  <a:srcRect/>
                  <a:tile tx="0" ty="381000" sx="100000" sy="100000" flip="none" algn="bl"/>
                </a:blipFill>
                <a:latin typeface="Bastion"/>
              </a:rPr>
              <a:t> Green Haven Florist</a:t>
            </a:r>
          </a:p>
          <a:p>
            <a:endParaRPr lang="en-GB" sz="8200" dirty="0"/>
          </a:p>
        </p:txBody>
      </p:sp>
    </p:spTree>
    <p:extLst>
      <p:ext uri="{BB962C8B-B14F-4D97-AF65-F5344CB8AC3E}">
        <p14:creationId xmlns:p14="http://schemas.microsoft.com/office/powerpoint/2010/main" val="28081304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DCCE8"/>
            </a:gs>
            <a:gs pos="33000">
              <a:srgbClr val="EB765F">
                <a:alpha val="75294"/>
              </a:srgbClr>
            </a:gs>
            <a:gs pos="0">
              <a:srgbClr val="EF6D57">
                <a:alpha val="75000"/>
              </a:srgbClr>
            </a:gs>
            <a:gs pos="63000">
              <a:schemeClr val="accent4">
                <a:lumMod val="60000"/>
                <a:lumOff val="40000"/>
              </a:schemeClr>
            </a:gs>
          </a:gsLst>
          <a:lin ang="5400000" scaled="1"/>
          <a:tileRect/>
        </a:gradFill>
        <a:effectLst/>
      </p:bgPr>
    </p:bg>
    <p:spTree>
      <p:nvGrpSpPr>
        <p:cNvPr id="1" name="">
          <a:extLst>
            <a:ext uri="{FF2B5EF4-FFF2-40B4-BE49-F238E27FC236}">
              <a16:creationId xmlns:a16="http://schemas.microsoft.com/office/drawing/2014/main" id="{DADB23D4-3D1A-F70B-A9DB-D512FA8F57E9}"/>
            </a:ext>
          </a:extLst>
        </p:cNvPr>
        <p:cNvGrpSpPr/>
        <p:nvPr/>
      </p:nvGrpSpPr>
      <p:grpSpPr>
        <a:xfrm>
          <a:off x="0" y="0"/>
          <a:ext cx="0" cy="0"/>
          <a:chOff x="0" y="0"/>
          <a:chExt cx="0" cy="0"/>
        </a:xfrm>
      </p:grpSpPr>
      <p:sp>
        <p:nvSpPr>
          <p:cNvPr id="6" name="Hexagon 5">
            <a:extLst>
              <a:ext uri="{FF2B5EF4-FFF2-40B4-BE49-F238E27FC236}">
                <a16:creationId xmlns:a16="http://schemas.microsoft.com/office/drawing/2014/main" id="{6B80000C-28E5-E1E9-76DB-870CAA273867}"/>
              </a:ext>
            </a:extLst>
          </p:cNvPr>
          <p:cNvSpPr/>
          <p:nvPr/>
        </p:nvSpPr>
        <p:spPr>
          <a:xfrm rot="5400000">
            <a:off x="-1041853" y="150547"/>
            <a:ext cx="2265137" cy="2174422"/>
          </a:xfrm>
          <a:prstGeom prst="hexagon">
            <a:avLst>
              <a:gd name="adj" fmla="val 28902"/>
              <a:gd name="vf" fmla="val 115470"/>
            </a:avLst>
          </a:prstGeom>
          <a:no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ED1FDC4A-066B-2316-C24C-A4B64A0693A1}"/>
              </a:ext>
            </a:extLst>
          </p:cNvPr>
          <p:cNvSpPr/>
          <p:nvPr/>
        </p:nvSpPr>
        <p:spPr>
          <a:xfrm rot="5400000">
            <a:off x="4103009" y="-6952341"/>
            <a:ext cx="12046855" cy="10693403"/>
          </a:xfrm>
          <a:custGeom>
            <a:avLst/>
            <a:gdLst>
              <a:gd name="connsiteX0" fmla="*/ 6241144 w 8149772"/>
              <a:gd name="connsiteY0" fmla="*/ 867228 h 8222341"/>
              <a:gd name="connsiteX1" fmla="*/ 6669316 w 8149772"/>
              <a:gd name="connsiteY1" fmla="*/ 10884 h 8222341"/>
              <a:gd name="connsiteX2" fmla="*/ 7721600 w 8149772"/>
              <a:gd name="connsiteY2" fmla="*/ 10884 h 8222341"/>
              <a:gd name="connsiteX3" fmla="*/ 8149772 w 8149772"/>
              <a:gd name="connsiteY3" fmla="*/ 867228 h 8222341"/>
              <a:gd name="connsiteX4" fmla="*/ 7721600 w 8149772"/>
              <a:gd name="connsiteY4" fmla="*/ 1723572 h 8222341"/>
              <a:gd name="connsiteX5" fmla="*/ 6669316 w 8149772"/>
              <a:gd name="connsiteY5" fmla="*/ 1723572 h 8222341"/>
              <a:gd name="connsiteX6" fmla="*/ 6241144 w 8149772"/>
              <a:gd name="connsiteY6" fmla="*/ 2717799 h 8222341"/>
              <a:gd name="connsiteX7" fmla="*/ 6669316 w 8149772"/>
              <a:gd name="connsiteY7" fmla="*/ 1861455 h 8222341"/>
              <a:gd name="connsiteX8" fmla="*/ 7721600 w 8149772"/>
              <a:gd name="connsiteY8" fmla="*/ 1861455 h 8222341"/>
              <a:gd name="connsiteX9" fmla="*/ 8149772 w 8149772"/>
              <a:gd name="connsiteY9" fmla="*/ 2717799 h 8222341"/>
              <a:gd name="connsiteX10" fmla="*/ 7721600 w 8149772"/>
              <a:gd name="connsiteY10" fmla="*/ 3574143 h 8222341"/>
              <a:gd name="connsiteX11" fmla="*/ 6669316 w 8149772"/>
              <a:gd name="connsiteY11" fmla="*/ 3574143 h 8222341"/>
              <a:gd name="connsiteX12" fmla="*/ 6241144 w 8149772"/>
              <a:gd name="connsiteY12" fmla="*/ 4579255 h 8222341"/>
              <a:gd name="connsiteX13" fmla="*/ 6669316 w 8149772"/>
              <a:gd name="connsiteY13" fmla="*/ 3722911 h 8222341"/>
              <a:gd name="connsiteX14" fmla="*/ 7721600 w 8149772"/>
              <a:gd name="connsiteY14" fmla="*/ 3722911 h 8222341"/>
              <a:gd name="connsiteX15" fmla="*/ 8149772 w 8149772"/>
              <a:gd name="connsiteY15" fmla="*/ 4579255 h 8222341"/>
              <a:gd name="connsiteX16" fmla="*/ 7721600 w 8149772"/>
              <a:gd name="connsiteY16" fmla="*/ 5435599 h 8222341"/>
              <a:gd name="connsiteX17" fmla="*/ 6669316 w 8149772"/>
              <a:gd name="connsiteY17" fmla="*/ 5435599 h 8222341"/>
              <a:gd name="connsiteX18" fmla="*/ 6241144 w 8149772"/>
              <a:gd name="connsiteY18" fmla="*/ 6429826 h 8222341"/>
              <a:gd name="connsiteX19" fmla="*/ 6669316 w 8149772"/>
              <a:gd name="connsiteY19" fmla="*/ 5573482 h 8222341"/>
              <a:gd name="connsiteX20" fmla="*/ 7721600 w 8149772"/>
              <a:gd name="connsiteY20" fmla="*/ 5573482 h 8222341"/>
              <a:gd name="connsiteX21" fmla="*/ 8149772 w 8149772"/>
              <a:gd name="connsiteY21" fmla="*/ 6429826 h 8222341"/>
              <a:gd name="connsiteX22" fmla="*/ 7721600 w 8149772"/>
              <a:gd name="connsiteY22" fmla="*/ 7286170 h 8222341"/>
              <a:gd name="connsiteX23" fmla="*/ 6669316 w 8149772"/>
              <a:gd name="connsiteY23" fmla="*/ 7286170 h 8222341"/>
              <a:gd name="connsiteX24" fmla="*/ 4680858 w 8149772"/>
              <a:gd name="connsiteY24" fmla="*/ 1792514 h 8222341"/>
              <a:gd name="connsiteX25" fmla="*/ 5109030 w 8149772"/>
              <a:gd name="connsiteY25" fmla="*/ 936170 h 8222341"/>
              <a:gd name="connsiteX26" fmla="*/ 6161314 w 8149772"/>
              <a:gd name="connsiteY26" fmla="*/ 936170 h 8222341"/>
              <a:gd name="connsiteX27" fmla="*/ 6589486 w 8149772"/>
              <a:gd name="connsiteY27" fmla="*/ 1792514 h 8222341"/>
              <a:gd name="connsiteX28" fmla="*/ 6161314 w 8149772"/>
              <a:gd name="connsiteY28" fmla="*/ 2648858 h 8222341"/>
              <a:gd name="connsiteX29" fmla="*/ 5109030 w 8149772"/>
              <a:gd name="connsiteY29" fmla="*/ 2648858 h 8222341"/>
              <a:gd name="connsiteX30" fmla="*/ 4680858 w 8149772"/>
              <a:gd name="connsiteY30" fmla="*/ 3643085 h 8222341"/>
              <a:gd name="connsiteX31" fmla="*/ 5109030 w 8149772"/>
              <a:gd name="connsiteY31" fmla="*/ 2786741 h 8222341"/>
              <a:gd name="connsiteX32" fmla="*/ 6161314 w 8149772"/>
              <a:gd name="connsiteY32" fmla="*/ 2786741 h 8222341"/>
              <a:gd name="connsiteX33" fmla="*/ 6589486 w 8149772"/>
              <a:gd name="connsiteY33" fmla="*/ 3643085 h 8222341"/>
              <a:gd name="connsiteX34" fmla="*/ 6161314 w 8149772"/>
              <a:gd name="connsiteY34" fmla="*/ 4499429 h 8222341"/>
              <a:gd name="connsiteX35" fmla="*/ 5109030 w 8149772"/>
              <a:gd name="connsiteY35" fmla="*/ 4499429 h 8222341"/>
              <a:gd name="connsiteX36" fmla="*/ 4680858 w 8149772"/>
              <a:gd name="connsiteY36" fmla="*/ 5515426 h 8222341"/>
              <a:gd name="connsiteX37" fmla="*/ 5109030 w 8149772"/>
              <a:gd name="connsiteY37" fmla="*/ 4659082 h 8222341"/>
              <a:gd name="connsiteX38" fmla="*/ 6161314 w 8149772"/>
              <a:gd name="connsiteY38" fmla="*/ 4659082 h 8222341"/>
              <a:gd name="connsiteX39" fmla="*/ 6589486 w 8149772"/>
              <a:gd name="connsiteY39" fmla="*/ 5515426 h 8222341"/>
              <a:gd name="connsiteX40" fmla="*/ 6161314 w 8149772"/>
              <a:gd name="connsiteY40" fmla="*/ 6371770 h 8222341"/>
              <a:gd name="connsiteX41" fmla="*/ 5109030 w 8149772"/>
              <a:gd name="connsiteY41" fmla="*/ 6371770 h 8222341"/>
              <a:gd name="connsiteX42" fmla="*/ 4680858 w 8149772"/>
              <a:gd name="connsiteY42" fmla="*/ 7365997 h 8222341"/>
              <a:gd name="connsiteX43" fmla="*/ 5109030 w 8149772"/>
              <a:gd name="connsiteY43" fmla="*/ 6509653 h 8222341"/>
              <a:gd name="connsiteX44" fmla="*/ 6161314 w 8149772"/>
              <a:gd name="connsiteY44" fmla="*/ 6509653 h 8222341"/>
              <a:gd name="connsiteX45" fmla="*/ 6589486 w 8149772"/>
              <a:gd name="connsiteY45" fmla="*/ 7365997 h 8222341"/>
              <a:gd name="connsiteX46" fmla="*/ 6161314 w 8149772"/>
              <a:gd name="connsiteY46" fmla="*/ 8222341 h 8222341"/>
              <a:gd name="connsiteX47" fmla="*/ 5109030 w 8149772"/>
              <a:gd name="connsiteY47" fmla="*/ 8222341 h 8222341"/>
              <a:gd name="connsiteX48" fmla="*/ 3120573 w 8149772"/>
              <a:gd name="connsiteY48" fmla="*/ 2739570 h 8222341"/>
              <a:gd name="connsiteX49" fmla="*/ 3548745 w 8149772"/>
              <a:gd name="connsiteY49" fmla="*/ 1883226 h 8222341"/>
              <a:gd name="connsiteX50" fmla="*/ 4601028 w 8149772"/>
              <a:gd name="connsiteY50" fmla="*/ 1883226 h 8222341"/>
              <a:gd name="connsiteX51" fmla="*/ 5029200 w 8149772"/>
              <a:gd name="connsiteY51" fmla="*/ 2739570 h 8222341"/>
              <a:gd name="connsiteX52" fmla="*/ 4601028 w 8149772"/>
              <a:gd name="connsiteY52" fmla="*/ 3595914 h 8222341"/>
              <a:gd name="connsiteX53" fmla="*/ 3548745 w 8149772"/>
              <a:gd name="connsiteY53" fmla="*/ 3595914 h 8222341"/>
              <a:gd name="connsiteX54" fmla="*/ 3120573 w 8149772"/>
              <a:gd name="connsiteY54" fmla="*/ 4590141 h 8222341"/>
              <a:gd name="connsiteX55" fmla="*/ 3548745 w 8149772"/>
              <a:gd name="connsiteY55" fmla="*/ 3733797 h 8222341"/>
              <a:gd name="connsiteX56" fmla="*/ 4601028 w 8149772"/>
              <a:gd name="connsiteY56" fmla="*/ 3733797 h 8222341"/>
              <a:gd name="connsiteX57" fmla="*/ 5029200 w 8149772"/>
              <a:gd name="connsiteY57" fmla="*/ 4590141 h 8222341"/>
              <a:gd name="connsiteX58" fmla="*/ 4601028 w 8149772"/>
              <a:gd name="connsiteY58" fmla="*/ 5446485 h 8222341"/>
              <a:gd name="connsiteX59" fmla="*/ 3548745 w 8149772"/>
              <a:gd name="connsiteY59" fmla="*/ 5446485 h 8222341"/>
              <a:gd name="connsiteX60" fmla="*/ 3120573 w 8149772"/>
              <a:gd name="connsiteY60" fmla="*/ 6440712 h 8222341"/>
              <a:gd name="connsiteX61" fmla="*/ 3548745 w 8149772"/>
              <a:gd name="connsiteY61" fmla="*/ 5584368 h 8222341"/>
              <a:gd name="connsiteX62" fmla="*/ 4601028 w 8149772"/>
              <a:gd name="connsiteY62" fmla="*/ 5584368 h 8222341"/>
              <a:gd name="connsiteX63" fmla="*/ 5029200 w 8149772"/>
              <a:gd name="connsiteY63" fmla="*/ 6440712 h 8222341"/>
              <a:gd name="connsiteX64" fmla="*/ 4601028 w 8149772"/>
              <a:gd name="connsiteY64" fmla="*/ 7297056 h 8222341"/>
              <a:gd name="connsiteX65" fmla="*/ 3548745 w 8149772"/>
              <a:gd name="connsiteY65" fmla="*/ 7297056 h 8222341"/>
              <a:gd name="connsiteX66" fmla="*/ 3120573 w 8149772"/>
              <a:gd name="connsiteY66" fmla="*/ 888999 h 8222341"/>
              <a:gd name="connsiteX67" fmla="*/ 3548744 w 8149772"/>
              <a:gd name="connsiteY67" fmla="*/ 32655 h 8222341"/>
              <a:gd name="connsiteX68" fmla="*/ 4601028 w 8149772"/>
              <a:gd name="connsiteY68" fmla="*/ 32655 h 8222341"/>
              <a:gd name="connsiteX69" fmla="*/ 5029200 w 8149772"/>
              <a:gd name="connsiteY69" fmla="*/ 888999 h 8222341"/>
              <a:gd name="connsiteX70" fmla="*/ 4601028 w 8149772"/>
              <a:gd name="connsiteY70" fmla="*/ 1745343 h 8222341"/>
              <a:gd name="connsiteX71" fmla="*/ 3548744 w 8149772"/>
              <a:gd name="connsiteY71" fmla="*/ 1745343 h 8222341"/>
              <a:gd name="connsiteX72" fmla="*/ 1560288 w 8149772"/>
              <a:gd name="connsiteY72" fmla="*/ 5515426 h 8222341"/>
              <a:gd name="connsiteX73" fmla="*/ 1988460 w 8149772"/>
              <a:gd name="connsiteY73" fmla="*/ 4659082 h 8222341"/>
              <a:gd name="connsiteX74" fmla="*/ 3040744 w 8149772"/>
              <a:gd name="connsiteY74" fmla="*/ 4659082 h 8222341"/>
              <a:gd name="connsiteX75" fmla="*/ 3468916 w 8149772"/>
              <a:gd name="connsiteY75" fmla="*/ 5515426 h 8222341"/>
              <a:gd name="connsiteX76" fmla="*/ 3040744 w 8149772"/>
              <a:gd name="connsiteY76" fmla="*/ 6371770 h 8222341"/>
              <a:gd name="connsiteX77" fmla="*/ 1988460 w 8149772"/>
              <a:gd name="connsiteY77" fmla="*/ 6371770 h 8222341"/>
              <a:gd name="connsiteX78" fmla="*/ 1560288 w 8149772"/>
              <a:gd name="connsiteY78" fmla="*/ 7365997 h 8222341"/>
              <a:gd name="connsiteX79" fmla="*/ 1988460 w 8149772"/>
              <a:gd name="connsiteY79" fmla="*/ 6509653 h 8222341"/>
              <a:gd name="connsiteX80" fmla="*/ 3040744 w 8149772"/>
              <a:gd name="connsiteY80" fmla="*/ 6509653 h 8222341"/>
              <a:gd name="connsiteX81" fmla="*/ 3468916 w 8149772"/>
              <a:gd name="connsiteY81" fmla="*/ 7365997 h 8222341"/>
              <a:gd name="connsiteX82" fmla="*/ 3040744 w 8149772"/>
              <a:gd name="connsiteY82" fmla="*/ 8222341 h 8222341"/>
              <a:gd name="connsiteX83" fmla="*/ 1988460 w 8149772"/>
              <a:gd name="connsiteY83" fmla="*/ 8222341 h 8222341"/>
              <a:gd name="connsiteX84" fmla="*/ 1560288 w 8149772"/>
              <a:gd name="connsiteY84" fmla="*/ 3664855 h 8222341"/>
              <a:gd name="connsiteX85" fmla="*/ 1988460 w 8149772"/>
              <a:gd name="connsiteY85" fmla="*/ 2808511 h 8222341"/>
              <a:gd name="connsiteX86" fmla="*/ 3040744 w 8149772"/>
              <a:gd name="connsiteY86" fmla="*/ 2808511 h 8222341"/>
              <a:gd name="connsiteX87" fmla="*/ 3468916 w 8149772"/>
              <a:gd name="connsiteY87" fmla="*/ 3664855 h 8222341"/>
              <a:gd name="connsiteX88" fmla="*/ 3040744 w 8149772"/>
              <a:gd name="connsiteY88" fmla="*/ 4521199 h 8222341"/>
              <a:gd name="connsiteX89" fmla="*/ 1988460 w 8149772"/>
              <a:gd name="connsiteY89" fmla="*/ 4521199 h 8222341"/>
              <a:gd name="connsiteX90" fmla="*/ 1560288 w 8149772"/>
              <a:gd name="connsiteY90" fmla="*/ 1781629 h 8222341"/>
              <a:gd name="connsiteX91" fmla="*/ 1988459 w 8149772"/>
              <a:gd name="connsiteY91" fmla="*/ 925285 h 8222341"/>
              <a:gd name="connsiteX92" fmla="*/ 3040744 w 8149772"/>
              <a:gd name="connsiteY92" fmla="*/ 925285 h 8222341"/>
              <a:gd name="connsiteX93" fmla="*/ 3468916 w 8149772"/>
              <a:gd name="connsiteY93" fmla="*/ 1781629 h 8222341"/>
              <a:gd name="connsiteX94" fmla="*/ 3040744 w 8149772"/>
              <a:gd name="connsiteY94" fmla="*/ 2637973 h 8222341"/>
              <a:gd name="connsiteX95" fmla="*/ 1988459 w 8149772"/>
              <a:gd name="connsiteY95" fmla="*/ 2637973 h 8222341"/>
              <a:gd name="connsiteX96" fmla="*/ 2 w 8149772"/>
              <a:gd name="connsiteY96" fmla="*/ 6440712 h 8222341"/>
              <a:gd name="connsiteX97" fmla="*/ 428174 w 8149772"/>
              <a:gd name="connsiteY97" fmla="*/ 5584368 h 8222341"/>
              <a:gd name="connsiteX98" fmla="*/ 1480458 w 8149772"/>
              <a:gd name="connsiteY98" fmla="*/ 5584368 h 8222341"/>
              <a:gd name="connsiteX99" fmla="*/ 1908630 w 8149772"/>
              <a:gd name="connsiteY99" fmla="*/ 6440712 h 8222341"/>
              <a:gd name="connsiteX100" fmla="*/ 1480458 w 8149772"/>
              <a:gd name="connsiteY100" fmla="*/ 7297056 h 8222341"/>
              <a:gd name="connsiteX101" fmla="*/ 428174 w 8149772"/>
              <a:gd name="connsiteY101" fmla="*/ 7297056 h 8222341"/>
              <a:gd name="connsiteX102" fmla="*/ 2 w 8149772"/>
              <a:gd name="connsiteY102" fmla="*/ 4590141 h 8222341"/>
              <a:gd name="connsiteX103" fmla="*/ 428174 w 8149772"/>
              <a:gd name="connsiteY103" fmla="*/ 3733797 h 8222341"/>
              <a:gd name="connsiteX104" fmla="*/ 1480458 w 8149772"/>
              <a:gd name="connsiteY104" fmla="*/ 3733797 h 8222341"/>
              <a:gd name="connsiteX105" fmla="*/ 1908630 w 8149772"/>
              <a:gd name="connsiteY105" fmla="*/ 4590141 h 8222341"/>
              <a:gd name="connsiteX106" fmla="*/ 1480458 w 8149772"/>
              <a:gd name="connsiteY106" fmla="*/ 5446485 h 8222341"/>
              <a:gd name="connsiteX107" fmla="*/ 428174 w 8149772"/>
              <a:gd name="connsiteY107" fmla="*/ 5446485 h 8222341"/>
              <a:gd name="connsiteX108" fmla="*/ 2 w 8149772"/>
              <a:gd name="connsiteY108" fmla="*/ 2739570 h 8222341"/>
              <a:gd name="connsiteX109" fmla="*/ 428174 w 8149772"/>
              <a:gd name="connsiteY109" fmla="*/ 1883226 h 8222341"/>
              <a:gd name="connsiteX110" fmla="*/ 1480458 w 8149772"/>
              <a:gd name="connsiteY110" fmla="*/ 1883226 h 8222341"/>
              <a:gd name="connsiteX111" fmla="*/ 1908630 w 8149772"/>
              <a:gd name="connsiteY111" fmla="*/ 2739570 h 8222341"/>
              <a:gd name="connsiteX112" fmla="*/ 1480458 w 8149772"/>
              <a:gd name="connsiteY112" fmla="*/ 3595914 h 8222341"/>
              <a:gd name="connsiteX113" fmla="*/ 428174 w 8149772"/>
              <a:gd name="connsiteY113" fmla="*/ 3595914 h 8222341"/>
              <a:gd name="connsiteX114" fmla="*/ 0 w 8149772"/>
              <a:gd name="connsiteY114" fmla="*/ 856344 h 8222341"/>
              <a:gd name="connsiteX115" fmla="*/ 428172 w 8149772"/>
              <a:gd name="connsiteY115" fmla="*/ 0 h 8222341"/>
              <a:gd name="connsiteX116" fmla="*/ 1480456 w 8149772"/>
              <a:gd name="connsiteY116" fmla="*/ 0 h 8222341"/>
              <a:gd name="connsiteX117" fmla="*/ 1908628 w 8149772"/>
              <a:gd name="connsiteY117" fmla="*/ 856344 h 8222341"/>
              <a:gd name="connsiteX118" fmla="*/ 1480456 w 8149772"/>
              <a:gd name="connsiteY118" fmla="*/ 1712688 h 8222341"/>
              <a:gd name="connsiteX119" fmla="*/ 428172 w 8149772"/>
              <a:gd name="connsiteY119" fmla="*/ 1712688 h 822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8149772" h="8222341">
                <a:moveTo>
                  <a:pt x="6241144" y="867228"/>
                </a:moveTo>
                <a:lnTo>
                  <a:pt x="6669316" y="10884"/>
                </a:lnTo>
                <a:lnTo>
                  <a:pt x="7721600" y="10884"/>
                </a:lnTo>
                <a:lnTo>
                  <a:pt x="8149772" y="867228"/>
                </a:lnTo>
                <a:lnTo>
                  <a:pt x="7721600" y="1723572"/>
                </a:lnTo>
                <a:lnTo>
                  <a:pt x="6669316" y="1723572"/>
                </a:lnTo>
                <a:close/>
                <a:moveTo>
                  <a:pt x="6241144" y="2717799"/>
                </a:moveTo>
                <a:lnTo>
                  <a:pt x="6669316" y="1861455"/>
                </a:lnTo>
                <a:lnTo>
                  <a:pt x="7721600" y="1861455"/>
                </a:lnTo>
                <a:lnTo>
                  <a:pt x="8149772" y="2717799"/>
                </a:lnTo>
                <a:lnTo>
                  <a:pt x="7721600" y="3574143"/>
                </a:lnTo>
                <a:lnTo>
                  <a:pt x="6669316" y="3574143"/>
                </a:lnTo>
                <a:close/>
                <a:moveTo>
                  <a:pt x="6241144" y="4579255"/>
                </a:moveTo>
                <a:lnTo>
                  <a:pt x="6669316" y="3722911"/>
                </a:lnTo>
                <a:lnTo>
                  <a:pt x="7721600" y="3722911"/>
                </a:lnTo>
                <a:lnTo>
                  <a:pt x="8149772" y="4579255"/>
                </a:lnTo>
                <a:lnTo>
                  <a:pt x="7721600" y="5435599"/>
                </a:lnTo>
                <a:lnTo>
                  <a:pt x="6669316" y="5435599"/>
                </a:lnTo>
                <a:close/>
                <a:moveTo>
                  <a:pt x="6241144" y="6429826"/>
                </a:moveTo>
                <a:lnTo>
                  <a:pt x="6669316" y="5573482"/>
                </a:lnTo>
                <a:lnTo>
                  <a:pt x="7721600" y="5573482"/>
                </a:lnTo>
                <a:lnTo>
                  <a:pt x="8149772" y="6429826"/>
                </a:lnTo>
                <a:lnTo>
                  <a:pt x="7721600" y="7286170"/>
                </a:lnTo>
                <a:lnTo>
                  <a:pt x="6669316" y="7286170"/>
                </a:lnTo>
                <a:close/>
                <a:moveTo>
                  <a:pt x="4680858" y="1792514"/>
                </a:moveTo>
                <a:lnTo>
                  <a:pt x="5109030" y="936170"/>
                </a:lnTo>
                <a:lnTo>
                  <a:pt x="6161314" y="936170"/>
                </a:lnTo>
                <a:lnTo>
                  <a:pt x="6589486" y="1792514"/>
                </a:lnTo>
                <a:lnTo>
                  <a:pt x="6161314" y="2648858"/>
                </a:lnTo>
                <a:lnTo>
                  <a:pt x="5109030" y="2648858"/>
                </a:lnTo>
                <a:close/>
                <a:moveTo>
                  <a:pt x="4680858" y="3643085"/>
                </a:moveTo>
                <a:lnTo>
                  <a:pt x="5109030" y="2786741"/>
                </a:lnTo>
                <a:lnTo>
                  <a:pt x="6161314" y="2786741"/>
                </a:lnTo>
                <a:lnTo>
                  <a:pt x="6589486" y="3643085"/>
                </a:lnTo>
                <a:lnTo>
                  <a:pt x="6161314" y="4499429"/>
                </a:lnTo>
                <a:lnTo>
                  <a:pt x="5109030" y="4499429"/>
                </a:lnTo>
                <a:close/>
                <a:moveTo>
                  <a:pt x="4680858" y="5515426"/>
                </a:moveTo>
                <a:lnTo>
                  <a:pt x="5109030" y="4659082"/>
                </a:lnTo>
                <a:lnTo>
                  <a:pt x="6161314" y="4659082"/>
                </a:lnTo>
                <a:lnTo>
                  <a:pt x="6589486" y="5515426"/>
                </a:lnTo>
                <a:lnTo>
                  <a:pt x="6161314" y="6371770"/>
                </a:lnTo>
                <a:lnTo>
                  <a:pt x="5109030" y="6371770"/>
                </a:lnTo>
                <a:close/>
                <a:moveTo>
                  <a:pt x="4680858" y="7365997"/>
                </a:moveTo>
                <a:lnTo>
                  <a:pt x="5109030" y="6509653"/>
                </a:lnTo>
                <a:lnTo>
                  <a:pt x="6161314" y="6509653"/>
                </a:lnTo>
                <a:lnTo>
                  <a:pt x="6589486" y="7365997"/>
                </a:lnTo>
                <a:lnTo>
                  <a:pt x="6161314" y="8222341"/>
                </a:lnTo>
                <a:lnTo>
                  <a:pt x="5109030" y="8222341"/>
                </a:lnTo>
                <a:close/>
                <a:moveTo>
                  <a:pt x="3120573" y="2739570"/>
                </a:moveTo>
                <a:lnTo>
                  <a:pt x="3548745" y="1883226"/>
                </a:lnTo>
                <a:lnTo>
                  <a:pt x="4601028" y="1883226"/>
                </a:lnTo>
                <a:lnTo>
                  <a:pt x="5029200" y="2739570"/>
                </a:lnTo>
                <a:lnTo>
                  <a:pt x="4601028" y="3595914"/>
                </a:lnTo>
                <a:lnTo>
                  <a:pt x="3548745" y="3595914"/>
                </a:lnTo>
                <a:close/>
                <a:moveTo>
                  <a:pt x="3120573" y="4590141"/>
                </a:moveTo>
                <a:lnTo>
                  <a:pt x="3548745" y="3733797"/>
                </a:lnTo>
                <a:lnTo>
                  <a:pt x="4601028" y="3733797"/>
                </a:lnTo>
                <a:lnTo>
                  <a:pt x="5029200" y="4590141"/>
                </a:lnTo>
                <a:lnTo>
                  <a:pt x="4601028" y="5446485"/>
                </a:lnTo>
                <a:lnTo>
                  <a:pt x="3548745" y="5446485"/>
                </a:lnTo>
                <a:close/>
                <a:moveTo>
                  <a:pt x="3120573" y="6440712"/>
                </a:moveTo>
                <a:lnTo>
                  <a:pt x="3548745" y="5584368"/>
                </a:lnTo>
                <a:lnTo>
                  <a:pt x="4601028" y="5584368"/>
                </a:lnTo>
                <a:lnTo>
                  <a:pt x="5029200" y="6440712"/>
                </a:lnTo>
                <a:lnTo>
                  <a:pt x="4601028" y="7297056"/>
                </a:lnTo>
                <a:lnTo>
                  <a:pt x="3548745" y="7297056"/>
                </a:lnTo>
                <a:close/>
                <a:moveTo>
                  <a:pt x="3120573" y="888999"/>
                </a:moveTo>
                <a:lnTo>
                  <a:pt x="3548744" y="32655"/>
                </a:lnTo>
                <a:lnTo>
                  <a:pt x="4601028" y="32655"/>
                </a:lnTo>
                <a:lnTo>
                  <a:pt x="5029200" y="888999"/>
                </a:lnTo>
                <a:lnTo>
                  <a:pt x="4601028" y="1745343"/>
                </a:lnTo>
                <a:lnTo>
                  <a:pt x="3548744" y="1745343"/>
                </a:lnTo>
                <a:close/>
                <a:moveTo>
                  <a:pt x="1560288" y="5515426"/>
                </a:moveTo>
                <a:lnTo>
                  <a:pt x="1988460" y="4659082"/>
                </a:lnTo>
                <a:lnTo>
                  <a:pt x="3040744" y="4659082"/>
                </a:lnTo>
                <a:lnTo>
                  <a:pt x="3468916" y="5515426"/>
                </a:lnTo>
                <a:lnTo>
                  <a:pt x="3040744" y="6371770"/>
                </a:lnTo>
                <a:lnTo>
                  <a:pt x="1988460" y="6371770"/>
                </a:lnTo>
                <a:close/>
                <a:moveTo>
                  <a:pt x="1560288" y="7365997"/>
                </a:moveTo>
                <a:lnTo>
                  <a:pt x="1988460" y="6509653"/>
                </a:lnTo>
                <a:lnTo>
                  <a:pt x="3040744" y="6509653"/>
                </a:lnTo>
                <a:lnTo>
                  <a:pt x="3468916" y="7365997"/>
                </a:lnTo>
                <a:lnTo>
                  <a:pt x="3040744" y="8222341"/>
                </a:lnTo>
                <a:lnTo>
                  <a:pt x="1988460" y="8222341"/>
                </a:lnTo>
                <a:close/>
                <a:moveTo>
                  <a:pt x="1560288" y="3664855"/>
                </a:moveTo>
                <a:lnTo>
                  <a:pt x="1988460" y="2808511"/>
                </a:lnTo>
                <a:lnTo>
                  <a:pt x="3040744" y="2808511"/>
                </a:lnTo>
                <a:lnTo>
                  <a:pt x="3468916" y="3664855"/>
                </a:lnTo>
                <a:lnTo>
                  <a:pt x="3040744" y="4521199"/>
                </a:lnTo>
                <a:lnTo>
                  <a:pt x="1988460" y="4521199"/>
                </a:lnTo>
                <a:close/>
                <a:moveTo>
                  <a:pt x="1560288" y="1781629"/>
                </a:moveTo>
                <a:lnTo>
                  <a:pt x="1988459" y="925285"/>
                </a:lnTo>
                <a:lnTo>
                  <a:pt x="3040744" y="925285"/>
                </a:lnTo>
                <a:lnTo>
                  <a:pt x="3468916" y="1781629"/>
                </a:lnTo>
                <a:lnTo>
                  <a:pt x="3040744" y="2637973"/>
                </a:lnTo>
                <a:lnTo>
                  <a:pt x="1988459" y="2637973"/>
                </a:lnTo>
                <a:close/>
                <a:moveTo>
                  <a:pt x="2" y="6440712"/>
                </a:moveTo>
                <a:lnTo>
                  <a:pt x="428174" y="5584368"/>
                </a:lnTo>
                <a:lnTo>
                  <a:pt x="1480458" y="5584368"/>
                </a:lnTo>
                <a:lnTo>
                  <a:pt x="1908630" y="6440712"/>
                </a:lnTo>
                <a:lnTo>
                  <a:pt x="1480458" y="7297056"/>
                </a:lnTo>
                <a:lnTo>
                  <a:pt x="428174" y="7297056"/>
                </a:lnTo>
                <a:close/>
                <a:moveTo>
                  <a:pt x="2" y="4590141"/>
                </a:moveTo>
                <a:lnTo>
                  <a:pt x="428174" y="3733797"/>
                </a:lnTo>
                <a:lnTo>
                  <a:pt x="1480458" y="3733797"/>
                </a:lnTo>
                <a:lnTo>
                  <a:pt x="1908630" y="4590141"/>
                </a:lnTo>
                <a:lnTo>
                  <a:pt x="1480458" y="5446485"/>
                </a:lnTo>
                <a:lnTo>
                  <a:pt x="428174" y="5446485"/>
                </a:lnTo>
                <a:close/>
                <a:moveTo>
                  <a:pt x="2" y="2739570"/>
                </a:moveTo>
                <a:lnTo>
                  <a:pt x="428174" y="1883226"/>
                </a:lnTo>
                <a:lnTo>
                  <a:pt x="1480458" y="1883226"/>
                </a:lnTo>
                <a:lnTo>
                  <a:pt x="1908630" y="2739570"/>
                </a:lnTo>
                <a:lnTo>
                  <a:pt x="1480458" y="3595914"/>
                </a:lnTo>
                <a:lnTo>
                  <a:pt x="428174" y="3595914"/>
                </a:lnTo>
                <a:close/>
                <a:moveTo>
                  <a:pt x="0" y="856344"/>
                </a:moveTo>
                <a:lnTo>
                  <a:pt x="428172" y="0"/>
                </a:lnTo>
                <a:lnTo>
                  <a:pt x="1480456" y="0"/>
                </a:lnTo>
                <a:lnTo>
                  <a:pt x="1908628" y="856344"/>
                </a:lnTo>
                <a:lnTo>
                  <a:pt x="1480456" y="1712688"/>
                </a:lnTo>
                <a:lnTo>
                  <a:pt x="428172" y="1712688"/>
                </a:lnTo>
                <a:close/>
              </a:path>
            </a:pathLst>
          </a:custGeom>
          <a:blipFill dpi="0" rotWithShape="1">
            <a:blip r:embed="rId2"/>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4" name="TextBox 43">
            <a:extLst>
              <a:ext uri="{FF2B5EF4-FFF2-40B4-BE49-F238E27FC236}">
                <a16:creationId xmlns:a16="http://schemas.microsoft.com/office/drawing/2014/main" id="{1DBF66C1-1471-2ECD-DFEE-58059713E59A}"/>
              </a:ext>
            </a:extLst>
          </p:cNvPr>
          <p:cNvSpPr txBox="1"/>
          <p:nvPr/>
        </p:nvSpPr>
        <p:spPr>
          <a:xfrm>
            <a:off x="90716" y="1922662"/>
            <a:ext cx="6008684" cy="4408899"/>
          </a:xfrm>
          <a:prstGeom prst="rect">
            <a:avLst/>
          </a:prstGeom>
          <a:noFill/>
          <a:ln>
            <a:noFill/>
          </a:ln>
          <a:effectLst>
            <a:outerShdw blurRad="50800" dist="38100" dir="2700000" algn="tl" rotWithShape="0">
              <a:prstClr val="black">
                <a:alpha val="40000"/>
              </a:prstClr>
            </a:outerShdw>
          </a:effectLst>
        </p:spPr>
        <p:txBody>
          <a:bodyPr wrap="square" lIns="91440" tIns="45720" rIns="91440" bIns="45720" rtlCol="0" anchor="t">
            <a:spAutoFit/>
          </a:bodyPr>
          <a:lstStyle/>
          <a:p>
            <a:pPr marL="342900" indent="-342900" algn="ctr">
              <a:lnSpc>
                <a:spcPct val="150000"/>
              </a:lnSpc>
              <a:buFont typeface="Arial" panose="020B0604020202020204" pitchFamily="34" charset="0"/>
              <a:buChar char="•"/>
            </a:pPr>
            <a:r>
              <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rPr>
              <a:t>Analyse challenges faced by Green Haven Florist</a:t>
            </a:r>
          </a:p>
          <a:p>
            <a:pPr marL="342900" indent="-342900" algn="ctr">
              <a:lnSpc>
                <a:spcPct val="150000"/>
              </a:lnSpc>
              <a:buFont typeface="Arial" panose="020B0604020202020204" pitchFamily="34" charset="0"/>
              <a:buChar char="•"/>
            </a:pPr>
            <a:r>
              <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rPr>
              <a:t>5W2H, PESTEL and Cause-and-Effect (Fishbone diagram)</a:t>
            </a:r>
          </a:p>
          <a:p>
            <a:pPr marL="342900" indent="-342900" algn="ctr">
              <a:lnSpc>
                <a:spcPct val="150000"/>
              </a:lnSpc>
              <a:buFont typeface="Arial" panose="020B0604020202020204" pitchFamily="34" charset="0"/>
              <a:buChar char="•"/>
            </a:pPr>
            <a:r>
              <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rPr>
              <a:t>Identifying external factors and root causes influencing sales and performance.</a:t>
            </a:r>
          </a:p>
          <a:p>
            <a:pPr algn="ctr"/>
            <a:endParaRPr lang="en-GB" dirty="0"/>
          </a:p>
        </p:txBody>
      </p:sp>
      <p:sp>
        <p:nvSpPr>
          <p:cNvPr id="3" name="Hexagon 2">
            <a:extLst>
              <a:ext uri="{FF2B5EF4-FFF2-40B4-BE49-F238E27FC236}">
                <a16:creationId xmlns:a16="http://schemas.microsoft.com/office/drawing/2014/main" id="{5F8FDC17-2C5C-5836-98B2-ADAC6D21319D}"/>
              </a:ext>
            </a:extLst>
          </p:cNvPr>
          <p:cNvSpPr/>
          <p:nvPr/>
        </p:nvSpPr>
        <p:spPr>
          <a:xfrm rot="5400000">
            <a:off x="7133770" y="4042134"/>
            <a:ext cx="2265137" cy="2174422"/>
          </a:xfrm>
          <a:prstGeom prst="hexagon">
            <a:avLst>
              <a:gd name="adj" fmla="val 28902"/>
              <a:gd name="vf" fmla="val 115470"/>
            </a:avLst>
          </a:prstGeom>
          <a:no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Hexagon 4">
            <a:extLst>
              <a:ext uri="{FF2B5EF4-FFF2-40B4-BE49-F238E27FC236}">
                <a16:creationId xmlns:a16="http://schemas.microsoft.com/office/drawing/2014/main" id="{3A2EDAD3-7075-26C4-3ABC-BF6D9F9D2E88}"/>
              </a:ext>
            </a:extLst>
          </p:cNvPr>
          <p:cNvSpPr/>
          <p:nvPr/>
        </p:nvSpPr>
        <p:spPr>
          <a:xfrm rot="5400000">
            <a:off x="9637938" y="4042134"/>
            <a:ext cx="2265137" cy="2174422"/>
          </a:xfrm>
          <a:prstGeom prst="hexagon">
            <a:avLst>
              <a:gd name="adj" fmla="val 28902"/>
              <a:gd name="vf" fmla="val 115470"/>
            </a:avLst>
          </a:prstGeom>
          <a:no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Hexagon 6">
            <a:extLst>
              <a:ext uri="{FF2B5EF4-FFF2-40B4-BE49-F238E27FC236}">
                <a16:creationId xmlns:a16="http://schemas.microsoft.com/office/drawing/2014/main" id="{623523B1-E10D-1CE3-4C3D-894D5111D316}"/>
              </a:ext>
            </a:extLst>
          </p:cNvPr>
          <p:cNvSpPr/>
          <p:nvPr/>
        </p:nvSpPr>
        <p:spPr>
          <a:xfrm rot="5400000">
            <a:off x="5881686" y="5929253"/>
            <a:ext cx="2265137" cy="2174422"/>
          </a:xfrm>
          <a:prstGeom prst="hexagon">
            <a:avLst>
              <a:gd name="adj" fmla="val 28902"/>
              <a:gd name="vf" fmla="val 115470"/>
            </a:avLst>
          </a:prstGeom>
          <a:no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Hexagon 7">
            <a:extLst>
              <a:ext uri="{FF2B5EF4-FFF2-40B4-BE49-F238E27FC236}">
                <a16:creationId xmlns:a16="http://schemas.microsoft.com/office/drawing/2014/main" id="{1E96F26E-A997-D0D9-9B69-DBEBAEA6AC5F}"/>
              </a:ext>
            </a:extLst>
          </p:cNvPr>
          <p:cNvSpPr/>
          <p:nvPr/>
        </p:nvSpPr>
        <p:spPr>
          <a:xfrm rot="5400000">
            <a:off x="8385854" y="5929253"/>
            <a:ext cx="2265137" cy="2174422"/>
          </a:xfrm>
          <a:prstGeom prst="hexagon">
            <a:avLst>
              <a:gd name="adj" fmla="val 28902"/>
              <a:gd name="vf" fmla="val 115470"/>
            </a:avLst>
          </a:prstGeom>
          <a:no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4DD23AB-76B4-8A72-2777-78315EE7CE1C}"/>
              </a:ext>
            </a:extLst>
          </p:cNvPr>
          <p:cNvSpPr txBox="1"/>
          <p:nvPr/>
        </p:nvSpPr>
        <p:spPr>
          <a:xfrm>
            <a:off x="1645668" y="717107"/>
            <a:ext cx="2631057" cy="707886"/>
          </a:xfrm>
          <a:prstGeom prst="rect">
            <a:avLst/>
          </a:prstGeom>
          <a:noFill/>
        </p:spPr>
        <p:txBody>
          <a:bodyPr wrap="square" rtlCol="0">
            <a:spAutoFit/>
          </a:bodyPr>
          <a:lstStyle/>
          <a:p>
            <a:r>
              <a:rPr lang="en-GB" sz="4000" dirty="0">
                <a:blipFill dpi="0" rotWithShape="1">
                  <a:blip r:embed="rId2"/>
                  <a:srcRect/>
                  <a:tile tx="0" ty="381000" sx="100000" sy="100000" flip="none" algn="br"/>
                </a:blipFill>
                <a:latin typeface="Bastion" pitchFamily="2" charset="0"/>
              </a:rPr>
              <a:t>Contents:</a:t>
            </a:r>
          </a:p>
        </p:txBody>
      </p:sp>
    </p:spTree>
    <p:extLst>
      <p:ext uri="{BB962C8B-B14F-4D97-AF65-F5344CB8AC3E}">
        <p14:creationId xmlns:p14="http://schemas.microsoft.com/office/powerpoint/2010/main" val="2597071431"/>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7000">
              <a:srgbClr val="FDCCE8">
                <a:lumMod val="100000"/>
              </a:srgbClr>
            </a:gs>
            <a:gs pos="53000">
              <a:srgbClr val="EF705B">
                <a:alpha val="76000"/>
              </a:srgbClr>
            </a:gs>
            <a:gs pos="10000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sp>
        <p:nvSpPr>
          <p:cNvPr id="6" name="Hexagon 5">
            <a:extLst>
              <a:ext uri="{FF2B5EF4-FFF2-40B4-BE49-F238E27FC236}">
                <a16:creationId xmlns:a16="http://schemas.microsoft.com/office/drawing/2014/main" id="{9AFCAD91-2E8D-5312-0164-9823D1AA2ED0}"/>
              </a:ext>
            </a:extLst>
          </p:cNvPr>
          <p:cNvSpPr/>
          <p:nvPr/>
        </p:nvSpPr>
        <p:spPr>
          <a:xfrm rot="5400000">
            <a:off x="8388611" y="-915999"/>
            <a:ext cx="2265137" cy="2174422"/>
          </a:xfrm>
          <a:prstGeom prst="hexagon">
            <a:avLst>
              <a:gd name="adj" fmla="val 28902"/>
              <a:gd name="vf" fmla="val 115470"/>
            </a:avLst>
          </a:prstGeom>
          <a:no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Hexagon 4">
            <a:extLst>
              <a:ext uri="{FF2B5EF4-FFF2-40B4-BE49-F238E27FC236}">
                <a16:creationId xmlns:a16="http://schemas.microsoft.com/office/drawing/2014/main" id="{AB0EABD2-0798-B5AE-736A-DC76021DC12C}"/>
              </a:ext>
            </a:extLst>
          </p:cNvPr>
          <p:cNvSpPr/>
          <p:nvPr/>
        </p:nvSpPr>
        <p:spPr>
          <a:xfrm rot="5400000">
            <a:off x="93820" y="415380"/>
            <a:ext cx="2265137" cy="2174422"/>
          </a:xfrm>
          <a:prstGeom prst="hexagon">
            <a:avLst>
              <a:gd name="adj" fmla="val 28902"/>
              <a:gd name="vf" fmla="val 115470"/>
            </a:avLst>
          </a:prstGeom>
          <a:no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Hexagon 3">
            <a:extLst>
              <a:ext uri="{FF2B5EF4-FFF2-40B4-BE49-F238E27FC236}">
                <a16:creationId xmlns:a16="http://schemas.microsoft.com/office/drawing/2014/main" id="{87909F52-CD3E-ED72-EE5E-29FF4142D155}"/>
              </a:ext>
            </a:extLst>
          </p:cNvPr>
          <p:cNvSpPr/>
          <p:nvPr/>
        </p:nvSpPr>
        <p:spPr>
          <a:xfrm rot="5400000">
            <a:off x="5874002" y="-915999"/>
            <a:ext cx="2265137" cy="2174422"/>
          </a:xfrm>
          <a:prstGeom prst="hexagon">
            <a:avLst>
              <a:gd name="adj" fmla="val 28902"/>
              <a:gd name="vf" fmla="val 115470"/>
            </a:avLst>
          </a:prstGeom>
          <a:no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139177" y="370022"/>
            <a:ext cx="12052823" cy="747682"/>
          </a:xfrm>
        </p:spPr>
        <p:txBody>
          <a:bodyPr>
            <a:normAutofit/>
          </a:bodyPr>
          <a:lstStyle/>
          <a:p>
            <a:r>
              <a:rPr lang="en-GB" sz="4000" dirty="0">
                <a:ln>
                  <a:solidFill>
                    <a:schemeClr val="accent1">
                      <a:shade val="15000"/>
                    </a:schemeClr>
                  </a:solidFill>
                </a:ln>
                <a:blipFill dpi="0" rotWithShape="1">
                  <a:blip r:embed="rId2"/>
                  <a:srcRect/>
                  <a:stretch>
                    <a:fillRect/>
                  </a:stretch>
                </a:blipFill>
                <a:latin typeface="Bastion" pitchFamily="2" charset="0"/>
                <a:ea typeface="+mn-ea"/>
                <a:cs typeface="+mn-cs"/>
              </a:rPr>
              <a:t>Introduction, Background and Current issues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65905" y="1995566"/>
            <a:ext cx="9236343" cy="3359843"/>
          </a:xfrm>
        </p:spPr>
        <p:txBody>
          <a:bodyPr vert="horz" lIns="91440" tIns="45720" rIns="91440" bIns="45720" rtlCol="0" anchor="t">
            <a:normAutofit lnSpcReduction="10000"/>
          </a:bodyPr>
          <a:lstStyle/>
          <a:p>
            <a:r>
              <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rPr>
              <a:t>Local high street flower shop in Norwich, UK (founded by Liam &amp; Priya Patel in 2016)</a:t>
            </a:r>
            <a:endParaRPr lang="en-US" dirty="0">
              <a:gradFill>
                <a:gsLst>
                  <a:gs pos="22000">
                    <a:prstClr val="black">
                      <a:lumMod val="65000"/>
                      <a:lumOff val="35000"/>
                    </a:prstClr>
                  </a:gs>
                  <a:gs pos="51000">
                    <a:prstClr val="black">
                      <a:lumMod val="85000"/>
                      <a:lumOff val="15000"/>
                    </a:prstClr>
                  </a:gs>
                </a:gsLst>
                <a:lin ang="5400000" scaled="1"/>
              </a:gradFill>
            </a:endParaRPr>
          </a:p>
          <a:p>
            <a:pPr marL="0" indent="0">
              <a:buNone/>
            </a:pPr>
            <a:endPar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endParaRPr>
          </a:p>
          <a:p>
            <a:r>
              <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rPr>
              <a:t>Known for custom designs, eco-friendly packaging and community focus.</a:t>
            </a:r>
          </a:p>
          <a:p>
            <a:pPr marL="0" indent="0">
              <a:buNone/>
            </a:pPr>
            <a:endPar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endParaRPr>
          </a:p>
          <a:p>
            <a:pPr marL="0" indent="0">
              <a:buNone/>
            </a:pPr>
            <a:r>
              <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rPr>
              <a:t>Main problem:</a:t>
            </a:r>
          </a:p>
          <a:p>
            <a:r>
              <a:rPr lang="en-GB" sz="2500" dirty="0">
                <a:gradFill>
                  <a:gsLst>
                    <a:gs pos="22000">
                      <a:prstClr val="black">
                        <a:lumMod val="65000"/>
                        <a:lumOff val="35000"/>
                      </a:prstClr>
                    </a:gs>
                    <a:gs pos="51000">
                      <a:prstClr val="black">
                        <a:lumMod val="85000"/>
                        <a:lumOff val="15000"/>
                      </a:prstClr>
                    </a:gs>
                  </a:gsLst>
                  <a:lin ang="5400000" scaled="1"/>
                </a:gradFill>
                <a:latin typeface="Arial Rounded MT Bold" panose="020F0704030504030204" pitchFamily="34" charset="0"/>
                <a:cs typeface="Arial" panose="020B0604020202020204" pitchFamily="34" charset="0"/>
              </a:rPr>
              <a:t>30% decline in in-store sales for the last 12 months</a:t>
            </a:r>
          </a:p>
        </p:txBody>
      </p:sp>
      <p:sp>
        <p:nvSpPr>
          <p:cNvPr id="60" name="Free-form: Shape 59">
            <a:extLst>
              <a:ext uri="{FF2B5EF4-FFF2-40B4-BE49-F238E27FC236}">
                <a16:creationId xmlns:a16="http://schemas.microsoft.com/office/drawing/2014/main" id="{FA9A1D57-2E89-AF24-7823-1C206E519589}"/>
              </a:ext>
            </a:extLst>
          </p:cNvPr>
          <p:cNvSpPr/>
          <p:nvPr/>
        </p:nvSpPr>
        <p:spPr>
          <a:xfrm>
            <a:off x="7006570" y="1502591"/>
            <a:ext cx="10793191" cy="9564561"/>
          </a:xfrm>
          <a:custGeom>
            <a:avLst/>
            <a:gdLst>
              <a:gd name="connsiteX0" fmla="*/ 2867345 w 10793191"/>
              <a:gd name="connsiteY0" fmla="*/ 7590618 h 9564561"/>
              <a:gd name="connsiteX1" fmla="*/ 3542259 w 10793191"/>
              <a:gd name="connsiteY1" fmla="*/ 8577590 h 9564561"/>
              <a:gd name="connsiteX2" fmla="*/ 2867345 w 10793191"/>
              <a:gd name="connsiteY2" fmla="*/ 9564561 h 9564561"/>
              <a:gd name="connsiteX3" fmla="*/ 2192430 w 10793191"/>
              <a:gd name="connsiteY3" fmla="*/ 8577590 h 9564561"/>
              <a:gd name="connsiteX4" fmla="*/ 4332511 w 10793191"/>
              <a:gd name="connsiteY4" fmla="*/ 7571631 h 9564561"/>
              <a:gd name="connsiteX5" fmla="*/ 5007425 w 10793191"/>
              <a:gd name="connsiteY5" fmla="*/ 8558603 h 9564561"/>
              <a:gd name="connsiteX6" fmla="*/ 4332511 w 10793191"/>
              <a:gd name="connsiteY6" fmla="*/ 9545574 h 9564561"/>
              <a:gd name="connsiteX7" fmla="*/ 3657596 w 10793191"/>
              <a:gd name="connsiteY7" fmla="*/ 8558603 h 9564561"/>
              <a:gd name="connsiteX8" fmla="*/ 5799230 w 10793191"/>
              <a:gd name="connsiteY8" fmla="*/ 7532065 h 9564561"/>
              <a:gd name="connsiteX9" fmla="*/ 6474144 w 10793191"/>
              <a:gd name="connsiteY9" fmla="*/ 8519037 h 9564561"/>
              <a:gd name="connsiteX10" fmla="*/ 5799230 w 10793191"/>
              <a:gd name="connsiteY10" fmla="*/ 9506008 h 9564561"/>
              <a:gd name="connsiteX11" fmla="*/ 5124315 w 10793191"/>
              <a:gd name="connsiteY11" fmla="*/ 8519037 h 9564561"/>
              <a:gd name="connsiteX12" fmla="*/ 3593059 w 10793191"/>
              <a:gd name="connsiteY12" fmla="*/ 6501129 h 9564561"/>
              <a:gd name="connsiteX13" fmla="*/ 4267973 w 10793191"/>
              <a:gd name="connsiteY13" fmla="*/ 7488101 h 9564561"/>
              <a:gd name="connsiteX14" fmla="*/ 3593059 w 10793191"/>
              <a:gd name="connsiteY14" fmla="*/ 8475072 h 9564561"/>
              <a:gd name="connsiteX15" fmla="*/ 2918144 w 10793191"/>
              <a:gd name="connsiteY15" fmla="*/ 7488101 h 9564561"/>
              <a:gd name="connsiteX16" fmla="*/ 5042160 w 10793191"/>
              <a:gd name="connsiteY16" fmla="*/ 6483056 h 9564561"/>
              <a:gd name="connsiteX17" fmla="*/ 5717074 w 10793191"/>
              <a:gd name="connsiteY17" fmla="*/ 7470028 h 9564561"/>
              <a:gd name="connsiteX18" fmla="*/ 5042160 w 10793191"/>
              <a:gd name="connsiteY18" fmla="*/ 8456999 h 9564561"/>
              <a:gd name="connsiteX19" fmla="*/ 4367245 w 10793191"/>
              <a:gd name="connsiteY19" fmla="*/ 7470028 h 9564561"/>
              <a:gd name="connsiteX20" fmla="*/ 2134375 w 10793191"/>
              <a:gd name="connsiteY20" fmla="*/ 6483056 h 9564561"/>
              <a:gd name="connsiteX21" fmla="*/ 2809289 w 10793191"/>
              <a:gd name="connsiteY21" fmla="*/ 7470028 h 9564561"/>
              <a:gd name="connsiteX22" fmla="*/ 2134375 w 10793191"/>
              <a:gd name="connsiteY22" fmla="*/ 8456999 h 9564561"/>
              <a:gd name="connsiteX23" fmla="*/ 1459460 w 10793191"/>
              <a:gd name="connsiteY23" fmla="*/ 7470028 h 9564561"/>
              <a:gd name="connsiteX24" fmla="*/ 6501620 w 10793191"/>
              <a:gd name="connsiteY24" fmla="*/ 6458008 h 9564561"/>
              <a:gd name="connsiteX25" fmla="*/ 7176534 w 10793191"/>
              <a:gd name="connsiteY25" fmla="*/ 7444980 h 9564561"/>
              <a:gd name="connsiteX26" fmla="*/ 6501620 w 10793191"/>
              <a:gd name="connsiteY26" fmla="*/ 8431951 h 9564561"/>
              <a:gd name="connsiteX27" fmla="*/ 5826705 w 10793191"/>
              <a:gd name="connsiteY27" fmla="*/ 7444980 h 9564561"/>
              <a:gd name="connsiteX28" fmla="*/ 674915 w 10793191"/>
              <a:gd name="connsiteY28" fmla="*/ 6458007 h 9564561"/>
              <a:gd name="connsiteX29" fmla="*/ 1349829 w 10793191"/>
              <a:gd name="connsiteY29" fmla="*/ 7444979 h 9564561"/>
              <a:gd name="connsiteX30" fmla="*/ 674915 w 10793191"/>
              <a:gd name="connsiteY30" fmla="*/ 8431950 h 9564561"/>
              <a:gd name="connsiteX31" fmla="*/ 0 w 10793191"/>
              <a:gd name="connsiteY31" fmla="*/ 7444979 h 9564561"/>
              <a:gd name="connsiteX32" fmla="*/ 4304259 w 10793191"/>
              <a:gd name="connsiteY32" fmla="*/ 5433512 h 9564561"/>
              <a:gd name="connsiteX33" fmla="*/ 4979173 w 10793191"/>
              <a:gd name="connsiteY33" fmla="*/ 6420484 h 9564561"/>
              <a:gd name="connsiteX34" fmla="*/ 4304259 w 10793191"/>
              <a:gd name="connsiteY34" fmla="*/ 7407455 h 9564561"/>
              <a:gd name="connsiteX35" fmla="*/ 3629344 w 10793191"/>
              <a:gd name="connsiteY35" fmla="*/ 6420484 h 9564561"/>
              <a:gd name="connsiteX36" fmla="*/ 2867346 w 10793191"/>
              <a:gd name="connsiteY36" fmla="*/ 5411640 h 9564561"/>
              <a:gd name="connsiteX37" fmla="*/ 3542260 w 10793191"/>
              <a:gd name="connsiteY37" fmla="*/ 6398612 h 9564561"/>
              <a:gd name="connsiteX38" fmla="*/ 2867346 w 10793191"/>
              <a:gd name="connsiteY38" fmla="*/ 7385583 h 9564561"/>
              <a:gd name="connsiteX39" fmla="*/ 2192431 w 10793191"/>
              <a:gd name="connsiteY39" fmla="*/ 6398612 h 9564561"/>
              <a:gd name="connsiteX40" fmla="*/ 5751809 w 10793191"/>
              <a:gd name="connsiteY40" fmla="*/ 5383951 h 9564561"/>
              <a:gd name="connsiteX41" fmla="*/ 6426723 w 10793191"/>
              <a:gd name="connsiteY41" fmla="*/ 6370923 h 9564561"/>
              <a:gd name="connsiteX42" fmla="*/ 5751809 w 10793191"/>
              <a:gd name="connsiteY42" fmla="*/ 7357894 h 9564561"/>
              <a:gd name="connsiteX43" fmla="*/ 5076894 w 10793191"/>
              <a:gd name="connsiteY43" fmla="*/ 6370923 h 9564561"/>
              <a:gd name="connsiteX44" fmla="*/ 1415918 w 10793191"/>
              <a:gd name="connsiteY44" fmla="*/ 5383951 h 9564561"/>
              <a:gd name="connsiteX45" fmla="*/ 2090832 w 10793191"/>
              <a:gd name="connsiteY45" fmla="*/ 6370923 h 9564561"/>
              <a:gd name="connsiteX46" fmla="*/ 1415918 w 10793191"/>
              <a:gd name="connsiteY46" fmla="*/ 7357894 h 9564561"/>
              <a:gd name="connsiteX47" fmla="*/ 741003 w 10793191"/>
              <a:gd name="connsiteY47" fmla="*/ 6370923 h 9564561"/>
              <a:gd name="connsiteX48" fmla="*/ 7211269 w 10793191"/>
              <a:gd name="connsiteY48" fmla="*/ 5346689 h 9564561"/>
              <a:gd name="connsiteX49" fmla="*/ 7886183 w 10793191"/>
              <a:gd name="connsiteY49" fmla="*/ 6333661 h 9564561"/>
              <a:gd name="connsiteX50" fmla="*/ 7211269 w 10793191"/>
              <a:gd name="connsiteY50" fmla="*/ 7320632 h 9564561"/>
              <a:gd name="connsiteX51" fmla="*/ 6536354 w 10793191"/>
              <a:gd name="connsiteY51" fmla="*/ 6333661 h 9564561"/>
              <a:gd name="connsiteX52" fmla="*/ 3593060 w 10793191"/>
              <a:gd name="connsiteY52" fmla="*/ 4359718 h 9564561"/>
              <a:gd name="connsiteX53" fmla="*/ 4267974 w 10793191"/>
              <a:gd name="connsiteY53" fmla="*/ 5346690 h 9564561"/>
              <a:gd name="connsiteX54" fmla="*/ 3593060 w 10793191"/>
              <a:gd name="connsiteY54" fmla="*/ 6333661 h 9564561"/>
              <a:gd name="connsiteX55" fmla="*/ 2918145 w 10793191"/>
              <a:gd name="connsiteY55" fmla="*/ 5346690 h 9564561"/>
              <a:gd name="connsiteX56" fmla="*/ 2141632 w 10793191"/>
              <a:gd name="connsiteY56" fmla="*/ 4351869 h 9564561"/>
              <a:gd name="connsiteX57" fmla="*/ 2816546 w 10793191"/>
              <a:gd name="connsiteY57" fmla="*/ 5338841 h 9564561"/>
              <a:gd name="connsiteX58" fmla="*/ 2141632 w 10793191"/>
              <a:gd name="connsiteY58" fmla="*/ 6325812 h 9564561"/>
              <a:gd name="connsiteX59" fmla="*/ 1466717 w 10793191"/>
              <a:gd name="connsiteY59" fmla="*/ 5338841 h 9564561"/>
              <a:gd name="connsiteX60" fmla="*/ 5013908 w 10793191"/>
              <a:gd name="connsiteY60" fmla="*/ 4344937 h 9564561"/>
              <a:gd name="connsiteX61" fmla="*/ 5688822 w 10793191"/>
              <a:gd name="connsiteY61" fmla="*/ 5331909 h 9564561"/>
              <a:gd name="connsiteX62" fmla="*/ 5013908 w 10793191"/>
              <a:gd name="connsiteY62" fmla="*/ 6318880 h 9564561"/>
              <a:gd name="connsiteX63" fmla="*/ 4338993 w 10793191"/>
              <a:gd name="connsiteY63" fmla="*/ 5331909 h 9564561"/>
              <a:gd name="connsiteX64" fmla="*/ 7958755 w 10793191"/>
              <a:gd name="connsiteY64" fmla="*/ 4330553 h 9564561"/>
              <a:gd name="connsiteX65" fmla="*/ 8633669 w 10793191"/>
              <a:gd name="connsiteY65" fmla="*/ 5317525 h 9564561"/>
              <a:gd name="connsiteX66" fmla="*/ 7958755 w 10793191"/>
              <a:gd name="connsiteY66" fmla="*/ 6304496 h 9564561"/>
              <a:gd name="connsiteX67" fmla="*/ 7283840 w 10793191"/>
              <a:gd name="connsiteY67" fmla="*/ 5317525 h 9564561"/>
              <a:gd name="connsiteX68" fmla="*/ 6474145 w 10793191"/>
              <a:gd name="connsiteY68" fmla="*/ 4309894 h 9564561"/>
              <a:gd name="connsiteX69" fmla="*/ 7149059 w 10793191"/>
              <a:gd name="connsiteY69" fmla="*/ 5296866 h 9564561"/>
              <a:gd name="connsiteX70" fmla="*/ 6474145 w 10793191"/>
              <a:gd name="connsiteY70" fmla="*/ 6283837 h 9564561"/>
              <a:gd name="connsiteX71" fmla="*/ 5799230 w 10793191"/>
              <a:gd name="connsiteY71" fmla="*/ 5296866 h 9564561"/>
              <a:gd name="connsiteX72" fmla="*/ 4304260 w 10793191"/>
              <a:gd name="connsiteY72" fmla="*/ 3270230 h 9564561"/>
              <a:gd name="connsiteX73" fmla="*/ 4979174 w 10793191"/>
              <a:gd name="connsiteY73" fmla="*/ 4257202 h 9564561"/>
              <a:gd name="connsiteX74" fmla="*/ 4304260 w 10793191"/>
              <a:gd name="connsiteY74" fmla="*/ 5244173 h 9564561"/>
              <a:gd name="connsiteX75" fmla="*/ 3629345 w 10793191"/>
              <a:gd name="connsiteY75" fmla="*/ 4257202 h 9564561"/>
              <a:gd name="connsiteX76" fmla="*/ 5726660 w 10793191"/>
              <a:gd name="connsiteY76" fmla="*/ 3270229 h 9564561"/>
              <a:gd name="connsiteX77" fmla="*/ 6401574 w 10793191"/>
              <a:gd name="connsiteY77" fmla="*/ 4257201 h 9564561"/>
              <a:gd name="connsiteX78" fmla="*/ 5726660 w 10793191"/>
              <a:gd name="connsiteY78" fmla="*/ 5244172 h 9564561"/>
              <a:gd name="connsiteX79" fmla="*/ 5051745 w 10793191"/>
              <a:gd name="connsiteY79" fmla="*/ 4257201 h 9564561"/>
              <a:gd name="connsiteX80" fmla="*/ 2881860 w 10793191"/>
              <a:gd name="connsiteY80" fmla="*/ 3270229 h 9564561"/>
              <a:gd name="connsiteX81" fmla="*/ 3556774 w 10793191"/>
              <a:gd name="connsiteY81" fmla="*/ 4257201 h 9564561"/>
              <a:gd name="connsiteX82" fmla="*/ 2881860 w 10793191"/>
              <a:gd name="connsiteY82" fmla="*/ 5244172 h 9564561"/>
              <a:gd name="connsiteX83" fmla="*/ 2206945 w 10793191"/>
              <a:gd name="connsiteY83" fmla="*/ 4257201 h 9564561"/>
              <a:gd name="connsiteX84" fmla="*/ 7211270 w 10793191"/>
              <a:gd name="connsiteY84" fmla="*/ 3270228 h 9564561"/>
              <a:gd name="connsiteX85" fmla="*/ 7886184 w 10793191"/>
              <a:gd name="connsiteY85" fmla="*/ 4257200 h 9564561"/>
              <a:gd name="connsiteX86" fmla="*/ 7211270 w 10793191"/>
              <a:gd name="connsiteY86" fmla="*/ 5244171 h 9564561"/>
              <a:gd name="connsiteX87" fmla="*/ 6536355 w 10793191"/>
              <a:gd name="connsiteY87" fmla="*/ 4257200 h 9564561"/>
              <a:gd name="connsiteX88" fmla="*/ 8685518 w 10793191"/>
              <a:gd name="connsiteY88" fmla="*/ 3270227 h 9564561"/>
              <a:gd name="connsiteX89" fmla="*/ 9360432 w 10793191"/>
              <a:gd name="connsiteY89" fmla="*/ 4257199 h 9564561"/>
              <a:gd name="connsiteX90" fmla="*/ 8685518 w 10793191"/>
              <a:gd name="connsiteY90" fmla="*/ 5244170 h 9564561"/>
              <a:gd name="connsiteX91" fmla="*/ 8010603 w 10793191"/>
              <a:gd name="connsiteY91" fmla="*/ 4257199 h 9564561"/>
              <a:gd name="connsiteX92" fmla="*/ 6474145 w 10793191"/>
              <a:gd name="connsiteY92" fmla="*/ 2195524 h 9564561"/>
              <a:gd name="connsiteX93" fmla="*/ 7149059 w 10793191"/>
              <a:gd name="connsiteY93" fmla="*/ 3182493 h 9564561"/>
              <a:gd name="connsiteX94" fmla="*/ 6474145 w 10793191"/>
              <a:gd name="connsiteY94" fmla="*/ 4169464 h 9564561"/>
              <a:gd name="connsiteX95" fmla="*/ 5799230 w 10793191"/>
              <a:gd name="connsiteY95" fmla="*/ 3182493 h 9564561"/>
              <a:gd name="connsiteX96" fmla="*/ 9370792 w 10793191"/>
              <a:gd name="connsiteY96" fmla="*/ 2195522 h 9564561"/>
              <a:gd name="connsiteX97" fmla="*/ 10045706 w 10793191"/>
              <a:gd name="connsiteY97" fmla="*/ 3182493 h 9564561"/>
              <a:gd name="connsiteX98" fmla="*/ 9370792 w 10793191"/>
              <a:gd name="connsiteY98" fmla="*/ 4169464 h 9564561"/>
              <a:gd name="connsiteX99" fmla="*/ 8695877 w 10793191"/>
              <a:gd name="connsiteY99" fmla="*/ 3182493 h 9564561"/>
              <a:gd name="connsiteX100" fmla="*/ 5013908 w 10793191"/>
              <a:gd name="connsiteY100" fmla="*/ 2188592 h 9564561"/>
              <a:gd name="connsiteX101" fmla="*/ 5688822 w 10793191"/>
              <a:gd name="connsiteY101" fmla="*/ 3175561 h 9564561"/>
              <a:gd name="connsiteX102" fmla="*/ 5013908 w 10793191"/>
              <a:gd name="connsiteY102" fmla="*/ 4162532 h 9564561"/>
              <a:gd name="connsiteX103" fmla="*/ 4338993 w 10793191"/>
              <a:gd name="connsiteY103" fmla="*/ 3175561 h 9564561"/>
              <a:gd name="connsiteX104" fmla="*/ 3600317 w 10793191"/>
              <a:gd name="connsiteY104" fmla="*/ 2188592 h 9564561"/>
              <a:gd name="connsiteX105" fmla="*/ 4275231 w 10793191"/>
              <a:gd name="connsiteY105" fmla="*/ 3175561 h 9564561"/>
              <a:gd name="connsiteX106" fmla="*/ 3600317 w 10793191"/>
              <a:gd name="connsiteY106" fmla="*/ 4162532 h 9564561"/>
              <a:gd name="connsiteX107" fmla="*/ 2925402 w 10793191"/>
              <a:gd name="connsiteY107" fmla="*/ 3175561 h 9564561"/>
              <a:gd name="connsiteX108" fmla="*/ 7948393 w 10793191"/>
              <a:gd name="connsiteY108" fmla="*/ 2188590 h 9564561"/>
              <a:gd name="connsiteX109" fmla="*/ 8623307 w 10793191"/>
              <a:gd name="connsiteY109" fmla="*/ 3175560 h 9564561"/>
              <a:gd name="connsiteX110" fmla="*/ 7948393 w 10793191"/>
              <a:gd name="connsiteY110" fmla="*/ 4162531 h 9564561"/>
              <a:gd name="connsiteX111" fmla="*/ 7273478 w 10793191"/>
              <a:gd name="connsiteY111" fmla="*/ 3175560 h 9564561"/>
              <a:gd name="connsiteX112" fmla="*/ 10118279 w 10793191"/>
              <a:gd name="connsiteY112" fmla="*/ 1136628 h 9564561"/>
              <a:gd name="connsiteX113" fmla="*/ 10793191 w 10793191"/>
              <a:gd name="connsiteY113" fmla="*/ 2123601 h 9564561"/>
              <a:gd name="connsiteX114" fmla="*/ 10118279 w 10793191"/>
              <a:gd name="connsiteY114" fmla="*/ 3110571 h 9564561"/>
              <a:gd name="connsiteX115" fmla="*/ 9443363 w 10793191"/>
              <a:gd name="connsiteY115" fmla="*/ 2123601 h 9564561"/>
              <a:gd name="connsiteX116" fmla="*/ 5726660 w 10793191"/>
              <a:gd name="connsiteY116" fmla="*/ 1106951 h 9564561"/>
              <a:gd name="connsiteX117" fmla="*/ 6401574 w 10793191"/>
              <a:gd name="connsiteY117" fmla="*/ 2093923 h 9564561"/>
              <a:gd name="connsiteX118" fmla="*/ 5726660 w 10793191"/>
              <a:gd name="connsiteY118" fmla="*/ 3080895 h 9564561"/>
              <a:gd name="connsiteX119" fmla="*/ 5051745 w 10793191"/>
              <a:gd name="connsiteY119" fmla="*/ 2093923 h 9564561"/>
              <a:gd name="connsiteX120" fmla="*/ 4304260 w 10793191"/>
              <a:gd name="connsiteY120" fmla="*/ 1106951 h 9564561"/>
              <a:gd name="connsiteX121" fmla="*/ 4979174 w 10793191"/>
              <a:gd name="connsiteY121" fmla="*/ 2093923 h 9564561"/>
              <a:gd name="connsiteX122" fmla="*/ 4304260 w 10793191"/>
              <a:gd name="connsiteY122" fmla="*/ 3080895 h 9564561"/>
              <a:gd name="connsiteX123" fmla="*/ 3629345 w 10793191"/>
              <a:gd name="connsiteY123" fmla="*/ 2093923 h 9564561"/>
              <a:gd name="connsiteX124" fmla="*/ 7200908 w 10793191"/>
              <a:gd name="connsiteY124" fmla="*/ 1097762 h 9564561"/>
              <a:gd name="connsiteX125" fmla="*/ 7875822 w 10793191"/>
              <a:gd name="connsiteY125" fmla="*/ 2084734 h 9564561"/>
              <a:gd name="connsiteX126" fmla="*/ 7200908 w 10793191"/>
              <a:gd name="connsiteY126" fmla="*/ 3071706 h 9564561"/>
              <a:gd name="connsiteX127" fmla="*/ 6525993 w 10793191"/>
              <a:gd name="connsiteY127" fmla="*/ 2084734 h 9564561"/>
              <a:gd name="connsiteX128" fmla="*/ 8659593 w 10793191"/>
              <a:gd name="connsiteY128" fmla="*/ 1077137 h 9564561"/>
              <a:gd name="connsiteX129" fmla="*/ 9334507 w 10793191"/>
              <a:gd name="connsiteY129" fmla="*/ 2064109 h 9564561"/>
              <a:gd name="connsiteX130" fmla="*/ 8659593 w 10793191"/>
              <a:gd name="connsiteY130" fmla="*/ 3051080 h 9564561"/>
              <a:gd name="connsiteX131" fmla="*/ 7984678 w 10793191"/>
              <a:gd name="connsiteY131" fmla="*/ 2064109 h 9564561"/>
              <a:gd name="connsiteX132" fmla="*/ 5029974 w 10793191"/>
              <a:gd name="connsiteY132" fmla="*/ 32244 h 9564561"/>
              <a:gd name="connsiteX133" fmla="*/ 5704888 w 10793191"/>
              <a:gd name="connsiteY133" fmla="*/ 1019216 h 9564561"/>
              <a:gd name="connsiteX134" fmla="*/ 5029974 w 10793191"/>
              <a:gd name="connsiteY134" fmla="*/ 2006188 h 9564561"/>
              <a:gd name="connsiteX135" fmla="*/ 4355059 w 10793191"/>
              <a:gd name="connsiteY135" fmla="*/ 1019216 h 9564561"/>
              <a:gd name="connsiteX136" fmla="*/ 7891384 w 10793191"/>
              <a:gd name="connsiteY136" fmla="*/ 10144 h 9564561"/>
              <a:gd name="connsiteX137" fmla="*/ 8566298 w 10793191"/>
              <a:gd name="connsiteY137" fmla="*/ 997116 h 9564561"/>
              <a:gd name="connsiteX138" fmla="*/ 7891384 w 10793191"/>
              <a:gd name="connsiteY138" fmla="*/ 1984087 h 9564561"/>
              <a:gd name="connsiteX139" fmla="*/ 7216469 w 10793191"/>
              <a:gd name="connsiteY139" fmla="*/ 997116 h 9564561"/>
              <a:gd name="connsiteX140" fmla="*/ 6430101 w 10793191"/>
              <a:gd name="connsiteY140" fmla="*/ 0 h 9564561"/>
              <a:gd name="connsiteX141" fmla="*/ 7105015 w 10793191"/>
              <a:gd name="connsiteY141" fmla="*/ 986972 h 9564561"/>
              <a:gd name="connsiteX142" fmla="*/ 6430101 w 10793191"/>
              <a:gd name="connsiteY142" fmla="*/ 1973943 h 9564561"/>
              <a:gd name="connsiteX143" fmla="*/ 5755186 w 10793191"/>
              <a:gd name="connsiteY143" fmla="*/ 986972 h 956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0793191" h="9564561">
                <a:moveTo>
                  <a:pt x="2867345" y="7590618"/>
                </a:moveTo>
                <a:lnTo>
                  <a:pt x="3542259" y="8577590"/>
                </a:lnTo>
                <a:lnTo>
                  <a:pt x="2867345" y="9564561"/>
                </a:lnTo>
                <a:lnTo>
                  <a:pt x="2192430" y="8577590"/>
                </a:lnTo>
                <a:close/>
                <a:moveTo>
                  <a:pt x="4332511" y="7571631"/>
                </a:moveTo>
                <a:lnTo>
                  <a:pt x="5007425" y="8558603"/>
                </a:lnTo>
                <a:lnTo>
                  <a:pt x="4332511" y="9545574"/>
                </a:lnTo>
                <a:lnTo>
                  <a:pt x="3657596" y="8558603"/>
                </a:lnTo>
                <a:close/>
                <a:moveTo>
                  <a:pt x="5799230" y="7532065"/>
                </a:moveTo>
                <a:lnTo>
                  <a:pt x="6474144" y="8519037"/>
                </a:lnTo>
                <a:lnTo>
                  <a:pt x="5799230" y="9506008"/>
                </a:lnTo>
                <a:lnTo>
                  <a:pt x="5124315" y="8519037"/>
                </a:lnTo>
                <a:close/>
                <a:moveTo>
                  <a:pt x="3593059" y="6501129"/>
                </a:moveTo>
                <a:lnTo>
                  <a:pt x="4267973" y="7488101"/>
                </a:lnTo>
                <a:lnTo>
                  <a:pt x="3593059" y="8475072"/>
                </a:lnTo>
                <a:lnTo>
                  <a:pt x="2918144" y="7488101"/>
                </a:lnTo>
                <a:close/>
                <a:moveTo>
                  <a:pt x="5042160" y="6483056"/>
                </a:moveTo>
                <a:lnTo>
                  <a:pt x="5717074" y="7470028"/>
                </a:lnTo>
                <a:lnTo>
                  <a:pt x="5042160" y="8456999"/>
                </a:lnTo>
                <a:lnTo>
                  <a:pt x="4367245" y="7470028"/>
                </a:lnTo>
                <a:close/>
                <a:moveTo>
                  <a:pt x="2134375" y="6483056"/>
                </a:moveTo>
                <a:lnTo>
                  <a:pt x="2809289" y="7470028"/>
                </a:lnTo>
                <a:lnTo>
                  <a:pt x="2134375" y="8456999"/>
                </a:lnTo>
                <a:lnTo>
                  <a:pt x="1459460" y="7470028"/>
                </a:lnTo>
                <a:close/>
                <a:moveTo>
                  <a:pt x="6501620" y="6458008"/>
                </a:moveTo>
                <a:lnTo>
                  <a:pt x="7176534" y="7444980"/>
                </a:lnTo>
                <a:lnTo>
                  <a:pt x="6501620" y="8431951"/>
                </a:lnTo>
                <a:lnTo>
                  <a:pt x="5826705" y="7444980"/>
                </a:lnTo>
                <a:close/>
                <a:moveTo>
                  <a:pt x="674915" y="6458007"/>
                </a:moveTo>
                <a:lnTo>
                  <a:pt x="1349829" y="7444979"/>
                </a:lnTo>
                <a:lnTo>
                  <a:pt x="674915" y="8431950"/>
                </a:lnTo>
                <a:lnTo>
                  <a:pt x="0" y="7444979"/>
                </a:lnTo>
                <a:close/>
                <a:moveTo>
                  <a:pt x="4304259" y="5433512"/>
                </a:moveTo>
                <a:lnTo>
                  <a:pt x="4979173" y="6420484"/>
                </a:lnTo>
                <a:lnTo>
                  <a:pt x="4304259" y="7407455"/>
                </a:lnTo>
                <a:lnTo>
                  <a:pt x="3629344" y="6420484"/>
                </a:lnTo>
                <a:close/>
                <a:moveTo>
                  <a:pt x="2867346" y="5411640"/>
                </a:moveTo>
                <a:lnTo>
                  <a:pt x="3542260" y="6398612"/>
                </a:lnTo>
                <a:lnTo>
                  <a:pt x="2867346" y="7385583"/>
                </a:lnTo>
                <a:lnTo>
                  <a:pt x="2192431" y="6398612"/>
                </a:lnTo>
                <a:close/>
                <a:moveTo>
                  <a:pt x="5751809" y="5383951"/>
                </a:moveTo>
                <a:lnTo>
                  <a:pt x="6426723" y="6370923"/>
                </a:lnTo>
                <a:lnTo>
                  <a:pt x="5751809" y="7357894"/>
                </a:lnTo>
                <a:lnTo>
                  <a:pt x="5076894" y="6370923"/>
                </a:lnTo>
                <a:close/>
                <a:moveTo>
                  <a:pt x="1415918" y="5383951"/>
                </a:moveTo>
                <a:lnTo>
                  <a:pt x="2090832" y="6370923"/>
                </a:lnTo>
                <a:lnTo>
                  <a:pt x="1415918" y="7357894"/>
                </a:lnTo>
                <a:lnTo>
                  <a:pt x="741003" y="6370923"/>
                </a:lnTo>
                <a:close/>
                <a:moveTo>
                  <a:pt x="7211269" y="5346689"/>
                </a:moveTo>
                <a:lnTo>
                  <a:pt x="7886183" y="6333661"/>
                </a:lnTo>
                <a:lnTo>
                  <a:pt x="7211269" y="7320632"/>
                </a:lnTo>
                <a:lnTo>
                  <a:pt x="6536354" y="6333661"/>
                </a:lnTo>
                <a:close/>
                <a:moveTo>
                  <a:pt x="3593060" y="4359718"/>
                </a:moveTo>
                <a:lnTo>
                  <a:pt x="4267974" y="5346690"/>
                </a:lnTo>
                <a:lnTo>
                  <a:pt x="3593060" y="6333661"/>
                </a:lnTo>
                <a:lnTo>
                  <a:pt x="2918145" y="5346690"/>
                </a:lnTo>
                <a:close/>
                <a:moveTo>
                  <a:pt x="2141632" y="4351869"/>
                </a:moveTo>
                <a:lnTo>
                  <a:pt x="2816546" y="5338841"/>
                </a:lnTo>
                <a:lnTo>
                  <a:pt x="2141632" y="6325812"/>
                </a:lnTo>
                <a:lnTo>
                  <a:pt x="1466717" y="5338841"/>
                </a:lnTo>
                <a:close/>
                <a:moveTo>
                  <a:pt x="5013908" y="4344937"/>
                </a:moveTo>
                <a:lnTo>
                  <a:pt x="5688822" y="5331909"/>
                </a:lnTo>
                <a:lnTo>
                  <a:pt x="5013908" y="6318880"/>
                </a:lnTo>
                <a:lnTo>
                  <a:pt x="4338993" y="5331909"/>
                </a:lnTo>
                <a:close/>
                <a:moveTo>
                  <a:pt x="7958755" y="4330553"/>
                </a:moveTo>
                <a:lnTo>
                  <a:pt x="8633669" y="5317525"/>
                </a:lnTo>
                <a:lnTo>
                  <a:pt x="7958755" y="6304496"/>
                </a:lnTo>
                <a:lnTo>
                  <a:pt x="7283840" y="5317525"/>
                </a:lnTo>
                <a:close/>
                <a:moveTo>
                  <a:pt x="6474145" y="4309894"/>
                </a:moveTo>
                <a:lnTo>
                  <a:pt x="7149059" y="5296866"/>
                </a:lnTo>
                <a:lnTo>
                  <a:pt x="6474145" y="6283837"/>
                </a:lnTo>
                <a:lnTo>
                  <a:pt x="5799230" y="5296866"/>
                </a:lnTo>
                <a:close/>
                <a:moveTo>
                  <a:pt x="4304260" y="3270230"/>
                </a:moveTo>
                <a:lnTo>
                  <a:pt x="4979174" y="4257202"/>
                </a:lnTo>
                <a:lnTo>
                  <a:pt x="4304260" y="5244173"/>
                </a:lnTo>
                <a:lnTo>
                  <a:pt x="3629345" y="4257202"/>
                </a:lnTo>
                <a:close/>
                <a:moveTo>
                  <a:pt x="5726660" y="3270229"/>
                </a:moveTo>
                <a:lnTo>
                  <a:pt x="6401574" y="4257201"/>
                </a:lnTo>
                <a:lnTo>
                  <a:pt x="5726660" y="5244172"/>
                </a:lnTo>
                <a:lnTo>
                  <a:pt x="5051745" y="4257201"/>
                </a:lnTo>
                <a:close/>
                <a:moveTo>
                  <a:pt x="2881860" y="3270229"/>
                </a:moveTo>
                <a:lnTo>
                  <a:pt x="3556774" y="4257201"/>
                </a:lnTo>
                <a:lnTo>
                  <a:pt x="2881860" y="5244172"/>
                </a:lnTo>
                <a:lnTo>
                  <a:pt x="2206945" y="4257201"/>
                </a:lnTo>
                <a:close/>
                <a:moveTo>
                  <a:pt x="7211270" y="3270228"/>
                </a:moveTo>
                <a:lnTo>
                  <a:pt x="7886184" y="4257200"/>
                </a:lnTo>
                <a:lnTo>
                  <a:pt x="7211270" y="5244171"/>
                </a:lnTo>
                <a:lnTo>
                  <a:pt x="6536355" y="4257200"/>
                </a:lnTo>
                <a:close/>
                <a:moveTo>
                  <a:pt x="8685518" y="3270227"/>
                </a:moveTo>
                <a:lnTo>
                  <a:pt x="9360432" y="4257199"/>
                </a:lnTo>
                <a:lnTo>
                  <a:pt x="8685518" y="5244170"/>
                </a:lnTo>
                <a:lnTo>
                  <a:pt x="8010603" y="4257199"/>
                </a:lnTo>
                <a:close/>
                <a:moveTo>
                  <a:pt x="6474145" y="2195524"/>
                </a:moveTo>
                <a:lnTo>
                  <a:pt x="7149059" y="3182493"/>
                </a:lnTo>
                <a:lnTo>
                  <a:pt x="6474145" y="4169464"/>
                </a:lnTo>
                <a:lnTo>
                  <a:pt x="5799230" y="3182493"/>
                </a:lnTo>
                <a:close/>
                <a:moveTo>
                  <a:pt x="9370792" y="2195522"/>
                </a:moveTo>
                <a:lnTo>
                  <a:pt x="10045706" y="3182493"/>
                </a:lnTo>
                <a:lnTo>
                  <a:pt x="9370792" y="4169464"/>
                </a:lnTo>
                <a:lnTo>
                  <a:pt x="8695877" y="3182493"/>
                </a:lnTo>
                <a:close/>
                <a:moveTo>
                  <a:pt x="5013908" y="2188592"/>
                </a:moveTo>
                <a:lnTo>
                  <a:pt x="5688822" y="3175561"/>
                </a:lnTo>
                <a:lnTo>
                  <a:pt x="5013908" y="4162532"/>
                </a:lnTo>
                <a:lnTo>
                  <a:pt x="4338993" y="3175561"/>
                </a:lnTo>
                <a:close/>
                <a:moveTo>
                  <a:pt x="3600317" y="2188592"/>
                </a:moveTo>
                <a:lnTo>
                  <a:pt x="4275231" y="3175561"/>
                </a:lnTo>
                <a:lnTo>
                  <a:pt x="3600317" y="4162532"/>
                </a:lnTo>
                <a:lnTo>
                  <a:pt x="2925402" y="3175561"/>
                </a:lnTo>
                <a:close/>
                <a:moveTo>
                  <a:pt x="7948393" y="2188590"/>
                </a:moveTo>
                <a:lnTo>
                  <a:pt x="8623307" y="3175560"/>
                </a:lnTo>
                <a:lnTo>
                  <a:pt x="7948393" y="4162531"/>
                </a:lnTo>
                <a:lnTo>
                  <a:pt x="7273478" y="3175560"/>
                </a:lnTo>
                <a:close/>
                <a:moveTo>
                  <a:pt x="10118279" y="1136628"/>
                </a:moveTo>
                <a:lnTo>
                  <a:pt x="10793191" y="2123601"/>
                </a:lnTo>
                <a:lnTo>
                  <a:pt x="10118279" y="3110571"/>
                </a:lnTo>
                <a:lnTo>
                  <a:pt x="9443363" y="2123601"/>
                </a:lnTo>
                <a:close/>
                <a:moveTo>
                  <a:pt x="5726660" y="1106951"/>
                </a:moveTo>
                <a:lnTo>
                  <a:pt x="6401574" y="2093923"/>
                </a:lnTo>
                <a:lnTo>
                  <a:pt x="5726660" y="3080895"/>
                </a:lnTo>
                <a:lnTo>
                  <a:pt x="5051745" y="2093923"/>
                </a:lnTo>
                <a:close/>
                <a:moveTo>
                  <a:pt x="4304260" y="1106951"/>
                </a:moveTo>
                <a:lnTo>
                  <a:pt x="4979174" y="2093923"/>
                </a:lnTo>
                <a:lnTo>
                  <a:pt x="4304260" y="3080895"/>
                </a:lnTo>
                <a:lnTo>
                  <a:pt x="3629345" y="2093923"/>
                </a:lnTo>
                <a:close/>
                <a:moveTo>
                  <a:pt x="7200908" y="1097762"/>
                </a:moveTo>
                <a:lnTo>
                  <a:pt x="7875822" y="2084734"/>
                </a:lnTo>
                <a:lnTo>
                  <a:pt x="7200908" y="3071706"/>
                </a:lnTo>
                <a:lnTo>
                  <a:pt x="6525993" y="2084734"/>
                </a:lnTo>
                <a:close/>
                <a:moveTo>
                  <a:pt x="8659593" y="1077137"/>
                </a:moveTo>
                <a:lnTo>
                  <a:pt x="9334507" y="2064109"/>
                </a:lnTo>
                <a:lnTo>
                  <a:pt x="8659593" y="3051080"/>
                </a:lnTo>
                <a:lnTo>
                  <a:pt x="7984678" y="2064109"/>
                </a:lnTo>
                <a:close/>
                <a:moveTo>
                  <a:pt x="5029974" y="32244"/>
                </a:moveTo>
                <a:lnTo>
                  <a:pt x="5704888" y="1019216"/>
                </a:lnTo>
                <a:lnTo>
                  <a:pt x="5029974" y="2006188"/>
                </a:lnTo>
                <a:lnTo>
                  <a:pt x="4355059" y="1019216"/>
                </a:lnTo>
                <a:close/>
                <a:moveTo>
                  <a:pt x="7891384" y="10144"/>
                </a:moveTo>
                <a:lnTo>
                  <a:pt x="8566298" y="997116"/>
                </a:lnTo>
                <a:lnTo>
                  <a:pt x="7891384" y="1984087"/>
                </a:lnTo>
                <a:lnTo>
                  <a:pt x="7216469" y="997116"/>
                </a:lnTo>
                <a:close/>
                <a:moveTo>
                  <a:pt x="6430101" y="0"/>
                </a:moveTo>
                <a:lnTo>
                  <a:pt x="7105015" y="986972"/>
                </a:lnTo>
                <a:lnTo>
                  <a:pt x="6430101" y="1973943"/>
                </a:lnTo>
                <a:lnTo>
                  <a:pt x="5755186" y="986972"/>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Tree>
    <p:extLst>
      <p:ext uri="{BB962C8B-B14F-4D97-AF65-F5344CB8AC3E}">
        <p14:creationId xmlns:p14="http://schemas.microsoft.com/office/powerpoint/2010/main" val="332102305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49000">
              <a:schemeClr val="accent6">
                <a:lumMod val="20000"/>
                <a:lumOff val="80000"/>
              </a:schemeClr>
            </a:gs>
            <a:gs pos="80000">
              <a:schemeClr val="accent6">
                <a:lumMod val="60000"/>
                <a:lumOff val="40000"/>
              </a:schemeClr>
            </a:gs>
            <a:gs pos="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3A7FB0EC-5E11-BAB3-0BEB-23818A8B182D}"/>
              </a:ext>
            </a:extLst>
          </p:cNvPr>
          <p:cNvSpPr/>
          <p:nvPr/>
        </p:nvSpPr>
        <p:spPr>
          <a:xfrm>
            <a:off x="6990738" y="-5332084"/>
            <a:ext cx="10793191" cy="9564561"/>
          </a:xfrm>
          <a:custGeom>
            <a:avLst/>
            <a:gdLst>
              <a:gd name="connsiteX0" fmla="*/ 2867345 w 10793191"/>
              <a:gd name="connsiteY0" fmla="*/ 7590618 h 9564561"/>
              <a:gd name="connsiteX1" fmla="*/ 3542259 w 10793191"/>
              <a:gd name="connsiteY1" fmla="*/ 8577590 h 9564561"/>
              <a:gd name="connsiteX2" fmla="*/ 2867345 w 10793191"/>
              <a:gd name="connsiteY2" fmla="*/ 9564561 h 9564561"/>
              <a:gd name="connsiteX3" fmla="*/ 2192430 w 10793191"/>
              <a:gd name="connsiteY3" fmla="*/ 8577590 h 9564561"/>
              <a:gd name="connsiteX4" fmla="*/ 4332511 w 10793191"/>
              <a:gd name="connsiteY4" fmla="*/ 7571631 h 9564561"/>
              <a:gd name="connsiteX5" fmla="*/ 5007425 w 10793191"/>
              <a:gd name="connsiteY5" fmla="*/ 8558603 h 9564561"/>
              <a:gd name="connsiteX6" fmla="*/ 4332511 w 10793191"/>
              <a:gd name="connsiteY6" fmla="*/ 9545574 h 9564561"/>
              <a:gd name="connsiteX7" fmla="*/ 3657596 w 10793191"/>
              <a:gd name="connsiteY7" fmla="*/ 8558603 h 9564561"/>
              <a:gd name="connsiteX8" fmla="*/ 5799230 w 10793191"/>
              <a:gd name="connsiteY8" fmla="*/ 7532065 h 9564561"/>
              <a:gd name="connsiteX9" fmla="*/ 6474144 w 10793191"/>
              <a:gd name="connsiteY9" fmla="*/ 8519037 h 9564561"/>
              <a:gd name="connsiteX10" fmla="*/ 5799230 w 10793191"/>
              <a:gd name="connsiteY10" fmla="*/ 9506008 h 9564561"/>
              <a:gd name="connsiteX11" fmla="*/ 5124315 w 10793191"/>
              <a:gd name="connsiteY11" fmla="*/ 8519037 h 9564561"/>
              <a:gd name="connsiteX12" fmla="*/ 3593059 w 10793191"/>
              <a:gd name="connsiteY12" fmla="*/ 6501129 h 9564561"/>
              <a:gd name="connsiteX13" fmla="*/ 4267973 w 10793191"/>
              <a:gd name="connsiteY13" fmla="*/ 7488101 h 9564561"/>
              <a:gd name="connsiteX14" fmla="*/ 3593059 w 10793191"/>
              <a:gd name="connsiteY14" fmla="*/ 8475072 h 9564561"/>
              <a:gd name="connsiteX15" fmla="*/ 2918144 w 10793191"/>
              <a:gd name="connsiteY15" fmla="*/ 7488101 h 9564561"/>
              <a:gd name="connsiteX16" fmla="*/ 5042160 w 10793191"/>
              <a:gd name="connsiteY16" fmla="*/ 6483056 h 9564561"/>
              <a:gd name="connsiteX17" fmla="*/ 5717074 w 10793191"/>
              <a:gd name="connsiteY17" fmla="*/ 7470028 h 9564561"/>
              <a:gd name="connsiteX18" fmla="*/ 5042160 w 10793191"/>
              <a:gd name="connsiteY18" fmla="*/ 8456999 h 9564561"/>
              <a:gd name="connsiteX19" fmla="*/ 4367245 w 10793191"/>
              <a:gd name="connsiteY19" fmla="*/ 7470028 h 9564561"/>
              <a:gd name="connsiteX20" fmla="*/ 2134375 w 10793191"/>
              <a:gd name="connsiteY20" fmla="*/ 6483056 h 9564561"/>
              <a:gd name="connsiteX21" fmla="*/ 2809289 w 10793191"/>
              <a:gd name="connsiteY21" fmla="*/ 7470028 h 9564561"/>
              <a:gd name="connsiteX22" fmla="*/ 2134375 w 10793191"/>
              <a:gd name="connsiteY22" fmla="*/ 8456999 h 9564561"/>
              <a:gd name="connsiteX23" fmla="*/ 1459460 w 10793191"/>
              <a:gd name="connsiteY23" fmla="*/ 7470028 h 9564561"/>
              <a:gd name="connsiteX24" fmla="*/ 6501620 w 10793191"/>
              <a:gd name="connsiteY24" fmla="*/ 6458008 h 9564561"/>
              <a:gd name="connsiteX25" fmla="*/ 7176534 w 10793191"/>
              <a:gd name="connsiteY25" fmla="*/ 7444980 h 9564561"/>
              <a:gd name="connsiteX26" fmla="*/ 6501620 w 10793191"/>
              <a:gd name="connsiteY26" fmla="*/ 8431951 h 9564561"/>
              <a:gd name="connsiteX27" fmla="*/ 5826705 w 10793191"/>
              <a:gd name="connsiteY27" fmla="*/ 7444980 h 9564561"/>
              <a:gd name="connsiteX28" fmla="*/ 674915 w 10793191"/>
              <a:gd name="connsiteY28" fmla="*/ 6458007 h 9564561"/>
              <a:gd name="connsiteX29" fmla="*/ 1349829 w 10793191"/>
              <a:gd name="connsiteY29" fmla="*/ 7444979 h 9564561"/>
              <a:gd name="connsiteX30" fmla="*/ 674915 w 10793191"/>
              <a:gd name="connsiteY30" fmla="*/ 8431950 h 9564561"/>
              <a:gd name="connsiteX31" fmla="*/ 0 w 10793191"/>
              <a:gd name="connsiteY31" fmla="*/ 7444979 h 9564561"/>
              <a:gd name="connsiteX32" fmla="*/ 4304259 w 10793191"/>
              <a:gd name="connsiteY32" fmla="*/ 5433512 h 9564561"/>
              <a:gd name="connsiteX33" fmla="*/ 4979173 w 10793191"/>
              <a:gd name="connsiteY33" fmla="*/ 6420484 h 9564561"/>
              <a:gd name="connsiteX34" fmla="*/ 4304259 w 10793191"/>
              <a:gd name="connsiteY34" fmla="*/ 7407455 h 9564561"/>
              <a:gd name="connsiteX35" fmla="*/ 3629344 w 10793191"/>
              <a:gd name="connsiteY35" fmla="*/ 6420484 h 9564561"/>
              <a:gd name="connsiteX36" fmla="*/ 2867346 w 10793191"/>
              <a:gd name="connsiteY36" fmla="*/ 5411640 h 9564561"/>
              <a:gd name="connsiteX37" fmla="*/ 3542260 w 10793191"/>
              <a:gd name="connsiteY37" fmla="*/ 6398612 h 9564561"/>
              <a:gd name="connsiteX38" fmla="*/ 2867346 w 10793191"/>
              <a:gd name="connsiteY38" fmla="*/ 7385583 h 9564561"/>
              <a:gd name="connsiteX39" fmla="*/ 2192431 w 10793191"/>
              <a:gd name="connsiteY39" fmla="*/ 6398612 h 9564561"/>
              <a:gd name="connsiteX40" fmla="*/ 5751809 w 10793191"/>
              <a:gd name="connsiteY40" fmla="*/ 5383951 h 9564561"/>
              <a:gd name="connsiteX41" fmla="*/ 6426723 w 10793191"/>
              <a:gd name="connsiteY41" fmla="*/ 6370923 h 9564561"/>
              <a:gd name="connsiteX42" fmla="*/ 5751809 w 10793191"/>
              <a:gd name="connsiteY42" fmla="*/ 7357894 h 9564561"/>
              <a:gd name="connsiteX43" fmla="*/ 5076894 w 10793191"/>
              <a:gd name="connsiteY43" fmla="*/ 6370923 h 9564561"/>
              <a:gd name="connsiteX44" fmla="*/ 1415918 w 10793191"/>
              <a:gd name="connsiteY44" fmla="*/ 5383951 h 9564561"/>
              <a:gd name="connsiteX45" fmla="*/ 2090832 w 10793191"/>
              <a:gd name="connsiteY45" fmla="*/ 6370923 h 9564561"/>
              <a:gd name="connsiteX46" fmla="*/ 1415918 w 10793191"/>
              <a:gd name="connsiteY46" fmla="*/ 7357894 h 9564561"/>
              <a:gd name="connsiteX47" fmla="*/ 741003 w 10793191"/>
              <a:gd name="connsiteY47" fmla="*/ 6370923 h 9564561"/>
              <a:gd name="connsiteX48" fmla="*/ 7211269 w 10793191"/>
              <a:gd name="connsiteY48" fmla="*/ 5346689 h 9564561"/>
              <a:gd name="connsiteX49" fmla="*/ 7886183 w 10793191"/>
              <a:gd name="connsiteY49" fmla="*/ 6333661 h 9564561"/>
              <a:gd name="connsiteX50" fmla="*/ 7211269 w 10793191"/>
              <a:gd name="connsiteY50" fmla="*/ 7320632 h 9564561"/>
              <a:gd name="connsiteX51" fmla="*/ 6536354 w 10793191"/>
              <a:gd name="connsiteY51" fmla="*/ 6333661 h 9564561"/>
              <a:gd name="connsiteX52" fmla="*/ 3593060 w 10793191"/>
              <a:gd name="connsiteY52" fmla="*/ 4359718 h 9564561"/>
              <a:gd name="connsiteX53" fmla="*/ 4267974 w 10793191"/>
              <a:gd name="connsiteY53" fmla="*/ 5346690 h 9564561"/>
              <a:gd name="connsiteX54" fmla="*/ 3593060 w 10793191"/>
              <a:gd name="connsiteY54" fmla="*/ 6333661 h 9564561"/>
              <a:gd name="connsiteX55" fmla="*/ 2918145 w 10793191"/>
              <a:gd name="connsiteY55" fmla="*/ 5346690 h 9564561"/>
              <a:gd name="connsiteX56" fmla="*/ 2141632 w 10793191"/>
              <a:gd name="connsiteY56" fmla="*/ 4351869 h 9564561"/>
              <a:gd name="connsiteX57" fmla="*/ 2816546 w 10793191"/>
              <a:gd name="connsiteY57" fmla="*/ 5338841 h 9564561"/>
              <a:gd name="connsiteX58" fmla="*/ 2141632 w 10793191"/>
              <a:gd name="connsiteY58" fmla="*/ 6325812 h 9564561"/>
              <a:gd name="connsiteX59" fmla="*/ 1466717 w 10793191"/>
              <a:gd name="connsiteY59" fmla="*/ 5338841 h 9564561"/>
              <a:gd name="connsiteX60" fmla="*/ 5013908 w 10793191"/>
              <a:gd name="connsiteY60" fmla="*/ 4344937 h 9564561"/>
              <a:gd name="connsiteX61" fmla="*/ 5688822 w 10793191"/>
              <a:gd name="connsiteY61" fmla="*/ 5331909 h 9564561"/>
              <a:gd name="connsiteX62" fmla="*/ 5013908 w 10793191"/>
              <a:gd name="connsiteY62" fmla="*/ 6318880 h 9564561"/>
              <a:gd name="connsiteX63" fmla="*/ 4338993 w 10793191"/>
              <a:gd name="connsiteY63" fmla="*/ 5331909 h 9564561"/>
              <a:gd name="connsiteX64" fmla="*/ 7958755 w 10793191"/>
              <a:gd name="connsiteY64" fmla="*/ 4330553 h 9564561"/>
              <a:gd name="connsiteX65" fmla="*/ 8633669 w 10793191"/>
              <a:gd name="connsiteY65" fmla="*/ 5317525 h 9564561"/>
              <a:gd name="connsiteX66" fmla="*/ 7958755 w 10793191"/>
              <a:gd name="connsiteY66" fmla="*/ 6304496 h 9564561"/>
              <a:gd name="connsiteX67" fmla="*/ 7283840 w 10793191"/>
              <a:gd name="connsiteY67" fmla="*/ 5317525 h 9564561"/>
              <a:gd name="connsiteX68" fmla="*/ 6474145 w 10793191"/>
              <a:gd name="connsiteY68" fmla="*/ 4309894 h 9564561"/>
              <a:gd name="connsiteX69" fmla="*/ 7149059 w 10793191"/>
              <a:gd name="connsiteY69" fmla="*/ 5296866 h 9564561"/>
              <a:gd name="connsiteX70" fmla="*/ 6474145 w 10793191"/>
              <a:gd name="connsiteY70" fmla="*/ 6283837 h 9564561"/>
              <a:gd name="connsiteX71" fmla="*/ 5799230 w 10793191"/>
              <a:gd name="connsiteY71" fmla="*/ 5296866 h 9564561"/>
              <a:gd name="connsiteX72" fmla="*/ 4304260 w 10793191"/>
              <a:gd name="connsiteY72" fmla="*/ 3270230 h 9564561"/>
              <a:gd name="connsiteX73" fmla="*/ 4979174 w 10793191"/>
              <a:gd name="connsiteY73" fmla="*/ 4257202 h 9564561"/>
              <a:gd name="connsiteX74" fmla="*/ 4304260 w 10793191"/>
              <a:gd name="connsiteY74" fmla="*/ 5244173 h 9564561"/>
              <a:gd name="connsiteX75" fmla="*/ 3629345 w 10793191"/>
              <a:gd name="connsiteY75" fmla="*/ 4257202 h 9564561"/>
              <a:gd name="connsiteX76" fmla="*/ 5726660 w 10793191"/>
              <a:gd name="connsiteY76" fmla="*/ 3270229 h 9564561"/>
              <a:gd name="connsiteX77" fmla="*/ 6401574 w 10793191"/>
              <a:gd name="connsiteY77" fmla="*/ 4257201 h 9564561"/>
              <a:gd name="connsiteX78" fmla="*/ 5726660 w 10793191"/>
              <a:gd name="connsiteY78" fmla="*/ 5244172 h 9564561"/>
              <a:gd name="connsiteX79" fmla="*/ 5051745 w 10793191"/>
              <a:gd name="connsiteY79" fmla="*/ 4257201 h 9564561"/>
              <a:gd name="connsiteX80" fmla="*/ 2881860 w 10793191"/>
              <a:gd name="connsiteY80" fmla="*/ 3270229 h 9564561"/>
              <a:gd name="connsiteX81" fmla="*/ 3556774 w 10793191"/>
              <a:gd name="connsiteY81" fmla="*/ 4257201 h 9564561"/>
              <a:gd name="connsiteX82" fmla="*/ 2881860 w 10793191"/>
              <a:gd name="connsiteY82" fmla="*/ 5244172 h 9564561"/>
              <a:gd name="connsiteX83" fmla="*/ 2206945 w 10793191"/>
              <a:gd name="connsiteY83" fmla="*/ 4257201 h 9564561"/>
              <a:gd name="connsiteX84" fmla="*/ 7211270 w 10793191"/>
              <a:gd name="connsiteY84" fmla="*/ 3270228 h 9564561"/>
              <a:gd name="connsiteX85" fmla="*/ 7886184 w 10793191"/>
              <a:gd name="connsiteY85" fmla="*/ 4257200 h 9564561"/>
              <a:gd name="connsiteX86" fmla="*/ 7211270 w 10793191"/>
              <a:gd name="connsiteY86" fmla="*/ 5244171 h 9564561"/>
              <a:gd name="connsiteX87" fmla="*/ 6536355 w 10793191"/>
              <a:gd name="connsiteY87" fmla="*/ 4257200 h 9564561"/>
              <a:gd name="connsiteX88" fmla="*/ 8685518 w 10793191"/>
              <a:gd name="connsiteY88" fmla="*/ 3270227 h 9564561"/>
              <a:gd name="connsiteX89" fmla="*/ 9360432 w 10793191"/>
              <a:gd name="connsiteY89" fmla="*/ 4257199 h 9564561"/>
              <a:gd name="connsiteX90" fmla="*/ 8685518 w 10793191"/>
              <a:gd name="connsiteY90" fmla="*/ 5244170 h 9564561"/>
              <a:gd name="connsiteX91" fmla="*/ 8010603 w 10793191"/>
              <a:gd name="connsiteY91" fmla="*/ 4257199 h 9564561"/>
              <a:gd name="connsiteX92" fmla="*/ 6474145 w 10793191"/>
              <a:gd name="connsiteY92" fmla="*/ 2195524 h 9564561"/>
              <a:gd name="connsiteX93" fmla="*/ 7149059 w 10793191"/>
              <a:gd name="connsiteY93" fmla="*/ 3182493 h 9564561"/>
              <a:gd name="connsiteX94" fmla="*/ 6474145 w 10793191"/>
              <a:gd name="connsiteY94" fmla="*/ 4169464 h 9564561"/>
              <a:gd name="connsiteX95" fmla="*/ 5799230 w 10793191"/>
              <a:gd name="connsiteY95" fmla="*/ 3182493 h 9564561"/>
              <a:gd name="connsiteX96" fmla="*/ 9370792 w 10793191"/>
              <a:gd name="connsiteY96" fmla="*/ 2195522 h 9564561"/>
              <a:gd name="connsiteX97" fmla="*/ 10045706 w 10793191"/>
              <a:gd name="connsiteY97" fmla="*/ 3182493 h 9564561"/>
              <a:gd name="connsiteX98" fmla="*/ 9370792 w 10793191"/>
              <a:gd name="connsiteY98" fmla="*/ 4169464 h 9564561"/>
              <a:gd name="connsiteX99" fmla="*/ 8695877 w 10793191"/>
              <a:gd name="connsiteY99" fmla="*/ 3182493 h 9564561"/>
              <a:gd name="connsiteX100" fmla="*/ 5013908 w 10793191"/>
              <a:gd name="connsiteY100" fmla="*/ 2188592 h 9564561"/>
              <a:gd name="connsiteX101" fmla="*/ 5688822 w 10793191"/>
              <a:gd name="connsiteY101" fmla="*/ 3175561 h 9564561"/>
              <a:gd name="connsiteX102" fmla="*/ 5013908 w 10793191"/>
              <a:gd name="connsiteY102" fmla="*/ 4162532 h 9564561"/>
              <a:gd name="connsiteX103" fmla="*/ 4338993 w 10793191"/>
              <a:gd name="connsiteY103" fmla="*/ 3175561 h 9564561"/>
              <a:gd name="connsiteX104" fmla="*/ 3600317 w 10793191"/>
              <a:gd name="connsiteY104" fmla="*/ 2188592 h 9564561"/>
              <a:gd name="connsiteX105" fmla="*/ 4275231 w 10793191"/>
              <a:gd name="connsiteY105" fmla="*/ 3175561 h 9564561"/>
              <a:gd name="connsiteX106" fmla="*/ 3600317 w 10793191"/>
              <a:gd name="connsiteY106" fmla="*/ 4162532 h 9564561"/>
              <a:gd name="connsiteX107" fmla="*/ 2925402 w 10793191"/>
              <a:gd name="connsiteY107" fmla="*/ 3175561 h 9564561"/>
              <a:gd name="connsiteX108" fmla="*/ 7948393 w 10793191"/>
              <a:gd name="connsiteY108" fmla="*/ 2188590 h 9564561"/>
              <a:gd name="connsiteX109" fmla="*/ 8623307 w 10793191"/>
              <a:gd name="connsiteY109" fmla="*/ 3175560 h 9564561"/>
              <a:gd name="connsiteX110" fmla="*/ 7948393 w 10793191"/>
              <a:gd name="connsiteY110" fmla="*/ 4162531 h 9564561"/>
              <a:gd name="connsiteX111" fmla="*/ 7273478 w 10793191"/>
              <a:gd name="connsiteY111" fmla="*/ 3175560 h 9564561"/>
              <a:gd name="connsiteX112" fmla="*/ 10118279 w 10793191"/>
              <a:gd name="connsiteY112" fmla="*/ 1136628 h 9564561"/>
              <a:gd name="connsiteX113" fmla="*/ 10793191 w 10793191"/>
              <a:gd name="connsiteY113" fmla="*/ 2123601 h 9564561"/>
              <a:gd name="connsiteX114" fmla="*/ 10118279 w 10793191"/>
              <a:gd name="connsiteY114" fmla="*/ 3110571 h 9564561"/>
              <a:gd name="connsiteX115" fmla="*/ 9443363 w 10793191"/>
              <a:gd name="connsiteY115" fmla="*/ 2123601 h 9564561"/>
              <a:gd name="connsiteX116" fmla="*/ 5726660 w 10793191"/>
              <a:gd name="connsiteY116" fmla="*/ 1106951 h 9564561"/>
              <a:gd name="connsiteX117" fmla="*/ 6401574 w 10793191"/>
              <a:gd name="connsiteY117" fmla="*/ 2093923 h 9564561"/>
              <a:gd name="connsiteX118" fmla="*/ 5726660 w 10793191"/>
              <a:gd name="connsiteY118" fmla="*/ 3080895 h 9564561"/>
              <a:gd name="connsiteX119" fmla="*/ 5051745 w 10793191"/>
              <a:gd name="connsiteY119" fmla="*/ 2093923 h 9564561"/>
              <a:gd name="connsiteX120" fmla="*/ 4304260 w 10793191"/>
              <a:gd name="connsiteY120" fmla="*/ 1106951 h 9564561"/>
              <a:gd name="connsiteX121" fmla="*/ 4979174 w 10793191"/>
              <a:gd name="connsiteY121" fmla="*/ 2093923 h 9564561"/>
              <a:gd name="connsiteX122" fmla="*/ 4304260 w 10793191"/>
              <a:gd name="connsiteY122" fmla="*/ 3080895 h 9564561"/>
              <a:gd name="connsiteX123" fmla="*/ 3629345 w 10793191"/>
              <a:gd name="connsiteY123" fmla="*/ 2093923 h 9564561"/>
              <a:gd name="connsiteX124" fmla="*/ 7200908 w 10793191"/>
              <a:gd name="connsiteY124" fmla="*/ 1097762 h 9564561"/>
              <a:gd name="connsiteX125" fmla="*/ 7875822 w 10793191"/>
              <a:gd name="connsiteY125" fmla="*/ 2084734 h 9564561"/>
              <a:gd name="connsiteX126" fmla="*/ 7200908 w 10793191"/>
              <a:gd name="connsiteY126" fmla="*/ 3071706 h 9564561"/>
              <a:gd name="connsiteX127" fmla="*/ 6525993 w 10793191"/>
              <a:gd name="connsiteY127" fmla="*/ 2084734 h 9564561"/>
              <a:gd name="connsiteX128" fmla="*/ 8659593 w 10793191"/>
              <a:gd name="connsiteY128" fmla="*/ 1077137 h 9564561"/>
              <a:gd name="connsiteX129" fmla="*/ 9334507 w 10793191"/>
              <a:gd name="connsiteY129" fmla="*/ 2064109 h 9564561"/>
              <a:gd name="connsiteX130" fmla="*/ 8659593 w 10793191"/>
              <a:gd name="connsiteY130" fmla="*/ 3051080 h 9564561"/>
              <a:gd name="connsiteX131" fmla="*/ 7984678 w 10793191"/>
              <a:gd name="connsiteY131" fmla="*/ 2064109 h 9564561"/>
              <a:gd name="connsiteX132" fmla="*/ 5029974 w 10793191"/>
              <a:gd name="connsiteY132" fmla="*/ 32244 h 9564561"/>
              <a:gd name="connsiteX133" fmla="*/ 5704888 w 10793191"/>
              <a:gd name="connsiteY133" fmla="*/ 1019216 h 9564561"/>
              <a:gd name="connsiteX134" fmla="*/ 5029974 w 10793191"/>
              <a:gd name="connsiteY134" fmla="*/ 2006188 h 9564561"/>
              <a:gd name="connsiteX135" fmla="*/ 4355059 w 10793191"/>
              <a:gd name="connsiteY135" fmla="*/ 1019216 h 9564561"/>
              <a:gd name="connsiteX136" fmla="*/ 7891384 w 10793191"/>
              <a:gd name="connsiteY136" fmla="*/ 10144 h 9564561"/>
              <a:gd name="connsiteX137" fmla="*/ 8566298 w 10793191"/>
              <a:gd name="connsiteY137" fmla="*/ 997116 h 9564561"/>
              <a:gd name="connsiteX138" fmla="*/ 7891384 w 10793191"/>
              <a:gd name="connsiteY138" fmla="*/ 1984087 h 9564561"/>
              <a:gd name="connsiteX139" fmla="*/ 7216469 w 10793191"/>
              <a:gd name="connsiteY139" fmla="*/ 997116 h 9564561"/>
              <a:gd name="connsiteX140" fmla="*/ 6430101 w 10793191"/>
              <a:gd name="connsiteY140" fmla="*/ 0 h 9564561"/>
              <a:gd name="connsiteX141" fmla="*/ 7105015 w 10793191"/>
              <a:gd name="connsiteY141" fmla="*/ 986972 h 9564561"/>
              <a:gd name="connsiteX142" fmla="*/ 6430101 w 10793191"/>
              <a:gd name="connsiteY142" fmla="*/ 1973943 h 9564561"/>
              <a:gd name="connsiteX143" fmla="*/ 5755186 w 10793191"/>
              <a:gd name="connsiteY143" fmla="*/ 986972 h 956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0793191" h="9564561">
                <a:moveTo>
                  <a:pt x="2867345" y="7590618"/>
                </a:moveTo>
                <a:lnTo>
                  <a:pt x="3542259" y="8577590"/>
                </a:lnTo>
                <a:lnTo>
                  <a:pt x="2867345" y="9564561"/>
                </a:lnTo>
                <a:lnTo>
                  <a:pt x="2192430" y="8577590"/>
                </a:lnTo>
                <a:close/>
                <a:moveTo>
                  <a:pt x="4332511" y="7571631"/>
                </a:moveTo>
                <a:lnTo>
                  <a:pt x="5007425" y="8558603"/>
                </a:lnTo>
                <a:lnTo>
                  <a:pt x="4332511" y="9545574"/>
                </a:lnTo>
                <a:lnTo>
                  <a:pt x="3657596" y="8558603"/>
                </a:lnTo>
                <a:close/>
                <a:moveTo>
                  <a:pt x="5799230" y="7532065"/>
                </a:moveTo>
                <a:lnTo>
                  <a:pt x="6474144" y="8519037"/>
                </a:lnTo>
                <a:lnTo>
                  <a:pt x="5799230" y="9506008"/>
                </a:lnTo>
                <a:lnTo>
                  <a:pt x="5124315" y="8519037"/>
                </a:lnTo>
                <a:close/>
                <a:moveTo>
                  <a:pt x="3593059" y="6501129"/>
                </a:moveTo>
                <a:lnTo>
                  <a:pt x="4267973" y="7488101"/>
                </a:lnTo>
                <a:lnTo>
                  <a:pt x="3593059" y="8475072"/>
                </a:lnTo>
                <a:lnTo>
                  <a:pt x="2918144" y="7488101"/>
                </a:lnTo>
                <a:close/>
                <a:moveTo>
                  <a:pt x="5042160" y="6483056"/>
                </a:moveTo>
                <a:lnTo>
                  <a:pt x="5717074" y="7470028"/>
                </a:lnTo>
                <a:lnTo>
                  <a:pt x="5042160" y="8456999"/>
                </a:lnTo>
                <a:lnTo>
                  <a:pt x="4367245" y="7470028"/>
                </a:lnTo>
                <a:close/>
                <a:moveTo>
                  <a:pt x="2134375" y="6483056"/>
                </a:moveTo>
                <a:lnTo>
                  <a:pt x="2809289" y="7470028"/>
                </a:lnTo>
                <a:lnTo>
                  <a:pt x="2134375" y="8456999"/>
                </a:lnTo>
                <a:lnTo>
                  <a:pt x="1459460" y="7470028"/>
                </a:lnTo>
                <a:close/>
                <a:moveTo>
                  <a:pt x="6501620" y="6458008"/>
                </a:moveTo>
                <a:lnTo>
                  <a:pt x="7176534" y="7444980"/>
                </a:lnTo>
                <a:lnTo>
                  <a:pt x="6501620" y="8431951"/>
                </a:lnTo>
                <a:lnTo>
                  <a:pt x="5826705" y="7444980"/>
                </a:lnTo>
                <a:close/>
                <a:moveTo>
                  <a:pt x="674915" y="6458007"/>
                </a:moveTo>
                <a:lnTo>
                  <a:pt x="1349829" y="7444979"/>
                </a:lnTo>
                <a:lnTo>
                  <a:pt x="674915" y="8431950"/>
                </a:lnTo>
                <a:lnTo>
                  <a:pt x="0" y="7444979"/>
                </a:lnTo>
                <a:close/>
                <a:moveTo>
                  <a:pt x="4304259" y="5433512"/>
                </a:moveTo>
                <a:lnTo>
                  <a:pt x="4979173" y="6420484"/>
                </a:lnTo>
                <a:lnTo>
                  <a:pt x="4304259" y="7407455"/>
                </a:lnTo>
                <a:lnTo>
                  <a:pt x="3629344" y="6420484"/>
                </a:lnTo>
                <a:close/>
                <a:moveTo>
                  <a:pt x="2867346" y="5411640"/>
                </a:moveTo>
                <a:lnTo>
                  <a:pt x="3542260" y="6398612"/>
                </a:lnTo>
                <a:lnTo>
                  <a:pt x="2867346" y="7385583"/>
                </a:lnTo>
                <a:lnTo>
                  <a:pt x="2192431" y="6398612"/>
                </a:lnTo>
                <a:close/>
                <a:moveTo>
                  <a:pt x="5751809" y="5383951"/>
                </a:moveTo>
                <a:lnTo>
                  <a:pt x="6426723" y="6370923"/>
                </a:lnTo>
                <a:lnTo>
                  <a:pt x="5751809" y="7357894"/>
                </a:lnTo>
                <a:lnTo>
                  <a:pt x="5076894" y="6370923"/>
                </a:lnTo>
                <a:close/>
                <a:moveTo>
                  <a:pt x="1415918" y="5383951"/>
                </a:moveTo>
                <a:lnTo>
                  <a:pt x="2090832" y="6370923"/>
                </a:lnTo>
                <a:lnTo>
                  <a:pt x="1415918" y="7357894"/>
                </a:lnTo>
                <a:lnTo>
                  <a:pt x="741003" y="6370923"/>
                </a:lnTo>
                <a:close/>
                <a:moveTo>
                  <a:pt x="7211269" y="5346689"/>
                </a:moveTo>
                <a:lnTo>
                  <a:pt x="7886183" y="6333661"/>
                </a:lnTo>
                <a:lnTo>
                  <a:pt x="7211269" y="7320632"/>
                </a:lnTo>
                <a:lnTo>
                  <a:pt x="6536354" y="6333661"/>
                </a:lnTo>
                <a:close/>
                <a:moveTo>
                  <a:pt x="3593060" y="4359718"/>
                </a:moveTo>
                <a:lnTo>
                  <a:pt x="4267974" y="5346690"/>
                </a:lnTo>
                <a:lnTo>
                  <a:pt x="3593060" y="6333661"/>
                </a:lnTo>
                <a:lnTo>
                  <a:pt x="2918145" y="5346690"/>
                </a:lnTo>
                <a:close/>
                <a:moveTo>
                  <a:pt x="2141632" y="4351869"/>
                </a:moveTo>
                <a:lnTo>
                  <a:pt x="2816546" y="5338841"/>
                </a:lnTo>
                <a:lnTo>
                  <a:pt x="2141632" y="6325812"/>
                </a:lnTo>
                <a:lnTo>
                  <a:pt x="1466717" y="5338841"/>
                </a:lnTo>
                <a:close/>
                <a:moveTo>
                  <a:pt x="5013908" y="4344937"/>
                </a:moveTo>
                <a:lnTo>
                  <a:pt x="5688822" y="5331909"/>
                </a:lnTo>
                <a:lnTo>
                  <a:pt x="5013908" y="6318880"/>
                </a:lnTo>
                <a:lnTo>
                  <a:pt x="4338993" y="5331909"/>
                </a:lnTo>
                <a:close/>
                <a:moveTo>
                  <a:pt x="7958755" y="4330553"/>
                </a:moveTo>
                <a:lnTo>
                  <a:pt x="8633669" y="5317525"/>
                </a:lnTo>
                <a:lnTo>
                  <a:pt x="7958755" y="6304496"/>
                </a:lnTo>
                <a:lnTo>
                  <a:pt x="7283840" y="5317525"/>
                </a:lnTo>
                <a:close/>
                <a:moveTo>
                  <a:pt x="6474145" y="4309894"/>
                </a:moveTo>
                <a:lnTo>
                  <a:pt x="7149059" y="5296866"/>
                </a:lnTo>
                <a:lnTo>
                  <a:pt x="6474145" y="6283837"/>
                </a:lnTo>
                <a:lnTo>
                  <a:pt x="5799230" y="5296866"/>
                </a:lnTo>
                <a:close/>
                <a:moveTo>
                  <a:pt x="4304260" y="3270230"/>
                </a:moveTo>
                <a:lnTo>
                  <a:pt x="4979174" y="4257202"/>
                </a:lnTo>
                <a:lnTo>
                  <a:pt x="4304260" y="5244173"/>
                </a:lnTo>
                <a:lnTo>
                  <a:pt x="3629345" y="4257202"/>
                </a:lnTo>
                <a:close/>
                <a:moveTo>
                  <a:pt x="5726660" y="3270229"/>
                </a:moveTo>
                <a:lnTo>
                  <a:pt x="6401574" y="4257201"/>
                </a:lnTo>
                <a:lnTo>
                  <a:pt x="5726660" y="5244172"/>
                </a:lnTo>
                <a:lnTo>
                  <a:pt x="5051745" y="4257201"/>
                </a:lnTo>
                <a:close/>
                <a:moveTo>
                  <a:pt x="2881860" y="3270229"/>
                </a:moveTo>
                <a:lnTo>
                  <a:pt x="3556774" y="4257201"/>
                </a:lnTo>
                <a:lnTo>
                  <a:pt x="2881860" y="5244172"/>
                </a:lnTo>
                <a:lnTo>
                  <a:pt x="2206945" y="4257201"/>
                </a:lnTo>
                <a:close/>
                <a:moveTo>
                  <a:pt x="7211270" y="3270228"/>
                </a:moveTo>
                <a:lnTo>
                  <a:pt x="7886184" y="4257200"/>
                </a:lnTo>
                <a:lnTo>
                  <a:pt x="7211270" y="5244171"/>
                </a:lnTo>
                <a:lnTo>
                  <a:pt x="6536355" y="4257200"/>
                </a:lnTo>
                <a:close/>
                <a:moveTo>
                  <a:pt x="8685518" y="3270227"/>
                </a:moveTo>
                <a:lnTo>
                  <a:pt x="9360432" y="4257199"/>
                </a:lnTo>
                <a:lnTo>
                  <a:pt x="8685518" y="5244170"/>
                </a:lnTo>
                <a:lnTo>
                  <a:pt x="8010603" y="4257199"/>
                </a:lnTo>
                <a:close/>
                <a:moveTo>
                  <a:pt x="6474145" y="2195524"/>
                </a:moveTo>
                <a:lnTo>
                  <a:pt x="7149059" y="3182493"/>
                </a:lnTo>
                <a:lnTo>
                  <a:pt x="6474145" y="4169464"/>
                </a:lnTo>
                <a:lnTo>
                  <a:pt x="5799230" y="3182493"/>
                </a:lnTo>
                <a:close/>
                <a:moveTo>
                  <a:pt x="9370792" y="2195522"/>
                </a:moveTo>
                <a:lnTo>
                  <a:pt x="10045706" y="3182493"/>
                </a:lnTo>
                <a:lnTo>
                  <a:pt x="9370792" y="4169464"/>
                </a:lnTo>
                <a:lnTo>
                  <a:pt x="8695877" y="3182493"/>
                </a:lnTo>
                <a:close/>
                <a:moveTo>
                  <a:pt x="5013908" y="2188592"/>
                </a:moveTo>
                <a:lnTo>
                  <a:pt x="5688822" y="3175561"/>
                </a:lnTo>
                <a:lnTo>
                  <a:pt x="5013908" y="4162532"/>
                </a:lnTo>
                <a:lnTo>
                  <a:pt x="4338993" y="3175561"/>
                </a:lnTo>
                <a:close/>
                <a:moveTo>
                  <a:pt x="3600317" y="2188592"/>
                </a:moveTo>
                <a:lnTo>
                  <a:pt x="4275231" y="3175561"/>
                </a:lnTo>
                <a:lnTo>
                  <a:pt x="3600317" y="4162532"/>
                </a:lnTo>
                <a:lnTo>
                  <a:pt x="2925402" y="3175561"/>
                </a:lnTo>
                <a:close/>
                <a:moveTo>
                  <a:pt x="7948393" y="2188590"/>
                </a:moveTo>
                <a:lnTo>
                  <a:pt x="8623307" y="3175560"/>
                </a:lnTo>
                <a:lnTo>
                  <a:pt x="7948393" y="4162531"/>
                </a:lnTo>
                <a:lnTo>
                  <a:pt x="7273478" y="3175560"/>
                </a:lnTo>
                <a:close/>
                <a:moveTo>
                  <a:pt x="10118279" y="1136628"/>
                </a:moveTo>
                <a:lnTo>
                  <a:pt x="10793191" y="2123601"/>
                </a:lnTo>
                <a:lnTo>
                  <a:pt x="10118279" y="3110571"/>
                </a:lnTo>
                <a:lnTo>
                  <a:pt x="9443363" y="2123601"/>
                </a:lnTo>
                <a:close/>
                <a:moveTo>
                  <a:pt x="5726660" y="1106951"/>
                </a:moveTo>
                <a:lnTo>
                  <a:pt x="6401574" y="2093923"/>
                </a:lnTo>
                <a:lnTo>
                  <a:pt x="5726660" y="3080895"/>
                </a:lnTo>
                <a:lnTo>
                  <a:pt x="5051745" y="2093923"/>
                </a:lnTo>
                <a:close/>
                <a:moveTo>
                  <a:pt x="4304260" y="1106951"/>
                </a:moveTo>
                <a:lnTo>
                  <a:pt x="4979174" y="2093923"/>
                </a:lnTo>
                <a:lnTo>
                  <a:pt x="4304260" y="3080895"/>
                </a:lnTo>
                <a:lnTo>
                  <a:pt x="3629345" y="2093923"/>
                </a:lnTo>
                <a:close/>
                <a:moveTo>
                  <a:pt x="7200908" y="1097762"/>
                </a:moveTo>
                <a:lnTo>
                  <a:pt x="7875822" y="2084734"/>
                </a:lnTo>
                <a:lnTo>
                  <a:pt x="7200908" y="3071706"/>
                </a:lnTo>
                <a:lnTo>
                  <a:pt x="6525993" y="2084734"/>
                </a:lnTo>
                <a:close/>
                <a:moveTo>
                  <a:pt x="8659593" y="1077137"/>
                </a:moveTo>
                <a:lnTo>
                  <a:pt x="9334507" y="2064109"/>
                </a:lnTo>
                <a:lnTo>
                  <a:pt x="8659593" y="3051080"/>
                </a:lnTo>
                <a:lnTo>
                  <a:pt x="7984678" y="2064109"/>
                </a:lnTo>
                <a:close/>
                <a:moveTo>
                  <a:pt x="5029974" y="32244"/>
                </a:moveTo>
                <a:lnTo>
                  <a:pt x="5704888" y="1019216"/>
                </a:lnTo>
                <a:lnTo>
                  <a:pt x="5029974" y="2006188"/>
                </a:lnTo>
                <a:lnTo>
                  <a:pt x="4355059" y="1019216"/>
                </a:lnTo>
                <a:close/>
                <a:moveTo>
                  <a:pt x="7891384" y="10144"/>
                </a:moveTo>
                <a:lnTo>
                  <a:pt x="8566298" y="997116"/>
                </a:lnTo>
                <a:lnTo>
                  <a:pt x="7891384" y="1984087"/>
                </a:lnTo>
                <a:lnTo>
                  <a:pt x="7216469" y="997116"/>
                </a:lnTo>
                <a:close/>
                <a:moveTo>
                  <a:pt x="6430101" y="0"/>
                </a:moveTo>
                <a:lnTo>
                  <a:pt x="7105015" y="986972"/>
                </a:lnTo>
                <a:lnTo>
                  <a:pt x="6430101" y="1973943"/>
                </a:lnTo>
                <a:lnTo>
                  <a:pt x="5755186" y="986972"/>
                </a:lnTo>
                <a:close/>
              </a:path>
            </a:pathLst>
          </a:custGeom>
          <a:blipFill>
            <a:blip r:embed="rId3"/>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65878" y="1062264"/>
            <a:ext cx="6204369" cy="4434055"/>
          </a:xfrm>
        </p:spPr>
        <p:txBody>
          <a:bodyPr vert="horz" lIns="91440" tIns="45720" rIns="91440" bIns="45720" rtlCol="0" anchor="t">
            <a:normAutofit fontScale="92500" lnSpcReduction="10000"/>
          </a:bodyPr>
          <a:lstStyle/>
          <a:p>
            <a:r>
              <a:rPr lang="en-GB" sz="2500" dirty="0">
                <a:gradFill>
                  <a:gsLst>
                    <a:gs pos="22000">
                      <a:srgbClr val="000000"/>
                    </a:gs>
                    <a:gs pos="51000">
                      <a:srgbClr val="000000"/>
                    </a:gs>
                  </a:gsLst>
                  <a:lin ang="5400000" scaled="1"/>
                </a:gradFill>
                <a:latin typeface="Arial Rounded MT Bold"/>
                <a:cs typeface="Arial"/>
              </a:rPr>
              <a:t>The problem is caused by multiple layer issues from internal and external factors such as rising inflation and increased competition from online florists which is reducing customer foot traffic and profitability (Brooks, Weatherston &amp; Wilkinson, 2011; Fresh Produce, 2025)</a:t>
            </a:r>
            <a:endParaRPr lang="en-US" sz="2500" dirty="0">
              <a:gradFill>
                <a:gsLst>
                  <a:gs pos="22000">
                    <a:srgbClr val="000000"/>
                  </a:gs>
                  <a:gs pos="51000">
                    <a:srgbClr val="000000"/>
                  </a:gs>
                </a:gsLst>
                <a:lin ang="5400000" scaled="1"/>
              </a:gradFill>
              <a:latin typeface="Arial Rounded MT Bold"/>
              <a:cs typeface="Arial"/>
            </a:endParaRPr>
          </a:p>
          <a:p>
            <a:pPr marL="0" indent="0">
              <a:buNone/>
            </a:pPr>
            <a:endParaRPr lang="en-GB" sz="2500" dirty="0">
              <a:gradFill>
                <a:gsLst>
                  <a:gs pos="22000">
                    <a:srgbClr val="000000"/>
                  </a:gs>
                  <a:gs pos="51000">
                    <a:srgbClr val="000000"/>
                  </a:gs>
                </a:gsLst>
                <a:lin ang="5400000" scaled="1"/>
              </a:gradFill>
              <a:latin typeface="Arial Rounded MT Bold"/>
              <a:cs typeface="Arial"/>
            </a:endParaRPr>
          </a:p>
          <a:p>
            <a:r>
              <a:rPr lang="en-GB" sz="2500" dirty="0">
                <a:gradFill>
                  <a:gsLst>
                    <a:gs pos="22000">
                      <a:srgbClr val="000000"/>
                    </a:gs>
                    <a:gs pos="51000">
                      <a:srgbClr val="000000"/>
                    </a:gs>
                  </a:gsLst>
                  <a:lin ang="5400000" scaled="1"/>
                </a:gradFill>
                <a:latin typeface="Arial Rounded MT Bold"/>
                <a:cs typeface="Arial"/>
              </a:rPr>
              <a:t>External factors: Inflation, online competition</a:t>
            </a:r>
          </a:p>
          <a:p>
            <a:pPr marL="0" indent="0">
              <a:buNone/>
            </a:pPr>
            <a:endParaRPr lang="en-GB" sz="2500" dirty="0">
              <a:gradFill>
                <a:gsLst>
                  <a:gs pos="22000">
                    <a:srgbClr val="000000"/>
                  </a:gs>
                  <a:gs pos="51000">
                    <a:srgbClr val="000000"/>
                  </a:gs>
                </a:gsLst>
                <a:lin ang="5400000" scaled="1"/>
              </a:gradFill>
              <a:latin typeface="Arial Rounded MT Bold"/>
              <a:cs typeface="Arial"/>
            </a:endParaRPr>
          </a:p>
          <a:p>
            <a:r>
              <a:rPr lang="en-GB" sz="2500" dirty="0">
                <a:gradFill>
                  <a:gsLst>
                    <a:gs pos="22000">
                      <a:srgbClr val="000000"/>
                    </a:gs>
                    <a:gs pos="51000">
                      <a:srgbClr val="000000"/>
                    </a:gs>
                  </a:gsLst>
                  <a:lin ang="5400000" scaled="1"/>
                </a:gradFill>
                <a:latin typeface="Arial Rounded MT Bold"/>
                <a:cs typeface="Arial"/>
              </a:rPr>
              <a:t>Internal factors: Weak digital presence, outdated website</a:t>
            </a:r>
          </a:p>
        </p:txBody>
      </p:sp>
    </p:spTree>
    <p:extLst>
      <p:ext uri="{BB962C8B-B14F-4D97-AF65-F5344CB8AC3E}">
        <p14:creationId xmlns:p14="http://schemas.microsoft.com/office/powerpoint/2010/main" val="102760849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descr="Assorted red flowers">
            <a:extLst>
              <a:ext uri="{FF2B5EF4-FFF2-40B4-BE49-F238E27FC236}">
                <a16:creationId xmlns:a16="http://schemas.microsoft.com/office/drawing/2014/main" id="{43550CCE-FB98-7C5C-CE17-3CD7C4DB91BA}"/>
              </a:ext>
            </a:extLst>
          </p:cNvPr>
          <p:cNvGraphicFramePr>
            <a:graphicFrameLocks noGrp="1"/>
          </p:cNvGraphicFramePr>
          <p:nvPr>
            <p:extLst>
              <p:ext uri="{D42A27DB-BD31-4B8C-83A1-F6EECF244321}">
                <p14:modId xmlns:p14="http://schemas.microsoft.com/office/powerpoint/2010/main" val="762821738"/>
              </p:ext>
            </p:extLst>
          </p:nvPr>
        </p:nvGraphicFramePr>
        <p:xfrm>
          <a:off x="148856" y="-22034"/>
          <a:ext cx="11713534" cy="6577054"/>
        </p:xfrm>
        <a:graphic>
          <a:graphicData uri="http://schemas.openxmlformats.org/drawingml/2006/table">
            <a:tbl>
              <a:tblPr firstRow="1" bandRow="1">
                <a:tableStyleId>{93296810-A885-4BE3-A3E7-6D5BEEA58F35}</a:tableStyleId>
              </a:tblPr>
              <a:tblGrid>
                <a:gridCol w="1534753">
                  <a:extLst>
                    <a:ext uri="{9D8B030D-6E8A-4147-A177-3AD203B41FA5}">
                      <a16:colId xmlns:a16="http://schemas.microsoft.com/office/drawing/2014/main" val="516700139"/>
                    </a:ext>
                  </a:extLst>
                </a:gridCol>
                <a:gridCol w="1704107">
                  <a:extLst>
                    <a:ext uri="{9D8B030D-6E8A-4147-A177-3AD203B41FA5}">
                      <a16:colId xmlns:a16="http://schemas.microsoft.com/office/drawing/2014/main" val="1482979515"/>
                    </a:ext>
                  </a:extLst>
                </a:gridCol>
                <a:gridCol w="1820539">
                  <a:extLst>
                    <a:ext uri="{9D8B030D-6E8A-4147-A177-3AD203B41FA5}">
                      <a16:colId xmlns:a16="http://schemas.microsoft.com/office/drawing/2014/main" val="1537974666"/>
                    </a:ext>
                  </a:extLst>
                </a:gridCol>
                <a:gridCol w="1634048">
                  <a:extLst>
                    <a:ext uri="{9D8B030D-6E8A-4147-A177-3AD203B41FA5}">
                      <a16:colId xmlns:a16="http://schemas.microsoft.com/office/drawing/2014/main" val="2616223528"/>
                    </a:ext>
                  </a:extLst>
                </a:gridCol>
                <a:gridCol w="1774167">
                  <a:extLst>
                    <a:ext uri="{9D8B030D-6E8A-4147-A177-3AD203B41FA5}">
                      <a16:colId xmlns:a16="http://schemas.microsoft.com/office/drawing/2014/main" val="3425015451"/>
                    </a:ext>
                  </a:extLst>
                </a:gridCol>
                <a:gridCol w="1746446">
                  <a:extLst>
                    <a:ext uri="{9D8B030D-6E8A-4147-A177-3AD203B41FA5}">
                      <a16:colId xmlns:a16="http://schemas.microsoft.com/office/drawing/2014/main" val="1430925739"/>
                    </a:ext>
                  </a:extLst>
                </a:gridCol>
                <a:gridCol w="1499474">
                  <a:extLst>
                    <a:ext uri="{9D8B030D-6E8A-4147-A177-3AD203B41FA5}">
                      <a16:colId xmlns:a16="http://schemas.microsoft.com/office/drawing/2014/main" val="283900714"/>
                    </a:ext>
                  </a:extLst>
                </a:gridCol>
              </a:tblGrid>
              <a:tr h="294013">
                <a:tc gridSpan="7">
                  <a:txBody>
                    <a:bodyPr/>
                    <a:lstStyle/>
                    <a:p>
                      <a:pPr algn="ctr"/>
                      <a:r>
                        <a:rPr lang="en-GB" sz="100" dirty="0">
                          <a:solidFill>
                            <a:schemeClr val="tx1"/>
                          </a:solidFill>
                        </a:rPr>
                        <a:t>55</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510879">
                <a:tc>
                  <a:txBody>
                    <a:bodyPr/>
                    <a:lstStyle/>
                    <a:p>
                      <a:pPr algn="ctr"/>
                      <a:r>
                        <a:rPr lang="en-GB" sz="1600" b="1" dirty="0">
                          <a:solidFill>
                            <a:schemeClr val="tx1"/>
                          </a:solidFill>
                        </a:rPr>
                        <a:t>What?</a:t>
                      </a:r>
                    </a:p>
                  </a:txBody>
                  <a:tcPr anchor="ctr">
                    <a:solidFill>
                      <a:srgbClr val="FF8C71">
                        <a:alpha val="67843"/>
                      </a:srgbClr>
                    </a:solidFill>
                  </a:tcPr>
                </a:tc>
                <a:tc>
                  <a:txBody>
                    <a:bodyPr/>
                    <a:lstStyle/>
                    <a:p>
                      <a:pPr algn="ctr"/>
                      <a:r>
                        <a:rPr lang="en-GB" sz="1600" b="1" dirty="0">
                          <a:solidFill>
                            <a:schemeClr val="tx1"/>
                          </a:solidFill>
                        </a:rPr>
                        <a:t>Where? </a:t>
                      </a:r>
                    </a:p>
                  </a:txBody>
                  <a:tcPr anchor="ctr">
                    <a:solidFill>
                      <a:schemeClr val="accent2">
                        <a:lumMod val="40000"/>
                        <a:lumOff val="60000"/>
                      </a:schemeClr>
                    </a:solidFill>
                  </a:tcPr>
                </a:tc>
                <a:tc>
                  <a:txBody>
                    <a:bodyPr/>
                    <a:lstStyle/>
                    <a:p>
                      <a:pPr algn="ctr"/>
                      <a:r>
                        <a:rPr lang="en-GB" sz="1600" b="1" dirty="0">
                          <a:solidFill>
                            <a:schemeClr val="tx1"/>
                          </a:solidFill>
                        </a:rPr>
                        <a:t>When?</a:t>
                      </a:r>
                    </a:p>
                  </a:txBody>
                  <a:tcPr anchor="ctr">
                    <a:solidFill>
                      <a:schemeClr val="accent4">
                        <a:lumMod val="40000"/>
                        <a:lumOff val="60000"/>
                      </a:schemeClr>
                    </a:solidFill>
                  </a:tcPr>
                </a:tc>
                <a:tc>
                  <a:txBody>
                    <a:bodyPr/>
                    <a:lstStyle/>
                    <a:p>
                      <a:pPr algn="ctr"/>
                      <a:r>
                        <a:rPr lang="en-GB" sz="1600" b="1" dirty="0">
                          <a:solidFill>
                            <a:schemeClr val="tx1"/>
                          </a:solidFill>
                        </a:rPr>
                        <a:t>Who?</a:t>
                      </a:r>
                    </a:p>
                  </a:txBody>
                  <a:tcPr anchor="ctr">
                    <a:solidFill>
                      <a:schemeClr val="accent6">
                        <a:lumMod val="40000"/>
                        <a:lumOff val="60000"/>
                      </a:schemeClr>
                    </a:solidFill>
                  </a:tcPr>
                </a:tc>
                <a:tc>
                  <a:txBody>
                    <a:bodyPr/>
                    <a:lstStyle/>
                    <a:p>
                      <a:pPr algn="ctr"/>
                      <a:r>
                        <a:rPr lang="en-GB" sz="1600" b="1" dirty="0">
                          <a:solidFill>
                            <a:schemeClr val="tx1"/>
                          </a:solidFill>
                        </a:rPr>
                        <a:t>Why?</a:t>
                      </a:r>
                    </a:p>
                  </a:txBody>
                  <a:tcPr anchor="ctr">
                    <a:solidFill>
                      <a:schemeClr val="accent5">
                        <a:lumMod val="60000"/>
                        <a:lumOff val="40000"/>
                      </a:schemeClr>
                    </a:solidFill>
                  </a:tcPr>
                </a:tc>
                <a:tc>
                  <a:txBody>
                    <a:bodyPr/>
                    <a:lstStyle/>
                    <a:p>
                      <a:pPr algn="ctr"/>
                      <a:r>
                        <a:rPr lang="en-GB" sz="1600" b="1" dirty="0">
                          <a:solidFill>
                            <a:schemeClr val="tx1"/>
                          </a:solidFill>
                        </a:rPr>
                        <a:t>How?</a:t>
                      </a:r>
                    </a:p>
                  </a:txBody>
                  <a:tcPr anchor="ctr">
                    <a:solidFill>
                      <a:schemeClr val="accent1">
                        <a:lumMod val="60000"/>
                        <a:lumOff val="40000"/>
                      </a:schemeClr>
                    </a:solidFill>
                  </a:tcPr>
                </a:tc>
                <a:tc>
                  <a:txBody>
                    <a:bodyPr/>
                    <a:lstStyle/>
                    <a:p>
                      <a:pPr algn="ctr"/>
                      <a:r>
                        <a:rPr lang="en-GB" sz="1600" b="1" dirty="0">
                          <a:solidFill>
                            <a:schemeClr val="tx1"/>
                          </a:solidFill>
                        </a:rPr>
                        <a:t>How much?</a:t>
                      </a:r>
                    </a:p>
                  </a:txBody>
                  <a:tcPr anchor="ctr">
                    <a:solidFill>
                      <a:srgbClr val="BD92DE"/>
                    </a:solidFill>
                  </a:tcPr>
                </a:tc>
                <a:extLst>
                  <a:ext uri="{0D108BD9-81ED-4DB2-BD59-A6C34878D82A}">
                    <a16:rowId xmlns:a16="http://schemas.microsoft.com/office/drawing/2014/main" val="1480788629"/>
                  </a:ext>
                </a:extLst>
              </a:tr>
              <a:tr h="1063991">
                <a:tc>
                  <a:txBody>
                    <a:bodyPr/>
                    <a:lstStyle/>
                    <a:p>
                      <a:pPr algn="ctr">
                        <a:lnSpc>
                          <a:spcPct val="100000"/>
                        </a:lnSpc>
                      </a:pPr>
                      <a:r>
                        <a:rPr lang="en-GB" sz="1400" b="1" dirty="0"/>
                        <a:t>Declining profit due to in-store sales dropping with 30%.</a:t>
                      </a:r>
                    </a:p>
                  </a:txBody>
                  <a:tcPr anchor="ctr">
                    <a:solidFill>
                      <a:srgbClr val="FF8C71">
                        <a:alpha val="67843"/>
                      </a:srgbClr>
                    </a:solidFill>
                  </a:tcPr>
                </a:tc>
                <a:tc>
                  <a:txBody>
                    <a:bodyPr/>
                    <a:lstStyle/>
                    <a:p>
                      <a:pPr lvl="0" algn="ctr">
                        <a:lnSpc>
                          <a:spcPct val="100000"/>
                        </a:lnSpc>
                        <a:buNone/>
                      </a:pPr>
                      <a:r>
                        <a:rPr lang="en-GB" sz="1400" b="1" dirty="0"/>
                        <a:t>In-store as number of walk-in customer decreased.</a:t>
                      </a:r>
                    </a:p>
                  </a:txBody>
                  <a:tcPr anchor="ctr">
                    <a:solidFill>
                      <a:schemeClr val="accent2">
                        <a:lumMod val="40000"/>
                        <a:lumOff val="60000"/>
                      </a:schemeClr>
                    </a:solidFill>
                  </a:tcPr>
                </a:tc>
                <a:tc>
                  <a:txBody>
                    <a:bodyPr/>
                    <a:lstStyle/>
                    <a:p>
                      <a:pPr algn="ctr">
                        <a:lnSpc>
                          <a:spcPct val="100000"/>
                        </a:lnSpc>
                      </a:pPr>
                      <a:r>
                        <a:rPr lang="en-GB" sz="1400" b="1" dirty="0"/>
                        <a:t>Over the last 12 months.</a:t>
                      </a:r>
                    </a:p>
                  </a:txBody>
                  <a:tcPr anchor="ctr">
                    <a:solidFill>
                      <a:schemeClr val="accent4">
                        <a:lumMod val="40000"/>
                        <a:lumOff val="60000"/>
                      </a:schemeClr>
                    </a:solidFill>
                  </a:tcPr>
                </a:tc>
                <a:tc>
                  <a:txBody>
                    <a:bodyPr/>
                    <a:lstStyle/>
                    <a:p>
                      <a:pPr algn="ctr">
                        <a:lnSpc>
                          <a:spcPct val="100000"/>
                        </a:lnSpc>
                      </a:pPr>
                      <a:r>
                        <a:rPr lang="en-GB" sz="1400" b="1" dirty="0"/>
                        <a:t>The business owners and local customers.</a:t>
                      </a:r>
                    </a:p>
                  </a:txBody>
                  <a:tcPr anchor="ctr">
                    <a:solidFill>
                      <a:schemeClr val="accent6">
                        <a:lumMod val="40000"/>
                        <a:lumOff val="60000"/>
                      </a:schemeClr>
                    </a:solidFill>
                  </a:tcPr>
                </a:tc>
                <a:tc>
                  <a:txBody>
                    <a:bodyPr/>
                    <a:lstStyle/>
                    <a:p>
                      <a:pPr algn="ctr">
                        <a:lnSpc>
                          <a:spcPct val="100000"/>
                        </a:lnSpc>
                      </a:pPr>
                      <a:r>
                        <a:rPr lang="en-GB" sz="1400" b="1" dirty="0"/>
                        <a:t>More competitors online and locally. Rising material costs.</a:t>
                      </a:r>
                    </a:p>
                  </a:txBody>
                  <a:tcPr anchor="ctr">
                    <a:solidFill>
                      <a:schemeClr val="accent5">
                        <a:lumMod val="60000"/>
                        <a:lumOff val="40000"/>
                      </a:schemeClr>
                    </a:solidFill>
                  </a:tcPr>
                </a:tc>
                <a:tc>
                  <a:txBody>
                    <a:bodyPr/>
                    <a:lstStyle/>
                    <a:p>
                      <a:pPr algn="ctr">
                        <a:lnSpc>
                          <a:spcPct val="100000"/>
                        </a:lnSpc>
                      </a:pPr>
                      <a:r>
                        <a:rPr lang="en-GB" sz="1400" b="1" dirty="0"/>
                        <a:t>Outdated webpage, minimal digital / social media marketing.</a:t>
                      </a:r>
                    </a:p>
                  </a:txBody>
                  <a:tcPr anchor="ctr">
                    <a:solidFill>
                      <a:schemeClr val="accent1">
                        <a:lumMod val="60000"/>
                        <a:lumOff val="40000"/>
                      </a:schemeClr>
                    </a:solidFill>
                  </a:tcPr>
                </a:tc>
                <a:tc>
                  <a:txBody>
                    <a:bodyPr/>
                    <a:lstStyle/>
                    <a:p>
                      <a:pPr algn="ctr">
                        <a:lnSpc>
                          <a:spcPct val="100000"/>
                        </a:lnSpc>
                      </a:pPr>
                      <a:r>
                        <a:rPr lang="en-GB" sz="1400" b="1" dirty="0"/>
                        <a:t>30% annually. </a:t>
                      </a:r>
                    </a:p>
                  </a:txBody>
                  <a:tcPr anchor="ctr">
                    <a:solidFill>
                      <a:srgbClr val="BD92DE"/>
                    </a:solidFill>
                  </a:tcPr>
                </a:tc>
                <a:extLst>
                  <a:ext uri="{0D108BD9-81ED-4DB2-BD59-A6C34878D82A}">
                    <a16:rowId xmlns:a16="http://schemas.microsoft.com/office/drawing/2014/main" val="2046650194"/>
                  </a:ext>
                </a:extLst>
              </a:tr>
              <a:tr h="1507850">
                <a:tc>
                  <a:txBody>
                    <a:bodyPr/>
                    <a:lstStyle/>
                    <a:p>
                      <a:pPr marL="0" indent="0" algn="ctr">
                        <a:buFont typeface="Arial" panose="020B0604020202020204" pitchFamily="34" charset="0"/>
                        <a:buNone/>
                      </a:pPr>
                      <a:endParaRPr lang="en-GB" sz="1400" b="1" dirty="0"/>
                    </a:p>
                  </a:txBody>
                  <a:tcPr anchor="ctr">
                    <a:solidFill>
                      <a:srgbClr val="FF8C71">
                        <a:alpha val="67843"/>
                      </a:srgbClr>
                    </a:solidFill>
                  </a:tcPr>
                </a:tc>
                <a:tc>
                  <a:txBody>
                    <a:bodyPr/>
                    <a:lstStyle/>
                    <a:p>
                      <a:pPr marL="0" indent="0" algn="ctr">
                        <a:buFont typeface="Arial" panose="020B0604020202020204" pitchFamily="34" charset="0"/>
                        <a:buNone/>
                      </a:pPr>
                      <a:r>
                        <a:rPr lang="en-GB" sz="1400" b="1" dirty="0"/>
                        <a:t>On a high-street in Norwich, UK.</a:t>
                      </a:r>
                    </a:p>
                  </a:txBody>
                  <a:tcPr anchor="ctr">
                    <a:solidFill>
                      <a:schemeClr val="accent2">
                        <a:lumMod val="40000"/>
                        <a:lumOff val="60000"/>
                      </a:schemeClr>
                    </a:solidFill>
                  </a:tcPr>
                </a:tc>
                <a:tc>
                  <a:txBody>
                    <a:bodyPr/>
                    <a:lstStyle/>
                    <a:p>
                      <a:pPr marL="0" indent="0" algn="ctr">
                        <a:buFont typeface="Arial" panose="020B0604020202020204" pitchFamily="34" charset="0"/>
                        <a:buNone/>
                      </a:pPr>
                      <a:endParaRPr lang="en-GB" sz="1400" b="1" dirty="0"/>
                    </a:p>
                  </a:txBody>
                  <a:tcPr anchor="ctr">
                    <a:solidFill>
                      <a:schemeClr val="accent4">
                        <a:lumMod val="40000"/>
                        <a:lumOff val="60000"/>
                      </a:schemeClr>
                    </a:solidFill>
                  </a:tcPr>
                </a:tc>
                <a:tc>
                  <a:txBody>
                    <a:bodyPr/>
                    <a:lstStyle/>
                    <a:p>
                      <a:pPr marL="0" indent="0" algn="ctr">
                        <a:buFont typeface="Arial" panose="020B0604020202020204" pitchFamily="34" charset="0"/>
                        <a:buNone/>
                      </a:pPr>
                      <a:r>
                        <a:rPr lang="en-GB" sz="1400" b="1" dirty="0"/>
                        <a:t>Liam and Priya Patel – the owners – handling operations, sourcing and customer service.</a:t>
                      </a:r>
                    </a:p>
                  </a:txBody>
                  <a:tcPr anchor="ctr">
                    <a:solidFill>
                      <a:schemeClr val="accent6">
                        <a:lumMod val="40000"/>
                        <a:lumOff val="60000"/>
                      </a:schemeClr>
                    </a:solidFill>
                  </a:tcPr>
                </a:tc>
                <a:tc>
                  <a:txBody>
                    <a:bodyPr/>
                    <a:lstStyle/>
                    <a:p>
                      <a:pPr marL="0" indent="0" algn="ctr">
                        <a:buFont typeface="Arial" panose="020B0604020202020204" pitchFamily="34" charset="0"/>
                        <a:buNone/>
                      </a:pPr>
                      <a:r>
                        <a:rPr lang="en-GB" sz="1400" b="1" dirty="0"/>
                        <a:t>Increased competition from online and local boutique florists that offer faster/more flexible delivery and lower prices.</a:t>
                      </a:r>
                    </a:p>
                  </a:txBody>
                  <a:tcPr anchor="ctr">
                    <a:solidFill>
                      <a:schemeClr val="accent5">
                        <a:lumMod val="60000"/>
                        <a:lumOff val="40000"/>
                      </a:schemeClr>
                    </a:solidFill>
                  </a:tcPr>
                </a:tc>
                <a:tc>
                  <a:txBody>
                    <a:bodyPr/>
                    <a:lstStyle/>
                    <a:p>
                      <a:pPr marL="0" indent="0" algn="ctr">
                        <a:buFont typeface="Arial" panose="020B0604020202020204" pitchFamily="34" charset="0"/>
                        <a:buNone/>
                      </a:pPr>
                      <a:r>
                        <a:rPr lang="en-GB" sz="1400" b="1" dirty="0"/>
                        <a:t>Minimal digital marketing strategies, relying on word-of-mouth recommendations.</a:t>
                      </a:r>
                    </a:p>
                  </a:txBody>
                  <a:tcPr anchor="ctr">
                    <a:solidFill>
                      <a:schemeClr val="accent1">
                        <a:lumMod val="60000"/>
                        <a:lumOff val="40000"/>
                      </a:schemeClr>
                    </a:solidFill>
                  </a:tcPr>
                </a:tc>
                <a:tc>
                  <a:txBody>
                    <a:bodyPr/>
                    <a:lstStyle/>
                    <a:p>
                      <a:pPr marL="0" lvl="0" indent="0" algn="ctr">
                        <a:buNone/>
                      </a:pPr>
                      <a:r>
                        <a:rPr lang="en-GB" sz="1400" b="1" i="0" u="none" strike="noStrike" noProof="0" dirty="0">
                          <a:solidFill>
                            <a:srgbClr val="000000"/>
                          </a:solidFill>
                          <a:latin typeface="Calibri"/>
                        </a:rPr>
                        <a:t>No exact figures are given in the case study of the loss.</a:t>
                      </a:r>
                      <a:endParaRPr lang="en-US" dirty="0"/>
                    </a:p>
                  </a:txBody>
                  <a:tcPr anchor="ctr">
                    <a:solidFill>
                      <a:srgbClr val="BD92DE"/>
                    </a:solidFill>
                  </a:tcPr>
                </a:tc>
                <a:extLst>
                  <a:ext uri="{0D108BD9-81ED-4DB2-BD59-A6C34878D82A}">
                    <a16:rowId xmlns:a16="http://schemas.microsoft.com/office/drawing/2014/main" val="886584623"/>
                  </a:ext>
                </a:extLst>
              </a:tr>
              <a:tr h="1507850">
                <a:tc>
                  <a:txBody>
                    <a:bodyPr/>
                    <a:lstStyle/>
                    <a:p>
                      <a:pPr marL="0" indent="0" algn="ctr">
                        <a:buFont typeface="Arial" panose="020B0604020202020204" pitchFamily="34" charset="0"/>
                        <a:buNone/>
                      </a:pPr>
                      <a:endParaRPr lang="en-GB" sz="1400" b="1" dirty="0"/>
                    </a:p>
                  </a:txBody>
                  <a:tcPr anchor="ctr">
                    <a:solidFill>
                      <a:srgbClr val="FF8C71">
                        <a:alpha val="67843"/>
                      </a:srgbClr>
                    </a:solidFill>
                  </a:tcPr>
                </a:tc>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400" b="1" dirty="0"/>
                        <a:t>High-street shops have closed reducing overall foot traffic.</a:t>
                      </a:r>
                    </a:p>
                    <a:p>
                      <a:pPr marL="285750" indent="-285750" algn="ctr">
                        <a:buFont typeface="Arial" panose="020B0604020202020204" pitchFamily="34" charset="0"/>
                        <a:buChar char="•"/>
                      </a:pPr>
                      <a:endParaRPr lang="en-GB" sz="1400" b="1" dirty="0"/>
                    </a:p>
                  </a:txBody>
                  <a:tcPr anchor="ctr">
                    <a:solidFill>
                      <a:schemeClr val="accent2">
                        <a:lumMod val="40000"/>
                        <a:lumOff val="60000"/>
                      </a:schemeClr>
                    </a:solidFill>
                  </a:tcPr>
                </a:tc>
                <a:tc>
                  <a:txBody>
                    <a:bodyPr/>
                    <a:lstStyle/>
                    <a:p>
                      <a:pPr marL="0" indent="0" algn="ctr">
                        <a:buFont typeface="Arial" panose="020B0604020202020204" pitchFamily="34" charset="0"/>
                        <a:buNone/>
                      </a:pPr>
                      <a:endParaRPr lang="en-GB" sz="1400" b="1" dirty="0"/>
                    </a:p>
                  </a:txBody>
                  <a:tcPr anchor="ctr">
                    <a:solidFill>
                      <a:schemeClr val="accent4">
                        <a:lumMod val="40000"/>
                        <a:lumOff val="60000"/>
                      </a:schemeClr>
                    </a:solidFill>
                  </a:tcPr>
                </a:tc>
                <a:tc>
                  <a:txBody>
                    <a:bodyPr/>
                    <a:lstStyle/>
                    <a:p>
                      <a:pPr marL="0" indent="0" algn="ctr">
                        <a:buFont typeface="Arial" panose="020B0604020202020204" pitchFamily="34" charset="0"/>
                        <a:buNone/>
                      </a:pPr>
                      <a:r>
                        <a:rPr lang="en-GB" sz="1400" b="1" dirty="0"/>
                        <a:t>Potential employees that would get reduced hours or potentially losing their job.</a:t>
                      </a:r>
                    </a:p>
                  </a:txBody>
                  <a:tcPr anchor="ctr">
                    <a:solidFill>
                      <a:schemeClr val="accent6">
                        <a:lumMod val="40000"/>
                        <a:lumOff val="60000"/>
                      </a:schemeClr>
                    </a:solidFill>
                  </a:tcPr>
                </a:tc>
                <a:tc>
                  <a:txBody>
                    <a:bodyPr/>
                    <a:lstStyle/>
                    <a:p>
                      <a:pPr marL="0" indent="0" algn="ctr">
                        <a:buFont typeface="Arial" panose="020B0604020202020204" pitchFamily="34" charset="0"/>
                        <a:buNone/>
                      </a:pPr>
                      <a:r>
                        <a:rPr lang="en-GB" sz="1400" b="1" dirty="0"/>
                        <a:t>Increasing costs of fresh flowers, packaging and sustainable packaging due to supply chain disruptions.</a:t>
                      </a:r>
                    </a:p>
                  </a:txBody>
                  <a:tcPr anchor="ctr">
                    <a:solidFill>
                      <a:schemeClr val="accent5">
                        <a:lumMod val="60000"/>
                        <a:lumOff val="40000"/>
                      </a:schemeClr>
                    </a:solidFill>
                  </a:tcPr>
                </a:tc>
                <a:tc>
                  <a:txBody>
                    <a:bodyPr/>
                    <a:lstStyle/>
                    <a:p>
                      <a:pPr marL="0" indent="0" algn="ctr">
                        <a:buFont typeface="Arial" panose="020B0604020202020204" pitchFamily="34" charset="0"/>
                        <a:buNone/>
                      </a:pPr>
                      <a:r>
                        <a:rPr lang="en-GB" sz="1400" b="1" dirty="0"/>
                        <a:t>Outdated website causing customers to navigate difficult.</a:t>
                      </a:r>
                    </a:p>
                  </a:txBody>
                  <a:tcPr anchor="ctr">
                    <a:solidFill>
                      <a:schemeClr val="accent1">
                        <a:lumMod val="60000"/>
                        <a:lumOff val="40000"/>
                      </a:schemeClr>
                    </a:solidFill>
                  </a:tcPr>
                </a:tc>
                <a:tc>
                  <a:txBody>
                    <a:bodyPr/>
                    <a:lstStyle/>
                    <a:p>
                      <a:pPr marL="0" indent="0" algn="ctr">
                        <a:buFont typeface="Arial" panose="020B0604020202020204" pitchFamily="34" charset="0"/>
                        <a:buNone/>
                      </a:pPr>
                      <a:endParaRPr lang="en-GB" sz="1400" b="1" dirty="0"/>
                    </a:p>
                  </a:txBody>
                  <a:tcPr anchor="ctr">
                    <a:solidFill>
                      <a:srgbClr val="BD92DE"/>
                    </a:solidFill>
                  </a:tcPr>
                </a:tc>
                <a:extLst>
                  <a:ext uri="{0D108BD9-81ED-4DB2-BD59-A6C34878D82A}">
                    <a16:rowId xmlns:a16="http://schemas.microsoft.com/office/drawing/2014/main" val="3439326847"/>
                  </a:ext>
                </a:extLst>
              </a:tr>
              <a:tr h="1538251">
                <a:tc>
                  <a:txBody>
                    <a:bodyPr/>
                    <a:lstStyle/>
                    <a:p>
                      <a:pPr marL="0" indent="0" algn="ctr">
                        <a:buFont typeface="Arial" panose="020B0604020202020204" pitchFamily="34" charset="0"/>
                        <a:buNone/>
                      </a:pPr>
                      <a:endParaRPr lang="en-GB" sz="1400" b="1" dirty="0"/>
                    </a:p>
                  </a:txBody>
                  <a:tcPr anchor="ctr">
                    <a:solidFill>
                      <a:srgbClr val="FF8C71">
                        <a:alpha val="67843"/>
                      </a:srgbClr>
                    </a:solidFill>
                  </a:tcPr>
                </a:tc>
                <a:tc>
                  <a:txBody>
                    <a:bodyPr/>
                    <a:lstStyle/>
                    <a:p>
                      <a:pPr marL="0" indent="0" algn="ctr">
                        <a:buFont typeface="Arial" panose="020B0604020202020204" pitchFamily="34" charset="0"/>
                        <a:buNone/>
                      </a:pPr>
                      <a:r>
                        <a:rPr lang="en-GB" sz="1400" b="1" dirty="0"/>
                        <a:t>The store’s online presence is limited, restricting out-of-town sales.</a:t>
                      </a:r>
                    </a:p>
                  </a:txBody>
                  <a:tcPr anchor="ctr">
                    <a:solidFill>
                      <a:schemeClr val="accent2">
                        <a:lumMod val="40000"/>
                        <a:lumOff val="60000"/>
                      </a:schemeClr>
                    </a:solidFill>
                  </a:tcPr>
                </a:tc>
                <a:tc>
                  <a:txBody>
                    <a:bodyPr/>
                    <a:lstStyle/>
                    <a:p>
                      <a:pPr marL="0" indent="0" algn="ctr">
                        <a:buFont typeface="Arial" panose="020B0604020202020204" pitchFamily="34" charset="0"/>
                        <a:buNone/>
                      </a:pPr>
                      <a:endParaRPr lang="en-GB" sz="1400" b="1" dirty="0"/>
                    </a:p>
                  </a:txBody>
                  <a:tcPr anchor="ctr">
                    <a:solidFill>
                      <a:schemeClr val="accent4">
                        <a:lumMod val="40000"/>
                        <a:lumOff val="60000"/>
                      </a:schemeClr>
                    </a:solidFill>
                  </a:tcPr>
                </a:tc>
                <a:tc>
                  <a:txBody>
                    <a:bodyPr/>
                    <a:lstStyle/>
                    <a:p>
                      <a:pPr marL="0" indent="0" algn="ctr">
                        <a:buFont typeface="Arial" panose="020B0604020202020204" pitchFamily="34" charset="0"/>
                        <a:buNone/>
                      </a:pPr>
                      <a:r>
                        <a:rPr lang="en-GB" sz="1400" b="1" dirty="0"/>
                        <a:t>Local customers who have chosen online retail shops for convenience and discounts.</a:t>
                      </a:r>
                    </a:p>
                  </a:txBody>
                  <a:tcPr anchor="ctr">
                    <a:solidFill>
                      <a:schemeClr val="accent6">
                        <a:lumMod val="40000"/>
                        <a:lumOff val="60000"/>
                      </a:schemeClr>
                    </a:solidFill>
                  </a:tcPr>
                </a:tc>
                <a:tc>
                  <a:txBody>
                    <a:bodyPr/>
                    <a:lstStyle/>
                    <a:p>
                      <a:pPr marL="0" indent="0" algn="ctr">
                        <a:buFont typeface="Arial" panose="020B0604020202020204" pitchFamily="34" charset="0"/>
                        <a:buNone/>
                      </a:pPr>
                      <a:r>
                        <a:rPr lang="en-GB" sz="1400" b="1" dirty="0"/>
                        <a:t>Changing customer behaviour toward online purchasing and subscriptions.</a:t>
                      </a:r>
                    </a:p>
                  </a:txBody>
                  <a:tcPr anchor="ctr">
                    <a:solidFill>
                      <a:schemeClr val="accent5">
                        <a:lumMod val="60000"/>
                        <a:lumOff val="40000"/>
                      </a:schemeClr>
                    </a:solidFill>
                  </a:tcPr>
                </a:tc>
                <a:tc>
                  <a:txBody>
                    <a:bodyPr/>
                    <a:lstStyle/>
                    <a:p>
                      <a:pPr marL="0" indent="0" algn="ctr">
                        <a:buFont typeface="Arial" panose="020B0604020202020204" pitchFamily="34" charset="0"/>
                        <a:buNone/>
                      </a:pPr>
                      <a:r>
                        <a:rPr lang="en-GB" sz="1400" b="1" dirty="0"/>
                        <a:t>Lack of customer engaging tools and modern e-commerce features.</a:t>
                      </a:r>
                    </a:p>
                  </a:txBody>
                  <a:tcPr anchor="ctr">
                    <a:solidFill>
                      <a:schemeClr val="accent1">
                        <a:lumMod val="60000"/>
                        <a:lumOff val="40000"/>
                      </a:schemeClr>
                    </a:solidFill>
                  </a:tcPr>
                </a:tc>
                <a:tc>
                  <a:txBody>
                    <a:bodyPr/>
                    <a:lstStyle/>
                    <a:p>
                      <a:pPr marL="0" indent="0" algn="ctr">
                        <a:buFont typeface="Arial" panose="020B0604020202020204" pitchFamily="34" charset="0"/>
                        <a:buNone/>
                      </a:pPr>
                      <a:r>
                        <a:rPr lang="en-GB" sz="1400" b="1" dirty="0"/>
                        <a:t>.</a:t>
                      </a:r>
                    </a:p>
                  </a:txBody>
                  <a:tcPr anchor="ctr">
                    <a:solidFill>
                      <a:srgbClr val="BD92DE"/>
                    </a:solidFill>
                  </a:tcPr>
                </a:tc>
                <a:extLst>
                  <a:ext uri="{0D108BD9-81ED-4DB2-BD59-A6C34878D82A}">
                    <a16:rowId xmlns:a16="http://schemas.microsoft.com/office/drawing/2014/main" val="374116045"/>
                  </a:ext>
                </a:extLst>
              </a:tr>
            </a:tbl>
          </a:graphicData>
        </a:graphic>
      </p:graphicFrame>
      <p:sp>
        <p:nvSpPr>
          <p:cNvPr id="5" name="TextBox 4">
            <a:extLst>
              <a:ext uri="{FF2B5EF4-FFF2-40B4-BE49-F238E27FC236}">
                <a16:creationId xmlns:a16="http://schemas.microsoft.com/office/drawing/2014/main" id="{CCFE5F3A-5759-4528-7766-4B0ADAAAC1E6}"/>
              </a:ext>
            </a:extLst>
          </p:cNvPr>
          <p:cNvSpPr txBox="1"/>
          <p:nvPr/>
        </p:nvSpPr>
        <p:spPr>
          <a:xfrm>
            <a:off x="4743787" y="-22034"/>
            <a:ext cx="3404212" cy="369332"/>
          </a:xfrm>
          <a:prstGeom prst="rect">
            <a:avLst/>
          </a:prstGeom>
          <a:noFill/>
        </p:spPr>
        <p:txBody>
          <a:bodyPr wrap="square" rtlCol="0">
            <a:spAutoFit/>
          </a:bodyPr>
          <a:lstStyle/>
          <a:p>
            <a:r>
              <a:rPr lang="en-GB" b="1" dirty="0"/>
              <a:t>5W2H analysis (Sproull,2018)</a:t>
            </a:r>
          </a:p>
        </p:txBody>
      </p:sp>
      <p:sp>
        <p:nvSpPr>
          <p:cNvPr id="6" name="TextBox 5">
            <a:extLst>
              <a:ext uri="{FF2B5EF4-FFF2-40B4-BE49-F238E27FC236}">
                <a16:creationId xmlns:a16="http://schemas.microsoft.com/office/drawing/2014/main" id="{9CDB433D-044D-40FF-2C7F-3A7C39AA56C1}"/>
              </a:ext>
            </a:extLst>
          </p:cNvPr>
          <p:cNvSpPr txBox="1"/>
          <p:nvPr/>
        </p:nvSpPr>
        <p:spPr>
          <a:xfrm>
            <a:off x="8495415" y="6575733"/>
            <a:ext cx="4890976" cy="276999"/>
          </a:xfrm>
          <a:prstGeom prst="rect">
            <a:avLst/>
          </a:prstGeom>
          <a:noFill/>
        </p:spPr>
        <p:txBody>
          <a:bodyPr wrap="square" rtlCol="0">
            <a:spAutoFit/>
          </a:bodyPr>
          <a:lstStyle/>
          <a:p>
            <a:r>
              <a:rPr lang="en-GB" sz="1200" dirty="0"/>
              <a:t>Source: Adapted from Adair (2022); Sproull (2018)</a:t>
            </a:r>
          </a:p>
        </p:txBody>
      </p:sp>
      <p:graphicFrame>
        <p:nvGraphicFramePr>
          <p:cNvPr id="3" name="Table 2">
            <a:extLst>
              <a:ext uri="{FF2B5EF4-FFF2-40B4-BE49-F238E27FC236}">
                <a16:creationId xmlns:a16="http://schemas.microsoft.com/office/drawing/2014/main" id="{C0C122F8-EFD2-E261-FA09-8055D20AFE99}"/>
              </a:ext>
            </a:extLst>
          </p:cNvPr>
          <p:cNvGraphicFramePr>
            <a:graphicFrameLocks noGrp="1"/>
          </p:cNvGraphicFramePr>
          <p:nvPr>
            <p:extLst>
              <p:ext uri="{D42A27DB-BD31-4B8C-83A1-F6EECF244321}">
                <p14:modId xmlns:p14="http://schemas.microsoft.com/office/powerpoint/2010/main" val="2836359887"/>
              </p:ext>
            </p:extLst>
          </p:nvPr>
        </p:nvGraphicFramePr>
        <p:xfrm>
          <a:off x="145142" y="1841499"/>
          <a:ext cx="1545639" cy="3178617"/>
        </p:xfrm>
        <a:graphic>
          <a:graphicData uri="http://schemas.openxmlformats.org/drawingml/2006/table">
            <a:tbl>
              <a:tblPr bandRow="1">
                <a:tableStyleId>{5C22544A-7EE6-4342-B048-85BDC9FD1C3A}</a:tableStyleId>
              </a:tblPr>
              <a:tblGrid>
                <a:gridCol w="1545639">
                  <a:extLst>
                    <a:ext uri="{9D8B030D-6E8A-4147-A177-3AD203B41FA5}">
                      <a16:colId xmlns:a16="http://schemas.microsoft.com/office/drawing/2014/main" val="1671813695"/>
                    </a:ext>
                  </a:extLst>
                </a:gridCol>
              </a:tblGrid>
              <a:tr h="1631975">
                <a:tc>
                  <a:txBody>
                    <a:bodyPr/>
                    <a:lstStyle/>
                    <a:p>
                      <a:pPr algn="ctr" rtl="0" fontAlgn="base">
                        <a:lnSpc>
                          <a:spcPts val="1500"/>
                        </a:lnSpc>
                        <a:buNone/>
                      </a:pPr>
                      <a:r>
                        <a:rPr lang="en-GB" sz="1400" b="1" i="0" dirty="0">
                          <a:solidFill>
                            <a:srgbClr val="000000"/>
                          </a:solidFill>
                          <a:effectLst/>
                          <a:latin typeface="Calibri"/>
                        </a:rPr>
                        <a:t>Slight increase of online orders, but not enough to cover decline in walk-ins.</a:t>
                      </a:r>
                      <a:endParaRPr lang="en-GB" b="0" i="0" dirty="0">
                        <a:solidFill>
                          <a:srgbClr val="000000"/>
                        </a:solidFill>
                        <a:effectLst/>
                        <a:latin typeface="Calibri"/>
                      </a:endParaRPr>
                    </a:p>
                  </a:txBody>
                  <a:tcPr marL="80010" marR="80010" marT="40005" marB="40005" anchor="ctr">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11106" cap="flat" cmpd="sng" algn="ctr">
                      <a:solidFill>
                        <a:srgbClr val="FFFFFF"/>
                      </a:solidFill>
                      <a:prstDash val="solid"/>
                      <a:round/>
                      <a:headEnd type="none" w="med" len="med"/>
                      <a:tailEnd type="none" w="med" len="med"/>
                    </a:lnT>
                    <a:lnB w="11106"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403633749"/>
                  </a:ext>
                </a:extLst>
              </a:tr>
              <a:tr h="1546642">
                <a:tc>
                  <a:txBody>
                    <a:bodyPr/>
                    <a:lstStyle/>
                    <a:p>
                      <a:pPr algn="ctr" rtl="0" fontAlgn="base">
                        <a:lnSpc>
                          <a:spcPts val="1500"/>
                        </a:lnSpc>
                        <a:buNone/>
                      </a:pPr>
                      <a:r>
                        <a:rPr lang="en-GB" sz="1400" b="1" i="0" dirty="0">
                          <a:solidFill>
                            <a:srgbClr val="000000"/>
                          </a:solidFill>
                          <a:effectLst/>
                          <a:latin typeface="Calibri"/>
                        </a:rPr>
                        <a:t>Struggling to profit while staying sustainable.</a:t>
                      </a:r>
                      <a:endParaRPr lang="en-GB" b="0" i="0" dirty="0">
                        <a:solidFill>
                          <a:srgbClr val="000000"/>
                        </a:solidFill>
                        <a:effectLst/>
                        <a:latin typeface="Calibri"/>
                      </a:endParaRPr>
                    </a:p>
                  </a:txBody>
                  <a:tcPr marL="80010" marR="80010" marT="40005" marB="40005" anchor="ctr">
                    <a:lnL w="11106" cap="flat" cmpd="sng" algn="ctr">
                      <a:solidFill>
                        <a:srgbClr val="FFFFFF"/>
                      </a:solidFill>
                      <a:prstDash val="solid"/>
                      <a:round/>
                      <a:headEnd type="none" w="med" len="med"/>
                      <a:tailEnd type="none" w="med" len="med"/>
                    </a:lnL>
                    <a:lnR w="11106" cap="flat" cmpd="sng" algn="ctr">
                      <a:solidFill>
                        <a:srgbClr val="FFFFFF"/>
                      </a:solidFill>
                      <a:prstDash val="solid"/>
                      <a:round/>
                      <a:headEnd type="none" w="med" len="med"/>
                      <a:tailEnd type="none" w="med" len="med"/>
                    </a:lnR>
                    <a:lnT w="11106" cap="flat" cmpd="sng" algn="ctr">
                      <a:solidFill>
                        <a:srgbClr val="FFFFFF"/>
                      </a:solidFill>
                      <a:prstDash val="solid"/>
                      <a:round/>
                      <a:headEnd type="none" w="med" len="med"/>
                      <a:tailEnd type="none" w="med" len="med"/>
                    </a:lnT>
                    <a:lnB w="11106"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514408623"/>
                  </a:ext>
                </a:extLst>
              </a:tr>
            </a:tbl>
          </a:graphicData>
        </a:graphic>
      </p:graphicFrame>
    </p:spTree>
    <p:extLst>
      <p:ext uri="{BB962C8B-B14F-4D97-AF65-F5344CB8AC3E}">
        <p14:creationId xmlns:p14="http://schemas.microsoft.com/office/powerpoint/2010/main" val="1776632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40000"/>
                <a:lumOff val="60000"/>
              </a:schemeClr>
            </a:gs>
            <a:gs pos="61000">
              <a:srgbClr val="E8D1FB"/>
            </a:gs>
            <a:gs pos="83000">
              <a:schemeClr val="accent6">
                <a:lumMod val="40000"/>
                <a:lumOff val="60000"/>
              </a:schemeClr>
            </a:gs>
            <a:gs pos="100000">
              <a:schemeClr val="tx1">
                <a:lumMod val="85000"/>
                <a:lumOff val="15000"/>
              </a:schemeClr>
            </a:gs>
          </a:gsLst>
          <a:lin ang="5400000" scaled="1"/>
        </a:gradFill>
        <a:effectLst/>
      </p:bgPr>
    </p:bg>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9589F8D8-740C-2328-3615-B880CD57F431}"/>
              </a:ext>
            </a:extLst>
          </p:cNvPr>
          <p:cNvSpPr/>
          <p:nvPr/>
        </p:nvSpPr>
        <p:spPr>
          <a:xfrm rot="17249222">
            <a:off x="-4096604" y="-1597795"/>
            <a:ext cx="15139244" cy="13513290"/>
          </a:xfrm>
          <a:prstGeom prst="rtTriangle">
            <a:avLst/>
          </a:prstGeom>
          <a:blipFill dpi="0" rotWithShape="1">
            <a:blip r:embed="rId2">
              <a:alphaModFix amt="29000"/>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AFE397D-74F2-C26C-8360-B8EE38A33AAA}"/>
              </a:ext>
            </a:extLst>
          </p:cNvPr>
          <p:cNvSpPr>
            <a:spLocks noGrp="1"/>
          </p:cNvSpPr>
          <p:nvPr>
            <p:ph type="title"/>
          </p:nvPr>
        </p:nvSpPr>
        <p:spPr>
          <a:xfrm>
            <a:off x="3668486" y="392339"/>
            <a:ext cx="4963885" cy="1325563"/>
          </a:xfrm>
        </p:spPr>
        <p:txBody>
          <a:bodyPr/>
          <a:lstStyle/>
          <a:p>
            <a:r>
              <a:rPr lang="en-US" dirty="0">
                <a:ea typeface="Calibri Light"/>
                <a:cs typeface="Calibri Light"/>
              </a:rPr>
              <a:t>PESTEL framework </a:t>
            </a:r>
            <a:endParaRPr lang="en-US" dirty="0"/>
          </a:p>
        </p:txBody>
      </p:sp>
      <p:sp>
        <p:nvSpPr>
          <p:cNvPr id="3" name="Content Placeholder 2">
            <a:extLst>
              <a:ext uri="{FF2B5EF4-FFF2-40B4-BE49-F238E27FC236}">
                <a16:creationId xmlns:a16="http://schemas.microsoft.com/office/drawing/2014/main" id="{F391D35E-CF4E-9F0A-2826-478879C0E41B}"/>
              </a:ext>
            </a:extLst>
          </p:cNvPr>
          <p:cNvSpPr>
            <a:spLocks noGrp="1"/>
          </p:cNvSpPr>
          <p:nvPr>
            <p:ph idx="1"/>
          </p:nvPr>
        </p:nvSpPr>
        <p:spPr>
          <a:xfrm>
            <a:off x="466725" y="1850149"/>
            <a:ext cx="10515600" cy="4351338"/>
          </a:xfrm>
        </p:spPr>
        <p:txBody>
          <a:bodyPr vert="horz" lIns="91440" tIns="45720" rIns="91440" bIns="45720" rtlCol="0" anchor="t">
            <a:normAutofit lnSpcReduction="10000"/>
          </a:bodyPr>
          <a:lstStyle/>
          <a:p>
            <a:pPr>
              <a:lnSpc>
                <a:spcPct val="150000"/>
              </a:lnSpc>
            </a:pPr>
            <a:r>
              <a:rPr lang="en-US" sz="2300" dirty="0">
                <a:gradFill>
                  <a:gsLst>
                    <a:gs pos="22000">
                      <a:srgbClr val="000000"/>
                    </a:gs>
                    <a:gs pos="51000">
                      <a:srgbClr val="000000"/>
                    </a:gs>
                  </a:gsLst>
                  <a:lin ang="5400000" scaled="1"/>
                </a:gradFill>
                <a:latin typeface="Arial Rounded MT Bold"/>
                <a:cs typeface="Arial"/>
              </a:rPr>
              <a:t>Why do we use PESTEL? - To make an evaluation on the external factors that influence a business or organization, as important decisions need balancing multiple areas such as demand, cost and sustainability as noted by Belton &amp; Steward (2002)</a:t>
            </a:r>
          </a:p>
          <a:p>
            <a:pPr>
              <a:lnSpc>
                <a:spcPct val="150000"/>
              </a:lnSpc>
            </a:pPr>
            <a:r>
              <a:rPr lang="en-US" sz="2300" dirty="0">
                <a:gradFill>
                  <a:gsLst>
                    <a:gs pos="22000">
                      <a:srgbClr val="000000"/>
                    </a:gs>
                    <a:gs pos="51000">
                      <a:srgbClr val="000000"/>
                    </a:gs>
                  </a:gsLst>
                  <a:lin ang="5400000" scaled="1"/>
                </a:gradFill>
                <a:latin typeface="Arial Rounded MT Bold"/>
                <a:cs typeface="Arial"/>
              </a:rPr>
              <a:t>What are the benefits? - Helps identify risks; puts in place strategies &amp; helps leaders to notice opportunities.</a:t>
            </a:r>
          </a:p>
          <a:p>
            <a:pPr>
              <a:lnSpc>
                <a:spcPct val="150000"/>
              </a:lnSpc>
            </a:pPr>
            <a:r>
              <a:rPr lang="en-US" sz="2300" dirty="0">
                <a:gradFill>
                  <a:gsLst>
                    <a:gs pos="22000">
                      <a:srgbClr val="000000"/>
                    </a:gs>
                    <a:gs pos="51000">
                      <a:srgbClr val="000000"/>
                    </a:gs>
                  </a:gsLst>
                  <a:lin ang="5400000" scaled="1"/>
                </a:gradFill>
                <a:latin typeface="Arial Rounded MT Bold"/>
                <a:cs typeface="Arial"/>
              </a:rPr>
              <a:t>What are the downsides? - Too scaled, does not show internal problems and risks.</a:t>
            </a:r>
          </a:p>
        </p:txBody>
      </p:sp>
    </p:spTree>
    <p:extLst>
      <p:ext uri="{BB962C8B-B14F-4D97-AF65-F5344CB8AC3E}">
        <p14:creationId xmlns:p14="http://schemas.microsoft.com/office/powerpoint/2010/main" val="8440781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62000">
              <a:schemeClr val="tx2">
                <a:lumMod val="20000"/>
                <a:lumOff val="80000"/>
              </a:schemeClr>
            </a:gs>
            <a:gs pos="90000">
              <a:schemeClr val="accent5">
                <a:lumMod val="20000"/>
                <a:lumOff val="80000"/>
              </a:schemeClr>
            </a:gs>
            <a:gs pos="12000">
              <a:schemeClr val="accent4">
                <a:lumMod val="20000"/>
                <a:lumOff val="80000"/>
              </a:schemeClr>
            </a:gs>
          </a:gsLst>
          <a:lin ang="5400000" scaled="1"/>
        </a:gra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002234C8-B43D-F46F-C31E-9E15C04AEBB6}"/>
              </a:ext>
            </a:extLst>
          </p:cNvPr>
          <p:cNvSpPr/>
          <p:nvPr/>
        </p:nvSpPr>
        <p:spPr>
          <a:xfrm>
            <a:off x="-1847162" y="5233869"/>
            <a:ext cx="14242362" cy="8514601"/>
          </a:xfrm>
          <a:custGeom>
            <a:avLst/>
            <a:gdLst>
              <a:gd name="connsiteX0" fmla="*/ 1755687 w 14242362"/>
              <a:gd name="connsiteY0" fmla="*/ 6003131 h 8514601"/>
              <a:gd name="connsiteX1" fmla="*/ 1912815 w 14242362"/>
              <a:gd name="connsiteY1" fmla="*/ 6073378 h 8514601"/>
              <a:gd name="connsiteX2" fmla="*/ 1963815 w 14242362"/>
              <a:gd name="connsiteY2" fmla="*/ 6134726 h 8514601"/>
              <a:gd name="connsiteX3" fmla="*/ 1966968 w 14242362"/>
              <a:gd name="connsiteY3" fmla="*/ 6138518 h 8514601"/>
              <a:gd name="connsiteX4" fmla="*/ 2187625 w 14242362"/>
              <a:gd name="connsiteY4" fmla="*/ 6004050 h 8514601"/>
              <a:gd name="connsiteX5" fmla="*/ 2337714 w 14242362"/>
              <a:gd name="connsiteY5" fmla="*/ 6034417 h 8514601"/>
              <a:gd name="connsiteX6" fmla="*/ 2525721 w 14242362"/>
              <a:gd name="connsiteY6" fmla="*/ 6318413 h 8514601"/>
              <a:gd name="connsiteX7" fmla="*/ 2526744 w 14242362"/>
              <a:gd name="connsiteY7" fmla="*/ 6318919 h 8514601"/>
              <a:gd name="connsiteX8" fmla="*/ 2606241 w 14242362"/>
              <a:gd name="connsiteY8" fmla="*/ 6358259 h 8514601"/>
              <a:gd name="connsiteX9" fmla="*/ 2767002 w 14242362"/>
              <a:gd name="connsiteY9" fmla="*/ 6594038 h 8514601"/>
              <a:gd name="connsiteX10" fmla="*/ 2756202 w 14242362"/>
              <a:gd name="connsiteY10" fmla="*/ 6892913 h 8514601"/>
              <a:gd name="connsiteX11" fmla="*/ 2835093 w 14242362"/>
              <a:gd name="connsiteY11" fmla="*/ 7349887 h 8514601"/>
              <a:gd name="connsiteX12" fmla="*/ 2465532 w 14242362"/>
              <a:gd name="connsiteY12" fmla="*/ 7749898 h 8514601"/>
              <a:gd name="connsiteX13" fmla="*/ 2333236 w 14242362"/>
              <a:gd name="connsiteY13" fmla="*/ 8092658 h 8514601"/>
              <a:gd name="connsiteX14" fmla="*/ 1882809 w 14242362"/>
              <a:gd name="connsiteY14" fmla="*/ 8134158 h 8514601"/>
              <a:gd name="connsiteX15" fmla="*/ 1560925 w 14242362"/>
              <a:gd name="connsiteY15" fmla="*/ 8499818 h 8514601"/>
              <a:gd name="connsiteX16" fmla="*/ 1087648 w 14242362"/>
              <a:gd name="connsiteY16" fmla="*/ 8276621 h 8514601"/>
              <a:gd name="connsiteX17" fmla="*/ 384614 w 14242362"/>
              <a:gd name="connsiteY17" fmla="*/ 8056097 h 8514601"/>
              <a:gd name="connsiteX18" fmla="*/ 75505 w 14242362"/>
              <a:gd name="connsiteY18" fmla="*/ 7810696 h 8514601"/>
              <a:gd name="connsiteX19" fmla="*/ 141555 w 14242362"/>
              <a:gd name="connsiteY19" fmla="*/ 7479446 h 8514601"/>
              <a:gd name="connsiteX20" fmla="*/ 2080 w 14242362"/>
              <a:gd name="connsiteY20" fmla="*/ 7139593 h 8514601"/>
              <a:gd name="connsiteX21" fmla="*/ 256795 w 14242362"/>
              <a:gd name="connsiteY21" fmla="*/ 6837521 h 8514601"/>
              <a:gd name="connsiteX22" fmla="*/ 259232 w 14242362"/>
              <a:gd name="connsiteY22" fmla="*/ 6829558 h 8514601"/>
              <a:gd name="connsiteX23" fmla="*/ 372695 w 14242362"/>
              <a:gd name="connsiteY23" fmla="*/ 6395776 h 8514601"/>
              <a:gd name="connsiteX24" fmla="*/ 924665 w 14242362"/>
              <a:gd name="connsiteY24" fmla="*/ 6296674 h 8514601"/>
              <a:gd name="connsiteX25" fmla="*/ 924771 w 14242362"/>
              <a:gd name="connsiteY25" fmla="*/ 6296491 h 8514601"/>
              <a:gd name="connsiteX26" fmla="*/ 973342 w 14242362"/>
              <a:gd name="connsiteY26" fmla="*/ 6212482 h 8514601"/>
              <a:gd name="connsiteX27" fmla="*/ 1481179 w 14242362"/>
              <a:gd name="connsiteY27" fmla="*/ 6193794 h 8514601"/>
              <a:gd name="connsiteX28" fmla="*/ 1483661 w 14242362"/>
              <a:gd name="connsiteY28" fmla="*/ 6189284 h 8514601"/>
              <a:gd name="connsiteX29" fmla="*/ 1519710 w 14242362"/>
              <a:gd name="connsiteY29" fmla="*/ 6123793 h 8514601"/>
              <a:gd name="connsiteX30" fmla="*/ 1698029 w 14242362"/>
              <a:gd name="connsiteY30" fmla="*/ 6005936 h 8514601"/>
              <a:gd name="connsiteX31" fmla="*/ 1755687 w 14242362"/>
              <a:gd name="connsiteY31" fmla="*/ 6003131 h 8514601"/>
              <a:gd name="connsiteX32" fmla="*/ 13567220 w 14242362"/>
              <a:gd name="connsiteY32" fmla="*/ 5834907 h 8514601"/>
              <a:gd name="connsiteX33" fmla="*/ 13664292 w 14242362"/>
              <a:gd name="connsiteY33" fmla="*/ 5875765 h 8514601"/>
              <a:gd name="connsiteX34" fmla="*/ 13695799 w 14242362"/>
              <a:gd name="connsiteY34" fmla="*/ 5911448 h 8514601"/>
              <a:gd name="connsiteX35" fmla="*/ 13697746 w 14242362"/>
              <a:gd name="connsiteY35" fmla="*/ 5913654 h 8514601"/>
              <a:gd name="connsiteX36" fmla="*/ 13865233 w 14242362"/>
              <a:gd name="connsiteY36" fmla="*/ 5835637 h 8514601"/>
              <a:gd name="connsiteX37" fmla="*/ 13926788 w 14242362"/>
              <a:gd name="connsiteY37" fmla="*/ 5853104 h 8514601"/>
              <a:gd name="connsiteX38" fmla="*/ 14042936 w 14242362"/>
              <a:gd name="connsiteY38" fmla="*/ 6018290 h 8514601"/>
              <a:gd name="connsiteX39" fmla="*/ 14043568 w 14242362"/>
              <a:gd name="connsiteY39" fmla="*/ 6018584 h 8514601"/>
              <a:gd name="connsiteX40" fmla="*/ 14092680 w 14242362"/>
              <a:gd name="connsiteY40" fmla="*/ 6041466 h 8514601"/>
              <a:gd name="connsiteX41" fmla="*/ 14191996 w 14242362"/>
              <a:gd name="connsiteY41" fmla="*/ 6178607 h 8514601"/>
              <a:gd name="connsiteX42" fmla="*/ 14185324 w 14242362"/>
              <a:gd name="connsiteY42" fmla="*/ 6352447 h 8514601"/>
              <a:gd name="connsiteX43" fmla="*/ 14234062 w 14242362"/>
              <a:gd name="connsiteY43" fmla="*/ 6618244 h 8514601"/>
              <a:gd name="connsiteX44" fmla="*/ 14005752 w 14242362"/>
              <a:gd name="connsiteY44" fmla="*/ 6850909 h 8514601"/>
              <a:gd name="connsiteX45" fmla="*/ 13924022 w 14242362"/>
              <a:gd name="connsiteY45" fmla="*/ 7050274 h 8514601"/>
              <a:gd name="connsiteX46" fmla="*/ 13645754 w 14242362"/>
              <a:gd name="connsiteY46" fmla="*/ 7074413 h 8514601"/>
              <a:gd name="connsiteX47" fmla="*/ 13446899 w 14242362"/>
              <a:gd name="connsiteY47" fmla="*/ 7287098 h 8514601"/>
              <a:gd name="connsiteX48" fmla="*/ 13154516 w 14242362"/>
              <a:gd name="connsiteY48" fmla="*/ 7157276 h 8514601"/>
              <a:gd name="connsiteX49" fmla="*/ 12720191 w 14242362"/>
              <a:gd name="connsiteY49" fmla="*/ 7029009 h 8514601"/>
              <a:gd name="connsiteX50" fmla="*/ 12529228 w 14242362"/>
              <a:gd name="connsiteY50" fmla="*/ 6886272 h 8514601"/>
              <a:gd name="connsiteX51" fmla="*/ 12570033 w 14242362"/>
              <a:gd name="connsiteY51" fmla="*/ 6693602 h 8514601"/>
              <a:gd name="connsiteX52" fmla="*/ 12483868 w 14242362"/>
              <a:gd name="connsiteY52" fmla="*/ 6495927 h 8514601"/>
              <a:gd name="connsiteX53" fmla="*/ 12641227 w 14242362"/>
              <a:gd name="connsiteY53" fmla="*/ 6320228 h 8514601"/>
              <a:gd name="connsiteX54" fmla="*/ 12642732 w 14242362"/>
              <a:gd name="connsiteY54" fmla="*/ 6315596 h 8514601"/>
              <a:gd name="connsiteX55" fmla="*/ 12712828 w 14242362"/>
              <a:gd name="connsiteY55" fmla="*/ 6063288 h 8514601"/>
              <a:gd name="connsiteX56" fmla="*/ 13053827 w 14242362"/>
              <a:gd name="connsiteY56" fmla="*/ 6005646 h 8514601"/>
              <a:gd name="connsiteX57" fmla="*/ 13053892 w 14242362"/>
              <a:gd name="connsiteY57" fmla="*/ 6005539 h 8514601"/>
              <a:gd name="connsiteX58" fmla="*/ 13083899 w 14242362"/>
              <a:gd name="connsiteY58" fmla="*/ 5956675 h 8514601"/>
              <a:gd name="connsiteX59" fmla="*/ 13397633 w 14242362"/>
              <a:gd name="connsiteY59" fmla="*/ 5945805 h 8514601"/>
              <a:gd name="connsiteX60" fmla="*/ 13399166 w 14242362"/>
              <a:gd name="connsiteY60" fmla="*/ 5943183 h 8514601"/>
              <a:gd name="connsiteX61" fmla="*/ 13421437 w 14242362"/>
              <a:gd name="connsiteY61" fmla="*/ 5905090 h 8514601"/>
              <a:gd name="connsiteX62" fmla="*/ 13531600 w 14242362"/>
              <a:gd name="connsiteY62" fmla="*/ 5836538 h 8514601"/>
              <a:gd name="connsiteX63" fmla="*/ 13567220 w 14242362"/>
              <a:gd name="connsiteY63" fmla="*/ 5834907 h 8514601"/>
              <a:gd name="connsiteX64" fmla="*/ 5354780 w 14242362"/>
              <a:gd name="connsiteY64" fmla="*/ 646 h 8514601"/>
              <a:gd name="connsiteX65" fmla="*/ 5561612 w 14242362"/>
              <a:gd name="connsiteY65" fmla="*/ 73329 h 8514601"/>
              <a:gd name="connsiteX66" fmla="*/ 5628746 w 14242362"/>
              <a:gd name="connsiteY66" fmla="*/ 136804 h 8514601"/>
              <a:gd name="connsiteX67" fmla="*/ 5632895 w 14242362"/>
              <a:gd name="connsiteY67" fmla="*/ 140728 h 8514601"/>
              <a:gd name="connsiteX68" fmla="*/ 5923352 w 14242362"/>
              <a:gd name="connsiteY68" fmla="*/ 1596 h 8514601"/>
              <a:gd name="connsiteX69" fmla="*/ 6120917 w 14242362"/>
              <a:gd name="connsiteY69" fmla="*/ 33017 h 8514601"/>
              <a:gd name="connsiteX70" fmla="*/ 6368397 w 14242362"/>
              <a:gd name="connsiteY70" fmla="*/ 326862 h 8514601"/>
              <a:gd name="connsiteX71" fmla="*/ 6369744 w 14242362"/>
              <a:gd name="connsiteY71" fmla="*/ 327386 h 8514601"/>
              <a:gd name="connsiteX72" fmla="*/ 6474388 w 14242362"/>
              <a:gd name="connsiteY72" fmla="*/ 368090 h 8514601"/>
              <a:gd name="connsiteX73" fmla="*/ 6686002 w 14242362"/>
              <a:gd name="connsiteY73" fmla="*/ 612047 h 8514601"/>
              <a:gd name="connsiteX74" fmla="*/ 6671785 w 14242362"/>
              <a:gd name="connsiteY74" fmla="*/ 921288 h 8514601"/>
              <a:gd name="connsiteX75" fmla="*/ 6775631 w 14242362"/>
              <a:gd name="connsiteY75" fmla="*/ 1394110 h 8514601"/>
              <a:gd name="connsiteX76" fmla="*/ 6289169 w 14242362"/>
              <a:gd name="connsiteY76" fmla="*/ 1807995 h 8514601"/>
              <a:gd name="connsiteX77" fmla="*/ 6115023 w 14242362"/>
              <a:gd name="connsiteY77" fmla="*/ 2162642 h 8514601"/>
              <a:gd name="connsiteX78" fmla="*/ 5522115 w 14242362"/>
              <a:gd name="connsiteY78" fmla="*/ 2205582 h 8514601"/>
              <a:gd name="connsiteX79" fmla="*/ 5098411 w 14242362"/>
              <a:gd name="connsiteY79" fmla="*/ 2583924 h 8514601"/>
              <a:gd name="connsiteX80" fmla="*/ 4475423 w 14242362"/>
              <a:gd name="connsiteY80" fmla="*/ 2352986 h 8514601"/>
              <a:gd name="connsiteX81" fmla="*/ 4090551 w 14242362"/>
              <a:gd name="connsiteY81" fmla="*/ 2442540 h 8514601"/>
              <a:gd name="connsiteX82" fmla="*/ 4060988 w 14242362"/>
              <a:gd name="connsiteY82" fmla="*/ 2438082 h 8514601"/>
              <a:gd name="connsiteX83" fmla="*/ 4042795 w 14242362"/>
              <a:gd name="connsiteY83" fmla="*/ 2478317 h 8514601"/>
              <a:gd name="connsiteX84" fmla="*/ 3771481 w 14242362"/>
              <a:gd name="connsiteY84" fmla="*/ 2643737 h 8514601"/>
              <a:gd name="connsiteX85" fmla="*/ 3658759 w 14242362"/>
              <a:gd name="connsiteY85" fmla="*/ 2868037 h 8514601"/>
              <a:gd name="connsiteX86" fmla="*/ 3274977 w 14242362"/>
              <a:gd name="connsiteY86" fmla="*/ 2895196 h 8514601"/>
              <a:gd name="connsiteX87" fmla="*/ 3000719 w 14242362"/>
              <a:gd name="connsiteY87" fmla="*/ 3134482 h 8514601"/>
              <a:gd name="connsiteX88" fmla="*/ 2597467 w 14242362"/>
              <a:gd name="connsiteY88" fmla="*/ 2988423 h 8514601"/>
              <a:gd name="connsiteX89" fmla="*/ 1998453 w 14242362"/>
              <a:gd name="connsiteY89" fmla="*/ 2844113 h 8514601"/>
              <a:gd name="connsiteX90" fmla="*/ 1735080 w 14242362"/>
              <a:gd name="connsiteY90" fmla="*/ 2683523 h 8514601"/>
              <a:gd name="connsiteX91" fmla="*/ 1791357 w 14242362"/>
              <a:gd name="connsiteY91" fmla="*/ 2466753 h 8514601"/>
              <a:gd name="connsiteX92" fmla="*/ 1672519 w 14242362"/>
              <a:gd name="connsiteY92" fmla="*/ 2244354 h 8514601"/>
              <a:gd name="connsiteX93" fmla="*/ 1889547 w 14242362"/>
              <a:gd name="connsiteY93" fmla="*/ 2046678 h 8514601"/>
              <a:gd name="connsiteX94" fmla="*/ 1891623 w 14242362"/>
              <a:gd name="connsiteY94" fmla="*/ 2041467 h 8514601"/>
              <a:gd name="connsiteX95" fmla="*/ 1988297 w 14242362"/>
              <a:gd name="connsiteY95" fmla="*/ 1757601 h 8514601"/>
              <a:gd name="connsiteX96" fmla="*/ 2458599 w 14242362"/>
              <a:gd name="connsiteY96" fmla="*/ 1692749 h 8514601"/>
              <a:gd name="connsiteX97" fmla="*/ 2458689 w 14242362"/>
              <a:gd name="connsiteY97" fmla="*/ 1692629 h 8514601"/>
              <a:gd name="connsiteX98" fmla="*/ 2500074 w 14242362"/>
              <a:gd name="connsiteY98" fmla="*/ 1637654 h 8514601"/>
              <a:gd name="connsiteX99" fmla="*/ 2932771 w 14242362"/>
              <a:gd name="connsiteY99" fmla="*/ 1625425 h 8514601"/>
              <a:gd name="connsiteX100" fmla="*/ 2934886 w 14242362"/>
              <a:gd name="connsiteY100" fmla="*/ 1622474 h 8514601"/>
              <a:gd name="connsiteX101" fmla="*/ 2965602 w 14242362"/>
              <a:gd name="connsiteY101" fmla="*/ 1579616 h 8514601"/>
              <a:gd name="connsiteX102" fmla="*/ 3117536 w 14242362"/>
              <a:gd name="connsiteY102" fmla="*/ 1502491 h 8514601"/>
              <a:gd name="connsiteX103" fmla="*/ 3166663 w 14242362"/>
              <a:gd name="connsiteY103" fmla="*/ 1500655 h 8514601"/>
              <a:gd name="connsiteX104" fmla="*/ 3203351 w 14242362"/>
              <a:gd name="connsiteY104" fmla="*/ 1507816 h 8514601"/>
              <a:gd name="connsiteX105" fmla="*/ 3144199 w 14242362"/>
              <a:gd name="connsiteY105" fmla="*/ 1462749 h 8514601"/>
              <a:gd name="connsiteX106" fmla="*/ 3046462 w 14242362"/>
              <a:gd name="connsiteY106" fmla="*/ 1176523 h 8514601"/>
              <a:gd name="connsiteX107" fmla="*/ 3381750 w 14242362"/>
              <a:gd name="connsiteY107" fmla="*/ 863974 h 8514601"/>
              <a:gd name="connsiteX108" fmla="*/ 3384957 w 14242362"/>
              <a:gd name="connsiteY108" fmla="*/ 855735 h 8514601"/>
              <a:gd name="connsiteX109" fmla="*/ 3534311 w 14242362"/>
              <a:gd name="connsiteY109" fmla="*/ 406909 h 8514601"/>
              <a:gd name="connsiteX110" fmla="*/ 4260884 w 14242362"/>
              <a:gd name="connsiteY110" fmla="*/ 304370 h 8514601"/>
              <a:gd name="connsiteX111" fmla="*/ 4261023 w 14242362"/>
              <a:gd name="connsiteY111" fmla="*/ 304180 h 8514601"/>
              <a:gd name="connsiteX112" fmla="*/ 4324960 w 14242362"/>
              <a:gd name="connsiteY112" fmla="*/ 217258 h 8514601"/>
              <a:gd name="connsiteX113" fmla="*/ 4993438 w 14242362"/>
              <a:gd name="connsiteY113" fmla="*/ 197921 h 8514601"/>
              <a:gd name="connsiteX114" fmla="*/ 4996705 w 14242362"/>
              <a:gd name="connsiteY114" fmla="*/ 193256 h 8514601"/>
              <a:gd name="connsiteX115" fmla="*/ 5044158 w 14242362"/>
              <a:gd name="connsiteY115" fmla="*/ 125493 h 8514601"/>
              <a:gd name="connsiteX116" fmla="*/ 5278884 w 14242362"/>
              <a:gd name="connsiteY116" fmla="*/ 3548 h 8514601"/>
              <a:gd name="connsiteX117" fmla="*/ 5354780 w 14242362"/>
              <a:gd name="connsiteY117" fmla="*/ 646 h 85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4242362" h="8514601">
                <a:moveTo>
                  <a:pt x="1755687" y="6003131"/>
                </a:moveTo>
                <a:cubicBezTo>
                  <a:pt x="1812808" y="6007266"/>
                  <a:pt x="1867536" y="6031837"/>
                  <a:pt x="1912815" y="6073378"/>
                </a:cubicBezTo>
                <a:lnTo>
                  <a:pt x="1963815" y="6134726"/>
                </a:lnTo>
                <a:lnTo>
                  <a:pt x="1966968" y="6138518"/>
                </a:lnTo>
                <a:cubicBezTo>
                  <a:pt x="2023847" y="6058088"/>
                  <a:pt x="2103981" y="6011421"/>
                  <a:pt x="2187625" y="6004050"/>
                </a:cubicBezTo>
                <a:cubicBezTo>
                  <a:pt x="2237812" y="5999627"/>
                  <a:pt x="2289263" y="6009351"/>
                  <a:pt x="2337714" y="6034417"/>
                </a:cubicBezTo>
                <a:cubicBezTo>
                  <a:pt x="2436162" y="6085334"/>
                  <a:pt x="2506755" y="6191934"/>
                  <a:pt x="2525721" y="6318413"/>
                </a:cubicBezTo>
                <a:lnTo>
                  <a:pt x="2526744" y="6318919"/>
                </a:lnTo>
                <a:lnTo>
                  <a:pt x="2606241" y="6358259"/>
                </a:lnTo>
                <a:cubicBezTo>
                  <a:pt x="2681460" y="6409421"/>
                  <a:pt x="2739344" y="6492902"/>
                  <a:pt x="2767002" y="6594038"/>
                </a:cubicBezTo>
                <a:cubicBezTo>
                  <a:pt x="2793804" y="6691919"/>
                  <a:pt x="2789984" y="6798229"/>
                  <a:pt x="2756202" y="6892913"/>
                </a:cubicBezTo>
                <a:cubicBezTo>
                  <a:pt x="2839241" y="7022763"/>
                  <a:pt x="2868282" y="7191091"/>
                  <a:pt x="2835093" y="7349887"/>
                </a:cubicBezTo>
                <a:cubicBezTo>
                  <a:pt x="2790972" y="7560994"/>
                  <a:pt x="2644913" y="7719093"/>
                  <a:pt x="2465532" y="7749898"/>
                </a:cubicBezTo>
                <a:cubicBezTo>
                  <a:pt x="2464676" y="7881666"/>
                  <a:pt x="2416407" y="8006634"/>
                  <a:pt x="2333236" y="8092658"/>
                </a:cubicBezTo>
                <a:cubicBezTo>
                  <a:pt x="2206866" y="8223379"/>
                  <a:pt x="2024325" y="8240177"/>
                  <a:pt x="1882809" y="8134158"/>
                </a:cubicBezTo>
                <a:cubicBezTo>
                  <a:pt x="1837042" y="8316262"/>
                  <a:pt x="1714492" y="8455470"/>
                  <a:pt x="1560925" y="8499818"/>
                </a:cubicBezTo>
                <a:cubicBezTo>
                  <a:pt x="1379964" y="8552072"/>
                  <a:pt x="1191101" y="8463026"/>
                  <a:pt x="1087648" y="8276621"/>
                </a:cubicBezTo>
                <a:cubicBezTo>
                  <a:pt x="843470" y="8453551"/>
                  <a:pt x="526327" y="8354101"/>
                  <a:pt x="384614" y="8056097"/>
                </a:cubicBezTo>
                <a:cubicBezTo>
                  <a:pt x="245403" y="8075685"/>
                  <a:pt x="114687" y="7971933"/>
                  <a:pt x="75505" y="7810696"/>
                </a:cubicBezTo>
                <a:cubicBezTo>
                  <a:pt x="47123" y="7694041"/>
                  <a:pt x="72213" y="7568144"/>
                  <a:pt x="141555" y="7479446"/>
                </a:cubicBezTo>
                <a:cubicBezTo>
                  <a:pt x="43172" y="7409871"/>
                  <a:pt x="-11617" y="7276360"/>
                  <a:pt x="2080" y="7139593"/>
                </a:cubicBezTo>
                <a:cubicBezTo>
                  <a:pt x="18148" y="6979461"/>
                  <a:pt x="123906" y="6854028"/>
                  <a:pt x="256795" y="6837521"/>
                </a:cubicBezTo>
                <a:cubicBezTo>
                  <a:pt x="257585" y="6834847"/>
                  <a:pt x="258441" y="6832232"/>
                  <a:pt x="259232" y="6829558"/>
                </a:cubicBezTo>
                <a:cubicBezTo>
                  <a:pt x="241386" y="6671867"/>
                  <a:pt x="283004" y="6512838"/>
                  <a:pt x="372695" y="6395776"/>
                </a:cubicBezTo>
                <a:cubicBezTo>
                  <a:pt x="514408" y="6210883"/>
                  <a:pt x="744165" y="6169672"/>
                  <a:pt x="924665" y="6296674"/>
                </a:cubicBezTo>
                <a:lnTo>
                  <a:pt x="924771" y="6296491"/>
                </a:lnTo>
                <a:lnTo>
                  <a:pt x="973342" y="6212482"/>
                </a:lnTo>
                <a:cubicBezTo>
                  <a:pt x="1102829" y="6038160"/>
                  <a:pt x="1334708" y="6020366"/>
                  <a:pt x="1481179" y="6193794"/>
                </a:cubicBezTo>
                <a:lnTo>
                  <a:pt x="1483661" y="6189284"/>
                </a:lnTo>
                <a:lnTo>
                  <a:pt x="1519710" y="6123793"/>
                </a:lnTo>
                <a:cubicBezTo>
                  <a:pt x="1564703" y="6060395"/>
                  <a:pt x="1627847" y="6017881"/>
                  <a:pt x="1698029" y="6005936"/>
                </a:cubicBezTo>
                <a:cubicBezTo>
                  <a:pt x="1717340" y="6002645"/>
                  <a:pt x="1736646" y="6001753"/>
                  <a:pt x="1755687" y="6003131"/>
                </a:cubicBezTo>
                <a:close/>
                <a:moveTo>
                  <a:pt x="13567220" y="5834907"/>
                </a:moveTo>
                <a:cubicBezTo>
                  <a:pt x="13602509" y="5837312"/>
                  <a:pt x="13636319" y="5851603"/>
                  <a:pt x="13664292" y="5875765"/>
                </a:cubicBezTo>
                <a:lnTo>
                  <a:pt x="13695799" y="5911448"/>
                </a:lnTo>
                <a:lnTo>
                  <a:pt x="13697746" y="5913654"/>
                </a:lnTo>
                <a:cubicBezTo>
                  <a:pt x="13739914" y="5857516"/>
                  <a:pt x="13802768" y="5829656"/>
                  <a:pt x="13865233" y="5835637"/>
                </a:cubicBezTo>
                <a:cubicBezTo>
                  <a:pt x="13886055" y="5837631"/>
                  <a:pt x="13906833" y="5843384"/>
                  <a:pt x="13926788" y="5853104"/>
                </a:cubicBezTo>
                <a:cubicBezTo>
                  <a:pt x="13987608" y="5882720"/>
                  <a:pt x="14031219" y="5944723"/>
                  <a:pt x="14042936" y="6018290"/>
                </a:cubicBezTo>
                <a:lnTo>
                  <a:pt x="14043568" y="6018584"/>
                </a:lnTo>
                <a:lnTo>
                  <a:pt x="14092680" y="6041466"/>
                </a:lnTo>
                <a:cubicBezTo>
                  <a:pt x="14139150" y="6071224"/>
                  <a:pt x="14174909" y="6119781"/>
                  <a:pt x="14191996" y="6178607"/>
                </a:cubicBezTo>
                <a:cubicBezTo>
                  <a:pt x="14208554" y="6235539"/>
                  <a:pt x="14206194" y="6297374"/>
                  <a:pt x="14185324" y="6352447"/>
                </a:cubicBezTo>
                <a:cubicBezTo>
                  <a:pt x="14236624" y="6427973"/>
                  <a:pt x="14254565" y="6525881"/>
                  <a:pt x="14234062" y="6618244"/>
                </a:cubicBezTo>
                <a:cubicBezTo>
                  <a:pt x="14206804" y="6741034"/>
                  <a:pt x="14116571" y="6832991"/>
                  <a:pt x="14005752" y="6850909"/>
                </a:cubicBezTo>
                <a:cubicBezTo>
                  <a:pt x="14005223" y="6927552"/>
                  <a:pt x="13975403" y="7000239"/>
                  <a:pt x="13924022" y="7050274"/>
                </a:cubicBezTo>
                <a:cubicBezTo>
                  <a:pt x="13845952" y="7126308"/>
                  <a:pt x="13733181" y="7136079"/>
                  <a:pt x="13645754" y="7074413"/>
                </a:cubicBezTo>
                <a:cubicBezTo>
                  <a:pt x="13617480" y="7180333"/>
                  <a:pt x="13541770" y="7261303"/>
                  <a:pt x="13446899" y="7287098"/>
                </a:cubicBezTo>
                <a:cubicBezTo>
                  <a:pt x="13335104" y="7317492"/>
                  <a:pt x="13218427" y="7265698"/>
                  <a:pt x="13154516" y="7157276"/>
                </a:cubicBezTo>
                <a:cubicBezTo>
                  <a:pt x="13003666" y="7260187"/>
                  <a:pt x="12807740" y="7202342"/>
                  <a:pt x="12720191" y="7029009"/>
                </a:cubicBezTo>
                <a:cubicBezTo>
                  <a:pt x="12634189" y="7040402"/>
                  <a:pt x="12553434" y="6980055"/>
                  <a:pt x="12529228" y="6886272"/>
                </a:cubicBezTo>
                <a:cubicBezTo>
                  <a:pt x="12511694" y="6818420"/>
                  <a:pt x="12527194" y="6745192"/>
                  <a:pt x="12570033" y="6693602"/>
                </a:cubicBezTo>
                <a:cubicBezTo>
                  <a:pt x="12509253" y="6653134"/>
                  <a:pt x="12475406" y="6575477"/>
                  <a:pt x="12483868" y="6495927"/>
                </a:cubicBezTo>
                <a:cubicBezTo>
                  <a:pt x="12493794" y="6402786"/>
                  <a:pt x="12559130" y="6329829"/>
                  <a:pt x="12641227" y="6320228"/>
                </a:cubicBezTo>
                <a:cubicBezTo>
                  <a:pt x="12641715" y="6318673"/>
                  <a:pt x="12642244" y="6317151"/>
                  <a:pt x="12642732" y="6315596"/>
                </a:cubicBezTo>
                <a:cubicBezTo>
                  <a:pt x="12631707" y="6223875"/>
                  <a:pt x="12657418" y="6131377"/>
                  <a:pt x="12712828" y="6063288"/>
                </a:cubicBezTo>
                <a:cubicBezTo>
                  <a:pt x="12800376" y="5955745"/>
                  <a:pt x="12942317" y="5931775"/>
                  <a:pt x="13053827" y="6005646"/>
                </a:cubicBezTo>
                <a:lnTo>
                  <a:pt x="13053892" y="6005539"/>
                </a:lnTo>
                <a:lnTo>
                  <a:pt x="13083899" y="5956675"/>
                </a:lnTo>
                <a:cubicBezTo>
                  <a:pt x="13163894" y="5855281"/>
                  <a:pt x="13307145" y="5844931"/>
                  <a:pt x="13397633" y="5945805"/>
                </a:cubicBezTo>
                <a:lnTo>
                  <a:pt x="13399166" y="5943183"/>
                </a:lnTo>
                <a:lnTo>
                  <a:pt x="13421437" y="5905090"/>
                </a:lnTo>
                <a:cubicBezTo>
                  <a:pt x="13449234" y="5868214"/>
                  <a:pt x="13488243" y="5843486"/>
                  <a:pt x="13531600" y="5836538"/>
                </a:cubicBezTo>
                <a:cubicBezTo>
                  <a:pt x="13543530" y="5834624"/>
                  <a:pt x="13555457" y="5834105"/>
                  <a:pt x="13567220" y="5834907"/>
                </a:cubicBezTo>
                <a:close/>
                <a:moveTo>
                  <a:pt x="5354780" y="646"/>
                </a:moveTo>
                <a:cubicBezTo>
                  <a:pt x="5429971" y="4924"/>
                  <a:pt x="5502011" y="30347"/>
                  <a:pt x="5561612" y="73329"/>
                </a:cubicBezTo>
                <a:lnTo>
                  <a:pt x="5628746" y="136804"/>
                </a:lnTo>
                <a:lnTo>
                  <a:pt x="5632895" y="140728"/>
                </a:lnTo>
                <a:cubicBezTo>
                  <a:pt x="5707767" y="57509"/>
                  <a:pt x="5813249" y="9223"/>
                  <a:pt x="5923352" y="1596"/>
                </a:cubicBezTo>
                <a:cubicBezTo>
                  <a:pt x="5989415" y="-2980"/>
                  <a:pt x="6057141" y="7081"/>
                  <a:pt x="6120917" y="33017"/>
                </a:cubicBezTo>
                <a:cubicBezTo>
                  <a:pt x="6250508" y="85700"/>
                  <a:pt x="6343432" y="195997"/>
                  <a:pt x="6368397" y="326862"/>
                </a:cubicBezTo>
                <a:lnTo>
                  <a:pt x="6369744" y="327386"/>
                </a:lnTo>
                <a:lnTo>
                  <a:pt x="6474388" y="368090"/>
                </a:lnTo>
                <a:cubicBezTo>
                  <a:pt x="6573400" y="421027"/>
                  <a:pt x="6649594" y="507403"/>
                  <a:pt x="6686002" y="612047"/>
                </a:cubicBezTo>
                <a:cubicBezTo>
                  <a:pt x="6721281" y="713323"/>
                  <a:pt x="6716254" y="823319"/>
                  <a:pt x="6671785" y="921288"/>
                </a:cubicBezTo>
                <a:cubicBezTo>
                  <a:pt x="6781092" y="1055641"/>
                  <a:pt x="6819319" y="1229807"/>
                  <a:pt x="6775631" y="1394110"/>
                </a:cubicBezTo>
                <a:cubicBezTo>
                  <a:pt x="6717553" y="1612539"/>
                  <a:pt x="6525291" y="1776121"/>
                  <a:pt x="6289169" y="1807995"/>
                </a:cubicBezTo>
                <a:cubicBezTo>
                  <a:pt x="6288041" y="1944333"/>
                  <a:pt x="6224503" y="2073634"/>
                  <a:pt x="6115023" y="2162642"/>
                </a:cubicBezTo>
                <a:cubicBezTo>
                  <a:pt x="5948679" y="2297897"/>
                  <a:pt x="5708395" y="2315278"/>
                  <a:pt x="5522115" y="2205582"/>
                </a:cubicBezTo>
                <a:cubicBezTo>
                  <a:pt x="5461870" y="2394001"/>
                  <a:pt x="5300554" y="2538037"/>
                  <a:pt x="5098411" y="2583924"/>
                </a:cubicBezTo>
                <a:cubicBezTo>
                  <a:pt x="4860207" y="2637990"/>
                  <a:pt x="4611602" y="2545855"/>
                  <a:pt x="4475423" y="2352986"/>
                </a:cubicBezTo>
                <a:cubicBezTo>
                  <a:pt x="4354891" y="2421636"/>
                  <a:pt x="4220853" y="2450072"/>
                  <a:pt x="4090551" y="2442540"/>
                </a:cubicBezTo>
                <a:lnTo>
                  <a:pt x="4060988" y="2438082"/>
                </a:lnTo>
                <a:lnTo>
                  <a:pt x="4042795" y="2478317"/>
                </a:lnTo>
                <a:cubicBezTo>
                  <a:pt x="3984770" y="2566641"/>
                  <a:pt x="3886110" y="2628617"/>
                  <a:pt x="3771481" y="2643737"/>
                </a:cubicBezTo>
                <a:cubicBezTo>
                  <a:pt x="3770751" y="2729965"/>
                  <a:pt x="3729624" y="2811744"/>
                  <a:pt x="3658759" y="2868037"/>
                </a:cubicBezTo>
                <a:cubicBezTo>
                  <a:pt x="3551087" y="2953581"/>
                  <a:pt x="3395554" y="2964574"/>
                  <a:pt x="3274977" y="2895196"/>
                </a:cubicBezTo>
                <a:cubicBezTo>
                  <a:pt x="3235982" y="3014364"/>
                  <a:pt x="3131564" y="3105461"/>
                  <a:pt x="3000719" y="3134482"/>
                </a:cubicBezTo>
                <a:cubicBezTo>
                  <a:pt x="2846533" y="3168678"/>
                  <a:pt x="2685614" y="3110406"/>
                  <a:pt x="2597467" y="2988423"/>
                </a:cubicBezTo>
                <a:cubicBezTo>
                  <a:pt x="2389417" y="3104205"/>
                  <a:pt x="2119198" y="3039125"/>
                  <a:pt x="1998453" y="2844113"/>
                </a:cubicBezTo>
                <a:cubicBezTo>
                  <a:pt x="1879840" y="2856931"/>
                  <a:pt x="1768465" y="2789036"/>
                  <a:pt x="1735080" y="2683523"/>
                </a:cubicBezTo>
                <a:cubicBezTo>
                  <a:pt x="1710897" y="2607183"/>
                  <a:pt x="1732274" y="2524797"/>
                  <a:pt x="1791357" y="2466753"/>
                </a:cubicBezTo>
                <a:cubicBezTo>
                  <a:pt x="1707531" y="2421223"/>
                  <a:pt x="1660849" y="2333854"/>
                  <a:pt x="1672519" y="2244354"/>
                </a:cubicBezTo>
                <a:cubicBezTo>
                  <a:pt x="1686210" y="2139563"/>
                  <a:pt x="1776320" y="2057481"/>
                  <a:pt x="1889547" y="2046678"/>
                </a:cubicBezTo>
                <a:cubicBezTo>
                  <a:pt x="1890220" y="2044929"/>
                  <a:pt x="1890949" y="2043217"/>
                  <a:pt x="1891623" y="2041467"/>
                </a:cubicBezTo>
                <a:cubicBezTo>
                  <a:pt x="1876417" y="1938274"/>
                  <a:pt x="1911878" y="1834206"/>
                  <a:pt x="1988297" y="1757601"/>
                </a:cubicBezTo>
                <a:cubicBezTo>
                  <a:pt x="2109043" y="1636607"/>
                  <a:pt x="2304805" y="1609639"/>
                  <a:pt x="2458599" y="1692749"/>
                </a:cubicBezTo>
                <a:lnTo>
                  <a:pt x="2458689" y="1692629"/>
                </a:lnTo>
                <a:lnTo>
                  <a:pt x="2500074" y="1637654"/>
                </a:lnTo>
                <a:cubicBezTo>
                  <a:pt x="2610402" y="1523578"/>
                  <a:pt x="2807972" y="1511933"/>
                  <a:pt x="2932771" y="1625425"/>
                </a:cubicBezTo>
                <a:lnTo>
                  <a:pt x="2934886" y="1622474"/>
                </a:lnTo>
                <a:lnTo>
                  <a:pt x="2965602" y="1579616"/>
                </a:lnTo>
                <a:cubicBezTo>
                  <a:pt x="3003938" y="1538128"/>
                  <a:pt x="3057739" y="1510307"/>
                  <a:pt x="3117536" y="1502491"/>
                </a:cubicBezTo>
                <a:cubicBezTo>
                  <a:pt x="3133990" y="1500337"/>
                  <a:pt x="3150440" y="1499753"/>
                  <a:pt x="3166663" y="1500655"/>
                </a:cubicBezTo>
                <a:lnTo>
                  <a:pt x="3203351" y="1507816"/>
                </a:lnTo>
                <a:lnTo>
                  <a:pt x="3144199" y="1462749"/>
                </a:lnTo>
                <a:cubicBezTo>
                  <a:pt x="3070126" y="1386893"/>
                  <a:pt x="3032939" y="1282655"/>
                  <a:pt x="3046462" y="1176523"/>
                </a:cubicBezTo>
                <a:cubicBezTo>
                  <a:pt x="3067612" y="1010837"/>
                  <a:pt x="3206825" y="881054"/>
                  <a:pt x="3381750" y="863974"/>
                </a:cubicBezTo>
                <a:cubicBezTo>
                  <a:pt x="3382790" y="861208"/>
                  <a:pt x="3383917" y="858501"/>
                  <a:pt x="3384957" y="855735"/>
                </a:cubicBezTo>
                <a:cubicBezTo>
                  <a:pt x="3361466" y="692575"/>
                  <a:pt x="3416250" y="528031"/>
                  <a:pt x="3534311" y="406909"/>
                </a:cubicBezTo>
                <a:cubicBezTo>
                  <a:pt x="3720852" y="215603"/>
                  <a:pt x="4023287" y="172963"/>
                  <a:pt x="4260884" y="304370"/>
                </a:cubicBezTo>
                <a:lnTo>
                  <a:pt x="4261023" y="304180"/>
                </a:lnTo>
                <a:lnTo>
                  <a:pt x="4324960" y="217258"/>
                </a:lnTo>
                <a:cubicBezTo>
                  <a:pt x="4495406" y="36889"/>
                  <a:pt x="4800634" y="18478"/>
                  <a:pt x="4993438" y="197921"/>
                </a:cubicBezTo>
                <a:lnTo>
                  <a:pt x="4996705" y="193256"/>
                </a:lnTo>
                <a:lnTo>
                  <a:pt x="5044158" y="125493"/>
                </a:lnTo>
                <a:cubicBezTo>
                  <a:pt x="5103384" y="59896"/>
                  <a:pt x="5186502" y="15907"/>
                  <a:pt x="5278884" y="3548"/>
                </a:cubicBezTo>
                <a:cubicBezTo>
                  <a:pt x="5304303" y="143"/>
                  <a:pt x="5329717" y="-781"/>
                  <a:pt x="5354780" y="646"/>
                </a:cubicBezTo>
                <a:close/>
              </a:path>
            </a:pathLst>
          </a:custGeom>
          <a:blipFill dpi="0" rotWithShape="1">
            <a:blip r:embed="rId2"/>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467294" y="330829"/>
            <a:ext cx="9069572"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PESTEL analysis framework of Green Haven Florist </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791582496"/>
              </p:ext>
            </p:extLst>
          </p:nvPr>
        </p:nvGraphicFramePr>
        <p:xfrm>
          <a:off x="1051761" y="1509831"/>
          <a:ext cx="9932581" cy="4297680"/>
        </p:xfrm>
        <a:graphic>
          <a:graphicData uri="http://schemas.openxmlformats.org/drawingml/2006/table">
            <a:tbl>
              <a:tblPr firstRow="1" bandRow="1">
                <a:tableStyleId>{5C22544A-7EE6-4342-B048-85BDC9FD1C3A}</a:tableStyleId>
              </a:tblPr>
              <a:tblGrid>
                <a:gridCol w="1614021">
                  <a:extLst>
                    <a:ext uri="{9D8B030D-6E8A-4147-A177-3AD203B41FA5}">
                      <a16:colId xmlns:a16="http://schemas.microsoft.com/office/drawing/2014/main" val="1284065850"/>
                    </a:ext>
                  </a:extLst>
                </a:gridCol>
                <a:gridCol w="1694616">
                  <a:extLst>
                    <a:ext uri="{9D8B030D-6E8A-4147-A177-3AD203B41FA5}">
                      <a16:colId xmlns:a16="http://schemas.microsoft.com/office/drawing/2014/main" val="1858564028"/>
                    </a:ext>
                  </a:extLst>
                </a:gridCol>
                <a:gridCol w="1681070">
                  <a:extLst>
                    <a:ext uri="{9D8B030D-6E8A-4147-A177-3AD203B41FA5}">
                      <a16:colId xmlns:a16="http://schemas.microsoft.com/office/drawing/2014/main" val="1949424782"/>
                    </a:ext>
                  </a:extLst>
                </a:gridCol>
                <a:gridCol w="1683805">
                  <a:extLst>
                    <a:ext uri="{9D8B030D-6E8A-4147-A177-3AD203B41FA5}">
                      <a16:colId xmlns:a16="http://schemas.microsoft.com/office/drawing/2014/main" val="446382655"/>
                    </a:ext>
                  </a:extLst>
                </a:gridCol>
                <a:gridCol w="1508463">
                  <a:extLst>
                    <a:ext uri="{9D8B030D-6E8A-4147-A177-3AD203B41FA5}">
                      <a16:colId xmlns:a16="http://schemas.microsoft.com/office/drawing/2014/main" val="3644160467"/>
                    </a:ext>
                  </a:extLst>
                </a:gridCol>
                <a:gridCol w="1750606">
                  <a:extLst>
                    <a:ext uri="{9D8B030D-6E8A-4147-A177-3AD203B41FA5}">
                      <a16:colId xmlns:a16="http://schemas.microsoft.com/office/drawing/2014/main" val="66830876"/>
                    </a:ext>
                  </a:extLst>
                </a:gridCol>
              </a:tblGrid>
              <a:tr h="326607">
                <a:tc>
                  <a:txBody>
                    <a:bodyPr/>
                    <a:lstStyle/>
                    <a:p>
                      <a:pPr lvl="0" algn="ctr"/>
                      <a:endParaRPr lang="en-GB" sz="2000" dirty="0"/>
                    </a:p>
                    <a:p>
                      <a:pPr lvl="0" algn="ctr"/>
                      <a:r>
                        <a:rPr lang="en-GB" sz="2000" dirty="0">
                          <a:solidFill>
                            <a:schemeClr val="tx1"/>
                          </a:solidFill>
                        </a:rPr>
                        <a:t>Political  Factors</a:t>
                      </a:r>
                    </a:p>
                  </a:txBody>
                  <a:tcPr>
                    <a:pattFill prst="pct50">
                      <a:fgClr>
                        <a:srgbClr val="FF0000"/>
                      </a:fgClr>
                      <a:bgClr>
                        <a:schemeClr val="bg1"/>
                      </a:bgClr>
                    </a:pattFill>
                  </a:tcPr>
                </a:tc>
                <a:tc>
                  <a:txBody>
                    <a:bodyPr/>
                    <a:lstStyle/>
                    <a:p>
                      <a:pPr lvl="0" algn="ctr"/>
                      <a:endParaRPr lang="en-GB" sz="2000" dirty="0"/>
                    </a:p>
                    <a:p>
                      <a:pPr lvl="0" algn="ctr"/>
                      <a:r>
                        <a:rPr lang="en-GB" sz="2000" dirty="0">
                          <a:solidFill>
                            <a:schemeClr val="tx1"/>
                          </a:solidFill>
                        </a:rPr>
                        <a:t>Economic Factors</a:t>
                      </a:r>
                    </a:p>
                  </a:txBody>
                  <a:tcPr>
                    <a:pattFill prst="pct50">
                      <a:fgClr>
                        <a:srgbClr val="FFC000"/>
                      </a:fgClr>
                      <a:bgClr>
                        <a:schemeClr val="bg1"/>
                      </a:bgClr>
                    </a:pattFill>
                  </a:tcPr>
                </a:tc>
                <a:tc>
                  <a:txBody>
                    <a:bodyPr/>
                    <a:lstStyle/>
                    <a:p>
                      <a:pPr lvl="0" algn="ctr"/>
                      <a:endParaRPr lang="en-GB" sz="2000" dirty="0"/>
                    </a:p>
                    <a:p>
                      <a:pPr lvl="0" algn="ctr"/>
                      <a:r>
                        <a:rPr lang="en-GB" sz="2000" dirty="0">
                          <a:solidFill>
                            <a:schemeClr val="tx1"/>
                          </a:solidFill>
                        </a:rPr>
                        <a:t>Social Factors</a:t>
                      </a:r>
                    </a:p>
                  </a:txBody>
                  <a:tcPr>
                    <a:pattFill prst="pct50">
                      <a:fgClr>
                        <a:srgbClr val="FFFF00"/>
                      </a:fgClr>
                      <a:bgClr>
                        <a:schemeClr val="bg1"/>
                      </a:bgClr>
                    </a:pattFill>
                  </a:tcPr>
                </a:tc>
                <a:tc>
                  <a:txBody>
                    <a:bodyPr/>
                    <a:lstStyle/>
                    <a:p>
                      <a:pPr lvl="0" algn="ctr"/>
                      <a:endParaRPr lang="en-GB" sz="2000" dirty="0"/>
                    </a:p>
                    <a:p>
                      <a:pPr lvl="0" algn="ctr"/>
                      <a:r>
                        <a:rPr lang="en-GB" sz="2000" dirty="0">
                          <a:solidFill>
                            <a:schemeClr val="tx1"/>
                          </a:solidFill>
                        </a:rPr>
                        <a:t>Technological </a:t>
                      </a:r>
                    </a:p>
                    <a:p>
                      <a:pPr lvl="0" algn="ctr"/>
                      <a:r>
                        <a:rPr lang="en-GB" sz="2000" dirty="0">
                          <a:solidFill>
                            <a:schemeClr val="tx1"/>
                          </a:solidFill>
                        </a:rPr>
                        <a:t>Factors</a:t>
                      </a:r>
                    </a:p>
                  </a:txBody>
                  <a:tcPr>
                    <a:pattFill prst="pct50">
                      <a:fgClr>
                        <a:srgbClr val="92D050"/>
                      </a:fgClr>
                      <a:bgClr>
                        <a:schemeClr val="bg1"/>
                      </a:bgClr>
                    </a:pattFill>
                  </a:tcPr>
                </a:tc>
                <a:tc>
                  <a:txBody>
                    <a:bodyPr/>
                    <a:lstStyle/>
                    <a:p>
                      <a:pPr lvl="0" algn="ctr"/>
                      <a:endParaRPr lang="en-GB" sz="2000" dirty="0"/>
                    </a:p>
                    <a:p>
                      <a:pPr lvl="0" algn="ctr"/>
                      <a:r>
                        <a:rPr lang="en-GB" sz="2000" dirty="0">
                          <a:solidFill>
                            <a:schemeClr val="tx1"/>
                          </a:solidFill>
                        </a:rPr>
                        <a:t>Legal Factors</a:t>
                      </a:r>
                    </a:p>
                  </a:txBody>
                  <a:tcPr>
                    <a:pattFill prst="pct50">
                      <a:fgClr>
                        <a:srgbClr val="00B0F0"/>
                      </a:fgClr>
                      <a:bgClr>
                        <a:schemeClr val="bg1"/>
                      </a:bgClr>
                    </a:pattFill>
                  </a:tcPr>
                </a:tc>
                <a:tc>
                  <a:txBody>
                    <a:bodyPr/>
                    <a:lstStyle/>
                    <a:p>
                      <a:pPr lvl="0" algn="ctr"/>
                      <a:endParaRPr lang="en-GB" sz="2000" dirty="0"/>
                    </a:p>
                    <a:p>
                      <a:pPr lvl="0" algn="ctr"/>
                      <a:r>
                        <a:rPr lang="en-GB" sz="2000" dirty="0">
                          <a:solidFill>
                            <a:schemeClr val="tx1"/>
                          </a:solidFill>
                        </a:rPr>
                        <a:t>Environmental Factors</a:t>
                      </a:r>
                    </a:p>
                  </a:txBody>
                  <a:tcPr>
                    <a:pattFill prst="pct50">
                      <a:fgClr>
                        <a:schemeClr val="accent1"/>
                      </a:fgClr>
                      <a:bgClr>
                        <a:schemeClr val="bg1"/>
                      </a:bgClr>
                    </a:pattFill>
                  </a:tcPr>
                </a:tc>
                <a:extLst>
                  <a:ext uri="{0D108BD9-81ED-4DB2-BD59-A6C34878D82A}">
                    <a16:rowId xmlns:a16="http://schemas.microsoft.com/office/drawing/2014/main" val="2083540418"/>
                  </a:ext>
                </a:extLst>
              </a:tr>
              <a:tr h="1984239">
                <a:tc>
                  <a:txBody>
                    <a:bodyPr/>
                    <a:lstStyle/>
                    <a:p>
                      <a:pPr marL="285750" indent="-285750">
                        <a:buFont typeface="Wingdings" panose="05000000000000000000" pitchFamily="2" charset="2"/>
                        <a:buChar char="§"/>
                      </a:pPr>
                      <a:r>
                        <a:rPr lang="en-GB" sz="1400" b="1" dirty="0"/>
                        <a:t>Trade policies and import costs.</a:t>
                      </a:r>
                    </a:p>
                    <a:p>
                      <a:pPr marL="285750" indent="-285750">
                        <a:buFont typeface="Wingdings" panose="05000000000000000000" pitchFamily="2" charset="2"/>
                        <a:buChar char="§"/>
                      </a:pPr>
                      <a:r>
                        <a:rPr lang="en-GB" sz="1400" b="1" dirty="0"/>
                        <a:t>Sustainability regulations.</a:t>
                      </a:r>
                    </a:p>
                    <a:p>
                      <a:pPr marL="0" indent="0">
                        <a:buFont typeface="Wingdings" panose="05000000000000000000" pitchFamily="2" charset="2"/>
                        <a:buNone/>
                      </a:pPr>
                      <a:endParaRPr lang="en-GB" sz="1400" b="1" dirty="0"/>
                    </a:p>
                  </a:txBody>
                  <a:tcPr>
                    <a:pattFill prst="pct50">
                      <a:fgClr>
                        <a:srgbClr val="FF0000"/>
                      </a:fgClr>
                      <a:bgClr>
                        <a:schemeClr val="bg1"/>
                      </a:bgClr>
                    </a:pattFill>
                  </a:tcPr>
                </a:tc>
                <a:tc>
                  <a:txBody>
                    <a:bodyPr/>
                    <a:lstStyle/>
                    <a:p>
                      <a:pPr marL="285750" indent="-285750">
                        <a:buFont typeface="Wingdings" panose="05000000000000000000" pitchFamily="2" charset="2"/>
                        <a:buChar char="§"/>
                      </a:pPr>
                      <a:r>
                        <a:rPr lang="en-GB" sz="1400" b="1" dirty="0"/>
                        <a:t>Cost of living</a:t>
                      </a:r>
                    </a:p>
                    <a:p>
                      <a:pPr marL="285750" indent="-285750">
                        <a:buFont typeface="Wingdings" panose="05000000000000000000" pitchFamily="2" charset="2"/>
                        <a:buChar char="§"/>
                      </a:pPr>
                      <a:r>
                        <a:rPr lang="en-GB" sz="1400" b="1" dirty="0"/>
                        <a:t>Online price competitions</a:t>
                      </a:r>
                    </a:p>
                    <a:p>
                      <a:pPr marL="285750" indent="-285750">
                        <a:buFont typeface="Wingdings" panose="05000000000000000000" pitchFamily="2" charset="2"/>
                        <a:buChar char="§"/>
                      </a:pPr>
                      <a:r>
                        <a:rPr lang="en-GB" sz="1400" b="1" dirty="0"/>
                        <a:t>Rising inflation and supply chain issues are increasing the cost of imported flowers having direct impact on profits for small businesses (Fresh Produce, 2025a)</a:t>
                      </a:r>
                    </a:p>
                    <a:p>
                      <a:endParaRPr lang="en-GB" sz="1400" b="1" dirty="0"/>
                    </a:p>
                  </a:txBody>
                  <a:tcPr>
                    <a:pattFill prst="pct50">
                      <a:fgClr>
                        <a:srgbClr val="FFC000"/>
                      </a:fgClr>
                      <a:bgClr>
                        <a:schemeClr val="bg1"/>
                      </a:bgClr>
                    </a:pattFill>
                  </a:tcPr>
                </a:tc>
                <a:tc>
                  <a:txBody>
                    <a:bodyPr/>
                    <a:lstStyle/>
                    <a:p>
                      <a:pPr marL="285750" indent="-285750">
                        <a:buFont typeface="Arial" panose="020B0604020202020204" pitchFamily="34" charset="0"/>
                        <a:buChar char="•"/>
                      </a:pPr>
                      <a:r>
                        <a:rPr lang="en-GB" sz="1400" b="1" dirty="0"/>
                        <a:t>Changing customer behaviour – online instead of in-store.</a:t>
                      </a:r>
                    </a:p>
                    <a:p>
                      <a:pPr marL="285750" indent="-285750">
                        <a:buFont typeface="Arial" panose="020B0604020202020204" pitchFamily="34" charset="0"/>
                        <a:buChar char="•"/>
                      </a:pPr>
                      <a:r>
                        <a:rPr lang="en-GB" sz="1400" b="1" dirty="0"/>
                        <a:t>Not enough social media marketing that targets younger generations.</a:t>
                      </a:r>
                    </a:p>
                  </a:txBody>
                  <a:tcPr>
                    <a:pattFill prst="pct50">
                      <a:fgClr>
                        <a:srgbClr val="FFFF00"/>
                      </a:fgClr>
                      <a:bgClr>
                        <a:schemeClr val="bg1"/>
                      </a:bgClr>
                    </a:pattFill>
                  </a:tcPr>
                </a:tc>
                <a:tc>
                  <a:txBody>
                    <a:bodyPr/>
                    <a:lstStyle/>
                    <a:p>
                      <a:pPr marL="285750" indent="-285750">
                        <a:buFont typeface="Arial" panose="020B0604020202020204" pitchFamily="34" charset="0"/>
                        <a:buChar char="•"/>
                      </a:pPr>
                      <a:r>
                        <a:rPr lang="en-GB" sz="1400" b="1" dirty="0"/>
                        <a:t>Shifting to e-commerce – online retail shops offering subscriptions. (Fresh Produce, 2025b)</a:t>
                      </a:r>
                    </a:p>
                    <a:p>
                      <a:pPr marL="285750" indent="-285750">
                        <a:buFont typeface="Arial" panose="020B0604020202020204" pitchFamily="34" charset="0"/>
                        <a:buChar char="•"/>
                      </a:pPr>
                      <a:r>
                        <a:rPr lang="en-GB" sz="1400" b="1" dirty="0"/>
                        <a:t>Outdated website</a:t>
                      </a:r>
                    </a:p>
                  </a:txBody>
                  <a:tcPr>
                    <a:pattFill prst="pct50">
                      <a:fgClr>
                        <a:srgbClr val="92D050"/>
                      </a:fgClr>
                      <a:bgClr>
                        <a:schemeClr val="bg1"/>
                      </a:bgClr>
                    </a:patt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Consumer protection – online sales must comply</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Legal standards around environment-friendly packaging</a:t>
                      </a:r>
                    </a:p>
                  </a:txBody>
                  <a:tcPr>
                    <a:pattFill prst="pct50">
                      <a:fgClr>
                        <a:srgbClr val="00B0F0"/>
                      </a:fgClr>
                      <a:bgClr>
                        <a:schemeClr val="bg1"/>
                      </a:bgClr>
                    </a:pattFill>
                  </a:tcPr>
                </a:tc>
                <a:tc>
                  <a:txBody>
                    <a:bodyPr/>
                    <a:lstStyle/>
                    <a:p>
                      <a:pPr marL="285750" indent="-285750">
                        <a:buFont typeface="Wingdings" panose="05000000000000000000" pitchFamily="2" charset="2"/>
                        <a:buChar char="§"/>
                      </a:pPr>
                      <a:r>
                        <a:rPr lang="en-GB" sz="1400" b="1" dirty="0"/>
                        <a:t>Sustainability expectations – growing pressure to use eco-friendly materials (Brooks et al., 2011)</a:t>
                      </a:r>
                    </a:p>
                    <a:p>
                      <a:pPr marL="285750" indent="-285750">
                        <a:buFont typeface="Wingdings" panose="05000000000000000000" pitchFamily="2" charset="2"/>
                        <a:buChar char="§"/>
                      </a:pPr>
                      <a:r>
                        <a:rPr lang="en-GB" sz="1400" b="1" dirty="0"/>
                        <a:t>Weather conditions affect supply and flower quality</a:t>
                      </a:r>
                    </a:p>
                    <a:p>
                      <a:endParaRPr lang="en-GB" sz="1400" b="1" dirty="0"/>
                    </a:p>
                  </a:txBody>
                  <a:tcPr>
                    <a:pattFill prst="pct5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4" name="TextBox 3">
            <a:extLst>
              <a:ext uri="{FF2B5EF4-FFF2-40B4-BE49-F238E27FC236}">
                <a16:creationId xmlns:a16="http://schemas.microsoft.com/office/drawing/2014/main" id="{52D5F8F0-BA3A-207A-C02A-F3382A5C9679}"/>
              </a:ext>
            </a:extLst>
          </p:cNvPr>
          <p:cNvSpPr txBox="1"/>
          <p:nvPr/>
        </p:nvSpPr>
        <p:spPr>
          <a:xfrm>
            <a:off x="7804297" y="6476071"/>
            <a:ext cx="4472764" cy="261610"/>
          </a:xfrm>
          <a:prstGeom prst="rect">
            <a:avLst/>
          </a:prstGeom>
          <a:noFill/>
        </p:spPr>
        <p:txBody>
          <a:bodyPr wrap="square" rtlCol="0">
            <a:spAutoFit/>
          </a:bodyPr>
          <a:lstStyle/>
          <a:p>
            <a:r>
              <a:rPr lang="en-GB" sz="1100" dirty="0"/>
              <a:t>Source: Framework adapted from Brooks, Weatherston &amp; Wilkinson (2011)</a:t>
            </a:r>
          </a:p>
        </p:txBody>
      </p:sp>
    </p:spTree>
    <p:extLst>
      <p:ext uri="{BB962C8B-B14F-4D97-AF65-F5344CB8AC3E}">
        <p14:creationId xmlns:p14="http://schemas.microsoft.com/office/powerpoint/2010/main" val="764605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58000">
              <a:schemeClr val="accent5">
                <a:lumMod val="40000"/>
                <a:lumOff val="60000"/>
              </a:schemeClr>
            </a:gs>
            <a:gs pos="35000">
              <a:schemeClr val="accent4">
                <a:lumMod val="20000"/>
                <a:lumOff val="80000"/>
              </a:schemeClr>
            </a:gs>
            <a:gs pos="6000">
              <a:schemeClr val="accent5">
                <a:lumMod val="20000"/>
                <a:lumOff val="80000"/>
              </a:schemeClr>
            </a:gs>
            <a:gs pos="100000">
              <a:schemeClr val="accent1">
                <a:lumMod val="20000"/>
                <a:lumOff val="80000"/>
              </a:schemeClr>
            </a:gs>
          </a:gsLst>
          <a:lin ang="5400000" scaled="1"/>
        </a:gra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C13CF58-DA76-E298-B329-D69BAA077910}"/>
              </a:ext>
            </a:extLst>
          </p:cNvPr>
          <p:cNvSpPr/>
          <p:nvPr/>
        </p:nvSpPr>
        <p:spPr>
          <a:xfrm>
            <a:off x="-1736382" y="-1656601"/>
            <a:ext cx="14242362" cy="8514601"/>
          </a:xfrm>
          <a:custGeom>
            <a:avLst/>
            <a:gdLst>
              <a:gd name="connsiteX0" fmla="*/ 1755687 w 14242362"/>
              <a:gd name="connsiteY0" fmla="*/ 6003131 h 8514601"/>
              <a:gd name="connsiteX1" fmla="*/ 1912815 w 14242362"/>
              <a:gd name="connsiteY1" fmla="*/ 6073378 h 8514601"/>
              <a:gd name="connsiteX2" fmla="*/ 1963815 w 14242362"/>
              <a:gd name="connsiteY2" fmla="*/ 6134726 h 8514601"/>
              <a:gd name="connsiteX3" fmla="*/ 1966968 w 14242362"/>
              <a:gd name="connsiteY3" fmla="*/ 6138518 h 8514601"/>
              <a:gd name="connsiteX4" fmla="*/ 2187625 w 14242362"/>
              <a:gd name="connsiteY4" fmla="*/ 6004050 h 8514601"/>
              <a:gd name="connsiteX5" fmla="*/ 2337714 w 14242362"/>
              <a:gd name="connsiteY5" fmla="*/ 6034417 h 8514601"/>
              <a:gd name="connsiteX6" fmla="*/ 2525721 w 14242362"/>
              <a:gd name="connsiteY6" fmla="*/ 6318413 h 8514601"/>
              <a:gd name="connsiteX7" fmla="*/ 2526744 w 14242362"/>
              <a:gd name="connsiteY7" fmla="*/ 6318919 h 8514601"/>
              <a:gd name="connsiteX8" fmla="*/ 2606241 w 14242362"/>
              <a:gd name="connsiteY8" fmla="*/ 6358259 h 8514601"/>
              <a:gd name="connsiteX9" fmla="*/ 2767002 w 14242362"/>
              <a:gd name="connsiteY9" fmla="*/ 6594038 h 8514601"/>
              <a:gd name="connsiteX10" fmla="*/ 2756202 w 14242362"/>
              <a:gd name="connsiteY10" fmla="*/ 6892913 h 8514601"/>
              <a:gd name="connsiteX11" fmla="*/ 2835093 w 14242362"/>
              <a:gd name="connsiteY11" fmla="*/ 7349887 h 8514601"/>
              <a:gd name="connsiteX12" fmla="*/ 2465532 w 14242362"/>
              <a:gd name="connsiteY12" fmla="*/ 7749898 h 8514601"/>
              <a:gd name="connsiteX13" fmla="*/ 2333236 w 14242362"/>
              <a:gd name="connsiteY13" fmla="*/ 8092658 h 8514601"/>
              <a:gd name="connsiteX14" fmla="*/ 1882809 w 14242362"/>
              <a:gd name="connsiteY14" fmla="*/ 8134158 h 8514601"/>
              <a:gd name="connsiteX15" fmla="*/ 1560925 w 14242362"/>
              <a:gd name="connsiteY15" fmla="*/ 8499818 h 8514601"/>
              <a:gd name="connsiteX16" fmla="*/ 1087648 w 14242362"/>
              <a:gd name="connsiteY16" fmla="*/ 8276621 h 8514601"/>
              <a:gd name="connsiteX17" fmla="*/ 384614 w 14242362"/>
              <a:gd name="connsiteY17" fmla="*/ 8056097 h 8514601"/>
              <a:gd name="connsiteX18" fmla="*/ 75505 w 14242362"/>
              <a:gd name="connsiteY18" fmla="*/ 7810696 h 8514601"/>
              <a:gd name="connsiteX19" fmla="*/ 141555 w 14242362"/>
              <a:gd name="connsiteY19" fmla="*/ 7479446 h 8514601"/>
              <a:gd name="connsiteX20" fmla="*/ 2080 w 14242362"/>
              <a:gd name="connsiteY20" fmla="*/ 7139593 h 8514601"/>
              <a:gd name="connsiteX21" fmla="*/ 256795 w 14242362"/>
              <a:gd name="connsiteY21" fmla="*/ 6837521 h 8514601"/>
              <a:gd name="connsiteX22" fmla="*/ 259232 w 14242362"/>
              <a:gd name="connsiteY22" fmla="*/ 6829558 h 8514601"/>
              <a:gd name="connsiteX23" fmla="*/ 372695 w 14242362"/>
              <a:gd name="connsiteY23" fmla="*/ 6395776 h 8514601"/>
              <a:gd name="connsiteX24" fmla="*/ 924665 w 14242362"/>
              <a:gd name="connsiteY24" fmla="*/ 6296674 h 8514601"/>
              <a:gd name="connsiteX25" fmla="*/ 924771 w 14242362"/>
              <a:gd name="connsiteY25" fmla="*/ 6296491 h 8514601"/>
              <a:gd name="connsiteX26" fmla="*/ 973342 w 14242362"/>
              <a:gd name="connsiteY26" fmla="*/ 6212482 h 8514601"/>
              <a:gd name="connsiteX27" fmla="*/ 1481179 w 14242362"/>
              <a:gd name="connsiteY27" fmla="*/ 6193794 h 8514601"/>
              <a:gd name="connsiteX28" fmla="*/ 1483661 w 14242362"/>
              <a:gd name="connsiteY28" fmla="*/ 6189284 h 8514601"/>
              <a:gd name="connsiteX29" fmla="*/ 1519710 w 14242362"/>
              <a:gd name="connsiteY29" fmla="*/ 6123793 h 8514601"/>
              <a:gd name="connsiteX30" fmla="*/ 1698029 w 14242362"/>
              <a:gd name="connsiteY30" fmla="*/ 6005936 h 8514601"/>
              <a:gd name="connsiteX31" fmla="*/ 1755687 w 14242362"/>
              <a:gd name="connsiteY31" fmla="*/ 6003131 h 8514601"/>
              <a:gd name="connsiteX32" fmla="*/ 13567220 w 14242362"/>
              <a:gd name="connsiteY32" fmla="*/ 5834907 h 8514601"/>
              <a:gd name="connsiteX33" fmla="*/ 13664292 w 14242362"/>
              <a:gd name="connsiteY33" fmla="*/ 5875765 h 8514601"/>
              <a:gd name="connsiteX34" fmla="*/ 13695799 w 14242362"/>
              <a:gd name="connsiteY34" fmla="*/ 5911448 h 8514601"/>
              <a:gd name="connsiteX35" fmla="*/ 13697746 w 14242362"/>
              <a:gd name="connsiteY35" fmla="*/ 5913654 h 8514601"/>
              <a:gd name="connsiteX36" fmla="*/ 13865233 w 14242362"/>
              <a:gd name="connsiteY36" fmla="*/ 5835637 h 8514601"/>
              <a:gd name="connsiteX37" fmla="*/ 13926788 w 14242362"/>
              <a:gd name="connsiteY37" fmla="*/ 5853104 h 8514601"/>
              <a:gd name="connsiteX38" fmla="*/ 14042936 w 14242362"/>
              <a:gd name="connsiteY38" fmla="*/ 6018290 h 8514601"/>
              <a:gd name="connsiteX39" fmla="*/ 14043568 w 14242362"/>
              <a:gd name="connsiteY39" fmla="*/ 6018584 h 8514601"/>
              <a:gd name="connsiteX40" fmla="*/ 14092680 w 14242362"/>
              <a:gd name="connsiteY40" fmla="*/ 6041466 h 8514601"/>
              <a:gd name="connsiteX41" fmla="*/ 14191996 w 14242362"/>
              <a:gd name="connsiteY41" fmla="*/ 6178607 h 8514601"/>
              <a:gd name="connsiteX42" fmla="*/ 14185324 w 14242362"/>
              <a:gd name="connsiteY42" fmla="*/ 6352447 h 8514601"/>
              <a:gd name="connsiteX43" fmla="*/ 14234062 w 14242362"/>
              <a:gd name="connsiteY43" fmla="*/ 6618244 h 8514601"/>
              <a:gd name="connsiteX44" fmla="*/ 14005752 w 14242362"/>
              <a:gd name="connsiteY44" fmla="*/ 6850909 h 8514601"/>
              <a:gd name="connsiteX45" fmla="*/ 13924022 w 14242362"/>
              <a:gd name="connsiteY45" fmla="*/ 7050274 h 8514601"/>
              <a:gd name="connsiteX46" fmla="*/ 13645754 w 14242362"/>
              <a:gd name="connsiteY46" fmla="*/ 7074413 h 8514601"/>
              <a:gd name="connsiteX47" fmla="*/ 13446899 w 14242362"/>
              <a:gd name="connsiteY47" fmla="*/ 7287098 h 8514601"/>
              <a:gd name="connsiteX48" fmla="*/ 13154516 w 14242362"/>
              <a:gd name="connsiteY48" fmla="*/ 7157276 h 8514601"/>
              <a:gd name="connsiteX49" fmla="*/ 12720191 w 14242362"/>
              <a:gd name="connsiteY49" fmla="*/ 7029009 h 8514601"/>
              <a:gd name="connsiteX50" fmla="*/ 12529228 w 14242362"/>
              <a:gd name="connsiteY50" fmla="*/ 6886272 h 8514601"/>
              <a:gd name="connsiteX51" fmla="*/ 12570033 w 14242362"/>
              <a:gd name="connsiteY51" fmla="*/ 6693602 h 8514601"/>
              <a:gd name="connsiteX52" fmla="*/ 12483868 w 14242362"/>
              <a:gd name="connsiteY52" fmla="*/ 6495927 h 8514601"/>
              <a:gd name="connsiteX53" fmla="*/ 12641227 w 14242362"/>
              <a:gd name="connsiteY53" fmla="*/ 6320228 h 8514601"/>
              <a:gd name="connsiteX54" fmla="*/ 12642732 w 14242362"/>
              <a:gd name="connsiteY54" fmla="*/ 6315596 h 8514601"/>
              <a:gd name="connsiteX55" fmla="*/ 12712828 w 14242362"/>
              <a:gd name="connsiteY55" fmla="*/ 6063288 h 8514601"/>
              <a:gd name="connsiteX56" fmla="*/ 13053827 w 14242362"/>
              <a:gd name="connsiteY56" fmla="*/ 6005646 h 8514601"/>
              <a:gd name="connsiteX57" fmla="*/ 13053892 w 14242362"/>
              <a:gd name="connsiteY57" fmla="*/ 6005539 h 8514601"/>
              <a:gd name="connsiteX58" fmla="*/ 13083899 w 14242362"/>
              <a:gd name="connsiteY58" fmla="*/ 5956675 h 8514601"/>
              <a:gd name="connsiteX59" fmla="*/ 13397633 w 14242362"/>
              <a:gd name="connsiteY59" fmla="*/ 5945805 h 8514601"/>
              <a:gd name="connsiteX60" fmla="*/ 13399166 w 14242362"/>
              <a:gd name="connsiteY60" fmla="*/ 5943183 h 8514601"/>
              <a:gd name="connsiteX61" fmla="*/ 13421437 w 14242362"/>
              <a:gd name="connsiteY61" fmla="*/ 5905090 h 8514601"/>
              <a:gd name="connsiteX62" fmla="*/ 13531600 w 14242362"/>
              <a:gd name="connsiteY62" fmla="*/ 5836538 h 8514601"/>
              <a:gd name="connsiteX63" fmla="*/ 13567220 w 14242362"/>
              <a:gd name="connsiteY63" fmla="*/ 5834907 h 8514601"/>
              <a:gd name="connsiteX64" fmla="*/ 5354780 w 14242362"/>
              <a:gd name="connsiteY64" fmla="*/ 646 h 8514601"/>
              <a:gd name="connsiteX65" fmla="*/ 5561612 w 14242362"/>
              <a:gd name="connsiteY65" fmla="*/ 73329 h 8514601"/>
              <a:gd name="connsiteX66" fmla="*/ 5628746 w 14242362"/>
              <a:gd name="connsiteY66" fmla="*/ 136804 h 8514601"/>
              <a:gd name="connsiteX67" fmla="*/ 5632895 w 14242362"/>
              <a:gd name="connsiteY67" fmla="*/ 140728 h 8514601"/>
              <a:gd name="connsiteX68" fmla="*/ 5923352 w 14242362"/>
              <a:gd name="connsiteY68" fmla="*/ 1596 h 8514601"/>
              <a:gd name="connsiteX69" fmla="*/ 6120917 w 14242362"/>
              <a:gd name="connsiteY69" fmla="*/ 33017 h 8514601"/>
              <a:gd name="connsiteX70" fmla="*/ 6368397 w 14242362"/>
              <a:gd name="connsiteY70" fmla="*/ 326862 h 8514601"/>
              <a:gd name="connsiteX71" fmla="*/ 6369744 w 14242362"/>
              <a:gd name="connsiteY71" fmla="*/ 327386 h 8514601"/>
              <a:gd name="connsiteX72" fmla="*/ 6474388 w 14242362"/>
              <a:gd name="connsiteY72" fmla="*/ 368090 h 8514601"/>
              <a:gd name="connsiteX73" fmla="*/ 6686002 w 14242362"/>
              <a:gd name="connsiteY73" fmla="*/ 612047 h 8514601"/>
              <a:gd name="connsiteX74" fmla="*/ 6671785 w 14242362"/>
              <a:gd name="connsiteY74" fmla="*/ 921288 h 8514601"/>
              <a:gd name="connsiteX75" fmla="*/ 6775631 w 14242362"/>
              <a:gd name="connsiteY75" fmla="*/ 1394110 h 8514601"/>
              <a:gd name="connsiteX76" fmla="*/ 6289169 w 14242362"/>
              <a:gd name="connsiteY76" fmla="*/ 1807995 h 8514601"/>
              <a:gd name="connsiteX77" fmla="*/ 6115023 w 14242362"/>
              <a:gd name="connsiteY77" fmla="*/ 2162642 h 8514601"/>
              <a:gd name="connsiteX78" fmla="*/ 5522115 w 14242362"/>
              <a:gd name="connsiteY78" fmla="*/ 2205582 h 8514601"/>
              <a:gd name="connsiteX79" fmla="*/ 5098411 w 14242362"/>
              <a:gd name="connsiteY79" fmla="*/ 2583924 h 8514601"/>
              <a:gd name="connsiteX80" fmla="*/ 4475423 w 14242362"/>
              <a:gd name="connsiteY80" fmla="*/ 2352986 h 8514601"/>
              <a:gd name="connsiteX81" fmla="*/ 4090551 w 14242362"/>
              <a:gd name="connsiteY81" fmla="*/ 2442540 h 8514601"/>
              <a:gd name="connsiteX82" fmla="*/ 4060988 w 14242362"/>
              <a:gd name="connsiteY82" fmla="*/ 2438082 h 8514601"/>
              <a:gd name="connsiteX83" fmla="*/ 4042795 w 14242362"/>
              <a:gd name="connsiteY83" fmla="*/ 2478317 h 8514601"/>
              <a:gd name="connsiteX84" fmla="*/ 3771481 w 14242362"/>
              <a:gd name="connsiteY84" fmla="*/ 2643737 h 8514601"/>
              <a:gd name="connsiteX85" fmla="*/ 3658759 w 14242362"/>
              <a:gd name="connsiteY85" fmla="*/ 2868037 h 8514601"/>
              <a:gd name="connsiteX86" fmla="*/ 3274977 w 14242362"/>
              <a:gd name="connsiteY86" fmla="*/ 2895196 h 8514601"/>
              <a:gd name="connsiteX87" fmla="*/ 3000719 w 14242362"/>
              <a:gd name="connsiteY87" fmla="*/ 3134482 h 8514601"/>
              <a:gd name="connsiteX88" fmla="*/ 2597467 w 14242362"/>
              <a:gd name="connsiteY88" fmla="*/ 2988423 h 8514601"/>
              <a:gd name="connsiteX89" fmla="*/ 1998453 w 14242362"/>
              <a:gd name="connsiteY89" fmla="*/ 2844113 h 8514601"/>
              <a:gd name="connsiteX90" fmla="*/ 1735080 w 14242362"/>
              <a:gd name="connsiteY90" fmla="*/ 2683523 h 8514601"/>
              <a:gd name="connsiteX91" fmla="*/ 1791357 w 14242362"/>
              <a:gd name="connsiteY91" fmla="*/ 2466753 h 8514601"/>
              <a:gd name="connsiteX92" fmla="*/ 1672519 w 14242362"/>
              <a:gd name="connsiteY92" fmla="*/ 2244354 h 8514601"/>
              <a:gd name="connsiteX93" fmla="*/ 1889547 w 14242362"/>
              <a:gd name="connsiteY93" fmla="*/ 2046678 h 8514601"/>
              <a:gd name="connsiteX94" fmla="*/ 1891623 w 14242362"/>
              <a:gd name="connsiteY94" fmla="*/ 2041467 h 8514601"/>
              <a:gd name="connsiteX95" fmla="*/ 1988297 w 14242362"/>
              <a:gd name="connsiteY95" fmla="*/ 1757601 h 8514601"/>
              <a:gd name="connsiteX96" fmla="*/ 2458599 w 14242362"/>
              <a:gd name="connsiteY96" fmla="*/ 1692749 h 8514601"/>
              <a:gd name="connsiteX97" fmla="*/ 2458689 w 14242362"/>
              <a:gd name="connsiteY97" fmla="*/ 1692629 h 8514601"/>
              <a:gd name="connsiteX98" fmla="*/ 2500074 w 14242362"/>
              <a:gd name="connsiteY98" fmla="*/ 1637654 h 8514601"/>
              <a:gd name="connsiteX99" fmla="*/ 2932771 w 14242362"/>
              <a:gd name="connsiteY99" fmla="*/ 1625425 h 8514601"/>
              <a:gd name="connsiteX100" fmla="*/ 2934886 w 14242362"/>
              <a:gd name="connsiteY100" fmla="*/ 1622474 h 8514601"/>
              <a:gd name="connsiteX101" fmla="*/ 2965602 w 14242362"/>
              <a:gd name="connsiteY101" fmla="*/ 1579616 h 8514601"/>
              <a:gd name="connsiteX102" fmla="*/ 3117536 w 14242362"/>
              <a:gd name="connsiteY102" fmla="*/ 1502491 h 8514601"/>
              <a:gd name="connsiteX103" fmla="*/ 3166663 w 14242362"/>
              <a:gd name="connsiteY103" fmla="*/ 1500655 h 8514601"/>
              <a:gd name="connsiteX104" fmla="*/ 3203351 w 14242362"/>
              <a:gd name="connsiteY104" fmla="*/ 1507816 h 8514601"/>
              <a:gd name="connsiteX105" fmla="*/ 3144199 w 14242362"/>
              <a:gd name="connsiteY105" fmla="*/ 1462749 h 8514601"/>
              <a:gd name="connsiteX106" fmla="*/ 3046462 w 14242362"/>
              <a:gd name="connsiteY106" fmla="*/ 1176523 h 8514601"/>
              <a:gd name="connsiteX107" fmla="*/ 3381750 w 14242362"/>
              <a:gd name="connsiteY107" fmla="*/ 863974 h 8514601"/>
              <a:gd name="connsiteX108" fmla="*/ 3384957 w 14242362"/>
              <a:gd name="connsiteY108" fmla="*/ 855735 h 8514601"/>
              <a:gd name="connsiteX109" fmla="*/ 3534311 w 14242362"/>
              <a:gd name="connsiteY109" fmla="*/ 406909 h 8514601"/>
              <a:gd name="connsiteX110" fmla="*/ 4260884 w 14242362"/>
              <a:gd name="connsiteY110" fmla="*/ 304370 h 8514601"/>
              <a:gd name="connsiteX111" fmla="*/ 4261023 w 14242362"/>
              <a:gd name="connsiteY111" fmla="*/ 304180 h 8514601"/>
              <a:gd name="connsiteX112" fmla="*/ 4324960 w 14242362"/>
              <a:gd name="connsiteY112" fmla="*/ 217258 h 8514601"/>
              <a:gd name="connsiteX113" fmla="*/ 4993438 w 14242362"/>
              <a:gd name="connsiteY113" fmla="*/ 197921 h 8514601"/>
              <a:gd name="connsiteX114" fmla="*/ 4996705 w 14242362"/>
              <a:gd name="connsiteY114" fmla="*/ 193256 h 8514601"/>
              <a:gd name="connsiteX115" fmla="*/ 5044158 w 14242362"/>
              <a:gd name="connsiteY115" fmla="*/ 125493 h 8514601"/>
              <a:gd name="connsiteX116" fmla="*/ 5278884 w 14242362"/>
              <a:gd name="connsiteY116" fmla="*/ 3548 h 8514601"/>
              <a:gd name="connsiteX117" fmla="*/ 5354780 w 14242362"/>
              <a:gd name="connsiteY117" fmla="*/ 646 h 85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4242362" h="8514601">
                <a:moveTo>
                  <a:pt x="1755687" y="6003131"/>
                </a:moveTo>
                <a:cubicBezTo>
                  <a:pt x="1812808" y="6007266"/>
                  <a:pt x="1867536" y="6031837"/>
                  <a:pt x="1912815" y="6073378"/>
                </a:cubicBezTo>
                <a:lnTo>
                  <a:pt x="1963815" y="6134726"/>
                </a:lnTo>
                <a:lnTo>
                  <a:pt x="1966968" y="6138518"/>
                </a:lnTo>
                <a:cubicBezTo>
                  <a:pt x="2023847" y="6058088"/>
                  <a:pt x="2103981" y="6011421"/>
                  <a:pt x="2187625" y="6004050"/>
                </a:cubicBezTo>
                <a:cubicBezTo>
                  <a:pt x="2237812" y="5999627"/>
                  <a:pt x="2289263" y="6009351"/>
                  <a:pt x="2337714" y="6034417"/>
                </a:cubicBezTo>
                <a:cubicBezTo>
                  <a:pt x="2436162" y="6085334"/>
                  <a:pt x="2506755" y="6191934"/>
                  <a:pt x="2525721" y="6318413"/>
                </a:cubicBezTo>
                <a:lnTo>
                  <a:pt x="2526744" y="6318919"/>
                </a:lnTo>
                <a:lnTo>
                  <a:pt x="2606241" y="6358259"/>
                </a:lnTo>
                <a:cubicBezTo>
                  <a:pt x="2681460" y="6409421"/>
                  <a:pt x="2739344" y="6492902"/>
                  <a:pt x="2767002" y="6594038"/>
                </a:cubicBezTo>
                <a:cubicBezTo>
                  <a:pt x="2793804" y="6691919"/>
                  <a:pt x="2789984" y="6798229"/>
                  <a:pt x="2756202" y="6892913"/>
                </a:cubicBezTo>
                <a:cubicBezTo>
                  <a:pt x="2839241" y="7022763"/>
                  <a:pt x="2868282" y="7191091"/>
                  <a:pt x="2835093" y="7349887"/>
                </a:cubicBezTo>
                <a:cubicBezTo>
                  <a:pt x="2790972" y="7560994"/>
                  <a:pt x="2644913" y="7719093"/>
                  <a:pt x="2465532" y="7749898"/>
                </a:cubicBezTo>
                <a:cubicBezTo>
                  <a:pt x="2464676" y="7881666"/>
                  <a:pt x="2416407" y="8006634"/>
                  <a:pt x="2333236" y="8092658"/>
                </a:cubicBezTo>
                <a:cubicBezTo>
                  <a:pt x="2206866" y="8223379"/>
                  <a:pt x="2024325" y="8240177"/>
                  <a:pt x="1882809" y="8134158"/>
                </a:cubicBezTo>
                <a:cubicBezTo>
                  <a:pt x="1837042" y="8316262"/>
                  <a:pt x="1714492" y="8455470"/>
                  <a:pt x="1560925" y="8499818"/>
                </a:cubicBezTo>
                <a:cubicBezTo>
                  <a:pt x="1379964" y="8552072"/>
                  <a:pt x="1191101" y="8463026"/>
                  <a:pt x="1087648" y="8276621"/>
                </a:cubicBezTo>
                <a:cubicBezTo>
                  <a:pt x="843470" y="8453551"/>
                  <a:pt x="526327" y="8354101"/>
                  <a:pt x="384614" y="8056097"/>
                </a:cubicBezTo>
                <a:cubicBezTo>
                  <a:pt x="245403" y="8075685"/>
                  <a:pt x="114687" y="7971933"/>
                  <a:pt x="75505" y="7810696"/>
                </a:cubicBezTo>
                <a:cubicBezTo>
                  <a:pt x="47123" y="7694041"/>
                  <a:pt x="72213" y="7568144"/>
                  <a:pt x="141555" y="7479446"/>
                </a:cubicBezTo>
                <a:cubicBezTo>
                  <a:pt x="43172" y="7409871"/>
                  <a:pt x="-11617" y="7276360"/>
                  <a:pt x="2080" y="7139593"/>
                </a:cubicBezTo>
                <a:cubicBezTo>
                  <a:pt x="18148" y="6979461"/>
                  <a:pt x="123906" y="6854028"/>
                  <a:pt x="256795" y="6837521"/>
                </a:cubicBezTo>
                <a:cubicBezTo>
                  <a:pt x="257585" y="6834847"/>
                  <a:pt x="258441" y="6832232"/>
                  <a:pt x="259232" y="6829558"/>
                </a:cubicBezTo>
                <a:cubicBezTo>
                  <a:pt x="241386" y="6671867"/>
                  <a:pt x="283004" y="6512838"/>
                  <a:pt x="372695" y="6395776"/>
                </a:cubicBezTo>
                <a:cubicBezTo>
                  <a:pt x="514408" y="6210883"/>
                  <a:pt x="744165" y="6169672"/>
                  <a:pt x="924665" y="6296674"/>
                </a:cubicBezTo>
                <a:lnTo>
                  <a:pt x="924771" y="6296491"/>
                </a:lnTo>
                <a:lnTo>
                  <a:pt x="973342" y="6212482"/>
                </a:lnTo>
                <a:cubicBezTo>
                  <a:pt x="1102829" y="6038160"/>
                  <a:pt x="1334708" y="6020366"/>
                  <a:pt x="1481179" y="6193794"/>
                </a:cubicBezTo>
                <a:lnTo>
                  <a:pt x="1483661" y="6189284"/>
                </a:lnTo>
                <a:lnTo>
                  <a:pt x="1519710" y="6123793"/>
                </a:lnTo>
                <a:cubicBezTo>
                  <a:pt x="1564703" y="6060395"/>
                  <a:pt x="1627847" y="6017881"/>
                  <a:pt x="1698029" y="6005936"/>
                </a:cubicBezTo>
                <a:cubicBezTo>
                  <a:pt x="1717340" y="6002645"/>
                  <a:pt x="1736646" y="6001753"/>
                  <a:pt x="1755687" y="6003131"/>
                </a:cubicBezTo>
                <a:close/>
                <a:moveTo>
                  <a:pt x="13567220" y="5834907"/>
                </a:moveTo>
                <a:cubicBezTo>
                  <a:pt x="13602509" y="5837312"/>
                  <a:pt x="13636319" y="5851603"/>
                  <a:pt x="13664292" y="5875765"/>
                </a:cubicBezTo>
                <a:lnTo>
                  <a:pt x="13695799" y="5911448"/>
                </a:lnTo>
                <a:lnTo>
                  <a:pt x="13697746" y="5913654"/>
                </a:lnTo>
                <a:cubicBezTo>
                  <a:pt x="13739914" y="5857516"/>
                  <a:pt x="13802768" y="5829656"/>
                  <a:pt x="13865233" y="5835637"/>
                </a:cubicBezTo>
                <a:cubicBezTo>
                  <a:pt x="13886055" y="5837631"/>
                  <a:pt x="13906833" y="5843384"/>
                  <a:pt x="13926788" y="5853104"/>
                </a:cubicBezTo>
                <a:cubicBezTo>
                  <a:pt x="13987608" y="5882720"/>
                  <a:pt x="14031219" y="5944723"/>
                  <a:pt x="14042936" y="6018290"/>
                </a:cubicBezTo>
                <a:lnTo>
                  <a:pt x="14043568" y="6018584"/>
                </a:lnTo>
                <a:lnTo>
                  <a:pt x="14092680" y="6041466"/>
                </a:lnTo>
                <a:cubicBezTo>
                  <a:pt x="14139150" y="6071224"/>
                  <a:pt x="14174909" y="6119781"/>
                  <a:pt x="14191996" y="6178607"/>
                </a:cubicBezTo>
                <a:cubicBezTo>
                  <a:pt x="14208554" y="6235539"/>
                  <a:pt x="14206194" y="6297374"/>
                  <a:pt x="14185324" y="6352447"/>
                </a:cubicBezTo>
                <a:cubicBezTo>
                  <a:pt x="14236624" y="6427973"/>
                  <a:pt x="14254565" y="6525881"/>
                  <a:pt x="14234062" y="6618244"/>
                </a:cubicBezTo>
                <a:cubicBezTo>
                  <a:pt x="14206804" y="6741034"/>
                  <a:pt x="14116571" y="6832991"/>
                  <a:pt x="14005752" y="6850909"/>
                </a:cubicBezTo>
                <a:cubicBezTo>
                  <a:pt x="14005223" y="6927552"/>
                  <a:pt x="13975403" y="7000239"/>
                  <a:pt x="13924022" y="7050274"/>
                </a:cubicBezTo>
                <a:cubicBezTo>
                  <a:pt x="13845952" y="7126308"/>
                  <a:pt x="13733181" y="7136079"/>
                  <a:pt x="13645754" y="7074413"/>
                </a:cubicBezTo>
                <a:cubicBezTo>
                  <a:pt x="13617480" y="7180333"/>
                  <a:pt x="13541770" y="7261303"/>
                  <a:pt x="13446899" y="7287098"/>
                </a:cubicBezTo>
                <a:cubicBezTo>
                  <a:pt x="13335104" y="7317492"/>
                  <a:pt x="13218427" y="7265698"/>
                  <a:pt x="13154516" y="7157276"/>
                </a:cubicBezTo>
                <a:cubicBezTo>
                  <a:pt x="13003666" y="7260187"/>
                  <a:pt x="12807740" y="7202342"/>
                  <a:pt x="12720191" y="7029009"/>
                </a:cubicBezTo>
                <a:cubicBezTo>
                  <a:pt x="12634189" y="7040402"/>
                  <a:pt x="12553434" y="6980055"/>
                  <a:pt x="12529228" y="6886272"/>
                </a:cubicBezTo>
                <a:cubicBezTo>
                  <a:pt x="12511694" y="6818420"/>
                  <a:pt x="12527194" y="6745192"/>
                  <a:pt x="12570033" y="6693602"/>
                </a:cubicBezTo>
                <a:cubicBezTo>
                  <a:pt x="12509253" y="6653134"/>
                  <a:pt x="12475406" y="6575477"/>
                  <a:pt x="12483868" y="6495927"/>
                </a:cubicBezTo>
                <a:cubicBezTo>
                  <a:pt x="12493794" y="6402786"/>
                  <a:pt x="12559130" y="6329829"/>
                  <a:pt x="12641227" y="6320228"/>
                </a:cubicBezTo>
                <a:cubicBezTo>
                  <a:pt x="12641715" y="6318673"/>
                  <a:pt x="12642244" y="6317151"/>
                  <a:pt x="12642732" y="6315596"/>
                </a:cubicBezTo>
                <a:cubicBezTo>
                  <a:pt x="12631707" y="6223875"/>
                  <a:pt x="12657418" y="6131377"/>
                  <a:pt x="12712828" y="6063288"/>
                </a:cubicBezTo>
                <a:cubicBezTo>
                  <a:pt x="12800376" y="5955745"/>
                  <a:pt x="12942317" y="5931775"/>
                  <a:pt x="13053827" y="6005646"/>
                </a:cubicBezTo>
                <a:lnTo>
                  <a:pt x="13053892" y="6005539"/>
                </a:lnTo>
                <a:lnTo>
                  <a:pt x="13083899" y="5956675"/>
                </a:lnTo>
                <a:cubicBezTo>
                  <a:pt x="13163894" y="5855281"/>
                  <a:pt x="13307145" y="5844931"/>
                  <a:pt x="13397633" y="5945805"/>
                </a:cubicBezTo>
                <a:lnTo>
                  <a:pt x="13399166" y="5943183"/>
                </a:lnTo>
                <a:lnTo>
                  <a:pt x="13421437" y="5905090"/>
                </a:lnTo>
                <a:cubicBezTo>
                  <a:pt x="13449234" y="5868214"/>
                  <a:pt x="13488243" y="5843486"/>
                  <a:pt x="13531600" y="5836538"/>
                </a:cubicBezTo>
                <a:cubicBezTo>
                  <a:pt x="13543530" y="5834624"/>
                  <a:pt x="13555457" y="5834105"/>
                  <a:pt x="13567220" y="5834907"/>
                </a:cubicBezTo>
                <a:close/>
                <a:moveTo>
                  <a:pt x="5354780" y="646"/>
                </a:moveTo>
                <a:cubicBezTo>
                  <a:pt x="5429971" y="4924"/>
                  <a:pt x="5502011" y="30347"/>
                  <a:pt x="5561612" y="73329"/>
                </a:cubicBezTo>
                <a:lnTo>
                  <a:pt x="5628746" y="136804"/>
                </a:lnTo>
                <a:lnTo>
                  <a:pt x="5632895" y="140728"/>
                </a:lnTo>
                <a:cubicBezTo>
                  <a:pt x="5707767" y="57509"/>
                  <a:pt x="5813249" y="9223"/>
                  <a:pt x="5923352" y="1596"/>
                </a:cubicBezTo>
                <a:cubicBezTo>
                  <a:pt x="5989415" y="-2980"/>
                  <a:pt x="6057141" y="7081"/>
                  <a:pt x="6120917" y="33017"/>
                </a:cubicBezTo>
                <a:cubicBezTo>
                  <a:pt x="6250508" y="85700"/>
                  <a:pt x="6343432" y="195997"/>
                  <a:pt x="6368397" y="326862"/>
                </a:cubicBezTo>
                <a:lnTo>
                  <a:pt x="6369744" y="327386"/>
                </a:lnTo>
                <a:lnTo>
                  <a:pt x="6474388" y="368090"/>
                </a:lnTo>
                <a:cubicBezTo>
                  <a:pt x="6573400" y="421027"/>
                  <a:pt x="6649594" y="507403"/>
                  <a:pt x="6686002" y="612047"/>
                </a:cubicBezTo>
                <a:cubicBezTo>
                  <a:pt x="6721281" y="713323"/>
                  <a:pt x="6716254" y="823319"/>
                  <a:pt x="6671785" y="921288"/>
                </a:cubicBezTo>
                <a:cubicBezTo>
                  <a:pt x="6781092" y="1055641"/>
                  <a:pt x="6819319" y="1229807"/>
                  <a:pt x="6775631" y="1394110"/>
                </a:cubicBezTo>
                <a:cubicBezTo>
                  <a:pt x="6717553" y="1612539"/>
                  <a:pt x="6525291" y="1776121"/>
                  <a:pt x="6289169" y="1807995"/>
                </a:cubicBezTo>
                <a:cubicBezTo>
                  <a:pt x="6288041" y="1944333"/>
                  <a:pt x="6224503" y="2073634"/>
                  <a:pt x="6115023" y="2162642"/>
                </a:cubicBezTo>
                <a:cubicBezTo>
                  <a:pt x="5948679" y="2297897"/>
                  <a:pt x="5708395" y="2315278"/>
                  <a:pt x="5522115" y="2205582"/>
                </a:cubicBezTo>
                <a:cubicBezTo>
                  <a:pt x="5461870" y="2394001"/>
                  <a:pt x="5300554" y="2538037"/>
                  <a:pt x="5098411" y="2583924"/>
                </a:cubicBezTo>
                <a:cubicBezTo>
                  <a:pt x="4860207" y="2637990"/>
                  <a:pt x="4611602" y="2545855"/>
                  <a:pt x="4475423" y="2352986"/>
                </a:cubicBezTo>
                <a:cubicBezTo>
                  <a:pt x="4354891" y="2421636"/>
                  <a:pt x="4220853" y="2450072"/>
                  <a:pt x="4090551" y="2442540"/>
                </a:cubicBezTo>
                <a:lnTo>
                  <a:pt x="4060988" y="2438082"/>
                </a:lnTo>
                <a:lnTo>
                  <a:pt x="4042795" y="2478317"/>
                </a:lnTo>
                <a:cubicBezTo>
                  <a:pt x="3984770" y="2566641"/>
                  <a:pt x="3886110" y="2628617"/>
                  <a:pt x="3771481" y="2643737"/>
                </a:cubicBezTo>
                <a:cubicBezTo>
                  <a:pt x="3770751" y="2729965"/>
                  <a:pt x="3729624" y="2811744"/>
                  <a:pt x="3658759" y="2868037"/>
                </a:cubicBezTo>
                <a:cubicBezTo>
                  <a:pt x="3551087" y="2953581"/>
                  <a:pt x="3395554" y="2964574"/>
                  <a:pt x="3274977" y="2895196"/>
                </a:cubicBezTo>
                <a:cubicBezTo>
                  <a:pt x="3235982" y="3014364"/>
                  <a:pt x="3131564" y="3105461"/>
                  <a:pt x="3000719" y="3134482"/>
                </a:cubicBezTo>
                <a:cubicBezTo>
                  <a:pt x="2846533" y="3168678"/>
                  <a:pt x="2685614" y="3110406"/>
                  <a:pt x="2597467" y="2988423"/>
                </a:cubicBezTo>
                <a:cubicBezTo>
                  <a:pt x="2389417" y="3104205"/>
                  <a:pt x="2119198" y="3039125"/>
                  <a:pt x="1998453" y="2844113"/>
                </a:cubicBezTo>
                <a:cubicBezTo>
                  <a:pt x="1879840" y="2856931"/>
                  <a:pt x="1768465" y="2789036"/>
                  <a:pt x="1735080" y="2683523"/>
                </a:cubicBezTo>
                <a:cubicBezTo>
                  <a:pt x="1710897" y="2607183"/>
                  <a:pt x="1732274" y="2524797"/>
                  <a:pt x="1791357" y="2466753"/>
                </a:cubicBezTo>
                <a:cubicBezTo>
                  <a:pt x="1707531" y="2421223"/>
                  <a:pt x="1660849" y="2333854"/>
                  <a:pt x="1672519" y="2244354"/>
                </a:cubicBezTo>
                <a:cubicBezTo>
                  <a:pt x="1686210" y="2139563"/>
                  <a:pt x="1776320" y="2057481"/>
                  <a:pt x="1889547" y="2046678"/>
                </a:cubicBezTo>
                <a:cubicBezTo>
                  <a:pt x="1890220" y="2044929"/>
                  <a:pt x="1890949" y="2043217"/>
                  <a:pt x="1891623" y="2041467"/>
                </a:cubicBezTo>
                <a:cubicBezTo>
                  <a:pt x="1876417" y="1938274"/>
                  <a:pt x="1911878" y="1834206"/>
                  <a:pt x="1988297" y="1757601"/>
                </a:cubicBezTo>
                <a:cubicBezTo>
                  <a:pt x="2109043" y="1636607"/>
                  <a:pt x="2304805" y="1609639"/>
                  <a:pt x="2458599" y="1692749"/>
                </a:cubicBezTo>
                <a:lnTo>
                  <a:pt x="2458689" y="1692629"/>
                </a:lnTo>
                <a:lnTo>
                  <a:pt x="2500074" y="1637654"/>
                </a:lnTo>
                <a:cubicBezTo>
                  <a:pt x="2610402" y="1523578"/>
                  <a:pt x="2807972" y="1511933"/>
                  <a:pt x="2932771" y="1625425"/>
                </a:cubicBezTo>
                <a:lnTo>
                  <a:pt x="2934886" y="1622474"/>
                </a:lnTo>
                <a:lnTo>
                  <a:pt x="2965602" y="1579616"/>
                </a:lnTo>
                <a:cubicBezTo>
                  <a:pt x="3003938" y="1538128"/>
                  <a:pt x="3057739" y="1510307"/>
                  <a:pt x="3117536" y="1502491"/>
                </a:cubicBezTo>
                <a:cubicBezTo>
                  <a:pt x="3133990" y="1500337"/>
                  <a:pt x="3150440" y="1499753"/>
                  <a:pt x="3166663" y="1500655"/>
                </a:cubicBezTo>
                <a:lnTo>
                  <a:pt x="3203351" y="1507816"/>
                </a:lnTo>
                <a:lnTo>
                  <a:pt x="3144199" y="1462749"/>
                </a:lnTo>
                <a:cubicBezTo>
                  <a:pt x="3070126" y="1386893"/>
                  <a:pt x="3032939" y="1282655"/>
                  <a:pt x="3046462" y="1176523"/>
                </a:cubicBezTo>
                <a:cubicBezTo>
                  <a:pt x="3067612" y="1010837"/>
                  <a:pt x="3206825" y="881054"/>
                  <a:pt x="3381750" y="863974"/>
                </a:cubicBezTo>
                <a:cubicBezTo>
                  <a:pt x="3382790" y="861208"/>
                  <a:pt x="3383917" y="858501"/>
                  <a:pt x="3384957" y="855735"/>
                </a:cubicBezTo>
                <a:cubicBezTo>
                  <a:pt x="3361466" y="692575"/>
                  <a:pt x="3416250" y="528031"/>
                  <a:pt x="3534311" y="406909"/>
                </a:cubicBezTo>
                <a:cubicBezTo>
                  <a:pt x="3720852" y="215603"/>
                  <a:pt x="4023287" y="172963"/>
                  <a:pt x="4260884" y="304370"/>
                </a:cubicBezTo>
                <a:lnTo>
                  <a:pt x="4261023" y="304180"/>
                </a:lnTo>
                <a:lnTo>
                  <a:pt x="4324960" y="217258"/>
                </a:lnTo>
                <a:cubicBezTo>
                  <a:pt x="4495406" y="36889"/>
                  <a:pt x="4800634" y="18478"/>
                  <a:pt x="4993438" y="197921"/>
                </a:cubicBezTo>
                <a:lnTo>
                  <a:pt x="4996705" y="193256"/>
                </a:lnTo>
                <a:lnTo>
                  <a:pt x="5044158" y="125493"/>
                </a:lnTo>
                <a:cubicBezTo>
                  <a:pt x="5103384" y="59896"/>
                  <a:pt x="5186502" y="15907"/>
                  <a:pt x="5278884" y="3548"/>
                </a:cubicBezTo>
                <a:cubicBezTo>
                  <a:pt x="5304303" y="143"/>
                  <a:pt x="5329717" y="-781"/>
                  <a:pt x="5354780" y="646"/>
                </a:cubicBezTo>
                <a:close/>
              </a:path>
            </a:pathLst>
          </a:custGeom>
          <a:blipFill dpi="0" rotWithShape="1">
            <a:blip r:embed="rId3"/>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 name="Title 1">
            <a:extLst>
              <a:ext uri="{FF2B5EF4-FFF2-40B4-BE49-F238E27FC236}">
                <a16:creationId xmlns:a16="http://schemas.microsoft.com/office/drawing/2014/main" id="{76B6640A-BF08-1A25-A08D-7CE28B74DFB4}"/>
              </a:ext>
            </a:extLst>
          </p:cNvPr>
          <p:cNvSpPr>
            <a:spLocks noGrp="1"/>
          </p:cNvSpPr>
          <p:nvPr>
            <p:ph type="title"/>
          </p:nvPr>
        </p:nvSpPr>
        <p:spPr>
          <a:xfrm>
            <a:off x="1990380" y="1125854"/>
            <a:ext cx="10515600" cy="1325563"/>
          </a:xfrm>
        </p:spPr>
        <p:txBody>
          <a:bodyPr/>
          <a:lstStyle/>
          <a:p>
            <a:r>
              <a:rPr lang="en-US" dirty="0">
                <a:ea typeface="Calibri Light"/>
                <a:cs typeface="Calibri Light"/>
              </a:rPr>
              <a:t>Cause and effect model (Fishbone)</a:t>
            </a:r>
            <a:endParaRPr lang="en-US" dirty="0"/>
          </a:p>
        </p:txBody>
      </p:sp>
      <p:sp>
        <p:nvSpPr>
          <p:cNvPr id="3" name="Content Placeholder 2">
            <a:extLst>
              <a:ext uri="{FF2B5EF4-FFF2-40B4-BE49-F238E27FC236}">
                <a16:creationId xmlns:a16="http://schemas.microsoft.com/office/drawing/2014/main" id="{3046A2D5-3075-B7AA-DDC6-A75269F98157}"/>
              </a:ext>
            </a:extLst>
          </p:cNvPr>
          <p:cNvSpPr>
            <a:spLocks noGrp="1"/>
          </p:cNvSpPr>
          <p:nvPr>
            <p:ph idx="1"/>
          </p:nvPr>
        </p:nvSpPr>
        <p:spPr>
          <a:xfrm>
            <a:off x="1069181" y="2829149"/>
            <a:ext cx="10515600" cy="2458245"/>
          </a:xfrm>
        </p:spPr>
        <p:txBody>
          <a:bodyPr vert="horz" lIns="91440" tIns="45720" rIns="91440" bIns="45720" rtlCol="0" anchor="ctr">
            <a:normAutofit fontScale="92500" lnSpcReduction="20000"/>
          </a:bodyPr>
          <a:lstStyle/>
          <a:p>
            <a:pPr algn="ctr">
              <a:lnSpc>
                <a:spcPct val="150000"/>
              </a:lnSpc>
            </a:pPr>
            <a:r>
              <a:rPr lang="en-US" sz="2300" dirty="0">
                <a:gradFill>
                  <a:gsLst>
                    <a:gs pos="22000">
                      <a:srgbClr val="000000"/>
                    </a:gs>
                    <a:gs pos="51000">
                      <a:srgbClr val="000000"/>
                    </a:gs>
                  </a:gsLst>
                  <a:lin ang="5400000" scaled="1"/>
                </a:gradFill>
                <a:latin typeface="Arial Rounded MT Bold"/>
                <a:cs typeface="Arial"/>
              </a:rPr>
              <a:t>The fishbone diagram is a tool used to showcase the root causes of a problem breaking it down in multiple categories; </a:t>
            </a:r>
          </a:p>
          <a:p>
            <a:pPr algn="ctr">
              <a:lnSpc>
                <a:spcPct val="150000"/>
              </a:lnSpc>
            </a:pPr>
            <a:r>
              <a:rPr lang="en-US" sz="2300" dirty="0">
                <a:gradFill>
                  <a:gsLst>
                    <a:gs pos="22000">
                      <a:srgbClr val="000000"/>
                    </a:gs>
                    <a:gs pos="51000">
                      <a:srgbClr val="000000"/>
                    </a:gs>
                  </a:gsLst>
                  <a:lin ang="5400000" scaled="1"/>
                </a:gradFill>
                <a:latin typeface="Arial Rounded MT Bold"/>
                <a:cs typeface="Arial"/>
              </a:rPr>
              <a:t>It is a great tool for working as a team and brainstorming; </a:t>
            </a:r>
          </a:p>
          <a:p>
            <a:pPr algn="ctr">
              <a:lnSpc>
                <a:spcPct val="150000"/>
              </a:lnSpc>
            </a:pPr>
            <a:r>
              <a:rPr lang="en-US" sz="2300" dirty="0">
                <a:gradFill>
                  <a:gsLst>
                    <a:gs pos="22000">
                      <a:srgbClr val="000000"/>
                    </a:gs>
                    <a:gs pos="51000">
                      <a:srgbClr val="000000"/>
                    </a:gs>
                  </a:gsLst>
                  <a:lin ang="5400000" scaled="1"/>
                </a:gradFill>
                <a:latin typeface="Arial Rounded MT Bold"/>
                <a:cs typeface="Arial"/>
              </a:rPr>
              <a:t>A downside is that it can be too much time consuming, it might not show the layers of the root cause, and it might make the issue look simpler than it is.</a:t>
            </a:r>
          </a:p>
        </p:txBody>
      </p:sp>
    </p:spTree>
    <p:extLst>
      <p:ext uri="{BB962C8B-B14F-4D97-AF65-F5344CB8AC3E}">
        <p14:creationId xmlns:p14="http://schemas.microsoft.com/office/powerpoint/2010/main" val="2756401839"/>
      </p:ext>
    </p:extLst>
  </p:cSld>
  <p:clrMapOvr>
    <a:overrideClrMapping bg1="lt1" tx1="dk1" bg2="lt2" tx2="dk2" accent1="accent1" accent2="accent2" accent3="accent3" accent4="accent4" accent5="accent5" accent6="accent6" hlink="hlink" folHlink="folHlink"/>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35000">
              <a:schemeClr val="tx2">
                <a:lumMod val="20000"/>
                <a:lumOff val="80000"/>
              </a:schemeClr>
            </a:gs>
            <a:gs pos="9000">
              <a:schemeClr val="accent5">
                <a:lumMod val="20000"/>
                <a:lumOff val="80000"/>
              </a:schemeClr>
            </a:gs>
            <a:gs pos="99000">
              <a:schemeClr val="accent4">
                <a:lumMod val="20000"/>
                <a:lumOff val="80000"/>
              </a:schemeClr>
            </a:gs>
          </a:gsLst>
          <a:lin ang="5400000" scaled="1"/>
        </a:gra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8752D950-062F-61A3-7243-8F1E6E8DEFF4}"/>
              </a:ext>
            </a:extLst>
          </p:cNvPr>
          <p:cNvCxnSpPr/>
          <p:nvPr/>
        </p:nvCxnSpPr>
        <p:spPr>
          <a:xfrm flipH="1">
            <a:off x="1438275" y="3993354"/>
            <a:ext cx="1266825" cy="1559721"/>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FDE6B87-80E4-7C68-543A-8641EDF52B9E}"/>
              </a:ext>
            </a:extLst>
          </p:cNvPr>
          <p:cNvCxnSpPr/>
          <p:nvPr/>
        </p:nvCxnSpPr>
        <p:spPr>
          <a:xfrm flipH="1">
            <a:off x="3554016" y="3993354"/>
            <a:ext cx="1266825" cy="155972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CB4A0E5-7B50-CC12-A498-8D5890256293}"/>
              </a:ext>
            </a:extLst>
          </p:cNvPr>
          <p:cNvCxnSpPr/>
          <p:nvPr/>
        </p:nvCxnSpPr>
        <p:spPr>
          <a:xfrm flipH="1">
            <a:off x="5669757" y="3986210"/>
            <a:ext cx="1266825" cy="1559721"/>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909C812-AFD7-8729-D6A1-549C0EE70996}"/>
              </a:ext>
            </a:extLst>
          </p:cNvPr>
          <p:cNvCxnSpPr/>
          <p:nvPr/>
        </p:nvCxnSpPr>
        <p:spPr>
          <a:xfrm>
            <a:off x="5841209" y="2026443"/>
            <a:ext cx="1171575" cy="1857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57C872-6C83-CD52-1A6B-FAF175910A09}"/>
              </a:ext>
            </a:extLst>
          </p:cNvPr>
          <p:cNvCxnSpPr/>
          <p:nvPr/>
        </p:nvCxnSpPr>
        <p:spPr>
          <a:xfrm>
            <a:off x="3687367" y="2026443"/>
            <a:ext cx="1171575" cy="1857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E9098D6-7644-9206-A533-8A54D66D44F1}"/>
              </a:ext>
            </a:extLst>
          </p:cNvPr>
          <p:cNvCxnSpPr>
            <a:cxnSpLocks/>
          </p:cNvCxnSpPr>
          <p:nvPr/>
        </p:nvCxnSpPr>
        <p:spPr>
          <a:xfrm>
            <a:off x="1533524" y="2018108"/>
            <a:ext cx="1171576" cy="1832374"/>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1E8BC45-3A59-6079-4B40-27F394520044}"/>
              </a:ext>
            </a:extLst>
          </p:cNvPr>
          <p:cNvSpPr>
            <a:spLocks noGrp="1"/>
          </p:cNvSpPr>
          <p:nvPr>
            <p:ph type="title"/>
          </p:nvPr>
        </p:nvSpPr>
        <p:spPr>
          <a:xfrm>
            <a:off x="1895476" y="193675"/>
            <a:ext cx="7548562" cy="1325563"/>
          </a:xfrm>
        </p:spPr>
        <p:txBody>
          <a:bodyPr/>
          <a:lstStyle/>
          <a:p>
            <a:r>
              <a:rPr lang="en-GB" b="1" dirty="0">
                <a:blipFill>
                  <a:blip r:embed="rId2"/>
                  <a:stretch>
                    <a:fillRect/>
                  </a:stretch>
                </a:blipFill>
                <a:latin typeface="Bastion" pitchFamily="2" charset="0"/>
              </a:rPr>
              <a:t>Fishbone cause-and-effect</a:t>
            </a:r>
          </a:p>
        </p:txBody>
      </p:sp>
      <p:sp>
        <p:nvSpPr>
          <p:cNvPr id="25" name="Free-form: Shape 24">
            <a:extLst>
              <a:ext uri="{FF2B5EF4-FFF2-40B4-BE49-F238E27FC236}">
                <a16:creationId xmlns:a16="http://schemas.microsoft.com/office/drawing/2014/main" id="{E5D74577-4DE2-1DBB-B0EE-D6C6AA369A28}"/>
              </a:ext>
            </a:extLst>
          </p:cNvPr>
          <p:cNvSpPr/>
          <p:nvPr/>
        </p:nvSpPr>
        <p:spPr>
          <a:xfrm>
            <a:off x="857251" y="3069430"/>
            <a:ext cx="9967912" cy="1628776"/>
          </a:xfrm>
          <a:custGeom>
            <a:avLst/>
            <a:gdLst>
              <a:gd name="connsiteX0" fmla="*/ 0 w 9067799"/>
              <a:gd name="connsiteY0" fmla="*/ 483394 h 1628776"/>
              <a:gd name="connsiteX1" fmla="*/ 581025 w 9067799"/>
              <a:gd name="connsiteY1" fmla="*/ 483394 h 1628776"/>
              <a:gd name="connsiteX2" fmla="*/ 847726 w 9067799"/>
              <a:gd name="connsiteY2" fmla="*/ 750094 h 1628776"/>
              <a:gd name="connsiteX3" fmla="*/ 847726 w 9067799"/>
              <a:gd name="connsiteY3" fmla="*/ 728663 h 1628776"/>
              <a:gd name="connsiteX4" fmla="*/ 7062786 w 9067799"/>
              <a:gd name="connsiteY4" fmla="*/ 728663 h 1628776"/>
              <a:gd name="connsiteX5" fmla="*/ 7062786 w 9067799"/>
              <a:gd name="connsiteY5" fmla="*/ 923925 h 1628776"/>
              <a:gd name="connsiteX6" fmla="*/ 847726 w 9067799"/>
              <a:gd name="connsiteY6" fmla="*/ 923925 h 1628776"/>
              <a:gd name="connsiteX7" fmla="*/ 847726 w 9067799"/>
              <a:gd name="connsiteY7" fmla="*/ 902494 h 1628776"/>
              <a:gd name="connsiteX8" fmla="*/ 581025 w 9067799"/>
              <a:gd name="connsiteY8" fmla="*/ 1169194 h 1628776"/>
              <a:gd name="connsiteX9" fmla="*/ 0 w 9067799"/>
              <a:gd name="connsiteY9" fmla="*/ 1169194 h 1628776"/>
              <a:gd name="connsiteX10" fmla="*/ 342900 w 9067799"/>
              <a:gd name="connsiteY10" fmla="*/ 826294 h 1628776"/>
              <a:gd name="connsiteX11" fmla="*/ 7062787 w 9067799"/>
              <a:gd name="connsiteY11" fmla="*/ 0 h 1628776"/>
              <a:gd name="connsiteX12" fmla="*/ 9067799 w 9067799"/>
              <a:gd name="connsiteY12" fmla="*/ 823917 h 1628776"/>
              <a:gd name="connsiteX13" fmla="*/ 7062787 w 9067799"/>
              <a:gd name="connsiteY13" fmla="*/ 1628776 h 162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067799" h="1628776">
                <a:moveTo>
                  <a:pt x="0" y="483394"/>
                </a:moveTo>
                <a:lnTo>
                  <a:pt x="581025" y="483394"/>
                </a:lnTo>
                <a:lnTo>
                  <a:pt x="847726" y="750094"/>
                </a:lnTo>
                <a:lnTo>
                  <a:pt x="847726" y="728663"/>
                </a:lnTo>
                <a:lnTo>
                  <a:pt x="7062786" y="728663"/>
                </a:lnTo>
                <a:lnTo>
                  <a:pt x="7062786" y="923925"/>
                </a:lnTo>
                <a:lnTo>
                  <a:pt x="847726" y="923925"/>
                </a:lnTo>
                <a:lnTo>
                  <a:pt x="847726" y="902494"/>
                </a:lnTo>
                <a:lnTo>
                  <a:pt x="581025" y="1169194"/>
                </a:lnTo>
                <a:lnTo>
                  <a:pt x="0" y="1169194"/>
                </a:lnTo>
                <a:lnTo>
                  <a:pt x="342900" y="826294"/>
                </a:lnTo>
                <a:close/>
                <a:moveTo>
                  <a:pt x="7062787" y="0"/>
                </a:moveTo>
                <a:lnTo>
                  <a:pt x="9067799" y="823917"/>
                </a:lnTo>
                <a:lnTo>
                  <a:pt x="7062787" y="1628776"/>
                </a:lnTo>
                <a:close/>
              </a:path>
            </a:pathLst>
          </a:custGeom>
          <a:blipFill>
            <a:blip r:embed="rId2"/>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6" name="Rectangle: Rounded Corners 25">
            <a:extLst>
              <a:ext uri="{FF2B5EF4-FFF2-40B4-BE49-F238E27FC236}">
                <a16:creationId xmlns:a16="http://schemas.microsoft.com/office/drawing/2014/main" id="{0F334650-6660-4EAE-09EF-6BE9D22309F9}"/>
              </a:ext>
            </a:extLst>
          </p:cNvPr>
          <p:cNvSpPr/>
          <p:nvPr/>
        </p:nvSpPr>
        <p:spPr>
          <a:xfrm>
            <a:off x="638175" y="1519238"/>
            <a:ext cx="1676400" cy="507205"/>
          </a:xfrm>
          <a:prstGeom prst="roundRect">
            <a:avLst/>
          </a:prstGeom>
          <a:blipFill dpi="0" rotWithShape="1">
            <a:blip r:embed="rId3"/>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Methods</a:t>
            </a:r>
          </a:p>
        </p:txBody>
      </p:sp>
      <p:sp>
        <p:nvSpPr>
          <p:cNvPr id="27" name="Rectangle: Rounded Corners 26">
            <a:extLst>
              <a:ext uri="{FF2B5EF4-FFF2-40B4-BE49-F238E27FC236}">
                <a16:creationId xmlns:a16="http://schemas.microsoft.com/office/drawing/2014/main" id="{1837973A-0513-C224-6F16-3229C443781B}"/>
              </a:ext>
            </a:extLst>
          </p:cNvPr>
          <p:cNvSpPr/>
          <p:nvPr/>
        </p:nvSpPr>
        <p:spPr>
          <a:xfrm>
            <a:off x="2835476" y="1519238"/>
            <a:ext cx="1676400" cy="507205"/>
          </a:xfrm>
          <a:prstGeom prst="roundRect">
            <a:avLst/>
          </a:prstGeom>
          <a:blipFill dpi="0" rotWithShape="1">
            <a:blip r:embed="rId4"/>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Equipment</a:t>
            </a:r>
          </a:p>
        </p:txBody>
      </p:sp>
      <p:sp>
        <p:nvSpPr>
          <p:cNvPr id="28" name="Rectangle: Rounded Corners 27">
            <a:extLst>
              <a:ext uri="{FF2B5EF4-FFF2-40B4-BE49-F238E27FC236}">
                <a16:creationId xmlns:a16="http://schemas.microsoft.com/office/drawing/2014/main" id="{FC625BA7-ADF1-4C97-59C7-15E5E7D0A75D}"/>
              </a:ext>
            </a:extLst>
          </p:cNvPr>
          <p:cNvSpPr/>
          <p:nvPr/>
        </p:nvSpPr>
        <p:spPr>
          <a:xfrm>
            <a:off x="5003007" y="1533526"/>
            <a:ext cx="1676400" cy="507205"/>
          </a:xfrm>
          <a:prstGeom prst="roundRect">
            <a:avLst/>
          </a:prstGeom>
          <a:blipFill dpi="0" rotWithShape="1">
            <a:blip r:embed="rId5">
              <a:alphaModFix amt="62000"/>
            </a:blip>
            <a:srcRect/>
            <a:stretch>
              <a:fillRect/>
            </a:stretch>
          </a:blip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People</a:t>
            </a:r>
          </a:p>
        </p:txBody>
      </p:sp>
      <p:sp>
        <p:nvSpPr>
          <p:cNvPr id="29" name="Rectangle: Rounded Corners 28">
            <a:extLst>
              <a:ext uri="{FF2B5EF4-FFF2-40B4-BE49-F238E27FC236}">
                <a16:creationId xmlns:a16="http://schemas.microsoft.com/office/drawing/2014/main" id="{08B815E1-EF6C-AF15-D54E-BE3E2D4E3C18}"/>
              </a:ext>
            </a:extLst>
          </p:cNvPr>
          <p:cNvSpPr/>
          <p:nvPr/>
        </p:nvSpPr>
        <p:spPr>
          <a:xfrm>
            <a:off x="900115" y="5553075"/>
            <a:ext cx="1676400" cy="507205"/>
          </a:xfrm>
          <a:prstGeom prst="roundRect">
            <a:avLst/>
          </a:prstGeom>
          <a:blipFill>
            <a:blip r:embed="rId6"/>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Materials</a:t>
            </a:r>
          </a:p>
        </p:txBody>
      </p:sp>
      <p:sp>
        <p:nvSpPr>
          <p:cNvPr id="30" name="Rectangle: Rounded Corners 29">
            <a:extLst>
              <a:ext uri="{FF2B5EF4-FFF2-40B4-BE49-F238E27FC236}">
                <a16:creationId xmlns:a16="http://schemas.microsoft.com/office/drawing/2014/main" id="{51393C58-E6A4-CAA7-5598-4F0F02A1FCCB}"/>
              </a:ext>
            </a:extLst>
          </p:cNvPr>
          <p:cNvSpPr/>
          <p:nvPr/>
        </p:nvSpPr>
        <p:spPr>
          <a:xfrm>
            <a:off x="3326607" y="5553075"/>
            <a:ext cx="1676400" cy="507205"/>
          </a:xfrm>
          <a:prstGeom prst="roundRect">
            <a:avLst/>
          </a:prstGeom>
          <a:blipFill>
            <a:blip r:embed="rId7"/>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Measurement</a:t>
            </a:r>
          </a:p>
        </p:txBody>
      </p:sp>
      <p:sp>
        <p:nvSpPr>
          <p:cNvPr id="31" name="Rectangle: Rounded Corners 30">
            <a:extLst>
              <a:ext uri="{FF2B5EF4-FFF2-40B4-BE49-F238E27FC236}">
                <a16:creationId xmlns:a16="http://schemas.microsoft.com/office/drawing/2014/main" id="{956F4F9D-17C1-BD84-0CB7-525A722C8EBB}"/>
              </a:ext>
            </a:extLst>
          </p:cNvPr>
          <p:cNvSpPr/>
          <p:nvPr/>
        </p:nvSpPr>
        <p:spPr>
          <a:xfrm>
            <a:off x="5588796" y="5553075"/>
            <a:ext cx="1676400" cy="507205"/>
          </a:xfrm>
          <a:prstGeom prst="roundRect">
            <a:avLst/>
          </a:prstGeom>
          <a:blipFill>
            <a:blip r:embed="rId8"/>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Environment</a:t>
            </a:r>
          </a:p>
        </p:txBody>
      </p:sp>
      <p:sp>
        <p:nvSpPr>
          <p:cNvPr id="32" name="TextBox 31">
            <a:extLst>
              <a:ext uri="{FF2B5EF4-FFF2-40B4-BE49-F238E27FC236}">
                <a16:creationId xmlns:a16="http://schemas.microsoft.com/office/drawing/2014/main" id="{8A848445-C66B-67E1-9A29-9E920AFDE42C}"/>
              </a:ext>
            </a:extLst>
          </p:cNvPr>
          <p:cNvSpPr txBox="1"/>
          <p:nvPr/>
        </p:nvSpPr>
        <p:spPr>
          <a:xfrm>
            <a:off x="8730259" y="3527316"/>
            <a:ext cx="1724025" cy="646331"/>
          </a:xfrm>
          <a:prstGeom prst="rect">
            <a:avLst/>
          </a:prstGeom>
          <a:noFill/>
        </p:spPr>
        <p:txBody>
          <a:bodyPr wrap="square" rtlCol="0">
            <a:spAutoFit/>
          </a:bodyPr>
          <a:lstStyle/>
          <a:p>
            <a:r>
              <a:rPr lang="en-GB" dirty="0">
                <a:solidFill>
                  <a:schemeClr val="bg1"/>
                </a:solidFill>
              </a:rPr>
              <a:t>30% declining in-store sales</a:t>
            </a:r>
          </a:p>
        </p:txBody>
      </p:sp>
      <p:sp>
        <p:nvSpPr>
          <p:cNvPr id="33" name="TextBox 32">
            <a:extLst>
              <a:ext uri="{FF2B5EF4-FFF2-40B4-BE49-F238E27FC236}">
                <a16:creationId xmlns:a16="http://schemas.microsoft.com/office/drawing/2014/main" id="{7F039647-F946-1095-CE34-41716ABAB11E}"/>
              </a:ext>
            </a:extLst>
          </p:cNvPr>
          <p:cNvSpPr txBox="1"/>
          <p:nvPr/>
        </p:nvSpPr>
        <p:spPr>
          <a:xfrm>
            <a:off x="5912644" y="2050970"/>
            <a:ext cx="3037284" cy="276999"/>
          </a:xfrm>
          <a:prstGeom prst="rect">
            <a:avLst/>
          </a:prstGeom>
          <a:noFill/>
        </p:spPr>
        <p:txBody>
          <a:bodyPr wrap="square" rtlCol="0">
            <a:spAutoFit/>
          </a:bodyPr>
          <a:lstStyle/>
          <a:p>
            <a:pPr marL="171450" indent="-171450">
              <a:buFont typeface="Arial" panose="020B0604020202020204" pitchFamily="34" charset="0"/>
              <a:buChar char="•"/>
            </a:pPr>
            <a:r>
              <a:rPr lang="en-GB" sz="1200" dirty="0"/>
              <a:t>Walk-in reliance, weak youth outreach.</a:t>
            </a:r>
          </a:p>
        </p:txBody>
      </p:sp>
      <p:sp>
        <p:nvSpPr>
          <p:cNvPr id="53" name="Free-form: Shape 52">
            <a:extLst>
              <a:ext uri="{FF2B5EF4-FFF2-40B4-BE49-F238E27FC236}">
                <a16:creationId xmlns:a16="http://schemas.microsoft.com/office/drawing/2014/main" id="{96962D37-8F66-3227-61EA-FD4F26C46C63}"/>
              </a:ext>
            </a:extLst>
          </p:cNvPr>
          <p:cNvSpPr/>
          <p:nvPr/>
        </p:nvSpPr>
        <p:spPr>
          <a:xfrm rot="16200000">
            <a:off x="8786048" y="2928944"/>
            <a:ext cx="5321244" cy="6638908"/>
          </a:xfrm>
          <a:custGeom>
            <a:avLst/>
            <a:gdLst>
              <a:gd name="connsiteX0" fmla="*/ 1266825 w 4502942"/>
              <a:gd name="connsiteY0" fmla="*/ 2947292 h 5894583"/>
              <a:gd name="connsiteX1" fmla="*/ 992982 w 4502942"/>
              <a:gd name="connsiteY1" fmla="*/ 3494978 h 5894583"/>
              <a:gd name="connsiteX2" fmla="*/ 273843 w 4502942"/>
              <a:gd name="connsiteY2" fmla="*/ 3494978 h 5894583"/>
              <a:gd name="connsiteX3" fmla="*/ 0 w 4502942"/>
              <a:gd name="connsiteY3" fmla="*/ 2947292 h 5894583"/>
              <a:gd name="connsiteX4" fmla="*/ 273843 w 4502942"/>
              <a:gd name="connsiteY4" fmla="*/ 2399605 h 5894583"/>
              <a:gd name="connsiteX5" fmla="*/ 992982 w 4502942"/>
              <a:gd name="connsiteY5" fmla="*/ 2399605 h 5894583"/>
              <a:gd name="connsiteX6" fmla="*/ 1266826 w 4502942"/>
              <a:gd name="connsiteY6" fmla="*/ 1750712 h 5894583"/>
              <a:gd name="connsiteX7" fmla="*/ 992983 w 4502942"/>
              <a:gd name="connsiteY7" fmla="*/ 2298398 h 5894583"/>
              <a:gd name="connsiteX8" fmla="*/ 273844 w 4502942"/>
              <a:gd name="connsiteY8" fmla="*/ 2298398 h 5894583"/>
              <a:gd name="connsiteX9" fmla="*/ 1 w 4502942"/>
              <a:gd name="connsiteY9" fmla="*/ 1750712 h 5894583"/>
              <a:gd name="connsiteX10" fmla="*/ 273844 w 4502942"/>
              <a:gd name="connsiteY10" fmla="*/ 1203025 h 5894583"/>
              <a:gd name="connsiteX11" fmla="*/ 992983 w 4502942"/>
              <a:gd name="connsiteY11" fmla="*/ 1203025 h 5894583"/>
              <a:gd name="connsiteX12" fmla="*/ 1266827 w 4502942"/>
              <a:gd name="connsiteY12" fmla="*/ 5346897 h 5894583"/>
              <a:gd name="connsiteX13" fmla="*/ 992984 w 4502942"/>
              <a:gd name="connsiteY13" fmla="*/ 5894583 h 5894583"/>
              <a:gd name="connsiteX14" fmla="*/ 273845 w 4502942"/>
              <a:gd name="connsiteY14" fmla="*/ 5894583 h 5894583"/>
              <a:gd name="connsiteX15" fmla="*/ 2 w 4502942"/>
              <a:gd name="connsiteY15" fmla="*/ 5346897 h 5894583"/>
              <a:gd name="connsiteX16" fmla="*/ 273845 w 4502942"/>
              <a:gd name="connsiteY16" fmla="*/ 4799210 h 5894583"/>
              <a:gd name="connsiteX17" fmla="*/ 992984 w 4502942"/>
              <a:gd name="connsiteY17" fmla="*/ 4799210 h 5894583"/>
              <a:gd name="connsiteX18" fmla="*/ 1266827 w 4502942"/>
              <a:gd name="connsiteY18" fmla="*/ 4117278 h 5894583"/>
              <a:gd name="connsiteX19" fmla="*/ 992984 w 4502942"/>
              <a:gd name="connsiteY19" fmla="*/ 4664964 h 5894583"/>
              <a:gd name="connsiteX20" fmla="*/ 273845 w 4502942"/>
              <a:gd name="connsiteY20" fmla="*/ 4664964 h 5894583"/>
              <a:gd name="connsiteX21" fmla="*/ 2 w 4502942"/>
              <a:gd name="connsiteY21" fmla="*/ 4117278 h 5894583"/>
              <a:gd name="connsiteX22" fmla="*/ 273845 w 4502942"/>
              <a:gd name="connsiteY22" fmla="*/ 3569591 h 5894583"/>
              <a:gd name="connsiteX23" fmla="*/ 992984 w 4502942"/>
              <a:gd name="connsiteY23" fmla="*/ 3569591 h 5894583"/>
              <a:gd name="connsiteX24" fmla="*/ 1266828 w 4502942"/>
              <a:gd name="connsiteY24" fmla="*/ 547687 h 5894583"/>
              <a:gd name="connsiteX25" fmla="*/ 992985 w 4502942"/>
              <a:gd name="connsiteY25" fmla="*/ 1095373 h 5894583"/>
              <a:gd name="connsiteX26" fmla="*/ 273846 w 4502942"/>
              <a:gd name="connsiteY26" fmla="*/ 1095373 h 5894583"/>
              <a:gd name="connsiteX27" fmla="*/ 3 w 4502942"/>
              <a:gd name="connsiteY27" fmla="*/ 547687 h 5894583"/>
              <a:gd name="connsiteX28" fmla="*/ 273846 w 4502942"/>
              <a:gd name="connsiteY28" fmla="*/ 0 h 5894583"/>
              <a:gd name="connsiteX29" fmla="*/ 992985 w 4502942"/>
              <a:gd name="connsiteY29" fmla="*/ 0 h 5894583"/>
              <a:gd name="connsiteX30" fmla="*/ 2345529 w 4502942"/>
              <a:gd name="connsiteY30" fmla="*/ 3524842 h 5894583"/>
              <a:gd name="connsiteX31" fmla="*/ 2071686 w 4502942"/>
              <a:gd name="connsiteY31" fmla="*/ 4072528 h 5894583"/>
              <a:gd name="connsiteX32" fmla="*/ 1352547 w 4502942"/>
              <a:gd name="connsiteY32" fmla="*/ 4072528 h 5894583"/>
              <a:gd name="connsiteX33" fmla="*/ 1078704 w 4502942"/>
              <a:gd name="connsiteY33" fmla="*/ 3524842 h 5894583"/>
              <a:gd name="connsiteX34" fmla="*/ 1352547 w 4502942"/>
              <a:gd name="connsiteY34" fmla="*/ 2977155 h 5894583"/>
              <a:gd name="connsiteX35" fmla="*/ 2071686 w 4502942"/>
              <a:gd name="connsiteY35" fmla="*/ 2977155 h 5894583"/>
              <a:gd name="connsiteX36" fmla="*/ 2345530 w 4502942"/>
              <a:gd name="connsiteY36" fmla="*/ 4709713 h 5894583"/>
              <a:gd name="connsiteX37" fmla="*/ 2071687 w 4502942"/>
              <a:gd name="connsiteY37" fmla="*/ 5257399 h 5894583"/>
              <a:gd name="connsiteX38" fmla="*/ 1352548 w 4502942"/>
              <a:gd name="connsiteY38" fmla="*/ 5257399 h 5894583"/>
              <a:gd name="connsiteX39" fmla="*/ 1078705 w 4502942"/>
              <a:gd name="connsiteY39" fmla="*/ 4709713 h 5894583"/>
              <a:gd name="connsiteX40" fmla="*/ 1352548 w 4502942"/>
              <a:gd name="connsiteY40" fmla="*/ 4162026 h 5894583"/>
              <a:gd name="connsiteX41" fmla="*/ 2071687 w 4502942"/>
              <a:gd name="connsiteY41" fmla="*/ 4162026 h 5894583"/>
              <a:gd name="connsiteX42" fmla="*/ 2345530 w 4502942"/>
              <a:gd name="connsiteY42" fmla="*/ 2343147 h 5894583"/>
              <a:gd name="connsiteX43" fmla="*/ 2071687 w 4502942"/>
              <a:gd name="connsiteY43" fmla="*/ 2890833 h 5894583"/>
              <a:gd name="connsiteX44" fmla="*/ 1352548 w 4502942"/>
              <a:gd name="connsiteY44" fmla="*/ 2890833 h 5894583"/>
              <a:gd name="connsiteX45" fmla="*/ 1078705 w 4502942"/>
              <a:gd name="connsiteY45" fmla="*/ 2343147 h 5894583"/>
              <a:gd name="connsiteX46" fmla="*/ 1352548 w 4502942"/>
              <a:gd name="connsiteY46" fmla="*/ 1795460 h 5894583"/>
              <a:gd name="connsiteX47" fmla="*/ 2071687 w 4502942"/>
              <a:gd name="connsiteY47" fmla="*/ 1795460 h 5894583"/>
              <a:gd name="connsiteX48" fmla="*/ 2345530 w 4502942"/>
              <a:gd name="connsiteY48" fmla="*/ 1156985 h 5894583"/>
              <a:gd name="connsiteX49" fmla="*/ 2071687 w 4502942"/>
              <a:gd name="connsiteY49" fmla="*/ 1704671 h 5894583"/>
              <a:gd name="connsiteX50" fmla="*/ 1352548 w 4502942"/>
              <a:gd name="connsiteY50" fmla="*/ 1704671 h 5894583"/>
              <a:gd name="connsiteX51" fmla="*/ 1078705 w 4502942"/>
              <a:gd name="connsiteY51" fmla="*/ 1156985 h 5894583"/>
              <a:gd name="connsiteX52" fmla="*/ 1352548 w 4502942"/>
              <a:gd name="connsiteY52" fmla="*/ 609298 h 5894583"/>
              <a:gd name="connsiteX53" fmla="*/ 2071687 w 4502942"/>
              <a:gd name="connsiteY53" fmla="*/ 609298 h 5894583"/>
              <a:gd name="connsiteX54" fmla="*/ 3424235 w 4502942"/>
              <a:gd name="connsiteY54" fmla="*/ 4105568 h 5894583"/>
              <a:gd name="connsiteX55" fmla="*/ 3150392 w 4502942"/>
              <a:gd name="connsiteY55" fmla="*/ 4653254 h 5894583"/>
              <a:gd name="connsiteX56" fmla="*/ 2431253 w 4502942"/>
              <a:gd name="connsiteY56" fmla="*/ 4653254 h 5894583"/>
              <a:gd name="connsiteX57" fmla="*/ 2157410 w 4502942"/>
              <a:gd name="connsiteY57" fmla="*/ 4105568 h 5894583"/>
              <a:gd name="connsiteX58" fmla="*/ 2431253 w 4502942"/>
              <a:gd name="connsiteY58" fmla="*/ 3557881 h 5894583"/>
              <a:gd name="connsiteX59" fmla="*/ 3150392 w 4502942"/>
              <a:gd name="connsiteY59" fmla="*/ 3557881 h 5894583"/>
              <a:gd name="connsiteX60" fmla="*/ 3424236 w 4502942"/>
              <a:gd name="connsiteY60" fmla="*/ 2923873 h 5894583"/>
              <a:gd name="connsiteX61" fmla="*/ 3150393 w 4502942"/>
              <a:gd name="connsiteY61" fmla="*/ 3471559 h 5894583"/>
              <a:gd name="connsiteX62" fmla="*/ 2431254 w 4502942"/>
              <a:gd name="connsiteY62" fmla="*/ 3471559 h 5894583"/>
              <a:gd name="connsiteX63" fmla="*/ 2157411 w 4502942"/>
              <a:gd name="connsiteY63" fmla="*/ 2923873 h 5894583"/>
              <a:gd name="connsiteX64" fmla="*/ 2431254 w 4502942"/>
              <a:gd name="connsiteY64" fmla="*/ 2376186 h 5894583"/>
              <a:gd name="connsiteX65" fmla="*/ 3150393 w 4502942"/>
              <a:gd name="connsiteY65" fmla="*/ 2376186 h 5894583"/>
              <a:gd name="connsiteX66" fmla="*/ 4502942 w 4502942"/>
              <a:gd name="connsiteY66" fmla="*/ 4709713 h 5894583"/>
              <a:gd name="connsiteX67" fmla="*/ 4229099 w 4502942"/>
              <a:gd name="connsiteY67" fmla="*/ 5257399 h 5894583"/>
              <a:gd name="connsiteX68" fmla="*/ 3509960 w 4502942"/>
              <a:gd name="connsiteY68" fmla="*/ 5257399 h 5894583"/>
              <a:gd name="connsiteX69" fmla="*/ 3236117 w 4502942"/>
              <a:gd name="connsiteY69" fmla="*/ 4709713 h 5894583"/>
              <a:gd name="connsiteX70" fmla="*/ 3509960 w 4502942"/>
              <a:gd name="connsiteY70" fmla="*/ 4162026 h 5894583"/>
              <a:gd name="connsiteX71" fmla="*/ 4229099 w 4502942"/>
              <a:gd name="connsiteY71" fmla="*/ 4162026 h 5894583"/>
              <a:gd name="connsiteX72" fmla="*/ 4502942 w 4502942"/>
              <a:gd name="connsiteY72" fmla="*/ 3524842 h 5894583"/>
              <a:gd name="connsiteX73" fmla="*/ 4229099 w 4502942"/>
              <a:gd name="connsiteY73" fmla="*/ 4072528 h 5894583"/>
              <a:gd name="connsiteX74" fmla="*/ 3509960 w 4502942"/>
              <a:gd name="connsiteY74" fmla="*/ 4072528 h 5894583"/>
              <a:gd name="connsiteX75" fmla="*/ 3236117 w 4502942"/>
              <a:gd name="connsiteY75" fmla="*/ 3524842 h 5894583"/>
              <a:gd name="connsiteX76" fmla="*/ 3509960 w 4502942"/>
              <a:gd name="connsiteY76" fmla="*/ 2977155 h 5894583"/>
              <a:gd name="connsiteX77" fmla="*/ 4229099 w 4502942"/>
              <a:gd name="connsiteY77" fmla="*/ 2977155 h 5894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4502942" h="5894583">
                <a:moveTo>
                  <a:pt x="1266825" y="2947292"/>
                </a:moveTo>
                <a:lnTo>
                  <a:pt x="992982" y="3494978"/>
                </a:lnTo>
                <a:lnTo>
                  <a:pt x="273843" y="3494978"/>
                </a:lnTo>
                <a:lnTo>
                  <a:pt x="0" y="2947292"/>
                </a:lnTo>
                <a:lnTo>
                  <a:pt x="273843" y="2399605"/>
                </a:lnTo>
                <a:lnTo>
                  <a:pt x="992982" y="2399605"/>
                </a:lnTo>
                <a:close/>
                <a:moveTo>
                  <a:pt x="1266826" y="1750712"/>
                </a:moveTo>
                <a:lnTo>
                  <a:pt x="992983" y="2298398"/>
                </a:lnTo>
                <a:lnTo>
                  <a:pt x="273844" y="2298398"/>
                </a:lnTo>
                <a:lnTo>
                  <a:pt x="1" y="1750712"/>
                </a:lnTo>
                <a:lnTo>
                  <a:pt x="273844" y="1203025"/>
                </a:lnTo>
                <a:lnTo>
                  <a:pt x="992983" y="1203025"/>
                </a:lnTo>
                <a:close/>
                <a:moveTo>
                  <a:pt x="1266827" y="5346897"/>
                </a:moveTo>
                <a:lnTo>
                  <a:pt x="992984" y="5894583"/>
                </a:lnTo>
                <a:lnTo>
                  <a:pt x="273845" y="5894583"/>
                </a:lnTo>
                <a:lnTo>
                  <a:pt x="2" y="5346897"/>
                </a:lnTo>
                <a:lnTo>
                  <a:pt x="273845" y="4799210"/>
                </a:lnTo>
                <a:lnTo>
                  <a:pt x="992984" y="4799210"/>
                </a:lnTo>
                <a:close/>
                <a:moveTo>
                  <a:pt x="1266827" y="4117278"/>
                </a:moveTo>
                <a:lnTo>
                  <a:pt x="992984" y="4664964"/>
                </a:lnTo>
                <a:lnTo>
                  <a:pt x="273845" y="4664964"/>
                </a:lnTo>
                <a:lnTo>
                  <a:pt x="2" y="4117278"/>
                </a:lnTo>
                <a:lnTo>
                  <a:pt x="273845" y="3569591"/>
                </a:lnTo>
                <a:lnTo>
                  <a:pt x="992984" y="3569591"/>
                </a:lnTo>
                <a:close/>
                <a:moveTo>
                  <a:pt x="1266828" y="547687"/>
                </a:moveTo>
                <a:lnTo>
                  <a:pt x="992985" y="1095373"/>
                </a:lnTo>
                <a:lnTo>
                  <a:pt x="273846" y="1095373"/>
                </a:lnTo>
                <a:lnTo>
                  <a:pt x="3" y="547687"/>
                </a:lnTo>
                <a:lnTo>
                  <a:pt x="273846" y="0"/>
                </a:lnTo>
                <a:lnTo>
                  <a:pt x="992985" y="0"/>
                </a:lnTo>
                <a:close/>
                <a:moveTo>
                  <a:pt x="2345529" y="3524842"/>
                </a:moveTo>
                <a:lnTo>
                  <a:pt x="2071686" y="4072528"/>
                </a:lnTo>
                <a:lnTo>
                  <a:pt x="1352547" y="4072528"/>
                </a:lnTo>
                <a:lnTo>
                  <a:pt x="1078704" y="3524842"/>
                </a:lnTo>
                <a:lnTo>
                  <a:pt x="1352547" y="2977155"/>
                </a:lnTo>
                <a:lnTo>
                  <a:pt x="2071686" y="2977155"/>
                </a:lnTo>
                <a:close/>
                <a:moveTo>
                  <a:pt x="2345530" y="4709713"/>
                </a:moveTo>
                <a:lnTo>
                  <a:pt x="2071687" y="5257399"/>
                </a:lnTo>
                <a:lnTo>
                  <a:pt x="1352548" y="5257399"/>
                </a:lnTo>
                <a:lnTo>
                  <a:pt x="1078705" y="4709713"/>
                </a:lnTo>
                <a:lnTo>
                  <a:pt x="1352548" y="4162026"/>
                </a:lnTo>
                <a:lnTo>
                  <a:pt x="2071687" y="4162026"/>
                </a:lnTo>
                <a:close/>
                <a:moveTo>
                  <a:pt x="2345530" y="2343147"/>
                </a:moveTo>
                <a:lnTo>
                  <a:pt x="2071687" y="2890833"/>
                </a:lnTo>
                <a:lnTo>
                  <a:pt x="1352548" y="2890833"/>
                </a:lnTo>
                <a:lnTo>
                  <a:pt x="1078705" y="2343147"/>
                </a:lnTo>
                <a:lnTo>
                  <a:pt x="1352548" y="1795460"/>
                </a:lnTo>
                <a:lnTo>
                  <a:pt x="2071687" y="1795460"/>
                </a:lnTo>
                <a:close/>
                <a:moveTo>
                  <a:pt x="2345530" y="1156985"/>
                </a:moveTo>
                <a:lnTo>
                  <a:pt x="2071687" y="1704671"/>
                </a:lnTo>
                <a:lnTo>
                  <a:pt x="1352548" y="1704671"/>
                </a:lnTo>
                <a:lnTo>
                  <a:pt x="1078705" y="1156985"/>
                </a:lnTo>
                <a:lnTo>
                  <a:pt x="1352548" y="609298"/>
                </a:lnTo>
                <a:lnTo>
                  <a:pt x="2071687" y="609298"/>
                </a:lnTo>
                <a:close/>
                <a:moveTo>
                  <a:pt x="3424235" y="4105568"/>
                </a:moveTo>
                <a:lnTo>
                  <a:pt x="3150392" y="4653254"/>
                </a:lnTo>
                <a:lnTo>
                  <a:pt x="2431253" y="4653254"/>
                </a:lnTo>
                <a:lnTo>
                  <a:pt x="2157410" y="4105568"/>
                </a:lnTo>
                <a:lnTo>
                  <a:pt x="2431253" y="3557881"/>
                </a:lnTo>
                <a:lnTo>
                  <a:pt x="3150392" y="3557881"/>
                </a:lnTo>
                <a:close/>
                <a:moveTo>
                  <a:pt x="3424236" y="2923873"/>
                </a:moveTo>
                <a:lnTo>
                  <a:pt x="3150393" y="3471559"/>
                </a:lnTo>
                <a:lnTo>
                  <a:pt x="2431254" y="3471559"/>
                </a:lnTo>
                <a:lnTo>
                  <a:pt x="2157411" y="2923873"/>
                </a:lnTo>
                <a:lnTo>
                  <a:pt x="2431254" y="2376186"/>
                </a:lnTo>
                <a:lnTo>
                  <a:pt x="3150393" y="2376186"/>
                </a:lnTo>
                <a:close/>
                <a:moveTo>
                  <a:pt x="4502942" y="4709713"/>
                </a:moveTo>
                <a:lnTo>
                  <a:pt x="4229099" y="5257399"/>
                </a:lnTo>
                <a:lnTo>
                  <a:pt x="3509960" y="5257399"/>
                </a:lnTo>
                <a:lnTo>
                  <a:pt x="3236117" y="4709713"/>
                </a:lnTo>
                <a:lnTo>
                  <a:pt x="3509960" y="4162026"/>
                </a:lnTo>
                <a:lnTo>
                  <a:pt x="4229099" y="4162026"/>
                </a:lnTo>
                <a:close/>
                <a:moveTo>
                  <a:pt x="4502942" y="3524842"/>
                </a:moveTo>
                <a:lnTo>
                  <a:pt x="4229099" y="4072528"/>
                </a:lnTo>
                <a:lnTo>
                  <a:pt x="3509960" y="4072528"/>
                </a:lnTo>
                <a:lnTo>
                  <a:pt x="3236117" y="3524842"/>
                </a:lnTo>
                <a:lnTo>
                  <a:pt x="3509960" y="2977155"/>
                </a:lnTo>
                <a:lnTo>
                  <a:pt x="4229099" y="2977155"/>
                </a:lnTo>
                <a:close/>
              </a:path>
            </a:pathLst>
          </a:custGeom>
          <a:blipFill dpi="0" rotWithShape="0">
            <a:blip r:embed="rId2">
              <a:alphaModFix amt="50000"/>
            </a:blip>
            <a:srcRect/>
            <a:stretch>
              <a:fillRect/>
            </a:stretch>
          </a:blipFill>
          <a:ln>
            <a:noFill/>
          </a:ln>
          <a:effectLst>
            <a:reflection endPos="10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4" name="TextBox 53">
            <a:extLst>
              <a:ext uri="{FF2B5EF4-FFF2-40B4-BE49-F238E27FC236}">
                <a16:creationId xmlns:a16="http://schemas.microsoft.com/office/drawing/2014/main" id="{C2D3BD13-1498-E576-D434-168C1C71AE82}"/>
              </a:ext>
            </a:extLst>
          </p:cNvPr>
          <p:cNvSpPr txBox="1"/>
          <p:nvPr/>
        </p:nvSpPr>
        <p:spPr>
          <a:xfrm>
            <a:off x="6066235" y="2267461"/>
            <a:ext cx="2743200" cy="276999"/>
          </a:xfrm>
          <a:prstGeom prst="rect">
            <a:avLst/>
          </a:prstGeom>
          <a:noFill/>
        </p:spPr>
        <p:txBody>
          <a:bodyPr wrap="square" rtlCol="0">
            <a:spAutoFit/>
          </a:bodyPr>
          <a:lstStyle/>
          <a:p>
            <a:pPr marL="171450" indent="-171450">
              <a:buFont typeface="Arial" panose="020B0604020202020204" pitchFamily="34" charset="0"/>
              <a:buChar char="•"/>
            </a:pPr>
            <a:r>
              <a:rPr lang="en-GB" sz="1200" dirty="0"/>
              <a:t>Lack of customer retention</a:t>
            </a:r>
          </a:p>
        </p:txBody>
      </p:sp>
      <p:sp>
        <p:nvSpPr>
          <p:cNvPr id="55" name="TextBox 54">
            <a:extLst>
              <a:ext uri="{FF2B5EF4-FFF2-40B4-BE49-F238E27FC236}">
                <a16:creationId xmlns:a16="http://schemas.microsoft.com/office/drawing/2014/main" id="{94CF44C7-E230-E81B-AFC4-59C9B198D068}"/>
              </a:ext>
            </a:extLst>
          </p:cNvPr>
          <p:cNvSpPr txBox="1"/>
          <p:nvPr/>
        </p:nvSpPr>
        <p:spPr>
          <a:xfrm>
            <a:off x="6208520" y="2496388"/>
            <a:ext cx="4019547" cy="276999"/>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200" dirty="0"/>
              <a:t>Business heavily dependent on owners and no employees</a:t>
            </a:r>
          </a:p>
        </p:txBody>
      </p:sp>
      <p:sp>
        <p:nvSpPr>
          <p:cNvPr id="56" name="TextBox 55">
            <a:extLst>
              <a:ext uri="{FF2B5EF4-FFF2-40B4-BE49-F238E27FC236}">
                <a16:creationId xmlns:a16="http://schemas.microsoft.com/office/drawing/2014/main" id="{986954AB-40DA-3665-169C-3257CD4F31C0}"/>
              </a:ext>
            </a:extLst>
          </p:cNvPr>
          <p:cNvSpPr txBox="1"/>
          <p:nvPr/>
        </p:nvSpPr>
        <p:spPr>
          <a:xfrm>
            <a:off x="6334126" y="2685809"/>
            <a:ext cx="2743200" cy="276999"/>
          </a:xfrm>
          <a:prstGeom prst="rect">
            <a:avLst/>
          </a:prstGeom>
          <a:noFill/>
        </p:spPr>
        <p:txBody>
          <a:bodyPr wrap="square" rtlCol="0">
            <a:spAutoFit/>
          </a:bodyPr>
          <a:lstStyle/>
          <a:p>
            <a:pPr marL="171450" indent="-171450">
              <a:buFont typeface="Arial" panose="020B0604020202020204" pitchFamily="34" charset="0"/>
              <a:buChar char="•"/>
            </a:pPr>
            <a:r>
              <a:rPr lang="en-GB" sz="1200" dirty="0"/>
              <a:t>Limited digital marketing expertise</a:t>
            </a:r>
          </a:p>
        </p:txBody>
      </p:sp>
      <p:sp>
        <p:nvSpPr>
          <p:cNvPr id="57" name="TextBox 56">
            <a:extLst>
              <a:ext uri="{FF2B5EF4-FFF2-40B4-BE49-F238E27FC236}">
                <a16:creationId xmlns:a16="http://schemas.microsoft.com/office/drawing/2014/main" id="{2250900A-854C-A030-FE46-A8C9A5D3EC25}"/>
              </a:ext>
            </a:extLst>
          </p:cNvPr>
          <p:cNvSpPr txBox="1"/>
          <p:nvPr/>
        </p:nvSpPr>
        <p:spPr>
          <a:xfrm>
            <a:off x="3739758" y="2054065"/>
            <a:ext cx="1676400" cy="276999"/>
          </a:xfrm>
          <a:prstGeom prst="rect">
            <a:avLst/>
          </a:prstGeom>
          <a:noFill/>
        </p:spPr>
        <p:txBody>
          <a:bodyPr wrap="square" rtlCol="0">
            <a:spAutoFit/>
          </a:bodyPr>
          <a:lstStyle/>
          <a:p>
            <a:pPr marL="171450" indent="-171450">
              <a:buFont typeface="Arial" panose="020B0604020202020204" pitchFamily="34" charset="0"/>
              <a:buChar char="•"/>
            </a:pPr>
            <a:r>
              <a:rPr lang="en-GB" sz="1200" dirty="0"/>
              <a:t>Outdated website</a:t>
            </a:r>
          </a:p>
        </p:txBody>
      </p:sp>
      <p:sp>
        <p:nvSpPr>
          <p:cNvPr id="58" name="TextBox 57">
            <a:extLst>
              <a:ext uri="{FF2B5EF4-FFF2-40B4-BE49-F238E27FC236}">
                <a16:creationId xmlns:a16="http://schemas.microsoft.com/office/drawing/2014/main" id="{B8246903-98A4-C7DB-A8B9-7E1EDC22544C}"/>
              </a:ext>
            </a:extLst>
          </p:cNvPr>
          <p:cNvSpPr txBox="1"/>
          <p:nvPr/>
        </p:nvSpPr>
        <p:spPr>
          <a:xfrm>
            <a:off x="3879062" y="2262423"/>
            <a:ext cx="2433042" cy="461665"/>
          </a:xfrm>
          <a:prstGeom prst="rect">
            <a:avLst/>
          </a:prstGeom>
          <a:noFill/>
        </p:spPr>
        <p:txBody>
          <a:bodyPr wrap="square" rtlCol="0">
            <a:spAutoFit/>
          </a:bodyPr>
          <a:lstStyle/>
          <a:p>
            <a:pPr marL="171450" indent="-171450">
              <a:buFont typeface="Arial" panose="020B0604020202020204" pitchFamily="34" charset="0"/>
              <a:buChar char="•"/>
            </a:pPr>
            <a:r>
              <a:rPr lang="en-GB" sz="1200" dirty="0"/>
              <a:t>Social media and digital marketing tools rarely used</a:t>
            </a:r>
          </a:p>
        </p:txBody>
      </p:sp>
      <p:sp>
        <p:nvSpPr>
          <p:cNvPr id="3" name="TextBox 2">
            <a:extLst>
              <a:ext uri="{FF2B5EF4-FFF2-40B4-BE49-F238E27FC236}">
                <a16:creationId xmlns:a16="http://schemas.microsoft.com/office/drawing/2014/main" id="{16565E9A-15C7-6FBA-C65B-A4CEA8CE8C46}"/>
              </a:ext>
            </a:extLst>
          </p:cNvPr>
          <p:cNvSpPr txBox="1"/>
          <p:nvPr/>
        </p:nvSpPr>
        <p:spPr>
          <a:xfrm>
            <a:off x="1774031" y="2190750"/>
            <a:ext cx="180974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200" dirty="0">
                <a:ea typeface="Calibri"/>
                <a:cs typeface="Calibri"/>
              </a:rPr>
              <a:t>No marketing training</a:t>
            </a:r>
            <a:endParaRPr lang="en-US" dirty="0"/>
          </a:p>
        </p:txBody>
      </p:sp>
      <p:sp>
        <p:nvSpPr>
          <p:cNvPr id="4" name="TextBox 3">
            <a:extLst>
              <a:ext uri="{FF2B5EF4-FFF2-40B4-BE49-F238E27FC236}">
                <a16:creationId xmlns:a16="http://schemas.microsoft.com/office/drawing/2014/main" id="{3D870643-650D-8336-DEF5-9D0405DF6103}"/>
              </a:ext>
            </a:extLst>
          </p:cNvPr>
          <p:cNvSpPr txBox="1"/>
          <p:nvPr/>
        </p:nvSpPr>
        <p:spPr>
          <a:xfrm>
            <a:off x="5953126" y="5155405"/>
            <a:ext cx="31575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200" dirty="0">
                <a:ea typeface="Calibri"/>
                <a:cs typeface="Calibri"/>
              </a:rPr>
              <a:t>Climate change affecting supply availability</a:t>
            </a:r>
          </a:p>
        </p:txBody>
      </p:sp>
      <p:sp>
        <p:nvSpPr>
          <p:cNvPr id="5" name="TextBox 4">
            <a:extLst>
              <a:ext uri="{FF2B5EF4-FFF2-40B4-BE49-F238E27FC236}">
                <a16:creationId xmlns:a16="http://schemas.microsoft.com/office/drawing/2014/main" id="{D3028890-9715-17FF-CE8A-66977F9E8AA1}"/>
              </a:ext>
            </a:extLst>
          </p:cNvPr>
          <p:cNvSpPr txBox="1"/>
          <p:nvPr/>
        </p:nvSpPr>
        <p:spPr>
          <a:xfrm>
            <a:off x="2119312" y="2631281"/>
            <a:ext cx="204787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200" dirty="0">
                <a:ea typeface="Calibri"/>
                <a:cs typeface="Calibri"/>
              </a:rPr>
              <a:t>Low social media presence</a:t>
            </a:r>
          </a:p>
        </p:txBody>
      </p:sp>
      <p:sp>
        <p:nvSpPr>
          <p:cNvPr id="6" name="TextBox 5">
            <a:extLst>
              <a:ext uri="{FF2B5EF4-FFF2-40B4-BE49-F238E27FC236}">
                <a16:creationId xmlns:a16="http://schemas.microsoft.com/office/drawing/2014/main" id="{481A9139-4431-E2AF-9DD1-2A633B9AB244}"/>
              </a:ext>
            </a:extLst>
          </p:cNvPr>
          <p:cNvSpPr txBox="1"/>
          <p:nvPr/>
        </p:nvSpPr>
        <p:spPr>
          <a:xfrm>
            <a:off x="4479124" y="4171176"/>
            <a:ext cx="18454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200" dirty="0">
                <a:ea typeface="Calibri"/>
                <a:cs typeface="Calibri"/>
              </a:rPr>
              <a:t>No system in place to track trends and customer behavior</a:t>
            </a:r>
          </a:p>
        </p:txBody>
      </p:sp>
      <p:sp>
        <p:nvSpPr>
          <p:cNvPr id="7" name="TextBox 6">
            <a:extLst>
              <a:ext uri="{FF2B5EF4-FFF2-40B4-BE49-F238E27FC236}">
                <a16:creationId xmlns:a16="http://schemas.microsoft.com/office/drawing/2014/main" id="{F6FF39CB-75D5-AC3A-C244-CB50FC42A5F0}"/>
              </a:ext>
            </a:extLst>
          </p:cNvPr>
          <p:cNvSpPr txBox="1"/>
          <p:nvPr/>
        </p:nvSpPr>
        <p:spPr>
          <a:xfrm>
            <a:off x="2505073" y="4072174"/>
            <a:ext cx="1994292" cy="830997"/>
          </a:xfrm>
          <a:prstGeom prst="rect">
            <a:avLst/>
          </a:prstGeom>
          <a:noFill/>
        </p:spPr>
        <p:txBody>
          <a:bodyPr wrap="square" rtlCol="0">
            <a:spAutoFit/>
          </a:bodyPr>
          <a:lstStyle/>
          <a:p>
            <a:pPr marL="285750" indent="-285750">
              <a:buFont typeface="Arial" panose="020B0604020202020204" pitchFamily="34" charset="0"/>
              <a:buChar char="•"/>
            </a:pPr>
            <a:r>
              <a:rPr lang="en-GB" sz="1200" dirty="0"/>
              <a:t>Rising import costs &amp; supply chain disruptions cause flower price increase</a:t>
            </a:r>
          </a:p>
        </p:txBody>
      </p:sp>
      <p:sp>
        <p:nvSpPr>
          <p:cNvPr id="10" name="TextBox 9">
            <a:extLst>
              <a:ext uri="{FF2B5EF4-FFF2-40B4-BE49-F238E27FC236}">
                <a16:creationId xmlns:a16="http://schemas.microsoft.com/office/drawing/2014/main" id="{5A8985AF-AEDC-4476-307B-88CC75DDDAB4}"/>
              </a:ext>
            </a:extLst>
          </p:cNvPr>
          <p:cNvSpPr txBox="1"/>
          <p:nvPr/>
        </p:nvSpPr>
        <p:spPr>
          <a:xfrm>
            <a:off x="6313884" y="4757735"/>
            <a:ext cx="3239697" cy="276999"/>
          </a:xfrm>
          <a:prstGeom prst="rect">
            <a:avLst/>
          </a:prstGeom>
          <a:noFill/>
        </p:spPr>
        <p:txBody>
          <a:bodyPr wrap="square" rtlCol="0">
            <a:spAutoFit/>
          </a:bodyPr>
          <a:lstStyle/>
          <a:p>
            <a:pPr marL="171450" indent="-171450">
              <a:buFont typeface="Arial" panose="020B0604020202020204" pitchFamily="34" charset="0"/>
              <a:buChar char="•"/>
            </a:pPr>
            <a:r>
              <a:rPr lang="en-GB" sz="1200" dirty="0"/>
              <a:t>Extreme weather events disrupt global supply.</a:t>
            </a:r>
          </a:p>
        </p:txBody>
      </p:sp>
    </p:spTree>
    <p:extLst>
      <p:ext uri="{BB962C8B-B14F-4D97-AF65-F5344CB8AC3E}">
        <p14:creationId xmlns:p14="http://schemas.microsoft.com/office/powerpoint/2010/main" val="19619614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58000">
              <a:srgbClr val="CEF1CB"/>
            </a:gs>
            <a:gs pos="91000">
              <a:srgbClr val="BEEDF8"/>
            </a:gs>
            <a:gs pos="10000">
              <a:schemeClr val="accent4">
                <a:lumMod val="20000"/>
                <a:lumOff val="8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FC5E9-27FC-6A39-F7FC-BB642B36A3EB}"/>
              </a:ext>
            </a:extLst>
          </p:cNvPr>
          <p:cNvSpPr>
            <a:spLocks noGrp="1"/>
          </p:cNvSpPr>
          <p:nvPr>
            <p:ph type="title"/>
          </p:nvPr>
        </p:nvSpPr>
        <p:spPr/>
        <p:txBody>
          <a:bodyPr/>
          <a:lstStyle/>
          <a:p>
            <a:r>
              <a:rPr lang="en-GB" dirty="0"/>
              <a:t>Summary of key findings</a:t>
            </a:r>
          </a:p>
        </p:txBody>
      </p:sp>
      <p:sp>
        <p:nvSpPr>
          <p:cNvPr id="3" name="Content Placeholder 2">
            <a:extLst>
              <a:ext uri="{FF2B5EF4-FFF2-40B4-BE49-F238E27FC236}">
                <a16:creationId xmlns:a16="http://schemas.microsoft.com/office/drawing/2014/main" id="{9A89AF2A-2EC0-EB57-FBD3-CB2C8186A804}"/>
              </a:ext>
            </a:extLst>
          </p:cNvPr>
          <p:cNvSpPr>
            <a:spLocks noGrp="1"/>
          </p:cNvSpPr>
          <p:nvPr>
            <p:ph idx="1"/>
          </p:nvPr>
        </p:nvSpPr>
        <p:spPr>
          <a:xfrm>
            <a:off x="457200" y="2253454"/>
            <a:ext cx="10515600" cy="4351338"/>
          </a:xfrm>
        </p:spPr>
        <p:txBody>
          <a:bodyPr vert="horz" lIns="91440" tIns="45720" rIns="91440" bIns="45720" rtlCol="0" anchor="t">
            <a:normAutofit/>
          </a:bodyPr>
          <a:lstStyle/>
          <a:p>
            <a:pPr>
              <a:lnSpc>
                <a:spcPct val="150000"/>
              </a:lnSpc>
            </a:pPr>
            <a:r>
              <a:rPr lang="en-GB" sz="2100" dirty="0">
                <a:gradFill>
                  <a:gsLst>
                    <a:gs pos="22000">
                      <a:srgbClr val="000000"/>
                    </a:gs>
                    <a:gs pos="51000">
                      <a:srgbClr val="000000"/>
                    </a:gs>
                  </a:gsLst>
                  <a:lin ang="5400000" scaled="1"/>
                </a:gradFill>
                <a:latin typeface="Arial Rounded MT Bold"/>
                <a:cs typeface="Arial"/>
              </a:rPr>
              <a:t>The owners of Green Haven haven't got enough marketing skills and need more training on how to keep up with trends on social media.</a:t>
            </a:r>
          </a:p>
          <a:p>
            <a:pPr>
              <a:lnSpc>
                <a:spcPct val="150000"/>
              </a:lnSpc>
            </a:pPr>
            <a:r>
              <a:rPr lang="en-GB" sz="2100" dirty="0">
                <a:gradFill>
                  <a:gsLst>
                    <a:gs pos="22000">
                      <a:srgbClr val="000000"/>
                    </a:gs>
                    <a:gs pos="51000">
                      <a:srgbClr val="000000"/>
                    </a:gs>
                  </a:gsLst>
                  <a:lin ang="5400000" scaled="1"/>
                </a:gradFill>
                <a:latin typeface="Arial Rounded MT Bold"/>
                <a:cs typeface="Arial"/>
              </a:rPr>
              <a:t>The location of the shop is no longer profitable.</a:t>
            </a:r>
          </a:p>
          <a:p>
            <a:pPr>
              <a:lnSpc>
                <a:spcPct val="150000"/>
              </a:lnSpc>
            </a:pPr>
            <a:r>
              <a:rPr lang="en-GB" sz="2100" dirty="0">
                <a:gradFill>
                  <a:gsLst>
                    <a:gs pos="22000">
                      <a:srgbClr val="000000"/>
                    </a:gs>
                    <a:gs pos="51000">
                      <a:srgbClr val="000000"/>
                    </a:gs>
                  </a:gsLst>
                  <a:lin ang="5400000" scaled="1"/>
                </a:gradFill>
                <a:latin typeface="Arial Rounded MT Bold"/>
                <a:cs typeface="Arial"/>
              </a:rPr>
              <a:t>The current system of work is not working.</a:t>
            </a:r>
          </a:p>
          <a:p>
            <a:pPr>
              <a:lnSpc>
                <a:spcPct val="150000"/>
              </a:lnSpc>
            </a:pPr>
            <a:r>
              <a:rPr lang="en-GB" sz="2100" dirty="0">
                <a:gradFill>
                  <a:gsLst>
                    <a:gs pos="22000">
                      <a:srgbClr val="000000"/>
                    </a:gs>
                    <a:gs pos="51000">
                      <a:srgbClr val="000000"/>
                    </a:gs>
                  </a:gsLst>
                  <a:lin ang="5400000" scaled="1"/>
                </a:gradFill>
                <a:latin typeface="Arial Rounded MT Bold"/>
                <a:cs typeface="Arial"/>
              </a:rPr>
              <a:t>Their website is outdated, confusing for customers and especially for the younger generation.</a:t>
            </a:r>
          </a:p>
          <a:p>
            <a:pPr>
              <a:lnSpc>
                <a:spcPct val="150000"/>
              </a:lnSpc>
            </a:pPr>
            <a:r>
              <a:rPr lang="en-GB" sz="2100" dirty="0">
                <a:gradFill>
                  <a:gsLst>
                    <a:gs pos="22000">
                      <a:srgbClr val="000000"/>
                    </a:gs>
                    <a:gs pos="51000">
                      <a:srgbClr val="000000"/>
                    </a:gs>
                  </a:gsLst>
                  <a:lin ang="5400000" scaled="1"/>
                </a:gradFill>
                <a:latin typeface="Arial Rounded MT Bold"/>
                <a:cs typeface="Arial"/>
              </a:rPr>
              <a:t>The costs of running a business are increasing.</a:t>
            </a:r>
            <a:endParaRPr lang="en-GB" dirty="0">
              <a:ea typeface="Calibri"/>
              <a:cs typeface="Calibri"/>
            </a:endParaRPr>
          </a:p>
        </p:txBody>
      </p:sp>
      <p:sp>
        <p:nvSpPr>
          <p:cNvPr id="4" name="Free-form: Shape 3">
            <a:extLst>
              <a:ext uri="{FF2B5EF4-FFF2-40B4-BE49-F238E27FC236}">
                <a16:creationId xmlns:a16="http://schemas.microsoft.com/office/drawing/2014/main" id="{CF76DE9F-12E4-D164-4B30-595CE8E7C4E4}"/>
              </a:ext>
            </a:extLst>
          </p:cNvPr>
          <p:cNvSpPr/>
          <p:nvPr/>
        </p:nvSpPr>
        <p:spPr>
          <a:xfrm rot="16200000">
            <a:off x="8782078" y="-3726622"/>
            <a:ext cx="5321244" cy="6638908"/>
          </a:xfrm>
          <a:custGeom>
            <a:avLst/>
            <a:gdLst>
              <a:gd name="connsiteX0" fmla="*/ 1266825 w 4502942"/>
              <a:gd name="connsiteY0" fmla="*/ 2947292 h 5894583"/>
              <a:gd name="connsiteX1" fmla="*/ 992982 w 4502942"/>
              <a:gd name="connsiteY1" fmla="*/ 3494978 h 5894583"/>
              <a:gd name="connsiteX2" fmla="*/ 273843 w 4502942"/>
              <a:gd name="connsiteY2" fmla="*/ 3494978 h 5894583"/>
              <a:gd name="connsiteX3" fmla="*/ 0 w 4502942"/>
              <a:gd name="connsiteY3" fmla="*/ 2947292 h 5894583"/>
              <a:gd name="connsiteX4" fmla="*/ 273843 w 4502942"/>
              <a:gd name="connsiteY4" fmla="*/ 2399605 h 5894583"/>
              <a:gd name="connsiteX5" fmla="*/ 992982 w 4502942"/>
              <a:gd name="connsiteY5" fmla="*/ 2399605 h 5894583"/>
              <a:gd name="connsiteX6" fmla="*/ 1266826 w 4502942"/>
              <a:gd name="connsiteY6" fmla="*/ 1750712 h 5894583"/>
              <a:gd name="connsiteX7" fmla="*/ 992983 w 4502942"/>
              <a:gd name="connsiteY7" fmla="*/ 2298398 h 5894583"/>
              <a:gd name="connsiteX8" fmla="*/ 273844 w 4502942"/>
              <a:gd name="connsiteY8" fmla="*/ 2298398 h 5894583"/>
              <a:gd name="connsiteX9" fmla="*/ 1 w 4502942"/>
              <a:gd name="connsiteY9" fmla="*/ 1750712 h 5894583"/>
              <a:gd name="connsiteX10" fmla="*/ 273844 w 4502942"/>
              <a:gd name="connsiteY10" fmla="*/ 1203025 h 5894583"/>
              <a:gd name="connsiteX11" fmla="*/ 992983 w 4502942"/>
              <a:gd name="connsiteY11" fmla="*/ 1203025 h 5894583"/>
              <a:gd name="connsiteX12" fmla="*/ 1266827 w 4502942"/>
              <a:gd name="connsiteY12" fmla="*/ 5346897 h 5894583"/>
              <a:gd name="connsiteX13" fmla="*/ 992984 w 4502942"/>
              <a:gd name="connsiteY13" fmla="*/ 5894583 h 5894583"/>
              <a:gd name="connsiteX14" fmla="*/ 273845 w 4502942"/>
              <a:gd name="connsiteY14" fmla="*/ 5894583 h 5894583"/>
              <a:gd name="connsiteX15" fmla="*/ 2 w 4502942"/>
              <a:gd name="connsiteY15" fmla="*/ 5346897 h 5894583"/>
              <a:gd name="connsiteX16" fmla="*/ 273845 w 4502942"/>
              <a:gd name="connsiteY16" fmla="*/ 4799210 h 5894583"/>
              <a:gd name="connsiteX17" fmla="*/ 992984 w 4502942"/>
              <a:gd name="connsiteY17" fmla="*/ 4799210 h 5894583"/>
              <a:gd name="connsiteX18" fmla="*/ 1266827 w 4502942"/>
              <a:gd name="connsiteY18" fmla="*/ 4117278 h 5894583"/>
              <a:gd name="connsiteX19" fmla="*/ 992984 w 4502942"/>
              <a:gd name="connsiteY19" fmla="*/ 4664964 h 5894583"/>
              <a:gd name="connsiteX20" fmla="*/ 273845 w 4502942"/>
              <a:gd name="connsiteY20" fmla="*/ 4664964 h 5894583"/>
              <a:gd name="connsiteX21" fmla="*/ 2 w 4502942"/>
              <a:gd name="connsiteY21" fmla="*/ 4117278 h 5894583"/>
              <a:gd name="connsiteX22" fmla="*/ 273845 w 4502942"/>
              <a:gd name="connsiteY22" fmla="*/ 3569591 h 5894583"/>
              <a:gd name="connsiteX23" fmla="*/ 992984 w 4502942"/>
              <a:gd name="connsiteY23" fmla="*/ 3569591 h 5894583"/>
              <a:gd name="connsiteX24" fmla="*/ 1266828 w 4502942"/>
              <a:gd name="connsiteY24" fmla="*/ 547687 h 5894583"/>
              <a:gd name="connsiteX25" fmla="*/ 992985 w 4502942"/>
              <a:gd name="connsiteY25" fmla="*/ 1095373 h 5894583"/>
              <a:gd name="connsiteX26" fmla="*/ 273846 w 4502942"/>
              <a:gd name="connsiteY26" fmla="*/ 1095373 h 5894583"/>
              <a:gd name="connsiteX27" fmla="*/ 3 w 4502942"/>
              <a:gd name="connsiteY27" fmla="*/ 547687 h 5894583"/>
              <a:gd name="connsiteX28" fmla="*/ 273846 w 4502942"/>
              <a:gd name="connsiteY28" fmla="*/ 0 h 5894583"/>
              <a:gd name="connsiteX29" fmla="*/ 992985 w 4502942"/>
              <a:gd name="connsiteY29" fmla="*/ 0 h 5894583"/>
              <a:gd name="connsiteX30" fmla="*/ 2345529 w 4502942"/>
              <a:gd name="connsiteY30" fmla="*/ 3524842 h 5894583"/>
              <a:gd name="connsiteX31" fmla="*/ 2071686 w 4502942"/>
              <a:gd name="connsiteY31" fmla="*/ 4072528 h 5894583"/>
              <a:gd name="connsiteX32" fmla="*/ 1352547 w 4502942"/>
              <a:gd name="connsiteY32" fmla="*/ 4072528 h 5894583"/>
              <a:gd name="connsiteX33" fmla="*/ 1078704 w 4502942"/>
              <a:gd name="connsiteY33" fmla="*/ 3524842 h 5894583"/>
              <a:gd name="connsiteX34" fmla="*/ 1352547 w 4502942"/>
              <a:gd name="connsiteY34" fmla="*/ 2977155 h 5894583"/>
              <a:gd name="connsiteX35" fmla="*/ 2071686 w 4502942"/>
              <a:gd name="connsiteY35" fmla="*/ 2977155 h 5894583"/>
              <a:gd name="connsiteX36" fmla="*/ 2345530 w 4502942"/>
              <a:gd name="connsiteY36" fmla="*/ 4709713 h 5894583"/>
              <a:gd name="connsiteX37" fmla="*/ 2071687 w 4502942"/>
              <a:gd name="connsiteY37" fmla="*/ 5257399 h 5894583"/>
              <a:gd name="connsiteX38" fmla="*/ 1352548 w 4502942"/>
              <a:gd name="connsiteY38" fmla="*/ 5257399 h 5894583"/>
              <a:gd name="connsiteX39" fmla="*/ 1078705 w 4502942"/>
              <a:gd name="connsiteY39" fmla="*/ 4709713 h 5894583"/>
              <a:gd name="connsiteX40" fmla="*/ 1352548 w 4502942"/>
              <a:gd name="connsiteY40" fmla="*/ 4162026 h 5894583"/>
              <a:gd name="connsiteX41" fmla="*/ 2071687 w 4502942"/>
              <a:gd name="connsiteY41" fmla="*/ 4162026 h 5894583"/>
              <a:gd name="connsiteX42" fmla="*/ 2345530 w 4502942"/>
              <a:gd name="connsiteY42" fmla="*/ 2343147 h 5894583"/>
              <a:gd name="connsiteX43" fmla="*/ 2071687 w 4502942"/>
              <a:gd name="connsiteY43" fmla="*/ 2890833 h 5894583"/>
              <a:gd name="connsiteX44" fmla="*/ 1352548 w 4502942"/>
              <a:gd name="connsiteY44" fmla="*/ 2890833 h 5894583"/>
              <a:gd name="connsiteX45" fmla="*/ 1078705 w 4502942"/>
              <a:gd name="connsiteY45" fmla="*/ 2343147 h 5894583"/>
              <a:gd name="connsiteX46" fmla="*/ 1352548 w 4502942"/>
              <a:gd name="connsiteY46" fmla="*/ 1795460 h 5894583"/>
              <a:gd name="connsiteX47" fmla="*/ 2071687 w 4502942"/>
              <a:gd name="connsiteY47" fmla="*/ 1795460 h 5894583"/>
              <a:gd name="connsiteX48" fmla="*/ 2345530 w 4502942"/>
              <a:gd name="connsiteY48" fmla="*/ 1156985 h 5894583"/>
              <a:gd name="connsiteX49" fmla="*/ 2071687 w 4502942"/>
              <a:gd name="connsiteY49" fmla="*/ 1704671 h 5894583"/>
              <a:gd name="connsiteX50" fmla="*/ 1352548 w 4502942"/>
              <a:gd name="connsiteY50" fmla="*/ 1704671 h 5894583"/>
              <a:gd name="connsiteX51" fmla="*/ 1078705 w 4502942"/>
              <a:gd name="connsiteY51" fmla="*/ 1156985 h 5894583"/>
              <a:gd name="connsiteX52" fmla="*/ 1352548 w 4502942"/>
              <a:gd name="connsiteY52" fmla="*/ 609298 h 5894583"/>
              <a:gd name="connsiteX53" fmla="*/ 2071687 w 4502942"/>
              <a:gd name="connsiteY53" fmla="*/ 609298 h 5894583"/>
              <a:gd name="connsiteX54" fmla="*/ 3424235 w 4502942"/>
              <a:gd name="connsiteY54" fmla="*/ 4105568 h 5894583"/>
              <a:gd name="connsiteX55" fmla="*/ 3150392 w 4502942"/>
              <a:gd name="connsiteY55" fmla="*/ 4653254 h 5894583"/>
              <a:gd name="connsiteX56" fmla="*/ 2431253 w 4502942"/>
              <a:gd name="connsiteY56" fmla="*/ 4653254 h 5894583"/>
              <a:gd name="connsiteX57" fmla="*/ 2157410 w 4502942"/>
              <a:gd name="connsiteY57" fmla="*/ 4105568 h 5894583"/>
              <a:gd name="connsiteX58" fmla="*/ 2431253 w 4502942"/>
              <a:gd name="connsiteY58" fmla="*/ 3557881 h 5894583"/>
              <a:gd name="connsiteX59" fmla="*/ 3150392 w 4502942"/>
              <a:gd name="connsiteY59" fmla="*/ 3557881 h 5894583"/>
              <a:gd name="connsiteX60" fmla="*/ 3424236 w 4502942"/>
              <a:gd name="connsiteY60" fmla="*/ 2923873 h 5894583"/>
              <a:gd name="connsiteX61" fmla="*/ 3150393 w 4502942"/>
              <a:gd name="connsiteY61" fmla="*/ 3471559 h 5894583"/>
              <a:gd name="connsiteX62" fmla="*/ 2431254 w 4502942"/>
              <a:gd name="connsiteY62" fmla="*/ 3471559 h 5894583"/>
              <a:gd name="connsiteX63" fmla="*/ 2157411 w 4502942"/>
              <a:gd name="connsiteY63" fmla="*/ 2923873 h 5894583"/>
              <a:gd name="connsiteX64" fmla="*/ 2431254 w 4502942"/>
              <a:gd name="connsiteY64" fmla="*/ 2376186 h 5894583"/>
              <a:gd name="connsiteX65" fmla="*/ 3150393 w 4502942"/>
              <a:gd name="connsiteY65" fmla="*/ 2376186 h 5894583"/>
              <a:gd name="connsiteX66" fmla="*/ 4502942 w 4502942"/>
              <a:gd name="connsiteY66" fmla="*/ 4709713 h 5894583"/>
              <a:gd name="connsiteX67" fmla="*/ 4229099 w 4502942"/>
              <a:gd name="connsiteY67" fmla="*/ 5257399 h 5894583"/>
              <a:gd name="connsiteX68" fmla="*/ 3509960 w 4502942"/>
              <a:gd name="connsiteY68" fmla="*/ 5257399 h 5894583"/>
              <a:gd name="connsiteX69" fmla="*/ 3236117 w 4502942"/>
              <a:gd name="connsiteY69" fmla="*/ 4709713 h 5894583"/>
              <a:gd name="connsiteX70" fmla="*/ 3509960 w 4502942"/>
              <a:gd name="connsiteY70" fmla="*/ 4162026 h 5894583"/>
              <a:gd name="connsiteX71" fmla="*/ 4229099 w 4502942"/>
              <a:gd name="connsiteY71" fmla="*/ 4162026 h 5894583"/>
              <a:gd name="connsiteX72" fmla="*/ 4502942 w 4502942"/>
              <a:gd name="connsiteY72" fmla="*/ 3524842 h 5894583"/>
              <a:gd name="connsiteX73" fmla="*/ 4229099 w 4502942"/>
              <a:gd name="connsiteY73" fmla="*/ 4072528 h 5894583"/>
              <a:gd name="connsiteX74" fmla="*/ 3509960 w 4502942"/>
              <a:gd name="connsiteY74" fmla="*/ 4072528 h 5894583"/>
              <a:gd name="connsiteX75" fmla="*/ 3236117 w 4502942"/>
              <a:gd name="connsiteY75" fmla="*/ 3524842 h 5894583"/>
              <a:gd name="connsiteX76" fmla="*/ 3509960 w 4502942"/>
              <a:gd name="connsiteY76" fmla="*/ 2977155 h 5894583"/>
              <a:gd name="connsiteX77" fmla="*/ 4229099 w 4502942"/>
              <a:gd name="connsiteY77" fmla="*/ 2977155 h 5894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4502942" h="5894583">
                <a:moveTo>
                  <a:pt x="1266825" y="2947292"/>
                </a:moveTo>
                <a:lnTo>
                  <a:pt x="992982" y="3494978"/>
                </a:lnTo>
                <a:lnTo>
                  <a:pt x="273843" y="3494978"/>
                </a:lnTo>
                <a:lnTo>
                  <a:pt x="0" y="2947292"/>
                </a:lnTo>
                <a:lnTo>
                  <a:pt x="273843" y="2399605"/>
                </a:lnTo>
                <a:lnTo>
                  <a:pt x="992982" y="2399605"/>
                </a:lnTo>
                <a:close/>
                <a:moveTo>
                  <a:pt x="1266826" y="1750712"/>
                </a:moveTo>
                <a:lnTo>
                  <a:pt x="992983" y="2298398"/>
                </a:lnTo>
                <a:lnTo>
                  <a:pt x="273844" y="2298398"/>
                </a:lnTo>
                <a:lnTo>
                  <a:pt x="1" y="1750712"/>
                </a:lnTo>
                <a:lnTo>
                  <a:pt x="273844" y="1203025"/>
                </a:lnTo>
                <a:lnTo>
                  <a:pt x="992983" y="1203025"/>
                </a:lnTo>
                <a:close/>
                <a:moveTo>
                  <a:pt x="1266827" y="5346897"/>
                </a:moveTo>
                <a:lnTo>
                  <a:pt x="992984" y="5894583"/>
                </a:lnTo>
                <a:lnTo>
                  <a:pt x="273845" y="5894583"/>
                </a:lnTo>
                <a:lnTo>
                  <a:pt x="2" y="5346897"/>
                </a:lnTo>
                <a:lnTo>
                  <a:pt x="273845" y="4799210"/>
                </a:lnTo>
                <a:lnTo>
                  <a:pt x="992984" y="4799210"/>
                </a:lnTo>
                <a:close/>
                <a:moveTo>
                  <a:pt x="1266827" y="4117278"/>
                </a:moveTo>
                <a:lnTo>
                  <a:pt x="992984" y="4664964"/>
                </a:lnTo>
                <a:lnTo>
                  <a:pt x="273845" y="4664964"/>
                </a:lnTo>
                <a:lnTo>
                  <a:pt x="2" y="4117278"/>
                </a:lnTo>
                <a:lnTo>
                  <a:pt x="273845" y="3569591"/>
                </a:lnTo>
                <a:lnTo>
                  <a:pt x="992984" y="3569591"/>
                </a:lnTo>
                <a:close/>
                <a:moveTo>
                  <a:pt x="1266828" y="547687"/>
                </a:moveTo>
                <a:lnTo>
                  <a:pt x="992985" y="1095373"/>
                </a:lnTo>
                <a:lnTo>
                  <a:pt x="273846" y="1095373"/>
                </a:lnTo>
                <a:lnTo>
                  <a:pt x="3" y="547687"/>
                </a:lnTo>
                <a:lnTo>
                  <a:pt x="273846" y="0"/>
                </a:lnTo>
                <a:lnTo>
                  <a:pt x="992985" y="0"/>
                </a:lnTo>
                <a:close/>
                <a:moveTo>
                  <a:pt x="2345529" y="3524842"/>
                </a:moveTo>
                <a:lnTo>
                  <a:pt x="2071686" y="4072528"/>
                </a:lnTo>
                <a:lnTo>
                  <a:pt x="1352547" y="4072528"/>
                </a:lnTo>
                <a:lnTo>
                  <a:pt x="1078704" y="3524842"/>
                </a:lnTo>
                <a:lnTo>
                  <a:pt x="1352547" y="2977155"/>
                </a:lnTo>
                <a:lnTo>
                  <a:pt x="2071686" y="2977155"/>
                </a:lnTo>
                <a:close/>
                <a:moveTo>
                  <a:pt x="2345530" y="4709713"/>
                </a:moveTo>
                <a:lnTo>
                  <a:pt x="2071687" y="5257399"/>
                </a:lnTo>
                <a:lnTo>
                  <a:pt x="1352548" y="5257399"/>
                </a:lnTo>
                <a:lnTo>
                  <a:pt x="1078705" y="4709713"/>
                </a:lnTo>
                <a:lnTo>
                  <a:pt x="1352548" y="4162026"/>
                </a:lnTo>
                <a:lnTo>
                  <a:pt x="2071687" y="4162026"/>
                </a:lnTo>
                <a:close/>
                <a:moveTo>
                  <a:pt x="2345530" y="2343147"/>
                </a:moveTo>
                <a:lnTo>
                  <a:pt x="2071687" y="2890833"/>
                </a:lnTo>
                <a:lnTo>
                  <a:pt x="1352548" y="2890833"/>
                </a:lnTo>
                <a:lnTo>
                  <a:pt x="1078705" y="2343147"/>
                </a:lnTo>
                <a:lnTo>
                  <a:pt x="1352548" y="1795460"/>
                </a:lnTo>
                <a:lnTo>
                  <a:pt x="2071687" y="1795460"/>
                </a:lnTo>
                <a:close/>
                <a:moveTo>
                  <a:pt x="2345530" y="1156985"/>
                </a:moveTo>
                <a:lnTo>
                  <a:pt x="2071687" y="1704671"/>
                </a:lnTo>
                <a:lnTo>
                  <a:pt x="1352548" y="1704671"/>
                </a:lnTo>
                <a:lnTo>
                  <a:pt x="1078705" y="1156985"/>
                </a:lnTo>
                <a:lnTo>
                  <a:pt x="1352548" y="609298"/>
                </a:lnTo>
                <a:lnTo>
                  <a:pt x="2071687" y="609298"/>
                </a:lnTo>
                <a:close/>
                <a:moveTo>
                  <a:pt x="3424235" y="4105568"/>
                </a:moveTo>
                <a:lnTo>
                  <a:pt x="3150392" y="4653254"/>
                </a:lnTo>
                <a:lnTo>
                  <a:pt x="2431253" y="4653254"/>
                </a:lnTo>
                <a:lnTo>
                  <a:pt x="2157410" y="4105568"/>
                </a:lnTo>
                <a:lnTo>
                  <a:pt x="2431253" y="3557881"/>
                </a:lnTo>
                <a:lnTo>
                  <a:pt x="3150392" y="3557881"/>
                </a:lnTo>
                <a:close/>
                <a:moveTo>
                  <a:pt x="3424236" y="2923873"/>
                </a:moveTo>
                <a:lnTo>
                  <a:pt x="3150393" y="3471559"/>
                </a:lnTo>
                <a:lnTo>
                  <a:pt x="2431254" y="3471559"/>
                </a:lnTo>
                <a:lnTo>
                  <a:pt x="2157411" y="2923873"/>
                </a:lnTo>
                <a:lnTo>
                  <a:pt x="2431254" y="2376186"/>
                </a:lnTo>
                <a:lnTo>
                  <a:pt x="3150393" y="2376186"/>
                </a:lnTo>
                <a:close/>
                <a:moveTo>
                  <a:pt x="4502942" y="4709713"/>
                </a:moveTo>
                <a:lnTo>
                  <a:pt x="4229099" y="5257399"/>
                </a:lnTo>
                <a:lnTo>
                  <a:pt x="3509960" y="5257399"/>
                </a:lnTo>
                <a:lnTo>
                  <a:pt x="3236117" y="4709713"/>
                </a:lnTo>
                <a:lnTo>
                  <a:pt x="3509960" y="4162026"/>
                </a:lnTo>
                <a:lnTo>
                  <a:pt x="4229099" y="4162026"/>
                </a:lnTo>
                <a:close/>
                <a:moveTo>
                  <a:pt x="4502942" y="3524842"/>
                </a:moveTo>
                <a:lnTo>
                  <a:pt x="4229099" y="4072528"/>
                </a:lnTo>
                <a:lnTo>
                  <a:pt x="3509960" y="4072528"/>
                </a:lnTo>
                <a:lnTo>
                  <a:pt x="3236117" y="3524842"/>
                </a:lnTo>
                <a:lnTo>
                  <a:pt x="3509960" y="2977155"/>
                </a:lnTo>
                <a:lnTo>
                  <a:pt x="4229099" y="2977155"/>
                </a:lnTo>
                <a:close/>
              </a:path>
            </a:pathLst>
          </a:custGeom>
          <a:blipFill dpi="0" rotWithShape="0">
            <a:blip r:embed="rId2">
              <a:alphaModFix amt="50000"/>
            </a:blip>
            <a:srcRect/>
            <a:stretch>
              <a:fillRect/>
            </a:stretch>
          </a:blipFill>
          <a:ln>
            <a:noFill/>
          </a:ln>
          <a:effectLst>
            <a:reflection endPos="10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Tree>
    <p:extLst>
      <p:ext uri="{BB962C8B-B14F-4D97-AF65-F5344CB8AC3E}">
        <p14:creationId xmlns:p14="http://schemas.microsoft.com/office/powerpoint/2010/main" val="53642582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0F4D1-20EE-5718-3AE2-96A263BADA0D}"/>
              </a:ext>
            </a:extLst>
          </p:cNvPr>
          <p:cNvSpPr>
            <a:spLocks noGrp="1"/>
          </p:cNvSpPr>
          <p:nvPr>
            <p:ph type="title"/>
          </p:nvPr>
        </p:nvSpPr>
        <p:spPr/>
        <p:txBody>
          <a:bodyPr>
            <a:normAutofit/>
          </a:bodyPr>
          <a:lstStyle/>
          <a:p>
            <a:r>
              <a:rPr lang="en-GB" sz="2400" b="1" dirty="0"/>
              <a:t>Reference list: </a:t>
            </a:r>
          </a:p>
        </p:txBody>
      </p:sp>
      <p:sp>
        <p:nvSpPr>
          <p:cNvPr id="3" name="Content Placeholder 2">
            <a:extLst>
              <a:ext uri="{FF2B5EF4-FFF2-40B4-BE49-F238E27FC236}">
                <a16:creationId xmlns:a16="http://schemas.microsoft.com/office/drawing/2014/main" id="{4F0CC8E5-2793-ED53-EB63-CD39CF8B64EF}"/>
              </a:ext>
            </a:extLst>
          </p:cNvPr>
          <p:cNvSpPr>
            <a:spLocks noGrp="1"/>
          </p:cNvSpPr>
          <p:nvPr>
            <p:ph idx="1"/>
          </p:nvPr>
        </p:nvSpPr>
        <p:spPr>
          <a:xfrm>
            <a:off x="375491" y="1814608"/>
            <a:ext cx="10515600" cy="4351338"/>
          </a:xfrm>
        </p:spPr>
        <p:txBody>
          <a:bodyPr vert="horz" lIns="91440" tIns="45720" rIns="91440" bIns="45720" rtlCol="0" anchor="t">
            <a:normAutofit/>
          </a:bodyPr>
          <a:lstStyle/>
          <a:p>
            <a:r>
              <a:rPr lang="en-GB" sz="1400" dirty="0">
                <a:latin typeface="Arial"/>
                <a:cs typeface="Arial"/>
              </a:rPr>
              <a:t>Sproull, B. (2018) </a:t>
            </a:r>
            <a:r>
              <a:rPr lang="en-GB" sz="1400" i="1" dirty="0">
                <a:latin typeface="Arial"/>
                <a:cs typeface="Arial"/>
              </a:rPr>
              <a:t>The Problem-Solving, Problem-Prevention, and Decision-Making Guide: Organized and Systematic Roadmaps for Managers.</a:t>
            </a:r>
            <a:r>
              <a:rPr lang="en-GB" sz="1400" dirty="0">
                <a:latin typeface="Arial"/>
                <a:cs typeface="Arial"/>
              </a:rPr>
              <a:t> New York: Productivity Press.</a:t>
            </a:r>
          </a:p>
          <a:p>
            <a:r>
              <a:rPr lang="en-GB" sz="1400" dirty="0">
                <a:latin typeface="Arial"/>
                <a:cs typeface="Arial"/>
              </a:rPr>
              <a:t>Brooks, I., Weatherston, J. &amp; Wilkinson, G. (2011) </a:t>
            </a:r>
            <a:r>
              <a:rPr lang="en-GB" sz="1400" i="1" dirty="0">
                <a:latin typeface="Arial"/>
                <a:cs typeface="Arial"/>
              </a:rPr>
              <a:t>The International Business Environment: Challenges and Changes. </a:t>
            </a:r>
            <a:r>
              <a:rPr lang="en-GB" sz="1400" dirty="0">
                <a:latin typeface="Arial"/>
                <a:cs typeface="Arial"/>
              </a:rPr>
              <a:t>2nd ed. Harlow: Financial Times/Prentice Hall.</a:t>
            </a:r>
          </a:p>
          <a:p>
            <a:r>
              <a:rPr lang="en-GB" sz="1400" dirty="0">
                <a:latin typeface="Arial"/>
                <a:cs typeface="Arial"/>
              </a:rPr>
              <a:t>Fresh Produce (2025a) </a:t>
            </a:r>
            <a:r>
              <a:rPr lang="en-GB" sz="1400" i="1" dirty="0">
                <a:latin typeface="Arial"/>
                <a:cs typeface="Arial"/>
              </a:rPr>
              <a:t>2025 Floral Industry Trends.</a:t>
            </a:r>
            <a:r>
              <a:rPr lang="en-GB" sz="1400" dirty="0">
                <a:latin typeface="Arial"/>
                <a:cs typeface="Arial"/>
              </a:rPr>
              <a:t> Available at </a:t>
            </a:r>
            <a:r>
              <a:rPr lang="en-GB" sz="1400" dirty="0">
                <a:latin typeface="Arial"/>
                <a:cs typeface="Arial"/>
                <a:hlinkClick r:id="rId2">
                  <a:extLst>
                    <a:ext uri="{A12FA001-AC4F-418D-AE19-62706E023703}">
                      <ahyp:hlinkClr xmlns:ahyp="http://schemas.microsoft.com/office/drawing/2018/hyperlinkcolor" val="tx"/>
                    </a:ext>
                  </a:extLst>
                </a:hlinkClick>
              </a:rPr>
              <a:t>https://www.freshproduce.com/resources/floral/2025-floral-industry-trends/</a:t>
            </a:r>
            <a:r>
              <a:rPr lang="en-GB" sz="1400" dirty="0">
                <a:latin typeface="Arial"/>
                <a:cs typeface="Arial"/>
              </a:rPr>
              <a:t> (Accessed: 9 October 2025)</a:t>
            </a:r>
          </a:p>
          <a:p>
            <a:r>
              <a:rPr lang="en-GB" sz="1400" dirty="0">
                <a:latin typeface="Arial"/>
                <a:cs typeface="Arial"/>
              </a:rPr>
              <a:t>Fresh Produce (2025b) </a:t>
            </a:r>
            <a:r>
              <a:rPr lang="en-GB" sz="1400" i="1" dirty="0">
                <a:latin typeface="Arial"/>
                <a:cs typeface="Arial"/>
              </a:rPr>
              <a:t>2025 Floral Consumer Trends Mid-Year Update. </a:t>
            </a:r>
            <a:r>
              <a:rPr lang="en-GB" sz="1400" dirty="0">
                <a:latin typeface="Arial"/>
                <a:cs typeface="Arial"/>
              </a:rPr>
              <a:t>Available at: </a:t>
            </a:r>
            <a:r>
              <a:rPr lang="en-GB" sz="1400" dirty="0">
                <a:latin typeface="Arial"/>
                <a:cs typeface="Arial"/>
                <a:hlinkClick r:id="rId3">
                  <a:extLst>
                    <a:ext uri="{A12FA001-AC4F-418D-AE19-62706E023703}">
                      <ahyp:hlinkClr xmlns:ahyp="http://schemas.microsoft.com/office/drawing/2018/hyperlinkcolor" val="tx"/>
                    </a:ext>
                  </a:extLst>
                </a:hlinkClick>
              </a:rPr>
              <a:t>https://www.freshproduce.com/siteassets/files/floral/2025-floral-consumer-trends-mid-year-update.pdf</a:t>
            </a:r>
            <a:r>
              <a:rPr lang="en-GB" sz="1400" dirty="0">
                <a:latin typeface="Arial"/>
                <a:cs typeface="Arial"/>
              </a:rPr>
              <a:t> (Accessed: 9 October 2025).</a:t>
            </a:r>
          </a:p>
          <a:p>
            <a:r>
              <a:rPr lang="en-GB" sz="1400" dirty="0">
                <a:latin typeface="Arial" panose="020B0604020202020204" pitchFamily="34" charset="0"/>
                <a:cs typeface="Arial" panose="020B0604020202020204" pitchFamily="34" charset="0"/>
              </a:rPr>
              <a:t>Adair, J. (2022). Decision Making and Problem Solving. London: Kogan Page, Limited.</a:t>
            </a:r>
          </a:p>
          <a:p>
            <a:r>
              <a:rPr lang="en-GB" sz="1400" dirty="0">
                <a:latin typeface="Arial"/>
                <a:cs typeface="Arial"/>
              </a:rPr>
              <a:t>Belton, V. and Stewart, T.J. (2002) </a:t>
            </a:r>
            <a:r>
              <a:rPr lang="en-GB" sz="1400" i="1" dirty="0">
                <a:latin typeface="Arial"/>
                <a:cs typeface="Arial"/>
              </a:rPr>
              <a:t>Multiple Criteria Decision Analysis: An Integrated Approach</a:t>
            </a:r>
            <a:r>
              <a:rPr lang="en-GB" sz="1400" dirty="0">
                <a:latin typeface="Arial"/>
                <a:cs typeface="Arial"/>
              </a:rPr>
              <a:t>. 1st ed. New York, NY: Springer US.</a:t>
            </a:r>
          </a:p>
        </p:txBody>
      </p:sp>
    </p:spTree>
    <p:extLst>
      <p:ext uri="{BB962C8B-B14F-4D97-AF65-F5344CB8AC3E}">
        <p14:creationId xmlns:p14="http://schemas.microsoft.com/office/powerpoint/2010/main" val="74575798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Arrow: Down 12">
            <a:extLst>
              <a:ext uri="{FF2B5EF4-FFF2-40B4-BE49-F238E27FC236}">
                <a16:creationId xmlns:a16="http://schemas.microsoft.com/office/drawing/2014/main" id="{9C69C3EF-BA2B-4CAC-E5E4-2F2F6F18C018}"/>
              </a:ext>
            </a:extLst>
          </p:cNvPr>
          <p:cNvSpPr/>
          <p:nvPr/>
        </p:nvSpPr>
        <p:spPr>
          <a:xfrm>
            <a:off x="458785" y="2133555"/>
            <a:ext cx="482600" cy="5105400"/>
          </a:xfrm>
          <a:prstGeom prst="downArrow">
            <a:avLst/>
          </a:prstGeom>
          <a:solidFill>
            <a:srgbClr val="E8D1F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5400" dirty="0">
                <a:gradFill>
                  <a:gsLst>
                    <a:gs pos="22000">
                      <a:srgbClr val="000000"/>
                    </a:gs>
                    <a:gs pos="51000">
                      <a:srgbClr val="000000"/>
                    </a:gs>
                  </a:gsLst>
                  <a:lin ang="5400000" scaled="1"/>
                </a:gradFill>
                <a:latin typeface="Arial Rounded MT Bold"/>
                <a:cs typeface="Arial"/>
              </a:rPr>
              <a:t>Thank you for listening!</a:t>
            </a:r>
          </a:p>
        </p:txBody>
      </p:sp>
      <p:sp>
        <p:nvSpPr>
          <p:cNvPr id="14" name="Free-form: Shape 13">
            <a:extLst>
              <a:ext uri="{FF2B5EF4-FFF2-40B4-BE49-F238E27FC236}">
                <a16:creationId xmlns:a16="http://schemas.microsoft.com/office/drawing/2014/main" id="{4B78B7FF-F5E7-9C2E-04C8-2065A66D526D}"/>
              </a:ext>
            </a:extLst>
          </p:cNvPr>
          <p:cNvSpPr/>
          <p:nvPr/>
        </p:nvSpPr>
        <p:spPr>
          <a:xfrm>
            <a:off x="-800104" y="-949677"/>
            <a:ext cx="3000378" cy="3813482"/>
          </a:xfrm>
          <a:custGeom>
            <a:avLst/>
            <a:gdLst>
              <a:gd name="connsiteX0" fmla="*/ 271464 w 3000378"/>
              <a:gd name="connsiteY0" fmla="*/ 2803832 h 3813482"/>
              <a:gd name="connsiteX1" fmla="*/ 881064 w 3000378"/>
              <a:gd name="connsiteY1" fmla="*/ 2803832 h 3813482"/>
              <a:gd name="connsiteX2" fmla="*/ 1133476 w 3000378"/>
              <a:gd name="connsiteY2" fmla="*/ 3308657 h 3813482"/>
              <a:gd name="connsiteX3" fmla="*/ 881064 w 3000378"/>
              <a:gd name="connsiteY3" fmla="*/ 3813482 h 3813482"/>
              <a:gd name="connsiteX4" fmla="*/ 271464 w 3000378"/>
              <a:gd name="connsiteY4" fmla="*/ 3813482 h 3813482"/>
              <a:gd name="connsiteX5" fmla="*/ 19051 w 3000378"/>
              <a:gd name="connsiteY5" fmla="*/ 3308657 h 3813482"/>
              <a:gd name="connsiteX6" fmla="*/ 1204915 w 3000378"/>
              <a:gd name="connsiteY6" fmla="*/ 2252176 h 3813482"/>
              <a:gd name="connsiteX7" fmla="*/ 1814515 w 3000378"/>
              <a:gd name="connsiteY7" fmla="*/ 2252176 h 3813482"/>
              <a:gd name="connsiteX8" fmla="*/ 2066927 w 3000378"/>
              <a:gd name="connsiteY8" fmla="*/ 2757001 h 3813482"/>
              <a:gd name="connsiteX9" fmla="*/ 1814515 w 3000378"/>
              <a:gd name="connsiteY9" fmla="*/ 3261826 h 3813482"/>
              <a:gd name="connsiteX10" fmla="*/ 1204915 w 3000378"/>
              <a:gd name="connsiteY10" fmla="*/ 3261826 h 3813482"/>
              <a:gd name="connsiteX11" fmla="*/ 952502 w 3000378"/>
              <a:gd name="connsiteY11" fmla="*/ 2757001 h 3813482"/>
              <a:gd name="connsiteX12" fmla="*/ 271463 w 3000378"/>
              <a:gd name="connsiteY12" fmla="*/ 1700520 h 3813482"/>
              <a:gd name="connsiteX13" fmla="*/ 881063 w 3000378"/>
              <a:gd name="connsiteY13" fmla="*/ 1700520 h 3813482"/>
              <a:gd name="connsiteX14" fmla="*/ 1133475 w 3000378"/>
              <a:gd name="connsiteY14" fmla="*/ 2205345 h 3813482"/>
              <a:gd name="connsiteX15" fmla="*/ 881063 w 3000378"/>
              <a:gd name="connsiteY15" fmla="*/ 2710170 h 3813482"/>
              <a:gd name="connsiteX16" fmla="*/ 271463 w 3000378"/>
              <a:gd name="connsiteY16" fmla="*/ 2710170 h 3813482"/>
              <a:gd name="connsiteX17" fmla="*/ 19050 w 3000378"/>
              <a:gd name="connsiteY17" fmla="*/ 2205345 h 3813482"/>
              <a:gd name="connsiteX18" fmla="*/ 2138366 w 3000378"/>
              <a:gd name="connsiteY18" fmla="*/ 1667227 h 3813482"/>
              <a:gd name="connsiteX19" fmla="*/ 2747966 w 3000378"/>
              <a:gd name="connsiteY19" fmla="*/ 1667227 h 3813482"/>
              <a:gd name="connsiteX20" fmla="*/ 3000378 w 3000378"/>
              <a:gd name="connsiteY20" fmla="*/ 2172052 h 3813482"/>
              <a:gd name="connsiteX21" fmla="*/ 2747966 w 3000378"/>
              <a:gd name="connsiteY21" fmla="*/ 2676877 h 3813482"/>
              <a:gd name="connsiteX22" fmla="*/ 2138366 w 3000378"/>
              <a:gd name="connsiteY22" fmla="*/ 2676877 h 3813482"/>
              <a:gd name="connsiteX23" fmla="*/ 1885953 w 3000378"/>
              <a:gd name="connsiteY23" fmla="*/ 2172052 h 3813482"/>
              <a:gd name="connsiteX24" fmla="*/ 1204916 w 3000378"/>
              <a:gd name="connsiteY24" fmla="*/ 1130652 h 3813482"/>
              <a:gd name="connsiteX25" fmla="*/ 1814516 w 3000378"/>
              <a:gd name="connsiteY25" fmla="*/ 1130652 h 3813482"/>
              <a:gd name="connsiteX26" fmla="*/ 2066928 w 3000378"/>
              <a:gd name="connsiteY26" fmla="*/ 1635477 h 3813482"/>
              <a:gd name="connsiteX27" fmla="*/ 1814516 w 3000378"/>
              <a:gd name="connsiteY27" fmla="*/ 2140302 h 3813482"/>
              <a:gd name="connsiteX28" fmla="*/ 1204916 w 3000378"/>
              <a:gd name="connsiteY28" fmla="*/ 2140302 h 3813482"/>
              <a:gd name="connsiteX29" fmla="*/ 952503 w 3000378"/>
              <a:gd name="connsiteY29" fmla="*/ 1635477 h 3813482"/>
              <a:gd name="connsiteX30" fmla="*/ 252413 w 3000378"/>
              <a:gd name="connsiteY30" fmla="*/ 569890 h 3813482"/>
              <a:gd name="connsiteX31" fmla="*/ 862013 w 3000378"/>
              <a:gd name="connsiteY31" fmla="*/ 569890 h 3813482"/>
              <a:gd name="connsiteX32" fmla="*/ 1114425 w 3000378"/>
              <a:gd name="connsiteY32" fmla="*/ 1074715 h 3813482"/>
              <a:gd name="connsiteX33" fmla="*/ 862013 w 3000378"/>
              <a:gd name="connsiteY33" fmla="*/ 1579540 h 3813482"/>
              <a:gd name="connsiteX34" fmla="*/ 252413 w 3000378"/>
              <a:gd name="connsiteY34" fmla="*/ 1579540 h 3813482"/>
              <a:gd name="connsiteX35" fmla="*/ 0 w 3000378"/>
              <a:gd name="connsiteY35" fmla="*/ 1074715 h 3813482"/>
              <a:gd name="connsiteX36" fmla="*/ 2138365 w 3000378"/>
              <a:gd name="connsiteY36" fmla="*/ 527447 h 3813482"/>
              <a:gd name="connsiteX37" fmla="*/ 2747965 w 3000378"/>
              <a:gd name="connsiteY37" fmla="*/ 527447 h 3813482"/>
              <a:gd name="connsiteX38" fmla="*/ 3000377 w 3000378"/>
              <a:gd name="connsiteY38" fmla="*/ 1032272 h 3813482"/>
              <a:gd name="connsiteX39" fmla="*/ 2747965 w 3000378"/>
              <a:gd name="connsiteY39" fmla="*/ 1537097 h 3813482"/>
              <a:gd name="connsiteX40" fmla="*/ 2138365 w 3000378"/>
              <a:gd name="connsiteY40" fmla="*/ 1537097 h 3813482"/>
              <a:gd name="connsiteX41" fmla="*/ 1885952 w 3000378"/>
              <a:gd name="connsiteY41" fmla="*/ 1032272 h 3813482"/>
              <a:gd name="connsiteX42" fmla="*/ 1195389 w 3000378"/>
              <a:gd name="connsiteY42" fmla="*/ 0 h 3813482"/>
              <a:gd name="connsiteX43" fmla="*/ 1804989 w 3000378"/>
              <a:gd name="connsiteY43" fmla="*/ 0 h 3813482"/>
              <a:gd name="connsiteX44" fmla="*/ 2057401 w 3000378"/>
              <a:gd name="connsiteY44" fmla="*/ 504825 h 3813482"/>
              <a:gd name="connsiteX45" fmla="*/ 1804989 w 3000378"/>
              <a:gd name="connsiteY45" fmla="*/ 1009650 h 3813482"/>
              <a:gd name="connsiteX46" fmla="*/ 1195389 w 3000378"/>
              <a:gd name="connsiteY46" fmla="*/ 1009650 h 3813482"/>
              <a:gd name="connsiteX47" fmla="*/ 942976 w 3000378"/>
              <a:gd name="connsiteY47" fmla="*/ 504825 h 3813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00378" h="3813482">
                <a:moveTo>
                  <a:pt x="271464" y="2803832"/>
                </a:moveTo>
                <a:lnTo>
                  <a:pt x="881064" y="2803832"/>
                </a:lnTo>
                <a:lnTo>
                  <a:pt x="1133476" y="3308657"/>
                </a:lnTo>
                <a:lnTo>
                  <a:pt x="881064" y="3813482"/>
                </a:lnTo>
                <a:lnTo>
                  <a:pt x="271464" y="3813482"/>
                </a:lnTo>
                <a:lnTo>
                  <a:pt x="19051" y="3308657"/>
                </a:lnTo>
                <a:close/>
                <a:moveTo>
                  <a:pt x="1204915" y="2252176"/>
                </a:moveTo>
                <a:lnTo>
                  <a:pt x="1814515" y="2252176"/>
                </a:lnTo>
                <a:lnTo>
                  <a:pt x="2066927" y="2757001"/>
                </a:lnTo>
                <a:lnTo>
                  <a:pt x="1814515" y="3261826"/>
                </a:lnTo>
                <a:lnTo>
                  <a:pt x="1204915" y="3261826"/>
                </a:lnTo>
                <a:lnTo>
                  <a:pt x="952502" y="2757001"/>
                </a:lnTo>
                <a:close/>
                <a:moveTo>
                  <a:pt x="271463" y="1700520"/>
                </a:moveTo>
                <a:lnTo>
                  <a:pt x="881063" y="1700520"/>
                </a:lnTo>
                <a:lnTo>
                  <a:pt x="1133475" y="2205345"/>
                </a:lnTo>
                <a:lnTo>
                  <a:pt x="881063" y="2710170"/>
                </a:lnTo>
                <a:lnTo>
                  <a:pt x="271463" y="2710170"/>
                </a:lnTo>
                <a:lnTo>
                  <a:pt x="19050" y="2205345"/>
                </a:lnTo>
                <a:close/>
                <a:moveTo>
                  <a:pt x="2138366" y="1667227"/>
                </a:moveTo>
                <a:lnTo>
                  <a:pt x="2747966" y="1667227"/>
                </a:lnTo>
                <a:lnTo>
                  <a:pt x="3000378" y="2172052"/>
                </a:lnTo>
                <a:lnTo>
                  <a:pt x="2747966" y="2676877"/>
                </a:lnTo>
                <a:lnTo>
                  <a:pt x="2138366" y="2676877"/>
                </a:lnTo>
                <a:lnTo>
                  <a:pt x="1885953" y="2172052"/>
                </a:lnTo>
                <a:close/>
                <a:moveTo>
                  <a:pt x="1204916" y="1130652"/>
                </a:moveTo>
                <a:lnTo>
                  <a:pt x="1814516" y="1130652"/>
                </a:lnTo>
                <a:lnTo>
                  <a:pt x="2066928" y="1635477"/>
                </a:lnTo>
                <a:lnTo>
                  <a:pt x="1814516" y="2140302"/>
                </a:lnTo>
                <a:lnTo>
                  <a:pt x="1204916" y="2140302"/>
                </a:lnTo>
                <a:lnTo>
                  <a:pt x="952503" y="1635477"/>
                </a:lnTo>
                <a:close/>
                <a:moveTo>
                  <a:pt x="252413" y="569890"/>
                </a:moveTo>
                <a:lnTo>
                  <a:pt x="862013" y="569890"/>
                </a:lnTo>
                <a:lnTo>
                  <a:pt x="1114425" y="1074715"/>
                </a:lnTo>
                <a:lnTo>
                  <a:pt x="862013" y="1579540"/>
                </a:lnTo>
                <a:lnTo>
                  <a:pt x="252413" y="1579540"/>
                </a:lnTo>
                <a:lnTo>
                  <a:pt x="0" y="1074715"/>
                </a:lnTo>
                <a:close/>
                <a:moveTo>
                  <a:pt x="2138365" y="527447"/>
                </a:moveTo>
                <a:lnTo>
                  <a:pt x="2747965" y="527447"/>
                </a:lnTo>
                <a:lnTo>
                  <a:pt x="3000377" y="1032272"/>
                </a:lnTo>
                <a:lnTo>
                  <a:pt x="2747965" y="1537097"/>
                </a:lnTo>
                <a:lnTo>
                  <a:pt x="2138365" y="1537097"/>
                </a:lnTo>
                <a:lnTo>
                  <a:pt x="1885952" y="1032272"/>
                </a:lnTo>
                <a:close/>
                <a:moveTo>
                  <a:pt x="1195389" y="0"/>
                </a:moveTo>
                <a:lnTo>
                  <a:pt x="1804989" y="0"/>
                </a:lnTo>
                <a:lnTo>
                  <a:pt x="2057401" y="504825"/>
                </a:lnTo>
                <a:lnTo>
                  <a:pt x="1804989" y="1009650"/>
                </a:lnTo>
                <a:lnTo>
                  <a:pt x="1195389" y="1009650"/>
                </a:lnTo>
                <a:lnTo>
                  <a:pt x="942976" y="504825"/>
                </a:lnTo>
                <a:close/>
              </a:path>
            </a:pathLst>
          </a:cu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Tree>
    <p:extLst>
      <p:ext uri="{BB962C8B-B14F-4D97-AF65-F5344CB8AC3E}">
        <p14:creationId xmlns:p14="http://schemas.microsoft.com/office/powerpoint/2010/main" val="3258301802"/>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C3E3DF7-3DA9-B95F-1201-F437E8FE920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8" name="Picture 7" descr="A purple and white logo&#10;&#10;AI-generated content may be incorrect.">
            <a:extLst>
              <a:ext uri="{FF2B5EF4-FFF2-40B4-BE49-F238E27FC236}">
                <a16:creationId xmlns:a16="http://schemas.microsoft.com/office/drawing/2014/main" id="{88DA399E-6FC1-E26F-3E65-98A0B6FDE877}"/>
              </a:ext>
            </a:extLst>
          </p:cNvPr>
          <p:cNvPicPr>
            <a:picLocks noChangeAspect="1"/>
          </p:cNvPicPr>
          <p:nvPr/>
        </p:nvPicPr>
        <p:blipFill>
          <a:blip r:embed="rId2">
            <a:extLst>
              <a:ext uri="{28A0092B-C50C-407E-A947-70E740481C1C}">
                <a14:useLocalDpi xmlns:a14="http://schemas.microsoft.com/office/drawing/2010/main" val="0"/>
              </a:ext>
            </a:extLst>
          </a:blip>
          <a:srcRect t="34424" b="39123"/>
          <a:stretch>
            <a:fillRect/>
          </a:stretch>
        </p:blipFill>
        <p:spPr>
          <a:xfrm>
            <a:off x="123824" y="1149790"/>
            <a:ext cx="12033625"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9" name="Arrow: Down 8">
            <a:extLst>
              <a:ext uri="{FF2B5EF4-FFF2-40B4-BE49-F238E27FC236}">
                <a16:creationId xmlns:a16="http://schemas.microsoft.com/office/drawing/2014/main" id="{FF68205E-0F4D-21E2-73B3-1EE9EF9D1756}"/>
              </a:ext>
            </a:extLst>
          </p:cNvPr>
          <p:cNvSpPr/>
          <p:nvPr/>
        </p:nvSpPr>
        <p:spPr>
          <a:xfrm>
            <a:off x="460193" y="-3782792"/>
            <a:ext cx="482600" cy="5105400"/>
          </a:xfrm>
          <a:prstGeom prst="downArrow">
            <a:avLst/>
          </a:prstGeom>
          <a:solidFill>
            <a:srgbClr val="E8D1F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6334785"/>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32dd62f977eb51a8b96f7b9f109cab4b">
  <xsd:schema xmlns:xsd="http://www.w3.org/2001/XMLSchema" xmlns:xs="http://www.w3.org/2001/XMLSchema" xmlns:p="http://schemas.microsoft.com/office/2006/metadata/properties" xmlns:ns3="f799553d-1ac0-48da-9ae3-fe400ced9c3b" targetNamespace="http://schemas.microsoft.com/office/2006/metadata/properties" ma:root="true" ma:fieldsID="25bfb248af07ec36125d0c46c83222dd"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F5ABBC80-D6C8-4CD4-A5BF-294C432E8F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F5CCAF22-9EA3-4C2F-9092-C861B73393C1}">
  <ds:schemaRefs>
    <ds:schemaRef ds:uri="http://purl.org/dc/terms/"/>
    <ds:schemaRef ds:uri="http://schemas.microsoft.com/office/infopath/2007/PartnerControls"/>
    <ds:schemaRef ds:uri="http://purl.org/dc/dcmitype/"/>
    <ds:schemaRef ds:uri="http://purl.org/dc/elements/1.1/"/>
    <ds:schemaRef ds:uri="f799553d-1ac0-48da-9ae3-fe400ced9c3b"/>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3913</TotalTime>
  <Words>1300</Words>
  <Application>Microsoft Office PowerPoint</Application>
  <PresentationFormat>Widescreen</PresentationFormat>
  <Paragraphs>154</Paragraphs>
  <Slides>14</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Aptos</vt:lpstr>
      <vt:lpstr>Arial</vt:lpstr>
      <vt:lpstr>Arial Rounded MT Bold</vt:lpstr>
      <vt:lpstr>Bastion</vt:lpstr>
      <vt:lpstr>Calibri</vt:lpstr>
      <vt:lpstr>Calibri Light</vt:lpstr>
      <vt:lpstr>Wingdings</vt:lpstr>
      <vt:lpstr>Office Theme</vt:lpstr>
      <vt:lpstr>PowerPoint Presentation</vt:lpstr>
      <vt:lpstr>PowerPoint Presentation</vt:lpstr>
      <vt:lpstr>PowerPoint Presentation</vt:lpstr>
      <vt:lpstr>Introduction, Background and Current issues</vt:lpstr>
      <vt:lpstr>PowerPoint Presentation</vt:lpstr>
      <vt:lpstr>PowerPoint Presentation</vt:lpstr>
      <vt:lpstr>PESTEL framework </vt:lpstr>
      <vt:lpstr>  PESTEL analysis framework of Green Haven Florist   </vt:lpstr>
      <vt:lpstr>Cause and effect model (Fishbone)</vt:lpstr>
      <vt:lpstr>Fishbone cause-and-effect</vt:lpstr>
      <vt:lpstr>Summary of key findings</vt:lpstr>
      <vt:lpstr>Reference list: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Desislava Stoyanova (2423341)</cp:lastModifiedBy>
  <cp:revision>393</cp:revision>
  <dcterms:created xsi:type="dcterms:W3CDTF">2024-01-29T11:42:05Z</dcterms:created>
  <dcterms:modified xsi:type="dcterms:W3CDTF">2025-10-12T23:38:09Z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