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8" r:id="rId3"/>
    <p:sldId id="259" r:id="rId4"/>
    <p:sldId id="266" r:id="rId5"/>
    <p:sldId id="260" r:id="rId6"/>
    <p:sldId id="262" r:id="rId7"/>
    <p:sldId id="264" r:id="rId8"/>
    <p:sldId id="265" r:id="rId9"/>
    <p:sldId id="267" r:id="rId10"/>
    <p:sldId id="268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33B2BA-F816-4DF6-8092-A40A1D358BCD}" type="datetimeFigureOut">
              <a:rPr lang="en-GB" smtClean="0"/>
              <a:t>10/02/2015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6167E-CD93-4637-A889-736E4DAD9D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1644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58CA1D6-B569-46EF-9250-30D718BCA2E2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A913EC0-0F49-40EE-9637-CCE5AE86D5D2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E2821-71CE-4341-B074-352C5B1B5C63}" type="datetimeFigureOut">
              <a:rPr lang="en-GB" smtClean="0"/>
              <a:t>10/02/2015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96F9E-369F-4452-96D0-674176A90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805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E2821-71CE-4341-B074-352C5B1B5C63}" type="datetimeFigureOut">
              <a:rPr lang="en-GB" smtClean="0"/>
              <a:t>10/02/2015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96F9E-369F-4452-96D0-674176A90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525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E2821-71CE-4341-B074-352C5B1B5C63}" type="datetimeFigureOut">
              <a:rPr lang="en-GB" smtClean="0"/>
              <a:t>10/02/2015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96F9E-369F-4452-96D0-674176A90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28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E2821-71CE-4341-B074-352C5B1B5C63}" type="datetimeFigureOut">
              <a:rPr lang="en-GB" smtClean="0"/>
              <a:t>10/02/2015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96F9E-369F-4452-96D0-674176A90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955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E2821-71CE-4341-B074-352C5B1B5C63}" type="datetimeFigureOut">
              <a:rPr lang="en-GB" smtClean="0"/>
              <a:t>10/02/2015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96F9E-369F-4452-96D0-674176A90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857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E2821-71CE-4341-B074-352C5B1B5C63}" type="datetimeFigureOut">
              <a:rPr lang="en-GB" smtClean="0"/>
              <a:t>10/02/2015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96F9E-369F-4452-96D0-674176A90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8904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E2821-71CE-4341-B074-352C5B1B5C63}" type="datetimeFigureOut">
              <a:rPr lang="en-GB" smtClean="0"/>
              <a:t>10/02/2015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96F9E-369F-4452-96D0-674176A90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207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E2821-71CE-4341-B074-352C5B1B5C63}" type="datetimeFigureOut">
              <a:rPr lang="en-GB" smtClean="0"/>
              <a:t>10/02/2015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96F9E-369F-4452-96D0-674176A90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583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E2821-71CE-4341-B074-352C5B1B5C63}" type="datetimeFigureOut">
              <a:rPr lang="en-GB" smtClean="0"/>
              <a:t>10/02/2015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96F9E-369F-4452-96D0-674176A90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1515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E2821-71CE-4341-B074-352C5B1B5C63}" type="datetimeFigureOut">
              <a:rPr lang="en-GB" smtClean="0"/>
              <a:t>10/02/2015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96F9E-369F-4452-96D0-674176A90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556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E2821-71CE-4341-B074-352C5B1B5C63}" type="datetimeFigureOut">
              <a:rPr lang="en-GB" smtClean="0"/>
              <a:t>10/02/2015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96F9E-369F-4452-96D0-674176A90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6527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BC9C9C2-4AFF-4380-B45D-56A15BAE340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21264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4C8165D-A4F8-43DE-B659-57F0CAE46F9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1914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E2821-71CE-4341-B074-352C5B1B5C63}" type="datetimeFigureOut">
              <a:rPr lang="en-GB" smtClean="0"/>
              <a:t>10/02/2015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D96F9E-369F-4452-96D0-674176A90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3352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elite in the Middle Ages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</a:t>
            </a:r>
            <a:r>
              <a:rPr lang="en-GB" dirty="0" smtClean="0"/>
              <a:t>hange and deve</a:t>
            </a:r>
            <a:r>
              <a:rPr lang="en-GB" dirty="0" smtClean="0"/>
              <a:t>lopment over a long period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75207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6" name="Rectangle 6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b="1" dirty="0" smtClean="0">
                <a:latin typeface="+mn-lt"/>
              </a:rPr>
              <a:t>Order and Ranks</a:t>
            </a:r>
            <a:endParaRPr lang="en-GB" altLang="en-US" b="1" dirty="0">
              <a:latin typeface="+mn-lt"/>
            </a:endParaRPr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sz="4000" dirty="0" smtClean="0"/>
              <a:t>Nobility (aristocracy)</a:t>
            </a:r>
            <a:endParaRPr lang="en-GB" altLang="en-US" sz="4000" dirty="0"/>
          </a:p>
          <a:p>
            <a:endParaRPr lang="en-GB" altLang="en-US" sz="4000" dirty="0"/>
          </a:p>
          <a:p>
            <a:r>
              <a:rPr lang="en-GB" altLang="en-US" sz="4000" dirty="0" smtClean="0"/>
              <a:t>Gentry (knightly class) </a:t>
            </a:r>
            <a:endParaRPr lang="en-GB" altLang="en-US" sz="4000" dirty="0"/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	</a:t>
            </a:r>
            <a:r>
              <a:rPr lang="en-GB" altLang="en-US" dirty="0" smtClean="0"/>
              <a:t>Knight</a:t>
            </a: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	</a:t>
            </a:r>
            <a:r>
              <a:rPr lang="en-GB" altLang="en-US" dirty="0" smtClean="0"/>
              <a:t>	Esquire</a:t>
            </a: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		</a:t>
            </a:r>
            <a:r>
              <a:rPr lang="en-GB" altLang="en-US" dirty="0" smtClean="0"/>
              <a:t>	Gentleman</a:t>
            </a:r>
            <a:endParaRPr lang="en-GB" altLang="en-US" dirty="0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5129" name="Picture 9" descr="John Beauford, duke of Somerset, Wimborne Minster Dorset, 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1557338"/>
            <a:ext cx="3455987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983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Calibri" panose="020F0502020204030204" pitchFamily="34" charset="0"/>
              </a:rPr>
              <a:t>Nobility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 dirty="0">
                <a:latin typeface="Times New Roman" pitchFamily="18" charset="0"/>
              </a:rPr>
              <a:t>	</a:t>
            </a:r>
            <a:r>
              <a:rPr lang="en-GB" altLang="en-US" sz="3600" dirty="0">
                <a:latin typeface="Calibri" panose="020F0502020204030204" pitchFamily="34" charset="0"/>
              </a:rPr>
              <a:t>Higher/lower</a:t>
            </a:r>
          </a:p>
          <a:p>
            <a:pPr>
              <a:buFontTx/>
              <a:buNone/>
            </a:pPr>
            <a:r>
              <a:rPr lang="en-GB" altLang="en-US" sz="3600" dirty="0">
                <a:latin typeface="Calibri" panose="020F0502020204030204" pitchFamily="34" charset="0"/>
              </a:rPr>
              <a:t>	</a:t>
            </a:r>
          </a:p>
          <a:p>
            <a:pPr>
              <a:buFontTx/>
              <a:buNone/>
            </a:pPr>
            <a:r>
              <a:rPr lang="en-GB" altLang="en-US" sz="3600" dirty="0">
                <a:latin typeface="Calibri" panose="020F0502020204030204" pitchFamily="34" charset="0"/>
              </a:rPr>
              <a:t>	Distinguished by:</a:t>
            </a:r>
          </a:p>
          <a:p>
            <a:pPr>
              <a:buFontTx/>
              <a:buNone/>
            </a:pPr>
            <a:endParaRPr lang="en-GB" altLang="en-US" dirty="0">
              <a:latin typeface="Calibri" panose="020F0502020204030204" pitchFamily="34" charset="0"/>
            </a:endParaRP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sz="3200" dirty="0">
                <a:latin typeface="Calibri" panose="020F0502020204030204" pitchFamily="34" charset="0"/>
              </a:rPr>
              <a:t>Wealth</a:t>
            </a:r>
          </a:p>
          <a:p>
            <a:r>
              <a:rPr lang="en-GB" altLang="en-US" sz="3200" dirty="0">
                <a:latin typeface="Calibri" panose="020F0502020204030204" pitchFamily="34" charset="0"/>
              </a:rPr>
              <a:t>Widespread </a:t>
            </a:r>
            <a:r>
              <a:rPr lang="en-GB" altLang="en-US" sz="3200" dirty="0" smtClean="0">
                <a:latin typeface="Calibri" panose="020F0502020204030204" pitchFamily="34" charset="0"/>
              </a:rPr>
              <a:t>estates (often a deliberate creation of the Norman Conquest)</a:t>
            </a:r>
            <a:endParaRPr lang="en-GB" altLang="en-US" sz="3200" dirty="0">
              <a:latin typeface="Calibri" panose="020F0502020204030204" pitchFamily="34" charset="0"/>
            </a:endParaRPr>
          </a:p>
          <a:p>
            <a:r>
              <a:rPr lang="en-GB" altLang="en-US" sz="3200" dirty="0">
                <a:latin typeface="Calibri" panose="020F0502020204030204" pitchFamily="34" charset="0"/>
              </a:rPr>
              <a:t>Personal summons to military campaigns and parliament</a:t>
            </a:r>
          </a:p>
          <a:p>
            <a:r>
              <a:rPr lang="en-GB" altLang="en-US" sz="3200" dirty="0">
                <a:latin typeface="Calibri" panose="020F0502020204030204" pitchFamily="34" charset="0"/>
              </a:rPr>
              <a:t>Relationship with monarch</a:t>
            </a:r>
          </a:p>
        </p:txBody>
      </p:sp>
    </p:spTree>
    <p:extLst>
      <p:ext uri="{BB962C8B-B14F-4D97-AF65-F5344CB8AC3E}">
        <p14:creationId xmlns:p14="http://schemas.microsoft.com/office/powerpoint/2010/main" val="3346357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Calibri" panose="020F0502020204030204" pitchFamily="34" charset="0"/>
              </a:rPr>
              <a:t>The Gentry: Characteristics</a:t>
            </a:r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Shared elite military, </a:t>
            </a:r>
            <a:r>
              <a:rPr lang="en-GB" altLang="en-US" sz="2800" dirty="0" err="1">
                <a:latin typeface="Calibri" panose="020F0502020204030204" pitchFamily="34" charset="0"/>
              </a:rPr>
              <a:t>tenurial</a:t>
            </a:r>
            <a:r>
              <a:rPr lang="en-GB" altLang="en-US" sz="2800" dirty="0">
                <a:latin typeface="Calibri" panose="020F0502020204030204" pitchFamily="34" charset="0"/>
              </a:rPr>
              <a:t> and social culture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800" dirty="0">
                <a:latin typeface="Calibri" panose="020F0502020204030204" pitchFamily="34" charset="0"/>
              </a:rPr>
              <a:t>	(collective identity)</a:t>
            </a:r>
          </a:p>
          <a:p>
            <a:pPr>
              <a:lnSpc>
                <a:spcPct val="8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Status gradation</a:t>
            </a:r>
          </a:p>
          <a:p>
            <a:pPr>
              <a:lnSpc>
                <a:spcPct val="8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Local public office (justices/law; county and manorial courts) – ‘natural governors of the countryside</a:t>
            </a:r>
            <a:r>
              <a:rPr lang="en-GB" altLang="en-US" sz="2800" dirty="0" smtClean="0">
                <a:latin typeface="Calibri" panose="020F0502020204030204" pitchFamily="34" charset="0"/>
              </a:rPr>
              <a:t>’</a:t>
            </a:r>
            <a:endParaRPr lang="en-GB" altLang="en-US" sz="2800" dirty="0">
              <a:latin typeface="Calibri" panose="020F050202020403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Landholders and local community</a:t>
            </a:r>
          </a:p>
          <a:p>
            <a:pPr>
              <a:lnSpc>
                <a:spcPct val="8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Coat of arms</a:t>
            </a:r>
          </a:p>
          <a:p>
            <a:pPr>
              <a:lnSpc>
                <a:spcPct val="8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Lineage</a:t>
            </a:r>
          </a:p>
          <a:p>
            <a:pPr>
              <a:lnSpc>
                <a:spcPct val="8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Aspirations from below (‘new families’)</a:t>
            </a:r>
          </a:p>
          <a:p>
            <a:pPr>
              <a:lnSpc>
                <a:spcPct val="80000"/>
              </a:lnSpc>
            </a:pPr>
            <a:endParaRPr lang="en-GB" altLang="en-US" sz="2800" dirty="0">
              <a:latin typeface="Times New Roman" pitchFamily="18" charset="0"/>
            </a:endParaRPr>
          </a:p>
          <a:p>
            <a:pPr>
              <a:lnSpc>
                <a:spcPct val="80000"/>
              </a:lnSpc>
            </a:pPr>
            <a:endParaRPr lang="en-GB" altLang="en-US" sz="2800" dirty="0"/>
          </a:p>
          <a:p>
            <a:pPr>
              <a:lnSpc>
                <a:spcPct val="80000"/>
              </a:lnSpc>
            </a:pPr>
            <a:endParaRPr lang="en-GB" altLang="en-US" sz="2800" dirty="0"/>
          </a:p>
          <a:p>
            <a:pPr>
              <a:lnSpc>
                <a:spcPct val="80000"/>
              </a:lnSpc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4543909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Times New Roman" pitchFamily="18" charset="0"/>
              </a:rPr>
              <a:t>The Gentry</a:t>
            </a:r>
          </a:p>
        </p:txBody>
      </p:sp>
      <p:pic>
        <p:nvPicPr>
          <p:cNvPr id="10245" name="Picture 5" descr="English army with St Geo banner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695450"/>
            <a:ext cx="4038600" cy="43338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243" name="Rectangle 3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u="sng">
                <a:latin typeface="Times New Roman" pitchFamily="18" charset="0"/>
              </a:rPr>
              <a:t>Bannerets</a:t>
            </a:r>
            <a:r>
              <a:rPr lang="en-GB" altLang="en-US" sz="2800">
                <a:latin typeface="Times New Roman" pitchFamily="18" charset="0"/>
              </a:rPr>
              <a:t> – ‘senior knights’ leading contingents in the king’s military household</a:t>
            </a:r>
          </a:p>
          <a:p>
            <a:pPr>
              <a:lnSpc>
                <a:spcPct val="90000"/>
              </a:lnSpc>
            </a:pPr>
            <a:r>
              <a:rPr lang="en-GB" altLang="en-US" sz="2800">
                <a:latin typeface="Times New Roman" pitchFamily="18" charset="0"/>
              </a:rPr>
              <a:t>Rolls of Arms, e.g. </a:t>
            </a:r>
            <a:r>
              <a:rPr lang="en-GB" altLang="en-US" sz="2800" i="1">
                <a:latin typeface="Times New Roman" pitchFamily="18" charset="0"/>
              </a:rPr>
              <a:t>Dering Roll </a:t>
            </a:r>
            <a:r>
              <a:rPr lang="en-GB" altLang="en-US" sz="2800">
                <a:latin typeface="Times New Roman" pitchFamily="18" charset="0"/>
              </a:rPr>
              <a:t>(</a:t>
            </a:r>
            <a:r>
              <a:rPr lang="en-GB" altLang="en-US" sz="2800" i="1">
                <a:latin typeface="Times New Roman" pitchFamily="18" charset="0"/>
              </a:rPr>
              <a:t>c</a:t>
            </a:r>
            <a:r>
              <a:rPr lang="en-GB" altLang="en-US" sz="2800">
                <a:latin typeface="Times New Roman" pitchFamily="18" charset="0"/>
              </a:rPr>
              <a:t>. 1275) Edward I</a:t>
            </a:r>
          </a:p>
          <a:p>
            <a:pPr>
              <a:lnSpc>
                <a:spcPct val="90000"/>
              </a:lnSpc>
            </a:pPr>
            <a:r>
              <a:rPr lang="en-GB" altLang="en-US" sz="2800">
                <a:latin typeface="Times New Roman" pitchFamily="18" charset="0"/>
              </a:rPr>
              <a:t>Recognized in Sumptuary Laws of 1363 and Poll Tax of 1379</a:t>
            </a:r>
          </a:p>
          <a:p>
            <a:pPr>
              <a:lnSpc>
                <a:spcPct val="90000"/>
              </a:lnSpc>
            </a:pPr>
            <a:endParaRPr lang="en-GB" altLang="en-US" sz="28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89261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Times New Roman" pitchFamily="18" charset="0"/>
              </a:rPr>
              <a:t>The Gentry: Social Status</a:t>
            </a:r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GB" altLang="en-US" sz="2400">
                <a:latin typeface="Times New Roman" pitchFamily="18" charset="0"/>
              </a:rPr>
              <a:t>Lords required service in war and peace</a:t>
            </a:r>
          </a:p>
          <a:p>
            <a:r>
              <a:rPr lang="en-GB" altLang="en-US" sz="2400">
                <a:latin typeface="Times New Roman" pitchFamily="18" charset="0"/>
              </a:rPr>
              <a:t>Gentry – landholding neighbours and dependants of nobility</a:t>
            </a:r>
          </a:p>
          <a:p>
            <a:pPr>
              <a:buFontTx/>
              <a:buNone/>
            </a:pPr>
            <a:r>
              <a:rPr lang="en-GB" altLang="en-US" sz="2400" u="sng">
                <a:latin typeface="Times New Roman" pitchFamily="18" charset="0"/>
              </a:rPr>
              <a:t>Seals</a:t>
            </a:r>
            <a:r>
              <a:rPr lang="en-GB" altLang="en-US" sz="2400">
                <a:latin typeface="Times New Roman" pitchFamily="18" charset="0"/>
              </a:rPr>
              <a:t>:</a:t>
            </a:r>
          </a:p>
          <a:p>
            <a:pPr>
              <a:buFontTx/>
              <a:buNone/>
            </a:pPr>
            <a:r>
              <a:rPr lang="en-GB" altLang="en-US" sz="2400">
                <a:latin typeface="Times New Roman" pitchFamily="18" charset="0"/>
              </a:rPr>
              <a:t>	By 1300 more members of knightly class (younger sons, cousins, women) using </a:t>
            </a:r>
            <a:r>
              <a:rPr lang="en-GB" altLang="en-US" sz="2400" u="sng">
                <a:latin typeface="Times New Roman" pitchFamily="18" charset="0"/>
              </a:rPr>
              <a:t>heraldic devices</a:t>
            </a:r>
            <a:r>
              <a:rPr lang="en-GB" altLang="en-US" sz="2400">
                <a:latin typeface="Times New Roman" pitchFamily="18" charset="0"/>
              </a:rPr>
              <a:t>, but also esquires and new knights</a:t>
            </a:r>
          </a:p>
        </p:txBody>
      </p:sp>
      <p:pic>
        <p:nvPicPr>
          <p:cNvPr id="19463" name="Picture 7" descr="gentryseals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8200" y="2132013"/>
            <a:ext cx="4038600" cy="1122362"/>
          </a:xfrm>
          <a:noFill/>
          <a:ln w="254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3366FF">
                    <a:alpha val="95000"/>
                  </a:srgbClr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9464" name="Picture 8" descr="William Innes 1295 &amp; Walter Innes 1431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68925" y="4356100"/>
            <a:ext cx="2597150" cy="1352550"/>
          </a:xfrm>
          <a:solidFill>
            <a:schemeClr val="tx1"/>
          </a:solidFill>
          <a:ln w="25400">
            <a:solidFill>
              <a:schemeClr val="tx1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83057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7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692150"/>
            <a:ext cx="4032250" cy="3938588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8" name="Picture 8" descr="knight&amp;lad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1773238"/>
            <a:ext cx="3298825" cy="4392612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9961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2" name="Picture 4" descr="Dering roll 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15" r="4961" b="5231"/>
          <a:stretch>
            <a:fillRect/>
          </a:stretch>
        </p:blipFill>
        <p:spPr bwMode="auto">
          <a:xfrm>
            <a:off x="1908175" y="428625"/>
            <a:ext cx="4494213" cy="5903913"/>
          </a:xfrm>
          <a:prstGeom prst="rect">
            <a:avLst/>
          </a:prstGeom>
          <a:solidFill>
            <a:schemeClr val="tx1"/>
          </a:solidFill>
          <a:ln w="254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7413" name="Text Box 5"/>
          <p:cNvSpPr txBox="1">
            <a:spLocks noChangeArrowheads="1"/>
          </p:cNvSpPr>
          <p:nvPr/>
        </p:nvSpPr>
        <p:spPr bwMode="auto">
          <a:xfrm>
            <a:off x="6948264" y="3284984"/>
            <a:ext cx="1368152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GB" altLang="en-US" sz="2400" i="1" dirty="0">
                <a:latin typeface="Calibri" panose="020F0502020204030204" pitchFamily="34" charset="0"/>
              </a:rPr>
              <a:t>Dering</a:t>
            </a:r>
          </a:p>
          <a:p>
            <a:r>
              <a:rPr lang="en-GB" altLang="en-US" sz="2400" i="1" dirty="0">
                <a:latin typeface="Calibri" panose="020F0502020204030204" pitchFamily="34" charset="0"/>
              </a:rPr>
              <a:t>Roll</a:t>
            </a:r>
          </a:p>
          <a:p>
            <a:r>
              <a:rPr lang="en-GB" altLang="en-US" sz="2400" dirty="0">
                <a:latin typeface="Calibri" panose="020F0502020204030204" pitchFamily="34" charset="0"/>
              </a:rPr>
              <a:t>(</a:t>
            </a:r>
            <a:r>
              <a:rPr lang="en-GB" altLang="en-US" sz="2400" i="1" dirty="0">
                <a:latin typeface="Calibri" panose="020F0502020204030204" pitchFamily="34" charset="0"/>
              </a:rPr>
              <a:t>c</a:t>
            </a:r>
            <a:r>
              <a:rPr lang="en-GB" altLang="en-US" sz="2400" dirty="0">
                <a:latin typeface="Calibri" panose="020F0502020204030204" pitchFamily="34" charset="0"/>
              </a:rPr>
              <a:t>. 1275)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872517" y="1362674"/>
            <a:ext cx="22324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Coats of arms become widely used among the knightly class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60147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Sources for noble and gentry pursuits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Records of land holding and obligation</a:t>
            </a:r>
          </a:p>
          <a:p>
            <a:r>
              <a:rPr lang="en-GB" dirty="0" smtClean="0"/>
              <a:t>Government inquisitions (e.g. proof of age, </a:t>
            </a:r>
            <a:r>
              <a:rPr lang="en-GB" i="1" dirty="0" err="1" smtClean="0"/>
              <a:t>inquisitiones</a:t>
            </a:r>
            <a:r>
              <a:rPr lang="en-GB" i="1" dirty="0" smtClean="0"/>
              <a:t> post mortem</a:t>
            </a:r>
          </a:p>
          <a:p>
            <a:r>
              <a:rPr lang="en-GB" dirty="0" smtClean="0"/>
              <a:t>Literary depictions of warfare, crusade, chivalry [note the emergence of a chivalric or knightly code of conduct]</a:t>
            </a:r>
          </a:p>
          <a:p>
            <a:r>
              <a:rPr lang="en-GB" smtClean="0"/>
              <a:t>Wills</a:t>
            </a:r>
            <a:endParaRPr lang="en-GB" dirty="0" smtClean="0"/>
          </a:p>
          <a:p>
            <a:r>
              <a:rPr lang="en-GB" dirty="0" smtClean="0"/>
              <a:t>Visual culture …..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42458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Visual culture includes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Seals</a:t>
            </a:r>
          </a:p>
          <a:p>
            <a:r>
              <a:rPr lang="en-GB" dirty="0" smtClean="0"/>
              <a:t>Manuscripts owned by the laity (sacred books such as psalters, and books of hours) and secular (romances, </a:t>
            </a:r>
            <a:r>
              <a:rPr lang="en-GB" dirty="0" err="1" smtClean="0"/>
              <a:t>etc</a:t>
            </a:r>
            <a:r>
              <a:rPr lang="en-GB" dirty="0" smtClean="0"/>
              <a:t>)</a:t>
            </a:r>
          </a:p>
          <a:p>
            <a:r>
              <a:rPr lang="en-GB" dirty="0" smtClean="0"/>
              <a:t>Heraldry (often stresses family)</a:t>
            </a:r>
          </a:p>
          <a:p>
            <a:r>
              <a:rPr lang="en-GB" dirty="0" smtClean="0"/>
              <a:t>Funerary monuments</a:t>
            </a:r>
          </a:p>
          <a:p>
            <a:r>
              <a:rPr lang="en-GB" dirty="0" smtClean="0"/>
              <a:t>Wills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4065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230</Words>
  <Application>Microsoft Office PowerPoint</Application>
  <PresentationFormat>On-screen Show (4:3)</PresentationFormat>
  <Paragraphs>56</Paragraphs>
  <Slides>10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The elite in the Middle Ages</vt:lpstr>
      <vt:lpstr>Order and Ranks</vt:lpstr>
      <vt:lpstr>Nobility</vt:lpstr>
      <vt:lpstr>The Gentry: Characteristics</vt:lpstr>
      <vt:lpstr>The Gentry</vt:lpstr>
      <vt:lpstr>The Gentry: Social Status</vt:lpstr>
      <vt:lpstr>PowerPoint Presentation</vt:lpstr>
      <vt:lpstr>PowerPoint Presentation</vt:lpstr>
      <vt:lpstr>Sources for noble and gentry pursuits</vt:lpstr>
      <vt:lpstr>Visual culture includes …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Janet Burton</dc:creator>
  <cp:lastModifiedBy>Janet Burton</cp:lastModifiedBy>
  <cp:revision>4</cp:revision>
  <dcterms:created xsi:type="dcterms:W3CDTF">2015-02-10T10:08:45Z</dcterms:created>
  <dcterms:modified xsi:type="dcterms:W3CDTF">2015-02-10T10:34:11Z</dcterms:modified>
</cp:coreProperties>
</file>