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62" r:id="rId4"/>
    <p:sldId id="263" r:id="rId5"/>
    <p:sldId id="265" r:id="rId6"/>
    <p:sldId id="266" r:id="rId7"/>
    <p:sldId id="267" r:id="rId8"/>
    <p:sldId id="261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900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060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700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55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50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864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246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470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36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852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957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450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5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5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53754" y="1500962"/>
            <a:ext cx="6275312" cy="1244747"/>
          </a:xfrm>
        </p:spPr>
        <p:txBody>
          <a:bodyPr>
            <a:noAutofit/>
          </a:bodyPr>
          <a:lstStyle/>
          <a:p>
            <a:r>
              <a:rPr lang="en-US" sz="9600">
                <a:solidFill>
                  <a:srgbClr val="FFFFFF"/>
                </a:solidFill>
                <a:latin typeface="Britannic Bold"/>
                <a:ea typeface="Microsoft Sans Serif"/>
                <a:cs typeface="Microsoft Sans Serif"/>
              </a:rPr>
              <a:t>WHY ME?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24237" y="2848322"/>
            <a:ext cx="6725166" cy="11662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latin typeface="Century Schoolbook"/>
              </a:rPr>
              <a:t>PERSONAL APPLICATION FOR PERMANENT POSITION AS HR MANAGER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4BBAE-28F6-EBC2-D6B2-3DA5739AD551}"/>
              </a:ext>
            </a:extLst>
          </p:cNvPr>
          <p:cNvSpPr txBox="1"/>
          <p:nvPr/>
        </p:nvSpPr>
        <p:spPr>
          <a:xfrm>
            <a:off x="3438872" y="4656134"/>
            <a:ext cx="5312870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>
                <a:latin typeface="Blackadder ITC"/>
              </a:rPr>
              <a:t>Fabiana Florentina Anghel</a:t>
            </a:r>
            <a:endParaRPr lang="en-US" sz="4000">
              <a:solidFill>
                <a:srgbClr val="FFFFFF"/>
              </a:solidFill>
              <a:latin typeface="Blackadder ITC"/>
            </a:endParaRPr>
          </a:p>
          <a:p>
            <a:pPr algn="l"/>
            <a:endParaRPr lang="en-US" dirty="0"/>
          </a:p>
        </p:txBody>
      </p:sp>
      <p:pic>
        <p:nvPicPr>
          <p:cNvPr id="4" name="Graphic 3" descr="Question mark with solid fill">
            <a:extLst>
              <a:ext uri="{FF2B5EF4-FFF2-40B4-BE49-F238E27FC236}">
                <a16:creationId xmlns:a16="http://schemas.microsoft.com/office/drawing/2014/main" id="{A6F9B4C5-A91A-7803-BDA5-F209F1E4DA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-2340000">
            <a:off x="-136358" y="-66174"/>
            <a:ext cx="2478505" cy="2528636"/>
          </a:xfrm>
          <a:prstGeom prst="rect">
            <a:avLst/>
          </a:prstGeom>
        </p:spPr>
      </p:pic>
      <p:pic>
        <p:nvPicPr>
          <p:cNvPr id="6" name="Graphic 5" descr="Question mark with solid fill">
            <a:extLst>
              <a:ext uri="{FF2B5EF4-FFF2-40B4-BE49-F238E27FC236}">
                <a16:creationId xmlns:a16="http://schemas.microsoft.com/office/drawing/2014/main" id="{EA8ED160-3A34-169A-E91C-5168F9AF14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6980000">
            <a:off x="263137" y="1562716"/>
            <a:ext cx="1155032" cy="1185110"/>
          </a:xfrm>
          <a:prstGeom prst="rect">
            <a:avLst/>
          </a:prstGeom>
        </p:spPr>
      </p:pic>
      <p:pic>
        <p:nvPicPr>
          <p:cNvPr id="7" name="Graphic 6" descr="Question mark with solid fill">
            <a:extLst>
              <a:ext uri="{FF2B5EF4-FFF2-40B4-BE49-F238E27FC236}">
                <a16:creationId xmlns:a16="http://schemas.microsoft.com/office/drawing/2014/main" id="{52292F8A-14E5-D008-92AC-362170DDA2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960000">
            <a:off x="1686873" y="610215"/>
            <a:ext cx="1155032" cy="118511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439BC0A3-05F5-3E62-ED12-2A9241B6E5D1}"/>
              </a:ext>
            </a:extLst>
          </p:cNvPr>
          <p:cNvGrpSpPr/>
          <p:nvPr/>
        </p:nvGrpSpPr>
        <p:grpSpPr>
          <a:xfrm rot="5940000" flipH="1">
            <a:off x="9068246" y="3773905"/>
            <a:ext cx="3047551" cy="2748829"/>
            <a:chOff x="8977562" y="3493168"/>
            <a:chExt cx="2978263" cy="2798961"/>
          </a:xfrm>
        </p:grpSpPr>
        <p:pic>
          <p:nvPicPr>
            <p:cNvPr id="17" name="Graphic 16" descr="Question mark with solid fill">
              <a:extLst>
                <a:ext uri="{FF2B5EF4-FFF2-40B4-BE49-F238E27FC236}">
                  <a16:creationId xmlns:a16="http://schemas.microsoft.com/office/drawing/2014/main" id="{19C4FAE4-3F70-469D-9D3C-7FCC25A9921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9260000">
              <a:off x="8977562" y="3493168"/>
              <a:ext cx="2478505" cy="2528636"/>
            </a:xfrm>
            <a:prstGeom prst="rect">
              <a:avLst/>
            </a:prstGeom>
          </p:spPr>
        </p:pic>
        <p:pic>
          <p:nvPicPr>
            <p:cNvPr id="18" name="Graphic 17" descr="Question mark with solid fill">
              <a:extLst>
                <a:ext uri="{FF2B5EF4-FFF2-40B4-BE49-F238E27FC236}">
                  <a16:creationId xmlns:a16="http://schemas.microsoft.com/office/drawing/2014/main" id="{04144F06-266C-F830-54FF-92AED9B47A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6980000">
              <a:off x="9377057" y="5122058"/>
              <a:ext cx="1155032" cy="1185110"/>
            </a:xfrm>
            <a:prstGeom prst="rect">
              <a:avLst/>
            </a:prstGeom>
          </p:spPr>
        </p:pic>
        <p:pic>
          <p:nvPicPr>
            <p:cNvPr id="19" name="Graphic 18" descr="Question mark with solid fill">
              <a:extLst>
                <a:ext uri="{FF2B5EF4-FFF2-40B4-BE49-F238E27FC236}">
                  <a16:creationId xmlns:a16="http://schemas.microsoft.com/office/drawing/2014/main" id="{E2987C0F-C1A3-CCBB-2743-0EA20B9D020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960000">
              <a:off x="10800793" y="4169557"/>
              <a:ext cx="1155032" cy="11851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85E91-B4A5-DEA2-9997-73E4F3B32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612" y="428046"/>
            <a:ext cx="9800174" cy="785244"/>
          </a:xfrm>
        </p:spPr>
        <p:txBody>
          <a:bodyPr/>
          <a:lstStyle/>
          <a:p>
            <a:r>
              <a:rPr lang="en-US" b="0">
                <a:solidFill>
                  <a:srgbClr val="FFFFFF"/>
                </a:solidFill>
                <a:latin typeface="Baskerville Old Face"/>
              </a:rPr>
              <a:t>CURRENT ROLE VS POSITION AVAIABLE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8FFC37-822D-380F-25E3-79C839F79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715813"/>
            <a:ext cx="2200024" cy="52975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Baskerville Old Face"/>
              </a:rPr>
              <a:t>HR OFFICER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A0C6B-094D-AF52-1F00-7B1298490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3132472" cy="376508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>
                <a:solidFill>
                  <a:srgbClr val="FFFFFF"/>
                </a:solidFill>
                <a:latin typeface="Bradley Hand ITC"/>
              </a:rPr>
              <a:t>Recruitment</a:t>
            </a:r>
          </a:p>
          <a:p>
            <a:r>
              <a:rPr lang="en-US" dirty="0">
                <a:solidFill>
                  <a:srgbClr val="FFFFFF"/>
                </a:solidFill>
                <a:latin typeface="Bradley Hand ITC"/>
              </a:rPr>
              <a:t>Onboarding</a:t>
            </a:r>
          </a:p>
          <a:p>
            <a:r>
              <a:rPr lang="en-US" dirty="0">
                <a:solidFill>
                  <a:srgbClr val="FFFFFF"/>
                </a:solidFill>
                <a:latin typeface="Bradley Hand ITC"/>
              </a:rPr>
              <a:t>Payroll management</a:t>
            </a:r>
          </a:p>
          <a:p>
            <a:r>
              <a:rPr lang="en-US" dirty="0">
                <a:solidFill>
                  <a:srgbClr val="FFFFFF"/>
                </a:solidFill>
                <a:latin typeface="Bradley Hand ITC"/>
              </a:rPr>
              <a:t>Regulation compliance</a:t>
            </a:r>
          </a:p>
          <a:p>
            <a:r>
              <a:rPr lang="en-US" dirty="0">
                <a:solidFill>
                  <a:srgbClr val="FFFFFF"/>
                </a:solidFill>
                <a:latin typeface="Bradley Hand ITC"/>
              </a:rPr>
              <a:t>Employee turnover management </a:t>
            </a:r>
          </a:p>
          <a:p>
            <a:r>
              <a:rPr lang="en-US" dirty="0">
                <a:solidFill>
                  <a:srgbClr val="FFFFFF"/>
                </a:solidFill>
                <a:latin typeface="Bradley Hand ITC"/>
              </a:rPr>
              <a:t>Training</a:t>
            </a:r>
          </a:p>
          <a:p>
            <a:r>
              <a:rPr lang="en-US" dirty="0">
                <a:solidFill>
                  <a:srgbClr val="FFFFFF"/>
                </a:solidFill>
                <a:latin typeface="Bradley Hand ITC"/>
              </a:rPr>
              <a:t>Job creation &amp; advertising</a:t>
            </a:r>
          </a:p>
          <a:p>
            <a:endParaRPr lang="en-US" dirty="0">
              <a:solidFill>
                <a:srgbClr val="FFFFFF"/>
              </a:solidFill>
              <a:latin typeface="Bradley Hand ITC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en-US" sz="120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Personio</a:t>
            </a:r>
            <a:r>
              <a:rPr lang="en-US" sz="12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, 2026)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26C171-17E8-7CB9-081E-147B898FA2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69016" y="1715813"/>
            <a:ext cx="2425952" cy="529756"/>
          </a:xfrm>
        </p:spPr>
        <p:txBody>
          <a:bodyPr/>
          <a:lstStyle/>
          <a:p>
            <a:pPr algn="just"/>
            <a:r>
              <a:rPr lang="en-US">
                <a:solidFill>
                  <a:srgbClr val="FFFFFF"/>
                </a:solidFill>
                <a:latin typeface="Baskerville Old Face"/>
              </a:rPr>
              <a:t>HR MANAGER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147F75-341A-3579-7A98-1D74318392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69015" y="2386894"/>
            <a:ext cx="2917242" cy="376508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just"/>
            <a:r>
              <a:rPr lang="en-US" dirty="0">
                <a:solidFill>
                  <a:srgbClr val="FFFFFF"/>
                </a:solidFill>
                <a:latin typeface="Bradley Hand ITC"/>
              </a:rPr>
              <a:t>Leadership</a:t>
            </a:r>
          </a:p>
          <a:p>
            <a:pPr algn="just"/>
            <a:r>
              <a:rPr lang="en-US" dirty="0">
                <a:solidFill>
                  <a:srgbClr val="FFFFFF"/>
                </a:solidFill>
                <a:latin typeface="Bradley Hand ITC"/>
              </a:rPr>
              <a:t>Regulation compliance</a:t>
            </a:r>
          </a:p>
          <a:p>
            <a:pPr algn="just"/>
            <a:r>
              <a:rPr lang="en-US" dirty="0">
                <a:solidFill>
                  <a:srgbClr val="FFFFFF"/>
                </a:solidFill>
                <a:latin typeface="Bradley Hand ITC"/>
              </a:rPr>
              <a:t>Regulation creation</a:t>
            </a:r>
          </a:p>
          <a:p>
            <a:pPr algn="just"/>
            <a:r>
              <a:rPr lang="en-US" dirty="0">
                <a:solidFill>
                  <a:srgbClr val="FFFFFF"/>
                </a:solidFill>
                <a:latin typeface="Bradley Hand ITC"/>
              </a:rPr>
              <a:t>Talent Management </a:t>
            </a:r>
          </a:p>
          <a:p>
            <a:pPr algn="just"/>
            <a:r>
              <a:rPr lang="en-US" dirty="0">
                <a:solidFill>
                  <a:srgbClr val="FFFFFF"/>
                </a:solidFill>
                <a:latin typeface="Bradley Hand ITC"/>
              </a:rPr>
              <a:t>Strategic Planning</a:t>
            </a:r>
          </a:p>
          <a:p>
            <a:pPr algn="just"/>
            <a:endParaRPr lang="en-US" dirty="0">
              <a:solidFill>
                <a:srgbClr val="FFFFFF"/>
              </a:solidFill>
              <a:latin typeface="Bradley Hand ITC"/>
            </a:endParaRPr>
          </a:p>
          <a:p>
            <a:pPr algn="just"/>
            <a:endParaRPr lang="en-US" dirty="0">
              <a:solidFill>
                <a:srgbClr val="FFFFFF"/>
              </a:solidFill>
            </a:endParaRPr>
          </a:p>
          <a:p>
            <a:pPr marL="0" indent="0" algn="just">
              <a:buNone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(Indeed, 2023)</a:t>
            </a:r>
            <a:endParaRPr lang="en-US" sz="1200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 descr="Red Scales of Justice Symbolizing Law and Fairness on Transparent  Background 67280390 PNG">
            <a:extLst>
              <a:ext uri="{FF2B5EF4-FFF2-40B4-BE49-F238E27FC236}">
                <a16:creationId xmlns:a16="http://schemas.microsoft.com/office/drawing/2014/main" id="{F8E1150C-55D9-8EEC-BA6B-5C3373ADE9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132" y="1213186"/>
            <a:ext cx="4612105" cy="464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836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1C0CA-253C-FF88-2EE8-FFC273A92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Baskerville Old Face" panose="02020602080505020303" pitchFamily="18" charset="0"/>
              </a:rPr>
              <a:t>IMPORTANCE OF LEADERSHIP</a:t>
            </a:r>
            <a:endParaRPr lang="en-US" sz="4400" dirty="0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36A3A3-6D6B-6D02-30CF-4E781BAE8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9682" y="1560695"/>
            <a:ext cx="5157787" cy="559834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Bell MT" panose="02020503060305020303" pitchFamily="18" charset="0"/>
              </a:rPr>
              <a:t>manager</a:t>
            </a:r>
            <a:endParaRPr lang="en-US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46B00-2864-5C43-A860-6A1BFDF5F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99683" y="2377861"/>
            <a:ext cx="5157787" cy="3765089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Task orientated</a:t>
            </a:r>
          </a:p>
          <a:p>
            <a:r>
              <a:rPr lang="en-GB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Planning</a:t>
            </a:r>
          </a:p>
          <a:p>
            <a:r>
              <a:rPr lang="en-GB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Organising</a:t>
            </a:r>
          </a:p>
          <a:p>
            <a:endParaRPr lang="en-GB" dirty="0">
              <a:solidFill>
                <a:schemeClr val="bg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n-GB" dirty="0">
              <a:solidFill>
                <a:schemeClr val="bg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(Flint, 2023)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84860A-6701-49D2-536E-ADF529D78D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46280" y="1478957"/>
            <a:ext cx="5183188" cy="559834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Bell MT" panose="02020503060305020303" pitchFamily="18" charset="0"/>
              </a:rPr>
              <a:t>leader</a:t>
            </a:r>
            <a:endParaRPr lang="en-US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482C9E-6F9A-A3B4-B2B9-2169F3DD6B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253946" y="2363027"/>
            <a:ext cx="5275522" cy="2131943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People orientated</a:t>
            </a:r>
          </a:p>
          <a:p>
            <a:r>
              <a:rPr lang="en-GB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Visioning</a:t>
            </a:r>
          </a:p>
          <a:p>
            <a:r>
              <a:rPr lang="en-GB" dirty="0">
                <a:solidFill>
                  <a:schemeClr val="bg1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Inspiring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(National Society of Leadership and Success, 2022)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AA094CD-CCCB-5B06-E2F0-BB447525F8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937" y="1553443"/>
            <a:ext cx="3751113" cy="375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576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9FB6026-D0C3-DF00-411B-A5F79CF75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28" y="499176"/>
            <a:ext cx="8601605" cy="57873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BCB582-E571-FD78-F4B7-FF751F838D58}"/>
              </a:ext>
            </a:extLst>
          </p:cNvPr>
          <p:cNvSpPr txBox="1"/>
          <p:nvPr/>
        </p:nvSpPr>
        <p:spPr>
          <a:xfrm rot="16200000">
            <a:off x="6430691" y="1391586"/>
            <a:ext cx="81280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800" b="1" dirty="0">
                <a:solidFill>
                  <a:schemeClr val="bg1"/>
                </a:solidFill>
                <a:latin typeface="Baskerville Old Face" panose="02020602080505020303" pitchFamily="18" charset="0"/>
              </a:rPr>
              <a:t>KURT LEWIN 1939</a:t>
            </a:r>
            <a:endParaRPr lang="en-US" sz="4800" b="1" dirty="0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6424D2-C9D4-B9C8-A15F-D788FBD046D8}"/>
              </a:ext>
            </a:extLst>
          </p:cNvPr>
          <p:cNvSpPr txBox="1"/>
          <p:nvPr/>
        </p:nvSpPr>
        <p:spPr>
          <a:xfrm>
            <a:off x="9739042" y="602775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(Allen, 2018)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54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7C5465-A77C-64F4-0B37-6A0E56212EA5}"/>
              </a:ext>
            </a:extLst>
          </p:cNvPr>
          <p:cNvSpPr txBox="1"/>
          <p:nvPr/>
        </p:nvSpPr>
        <p:spPr>
          <a:xfrm>
            <a:off x="1617339" y="4447131"/>
            <a:ext cx="8728364" cy="6695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US" sz="4000" b="1" dirty="0">
                <a:solidFill>
                  <a:schemeClr val="bg1"/>
                </a:solidFill>
                <a:latin typeface="Baskerville Old Face" panose="02020602080505020303" pitchFamily="18" charset="0"/>
              </a:rPr>
              <a:t>MY RESULTS...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671C3A0-D61E-3226-FFD2-5A330ABA5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339" y="5255567"/>
            <a:ext cx="8728364" cy="908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0" dirty="0">
                <a:solidFill>
                  <a:schemeClr val="bg1"/>
                </a:solidFill>
                <a:latin typeface="Bell MT" panose="02020503060305020303" pitchFamily="18" charset="0"/>
              </a:rPr>
              <a:t>PLEASE CHECK HANDOUTS!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84C5EE-12F6-3EBD-B3AE-FC50FB3E92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128" y="427085"/>
            <a:ext cx="3837393" cy="38373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A7D27B-D10D-355E-4059-4FA528C9F5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9101" y="427085"/>
            <a:ext cx="3837393" cy="3837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520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B8B441A-20A3-E6C8-C713-6478B34DC7F5}"/>
              </a:ext>
            </a:extLst>
          </p:cNvPr>
          <p:cNvSpPr txBox="1"/>
          <p:nvPr/>
        </p:nvSpPr>
        <p:spPr>
          <a:xfrm rot="10800000" flipV="1">
            <a:off x="2888191" y="2459504"/>
            <a:ext cx="64156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Baskerville Old Face" panose="02020602080505020303" pitchFamily="18" charset="0"/>
              </a:rPr>
              <a:t>CONTEMPORARY ISSUES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  <a:latin typeface="Baskerville Old Face" panose="02020602080505020303" pitchFamily="18" charset="0"/>
              </a:rPr>
              <a:t>&amp;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  <a:latin typeface="Baskerville Old Face" panose="02020602080505020303" pitchFamily="18" charset="0"/>
              </a:rPr>
              <a:t>RESULT ANALYSIS </a:t>
            </a:r>
            <a:endParaRPr lang="en-US" sz="4000" dirty="0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F54941-D778-74AB-4633-9EC1434C7262}"/>
              </a:ext>
            </a:extLst>
          </p:cNvPr>
          <p:cNvSpPr txBox="1"/>
          <p:nvPr/>
        </p:nvSpPr>
        <p:spPr>
          <a:xfrm>
            <a:off x="9795933" y="1011766"/>
            <a:ext cx="182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  <a:latin typeface="Bradley Hand ITC" panose="03070402050302030203" pitchFamily="66" charset="0"/>
              </a:rPr>
              <a:t>Lack of Control</a:t>
            </a:r>
            <a:endParaRPr lang="en-US" sz="2400" dirty="0">
              <a:solidFill>
                <a:schemeClr val="bg1"/>
              </a:solidFill>
              <a:latin typeface="Bradley Hand ITC" panose="03070402050302030203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CF1A0B-98A0-2E0C-D2D8-D078B764A6E0}"/>
              </a:ext>
            </a:extLst>
          </p:cNvPr>
          <p:cNvSpPr txBox="1"/>
          <p:nvPr/>
        </p:nvSpPr>
        <p:spPr>
          <a:xfrm>
            <a:off x="768349" y="5573183"/>
            <a:ext cx="31580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  <a:latin typeface="Bradley Hand ITC" panose="03070402050302030203" pitchFamily="66" charset="0"/>
              </a:rPr>
              <a:t>Inadequate support </a:t>
            </a:r>
            <a:endParaRPr lang="en-US" sz="2400" dirty="0">
              <a:solidFill>
                <a:schemeClr val="bg1"/>
              </a:solidFill>
              <a:latin typeface="Bradley Hand ITC" panose="03070402050302030203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641DA0-8A83-D831-5ACA-2061E00FC417}"/>
              </a:ext>
            </a:extLst>
          </p:cNvPr>
          <p:cNvSpPr txBox="1"/>
          <p:nvPr/>
        </p:nvSpPr>
        <p:spPr>
          <a:xfrm>
            <a:off x="9795933" y="548084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Bradley Hand ITC" panose="03070402050302030203" pitchFamily="66" charset="0"/>
              </a:rPr>
              <a:t>Poor relationships</a:t>
            </a:r>
            <a:endParaRPr lang="en-US" dirty="0">
              <a:solidFill>
                <a:schemeClr val="bg1"/>
              </a:solidFill>
              <a:latin typeface="Bradley Hand ITC" panose="03070402050302030203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19AAA-1932-A06A-97B3-C93861751F5A}"/>
              </a:ext>
            </a:extLst>
          </p:cNvPr>
          <p:cNvSpPr txBox="1"/>
          <p:nvPr/>
        </p:nvSpPr>
        <p:spPr>
          <a:xfrm>
            <a:off x="518582" y="8271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Bradley Hand ITC" panose="03070402050302030203" pitchFamily="66" charset="0"/>
              </a:rPr>
              <a:t>Job Insecurity </a:t>
            </a:r>
            <a:endParaRPr lang="en-US" dirty="0">
              <a:solidFill>
                <a:schemeClr val="bg1"/>
              </a:solidFill>
              <a:latin typeface="Bradley Hand ITC" panose="03070402050302030203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0F8998-9E10-3C3C-015B-0678F077DA96}"/>
              </a:ext>
            </a:extLst>
          </p:cNvPr>
          <p:cNvSpPr txBox="1"/>
          <p:nvPr/>
        </p:nvSpPr>
        <p:spPr>
          <a:xfrm>
            <a:off x="5499099" y="128481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Bradley Hand ITC" panose="03070402050302030203" pitchFamily="66" charset="0"/>
              </a:rPr>
              <a:t>High workload</a:t>
            </a:r>
            <a:r>
              <a:rPr lang="en-GB" dirty="0">
                <a:latin typeface="Bradley Hand ITC" panose="03070402050302030203" pitchFamily="66" charset="0"/>
              </a:rPr>
              <a:t> </a:t>
            </a:r>
            <a:endParaRPr lang="en-US" dirty="0">
              <a:latin typeface="Bradley Hand ITC" panose="03070402050302030203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73AF78-5108-F22E-E339-AB500FEE1926}"/>
              </a:ext>
            </a:extLst>
          </p:cNvPr>
          <p:cNvSpPr txBox="1"/>
          <p:nvPr/>
        </p:nvSpPr>
        <p:spPr>
          <a:xfrm>
            <a:off x="800098" y="342899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Bradley Hand ITC" panose="03070402050302030203" pitchFamily="66" charset="0"/>
              </a:rPr>
              <a:t>Mental health </a:t>
            </a:r>
            <a:endParaRPr lang="en-US" dirty="0">
              <a:solidFill>
                <a:schemeClr val="bg1"/>
              </a:solidFill>
              <a:latin typeface="Bradley Hand ITC" panose="03070402050302030203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27B677-3938-7737-5351-358542869A27}"/>
              </a:ext>
            </a:extLst>
          </p:cNvPr>
          <p:cNvSpPr txBox="1"/>
          <p:nvPr/>
        </p:nvSpPr>
        <p:spPr>
          <a:xfrm>
            <a:off x="9303809" y="3798331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Bradley Hand ITC" panose="03070402050302030203" pitchFamily="66" charset="0"/>
              </a:rPr>
              <a:t>Financial Instability </a:t>
            </a:r>
            <a:endParaRPr lang="en-US" dirty="0">
              <a:solidFill>
                <a:schemeClr val="bg1"/>
              </a:solidFill>
              <a:latin typeface="Bradley Hand ITC" panose="03070402050302030203" pitchFamily="66" charset="0"/>
            </a:endParaRPr>
          </a:p>
        </p:txBody>
      </p: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9011A34D-504F-2B93-80A9-CCFDCE30FEB9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8514856" y="4551137"/>
            <a:ext cx="1281077" cy="1252878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F3AE0AE4-4C00-792A-B4B7-6C4EF65711E7}"/>
              </a:ext>
            </a:extLst>
          </p:cNvPr>
          <p:cNvCxnSpPr>
            <a:cxnSpLocks/>
            <a:endCxn id="10" idx="0"/>
          </p:cNvCxnSpPr>
          <p:nvPr/>
        </p:nvCxnSpPr>
        <p:spPr>
          <a:xfrm>
            <a:off x="9249186" y="2914785"/>
            <a:ext cx="1654823" cy="883546"/>
          </a:xfrm>
          <a:prstGeom prst="curvedConnector2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or: Curved 12">
            <a:extLst>
              <a:ext uri="{FF2B5EF4-FFF2-40B4-BE49-F238E27FC236}">
                <a16:creationId xmlns:a16="http://schemas.microsoft.com/office/drawing/2014/main" id="{9FD1E714-D9A6-02B0-2C10-11AF94D3C06A}"/>
              </a:ext>
            </a:extLst>
          </p:cNvPr>
          <p:cNvCxnSpPr>
            <a:cxnSpLocks/>
            <a:endCxn id="4" idx="1"/>
          </p:cNvCxnSpPr>
          <p:nvPr/>
        </p:nvCxnSpPr>
        <p:spPr>
          <a:xfrm flipV="1">
            <a:off x="8461375" y="1427265"/>
            <a:ext cx="1334558" cy="879597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04A0F2C7-30AB-A100-5430-351CF27BC581}"/>
              </a:ext>
            </a:extLst>
          </p:cNvPr>
          <p:cNvCxnSpPr>
            <a:cxnSpLocks/>
            <a:endCxn id="8" idx="2"/>
          </p:cNvCxnSpPr>
          <p:nvPr/>
        </p:nvCxnSpPr>
        <p:spPr>
          <a:xfrm rot="5400000" flipH="1" flipV="1">
            <a:off x="5990710" y="1884073"/>
            <a:ext cx="652714" cy="192864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D1DA6408-D567-B660-F905-3270BBF760CF}"/>
              </a:ext>
            </a:extLst>
          </p:cNvPr>
          <p:cNvCxnSpPr>
            <a:cxnSpLocks/>
            <a:stCxn id="3" idx="2"/>
            <a:endCxn id="5" idx="3"/>
          </p:cNvCxnSpPr>
          <p:nvPr/>
        </p:nvCxnSpPr>
        <p:spPr>
          <a:xfrm rot="5400000">
            <a:off x="4308448" y="4016464"/>
            <a:ext cx="1405520" cy="2169584"/>
          </a:xfrm>
          <a:prstGeom prst="curvedConnector2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940328C2-34D7-FEC8-D637-2BF7BCA27CE5}"/>
              </a:ext>
            </a:extLst>
          </p:cNvPr>
          <p:cNvCxnSpPr>
            <a:cxnSpLocks/>
            <a:stCxn id="3" idx="3"/>
          </p:cNvCxnSpPr>
          <p:nvPr/>
        </p:nvCxnSpPr>
        <p:spPr>
          <a:xfrm rot="10800000" flipV="1">
            <a:off x="2265645" y="3428999"/>
            <a:ext cx="622547" cy="184663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AF07EC57-DD15-3749-557E-CB9E7BAD1013}"/>
              </a:ext>
            </a:extLst>
          </p:cNvPr>
          <p:cNvCxnSpPr>
            <a:cxnSpLocks/>
            <a:endCxn id="7" idx="3"/>
          </p:cNvCxnSpPr>
          <p:nvPr/>
        </p:nvCxnSpPr>
        <p:spPr>
          <a:xfrm rot="16200000" flipV="1">
            <a:off x="1928844" y="1430304"/>
            <a:ext cx="1447738" cy="610661"/>
          </a:xfrm>
          <a:prstGeom prst="curvedConnector2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16CC8EC1-33C9-8289-5703-01A97D77DAC1}"/>
              </a:ext>
            </a:extLst>
          </p:cNvPr>
          <p:cNvSpPr txBox="1"/>
          <p:nvPr/>
        </p:nvSpPr>
        <p:spPr>
          <a:xfrm>
            <a:off x="4650050" y="6167586"/>
            <a:ext cx="3526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Baskerville Old Face" panose="02020602080505020303" pitchFamily="18" charset="0"/>
              </a:rPr>
              <a:t>(Health and Safety Executive, 2017)</a:t>
            </a:r>
            <a:endParaRPr lang="en-US" dirty="0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382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36440C-7C9F-AD70-A0D7-E58EE8D4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3886CCE-E98C-10A3-B57F-5559EEF17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211" y="-973667"/>
            <a:ext cx="9683750" cy="9683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CA39C6-1ADC-FC68-8C7B-FCF15A2C4A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663" y="2960220"/>
            <a:ext cx="3242664" cy="34529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9118F5A-2DC0-A323-241D-ABC3A58B13FF}"/>
              </a:ext>
            </a:extLst>
          </p:cNvPr>
          <p:cNvSpPr txBox="1"/>
          <p:nvPr/>
        </p:nvSpPr>
        <p:spPr>
          <a:xfrm>
            <a:off x="126998" y="60412"/>
            <a:ext cx="66357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9600" b="1" dirty="0">
                <a:solidFill>
                  <a:srgbClr val="FF0000"/>
                </a:solidFill>
                <a:latin typeface="Bernard MT Condensed" panose="02050806060905020404" pitchFamily="18" charset="0"/>
              </a:rPr>
              <a:t>YOUR ROLE</a:t>
            </a:r>
            <a:endParaRPr lang="en-US" sz="9600" b="1" dirty="0">
              <a:solidFill>
                <a:srgbClr val="FF0000"/>
              </a:solidFill>
              <a:latin typeface="Bernard MT Condensed" panose="020508060609050204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D1600F-9455-1ADA-35D7-E80EA3545771}"/>
              </a:ext>
            </a:extLst>
          </p:cNvPr>
          <p:cNvSpPr txBox="1"/>
          <p:nvPr/>
        </p:nvSpPr>
        <p:spPr>
          <a:xfrm>
            <a:off x="7378649" y="5601149"/>
            <a:ext cx="73646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6600" b="1" dirty="0">
                <a:solidFill>
                  <a:srgbClr val="FF0000"/>
                </a:solidFill>
                <a:latin typeface="Blackadder ITC" panose="04020505050007020D02" pitchFamily="82" charset="0"/>
              </a:rPr>
              <a:t>To break my wall</a:t>
            </a:r>
            <a:endParaRPr lang="en-US" sz="6600" b="1" dirty="0">
              <a:solidFill>
                <a:srgbClr val="FF0000"/>
              </a:solidFill>
              <a:latin typeface="Blackadder ITC" panose="04020505050007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92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426CC43-051D-85AB-F836-1C2AD13DA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entury Schoolbook" panose="02040604050505020304" pitchFamily="18" charset="0"/>
              </a:rPr>
              <a:t>THANK YOU FOR LISTENING!</a:t>
            </a:r>
            <a:endParaRPr lang="en-US" dirty="0">
              <a:solidFill>
                <a:schemeClr val="bg1"/>
              </a:solidFill>
              <a:latin typeface="Century Schoolbook" panose="02040604050505020304" pitchFamily="18" charset="0"/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EB2E4C9-DCD4-71BD-13A5-958B36D022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lgerian" pitchFamily="82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16559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06AB8-8943-63B5-DDDC-2CB393854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3A6B0-19BC-39D7-AB89-A943AB9B0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292199"/>
            <a:ext cx="10653579" cy="459382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sz="1800" b="1" dirty="0">
              <a:effectLst/>
              <a:latin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Allen, K. (2018).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How to Leverage Your Leadership Style for Success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Allenvision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Inc. Available at: https://allenvisioninc.com/leadership-style/ [Accessed 17 Apr. 2026].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Flint, J. (2023).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What Is the Key Difference between a Manager and a leader?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[online] SPD | University of Salford. Available at: https://www.salford.ac.uk/spd/what-key-difference-between-manager-and-leader [Accessed 16 Apr. 2026].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Health and Safety Executive (2017).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Stress at Work - Causes HSE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Hse.gov.uk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https://www.hse.gov.uk/stress/causes.htm [Accessed 17 Apr. 2026].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Indeed (2023).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HR Manager Job Description | Indeed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Indeed.com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https://uk.indeed.com/hire/job-description/hr-manager [Accessed 16 Apr. 2026].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National Society of Leadership and Success (2022).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What Is the Difference between a Leader and a manager?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www.nsls.org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https://www.nsls.org/blog/what-is-the-difference-between-a-leader-and-a-manager [Accessed 16 Apr. 2026].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</a:rPr>
              <a:t>Personio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(2026).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HR Officer Job Description Template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Personio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https://www.personio.com/hr-lexicon/hr-officer-job-description/ [Accessed 16 Apr. 2026].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31617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VanillaVTI</vt:lpstr>
      <vt:lpstr>WHY ME?</vt:lpstr>
      <vt:lpstr>CURRENT ROLE VS POSITION AVAIABLE </vt:lpstr>
      <vt:lpstr>IMPORTANCE OF LEADERSHIP</vt:lpstr>
      <vt:lpstr>PowerPoint Presentation</vt:lpstr>
      <vt:lpstr>PLEASE CHECK HANDOUTS! </vt:lpstr>
      <vt:lpstr>PowerPoint Presentation</vt:lpstr>
      <vt:lpstr>PowerPoint Presentation</vt:lpstr>
      <vt:lpstr>THANK YOU FOR LISTENING!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ME?</dc:title>
  <dc:creator/>
  <cp:lastModifiedBy>Fabiana Anghel (2203518)</cp:lastModifiedBy>
  <cp:revision>293</cp:revision>
  <dcterms:created xsi:type="dcterms:W3CDTF">2026-04-14T12:05:45Z</dcterms:created>
  <dcterms:modified xsi:type="dcterms:W3CDTF">2026-04-17T11:34:05Z</dcterms:modified>
</cp:coreProperties>
</file>