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0" r:id="rId5"/>
    <p:sldId id="261" r:id="rId6"/>
    <p:sldId id="259" r:id="rId7"/>
    <p:sldId id="262" r:id="rId8"/>
    <p:sldId id="263" r:id="rId9"/>
    <p:sldId id="264" r:id="rId10"/>
    <p:sldId id="265" r:id="rId11"/>
    <p:sldId id="266" r:id="rId12"/>
    <p:sldId id="270" r:id="rId13"/>
    <p:sldId id="267" r:id="rId14"/>
    <p:sldId id="271" r:id="rId15"/>
    <p:sldId id="269" r:id="rId16"/>
    <p:sldId id="268"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33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34"/>
    <p:restoredTop sz="95964"/>
  </p:normalViewPr>
  <p:slideViewPr>
    <p:cSldViewPr snapToGrid="0" snapToObjects="1" showGuides="1">
      <p:cViewPr>
        <p:scale>
          <a:sx n="100" d="100"/>
          <a:sy n="100" d="100"/>
        </p:scale>
        <p:origin x="264" y="3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5.xml.rels><?xml version="1.0" encoding="UTF-8" standalone="yes"?>
<Relationships xmlns="http://schemas.openxmlformats.org/package/2006/relationships"><Relationship Id="rId2" Type="http://schemas.openxmlformats.org/officeDocument/2006/relationships/hyperlink" Target="https://pixabay.com/nl/groene-pen-symbool-hand-213702/" TargetMode="External"/><Relationship Id="rId1" Type="http://schemas.openxmlformats.org/officeDocument/2006/relationships/image" Target="../media/image14.jpg"/></Relationships>
</file>

<file path=ppt/diagrams/_rels/drawing5.xml.rels><?xml version="1.0" encoding="UTF-8" standalone="yes"?>
<Relationships xmlns="http://schemas.openxmlformats.org/package/2006/relationships"><Relationship Id="rId2" Type="http://schemas.openxmlformats.org/officeDocument/2006/relationships/hyperlink" Target="https://pixabay.com/nl/groene-pen-symbool-hand-213702/" TargetMode="External"/><Relationship Id="rId1" Type="http://schemas.openxmlformats.org/officeDocument/2006/relationships/image" Target="../media/image1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275A7E-529F-5645-92CB-1FC1C995B9AE}"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EDC84316-C3D7-B64E-9D55-B264D6BFB2EA}">
      <dgm:prSet custT="1"/>
      <dgm:spPr>
        <a:solidFill>
          <a:schemeClr val="accent6">
            <a:lumMod val="60000"/>
            <a:lumOff val="40000"/>
            <a:alpha val="59000"/>
          </a:schemeClr>
        </a:solidFill>
        <a:ln>
          <a:solidFill>
            <a:srgbClr val="213315"/>
          </a:solidFill>
        </a:ln>
      </dgm:spPr>
      <dgm:t>
        <a:bodyPr/>
        <a:lstStyle/>
        <a:p>
          <a:r>
            <a:rPr lang="en-GB" sz="3200" b="1" i="0" dirty="0" err="1">
              <a:solidFill>
                <a:schemeClr val="accent6">
                  <a:lumMod val="50000"/>
                </a:schemeClr>
              </a:solidFill>
              <a:latin typeface="Arial" panose="020B0604020202020204" pitchFamily="34" charset="0"/>
              <a:cs typeface="Arial" panose="020B0604020202020204" pitchFamily="34" charset="0"/>
            </a:rPr>
            <a:t>Enviromental</a:t>
          </a:r>
          <a:r>
            <a:rPr lang="en-GB" sz="900" b="1" i="0" dirty="0">
              <a:solidFill>
                <a:schemeClr val="bg1"/>
              </a:solidFill>
              <a:latin typeface="Arial" panose="020B0604020202020204" pitchFamily="34" charset="0"/>
              <a:cs typeface="Arial" panose="020B0604020202020204" pitchFamily="34" charset="0"/>
            </a:rPr>
            <a:t>  </a:t>
          </a:r>
          <a:endParaRPr lang="en-GB" sz="900" b="1" dirty="0">
            <a:solidFill>
              <a:schemeClr val="bg1"/>
            </a:solidFill>
            <a:latin typeface="Arial" panose="020B0604020202020204" pitchFamily="34" charset="0"/>
            <a:cs typeface="Arial" panose="020B0604020202020204" pitchFamily="34" charset="0"/>
          </a:endParaRPr>
        </a:p>
      </dgm:t>
    </dgm:pt>
    <dgm:pt modelId="{0D3E8548-55DB-5446-949D-D805BC4B51BC}" type="parTrans" cxnId="{DE6955B1-CC5B-6046-A2A3-0CEA6CE50CC0}">
      <dgm:prSet/>
      <dgm:spPr/>
      <dgm:t>
        <a:bodyPr/>
        <a:lstStyle/>
        <a:p>
          <a:endParaRPr lang="en-GB"/>
        </a:p>
      </dgm:t>
    </dgm:pt>
    <dgm:pt modelId="{B028CC3E-7E0F-464D-9147-7C6AD4F24DFF}" type="sibTrans" cxnId="{DE6955B1-CC5B-6046-A2A3-0CEA6CE50CC0}">
      <dgm:prSet/>
      <dgm:spPr/>
      <dgm:t>
        <a:bodyPr/>
        <a:lstStyle/>
        <a:p>
          <a:endParaRPr lang="en-GB"/>
        </a:p>
      </dgm:t>
    </dgm:pt>
    <dgm:pt modelId="{EB5719BE-9CF9-684B-836B-C80CB71A4B8C}">
      <dgm:prSet custT="1"/>
      <dgm:spPr>
        <a:solidFill>
          <a:schemeClr val="accent6">
            <a:lumMod val="60000"/>
            <a:lumOff val="40000"/>
            <a:alpha val="59000"/>
          </a:schemeClr>
        </a:solidFill>
        <a:ln>
          <a:solidFill>
            <a:srgbClr val="213315"/>
          </a:solidFill>
        </a:ln>
      </dgm:spPr>
      <dgm:t>
        <a:bodyPr/>
        <a:lstStyle/>
        <a:p>
          <a:r>
            <a:rPr lang="en-GB" sz="3200" b="1" i="0" dirty="0">
              <a:solidFill>
                <a:schemeClr val="accent6">
                  <a:lumMod val="50000"/>
                </a:schemeClr>
              </a:solidFill>
              <a:latin typeface="Arial" panose="020B0604020202020204" pitchFamily="34" charset="0"/>
              <a:cs typeface="Arial" panose="020B0604020202020204" pitchFamily="34" charset="0"/>
            </a:rPr>
            <a:t>Economic</a:t>
          </a:r>
          <a:r>
            <a:rPr lang="en-GB" sz="700" b="1" i="0" dirty="0">
              <a:solidFill>
                <a:schemeClr val="accent6">
                  <a:lumMod val="50000"/>
                </a:schemeClr>
              </a:solidFill>
              <a:latin typeface="Arial" panose="020B0604020202020204" pitchFamily="34" charset="0"/>
              <a:cs typeface="Arial" panose="020B0604020202020204" pitchFamily="34" charset="0"/>
            </a:rPr>
            <a:t> </a:t>
          </a:r>
          <a:endParaRPr lang="en-GB" sz="700" b="1" dirty="0">
            <a:solidFill>
              <a:schemeClr val="accent6">
                <a:lumMod val="50000"/>
              </a:schemeClr>
            </a:solidFill>
            <a:latin typeface="Arial" panose="020B0604020202020204" pitchFamily="34" charset="0"/>
            <a:cs typeface="Arial" panose="020B0604020202020204" pitchFamily="34" charset="0"/>
          </a:endParaRPr>
        </a:p>
      </dgm:t>
    </dgm:pt>
    <dgm:pt modelId="{1657DCDB-8E72-F247-BB51-D7673F211462}" type="parTrans" cxnId="{C7877AAF-426C-CB47-9BCE-585501916182}">
      <dgm:prSet/>
      <dgm:spPr/>
      <dgm:t>
        <a:bodyPr/>
        <a:lstStyle/>
        <a:p>
          <a:endParaRPr lang="en-GB"/>
        </a:p>
      </dgm:t>
    </dgm:pt>
    <dgm:pt modelId="{2AB4F49F-0853-454E-802F-BA228A9B365F}" type="sibTrans" cxnId="{C7877AAF-426C-CB47-9BCE-585501916182}">
      <dgm:prSet/>
      <dgm:spPr/>
      <dgm:t>
        <a:bodyPr/>
        <a:lstStyle/>
        <a:p>
          <a:endParaRPr lang="en-GB"/>
        </a:p>
      </dgm:t>
    </dgm:pt>
    <dgm:pt modelId="{FC9540F4-8C58-CE42-B891-20CB25AD419F}">
      <dgm:prSet custT="1"/>
      <dgm:spPr>
        <a:solidFill>
          <a:schemeClr val="accent6">
            <a:lumMod val="60000"/>
            <a:lumOff val="40000"/>
            <a:alpha val="59000"/>
          </a:schemeClr>
        </a:solidFill>
        <a:ln>
          <a:solidFill>
            <a:srgbClr val="213315"/>
          </a:solidFill>
        </a:ln>
      </dgm:spPr>
      <dgm:t>
        <a:bodyPr/>
        <a:lstStyle/>
        <a:p>
          <a:r>
            <a:rPr lang="en-GB" sz="2800" b="1" i="0" dirty="0">
              <a:solidFill>
                <a:schemeClr val="accent6">
                  <a:lumMod val="50000"/>
                </a:schemeClr>
              </a:solidFill>
              <a:latin typeface="Arial" panose="020B0604020202020204" pitchFamily="34" charset="0"/>
              <a:cs typeface="Arial" panose="020B0604020202020204" pitchFamily="34" charset="0"/>
            </a:rPr>
            <a:t>Social</a:t>
          </a:r>
          <a:r>
            <a:rPr lang="en-GB" sz="3600" b="1" i="0" dirty="0">
              <a:solidFill>
                <a:schemeClr val="accent6">
                  <a:lumMod val="50000"/>
                </a:schemeClr>
              </a:solidFill>
              <a:latin typeface="Arial" panose="020B0604020202020204" pitchFamily="34" charset="0"/>
              <a:cs typeface="Arial" panose="020B0604020202020204" pitchFamily="34" charset="0"/>
            </a:rPr>
            <a:t> </a:t>
          </a:r>
          <a:endParaRPr lang="en-GB" sz="3600" b="1" dirty="0">
            <a:solidFill>
              <a:schemeClr val="accent6">
                <a:lumMod val="50000"/>
              </a:schemeClr>
            </a:solidFill>
            <a:latin typeface="Arial" panose="020B0604020202020204" pitchFamily="34" charset="0"/>
            <a:cs typeface="Arial" panose="020B0604020202020204" pitchFamily="34" charset="0"/>
          </a:endParaRPr>
        </a:p>
      </dgm:t>
    </dgm:pt>
    <dgm:pt modelId="{9DAAA7A2-C1C7-334E-B88D-4CF070382CD1}" type="parTrans" cxnId="{AA0E2188-A428-5447-9EF5-AA65FB8205F1}">
      <dgm:prSet/>
      <dgm:spPr/>
      <dgm:t>
        <a:bodyPr/>
        <a:lstStyle/>
        <a:p>
          <a:endParaRPr lang="en-GB"/>
        </a:p>
      </dgm:t>
    </dgm:pt>
    <dgm:pt modelId="{4351D910-1211-F749-932F-373417990D6B}" type="sibTrans" cxnId="{AA0E2188-A428-5447-9EF5-AA65FB8205F1}">
      <dgm:prSet/>
      <dgm:spPr/>
      <dgm:t>
        <a:bodyPr/>
        <a:lstStyle/>
        <a:p>
          <a:endParaRPr lang="en-GB"/>
        </a:p>
      </dgm:t>
    </dgm:pt>
    <dgm:pt modelId="{68057AB5-C475-6F47-9B69-341E88798B35}" type="pres">
      <dgm:prSet presAssocID="{97275A7E-529F-5645-92CB-1FC1C995B9AE}" presName="compositeShape" presStyleCnt="0">
        <dgm:presLayoutVars>
          <dgm:dir/>
          <dgm:resizeHandles/>
        </dgm:presLayoutVars>
      </dgm:prSet>
      <dgm:spPr/>
    </dgm:pt>
    <dgm:pt modelId="{DE7C386E-ECCD-664A-8F18-221510D7B3FF}" type="pres">
      <dgm:prSet presAssocID="{97275A7E-529F-5645-92CB-1FC1C995B9AE}" presName="pyramid" presStyleLbl="node1" presStyleIdx="0" presStyleCnt="1" custLinFactNeighborY="872"/>
      <dgm:spPr>
        <a:solidFill>
          <a:schemeClr val="accent6">
            <a:lumMod val="60000"/>
            <a:lumOff val="40000"/>
            <a:alpha val="60871"/>
          </a:schemeClr>
        </a:solidFill>
        <a:ln>
          <a:solidFill>
            <a:schemeClr val="bg1"/>
          </a:solidFill>
        </a:ln>
      </dgm:spPr>
    </dgm:pt>
    <dgm:pt modelId="{921AF8B6-F4E9-CF4E-8695-944567768D13}" type="pres">
      <dgm:prSet presAssocID="{97275A7E-529F-5645-92CB-1FC1C995B9AE}" presName="theList" presStyleCnt="0"/>
      <dgm:spPr/>
    </dgm:pt>
    <dgm:pt modelId="{7C3403E4-B219-6A44-9D12-C7DE5D7F3D01}" type="pres">
      <dgm:prSet presAssocID="{EDC84316-C3D7-B64E-9D55-B264D6BFB2EA}" presName="aNode" presStyleLbl="fgAcc1" presStyleIdx="0" presStyleCnt="3" custAng="16200000" custScaleX="217139" custScaleY="31572" custLinFactX="-1792" custLinFactY="45820" custLinFactNeighborX="-100000" custLinFactNeighborY="100000">
        <dgm:presLayoutVars>
          <dgm:bulletEnabled val="1"/>
        </dgm:presLayoutVars>
      </dgm:prSet>
      <dgm:spPr/>
    </dgm:pt>
    <dgm:pt modelId="{BFC52D6C-DDD4-704A-9A12-FFBC2EC85542}" type="pres">
      <dgm:prSet presAssocID="{EDC84316-C3D7-B64E-9D55-B264D6BFB2EA}" presName="aSpace" presStyleCnt="0"/>
      <dgm:spPr/>
    </dgm:pt>
    <dgm:pt modelId="{CE527F85-445D-8241-819F-20A3FFB25988}" type="pres">
      <dgm:prSet presAssocID="{EB5719BE-9CF9-684B-836B-C80CB71A4B8C}" presName="aNode" presStyleLbl="fgAcc1" presStyleIdx="1" presStyleCnt="3" custAng="16200000" custScaleX="217159" custScaleY="31572" custLinFactY="1741" custLinFactNeighborX="4335" custLinFactNeighborY="100000">
        <dgm:presLayoutVars>
          <dgm:bulletEnabled val="1"/>
        </dgm:presLayoutVars>
      </dgm:prSet>
      <dgm:spPr/>
    </dgm:pt>
    <dgm:pt modelId="{0A23FF6C-83F2-7E4F-A3F0-B3F98E708E56}" type="pres">
      <dgm:prSet presAssocID="{EB5719BE-9CF9-684B-836B-C80CB71A4B8C}" presName="aSpace" presStyleCnt="0"/>
      <dgm:spPr/>
    </dgm:pt>
    <dgm:pt modelId="{3C6E2269-B35D-404D-8515-0CF720121036}" type="pres">
      <dgm:prSet presAssocID="{FC9540F4-8C58-CE42-B891-20CB25AD419F}" presName="aNode" presStyleLbl="fgAcc1" presStyleIdx="2" presStyleCnt="3" custAng="16200000" custScaleX="217159" custScaleY="31572" custLinFactY="-17548" custLinFactNeighborX="-47518" custLinFactNeighborY="-100000">
        <dgm:presLayoutVars>
          <dgm:bulletEnabled val="1"/>
        </dgm:presLayoutVars>
      </dgm:prSet>
      <dgm:spPr/>
    </dgm:pt>
    <dgm:pt modelId="{5186FC33-A6CF-1846-8ED7-85D87EE96B8B}" type="pres">
      <dgm:prSet presAssocID="{FC9540F4-8C58-CE42-B891-20CB25AD419F}" presName="aSpace" presStyleCnt="0"/>
      <dgm:spPr/>
    </dgm:pt>
  </dgm:ptLst>
  <dgm:cxnLst>
    <dgm:cxn modelId="{AA0E2188-A428-5447-9EF5-AA65FB8205F1}" srcId="{97275A7E-529F-5645-92CB-1FC1C995B9AE}" destId="{FC9540F4-8C58-CE42-B891-20CB25AD419F}" srcOrd="2" destOrd="0" parTransId="{9DAAA7A2-C1C7-334E-B88D-4CF070382CD1}" sibTransId="{4351D910-1211-F749-932F-373417990D6B}"/>
    <dgm:cxn modelId="{1BEE6097-59B5-C040-9EBF-44A9563630E5}" type="presOf" srcId="{EDC84316-C3D7-B64E-9D55-B264D6BFB2EA}" destId="{7C3403E4-B219-6A44-9D12-C7DE5D7F3D01}" srcOrd="0" destOrd="0" presId="urn:microsoft.com/office/officeart/2005/8/layout/pyramid2"/>
    <dgm:cxn modelId="{751C51AD-518E-A14C-BFFC-5D0DB9454FAE}" type="presOf" srcId="{97275A7E-529F-5645-92CB-1FC1C995B9AE}" destId="{68057AB5-C475-6F47-9B69-341E88798B35}" srcOrd="0" destOrd="0" presId="urn:microsoft.com/office/officeart/2005/8/layout/pyramid2"/>
    <dgm:cxn modelId="{C7877AAF-426C-CB47-9BCE-585501916182}" srcId="{97275A7E-529F-5645-92CB-1FC1C995B9AE}" destId="{EB5719BE-9CF9-684B-836B-C80CB71A4B8C}" srcOrd="1" destOrd="0" parTransId="{1657DCDB-8E72-F247-BB51-D7673F211462}" sibTransId="{2AB4F49F-0853-454E-802F-BA228A9B365F}"/>
    <dgm:cxn modelId="{DE6955B1-CC5B-6046-A2A3-0CEA6CE50CC0}" srcId="{97275A7E-529F-5645-92CB-1FC1C995B9AE}" destId="{EDC84316-C3D7-B64E-9D55-B264D6BFB2EA}" srcOrd="0" destOrd="0" parTransId="{0D3E8548-55DB-5446-949D-D805BC4B51BC}" sibTransId="{B028CC3E-7E0F-464D-9147-7C6AD4F24DFF}"/>
    <dgm:cxn modelId="{B2C022CA-9FB3-254D-A1C0-48D4752578A4}" type="presOf" srcId="{FC9540F4-8C58-CE42-B891-20CB25AD419F}" destId="{3C6E2269-B35D-404D-8515-0CF720121036}" srcOrd="0" destOrd="0" presId="urn:microsoft.com/office/officeart/2005/8/layout/pyramid2"/>
    <dgm:cxn modelId="{F26608D5-2FB2-424C-8169-1C957E50B626}" type="presOf" srcId="{EB5719BE-9CF9-684B-836B-C80CB71A4B8C}" destId="{CE527F85-445D-8241-819F-20A3FFB25988}" srcOrd="0" destOrd="0" presId="urn:microsoft.com/office/officeart/2005/8/layout/pyramid2"/>
    <dgm:cxn modelId="{6D688B75-6867-F94F-ABEC-2E93F21D3454}" type="presParOf" srcId="{68057AB5-C475-6F47-9B69-341E88798B35}" destId="{DE7C386E-ECCD-664A-8F18-221510D7B3FF}" srcOrd="0" destOrd="0" presId="urn:microsoft.com/office/officeart/2005/8/layout/pyramid2"/>
    <dgm:cxn modelId="{43F1809F-F6D8-9249-9A53-A7268120FD4D}" type="presParOf" srcId="{68057AB5-C475-6F47-9B69-341E88798B35}" destId="{921AF8B6-F4E9-CF4E-8695-944567768D13}" srcOrd="1" destOrd="0" presId="urn:microsoft.com/office/officeart/2005/8/layout/pyramid2"/>
    <dgm:cxn modelId="{C801EDE2-F867-5147-BA84-C0CBCEBE8A55}" type="presParOf" srcId="{921AF8B6-F4E9-CF4E-8695-944567768D13}" destId="{7C3403E4-B219-6A44-9D12-C7DE5D7F3D01}" srcOrd="0" destOrd="0" presId="urn:microsoft.com/office/officeart/2005/8/layout/pyramid2"/>
    <dgm:cxn modelId="{75CB2CF7-9280-654D-AF92-D45C22EEA3D1}" type="presParOf" srcId="{921AF8B6-F4E9-CF4E-8695-944567768D13}" destId="{BFC52D6C-DDD4-704A-9A12-FFBC2EC85542}" srcOrd="1" destOrd="0" presId="urn:microsoft.com/office/officeart/2005/8/layout/pyramid2"/>
    <dgm:cxn modelId="{B78799DC-EA54-0143-9968-056033408DA3}" type="presParOf" srcId="{921AF8B6-F4E9-CF4E-8695-944567768D13}" destId="{CE527F85-445D-8241-819F-20A3FFB25988}" srcOrd="2" destOrd="0" presId="urn:microsoft.com/office/officeart/2005/8/layout/pyramid2"/>
    <dgm:cxn modelId="{916DD890-F328-8F4E-A0AD-ED4082750517}" type="presParOf" srcId="{921AF8B6-F4E9-CF4E-8695-944567768D13}" destId="{0A23FF6C-83F2-7E4F-A3F0-B3F98E708E56}" srcOrd="3" destOrd="0" presId="urn:microsoft.com/office/officeart/2005/8/layout/pyramid2"/>
    <dgm:cxn modelId="{A4788E78-C31D-A040-A45A-6E4D5D147949}" type="presParOf" srcId="{921AF8B6-F4E9-CF4E-8695-944567768D13}" destId="{3C6E2269-B35D-404D-8515-0CF720121036}" srcOrd="4" destOrd="0" presId="urn:microsoft.com/office/officeart/2005/8/layout/pyramid2"/>
    <dgm:cxn modelId="{C11FE799-FB53-E246-A351-DE395074A39A}" type="presParOf" srcId="{921AF8B6-F4E9-CF4E-8695-944567768D13}" destId="{5186FC33-A6CF-1846-8ED7-85D87EE96B8B}" srcOrd="5" destOrd="0" presId="urn:microsoft.com/office/officeart/2005/8/layout/pyramid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336A8-794B-A945-BBB4-33605DAC4B7F}" type="doc">
      <dgm:prSet loTypeId="urn:microsoft.com/office/officeart/2005/8/layout/cycle3" loCatId="" qsTypeId="urn:microsoft.com/office/officeart/2005/8/quickstyle/simple4" qsCatId="simple" csTypeId="urn:microsoft.com/office/officeart/2005/8/colors/accent6_5" csCatId="accent6" phldr="1"/>
      <dgm:spPr/>
      <dgm:t>
        <a:bodyPr/>
        <a:lstStyle/>
        <a:p>
          <a:endParaRPr lang="en-GB"/>
        </a:p>
      </dgm:t>
    </dgm:pt>
    <dgm:pt modelId="{AB43A1AB-914F-924B-8126-E45890FA9F94}">
      <dgm:prSet phldrT="[Text]" custT="1"/>
      <dgm:spPr>
        <a:ln cmpd="dbl">
          <a:solidFill>
            <a:schemeClr val="accent6">
              <a:lumMod val="75000"/>
            </a:schemeClr>
          </a:solidFill>
        </a:ln>
      </dgm:spPr>
      <dgm:t>
        <a:bodyPr/>
        <a:lstStyle/>
        <a:p>
          <a:pPr algn="ctr"/>
          <a:r>
            <a:rPr lang="en-GB" sz="1400" b="1" dirty="0">
              <a:solidFill>
                <a:schemeClr val="accent6">
                  <a:lumMod val="50000"/>
                </a:schemeClr>
              </a:solidFill>
              <a:latin typeface="Arial" panose="020B0604020202020204" pitchFamily="34" charset="0"/>
              <a:cs typeface="Arial" panose="020B0604020202020204" pitchFamily="34" charset="0"/>
            </a:rPr>
            <a:t>Eight Dimensions</a:t>
          </a:r>
        </a:p>
      </dgm:t>
    </dgm:pt>
    <dgm:pt modelId="{E124FD63-AA9B-8D46-BCE7-E839A55E8C4D}" type="parTrans" cxnId="{CA35B4E8-1BF8-2047-B04F-4B1B1BA8F9D4}">
      <dgm:prSet/>
      <dgm:spPr/>
      <dgm:t>
        <a:bodyPr/>
        <a:lstStyle/>
        <a:p>
          <a:endParaRPr lang="en-GB"/>
        </a:p>
      </dgm:t>
    </dgm:pt>
    <dgm:pt modelId="{39BF48D2-F3DF-1B40-8C9B-43B891D69D3C}" type="sibTrans" cxnId="{CA35B4E8-1BF8-2047-B04F-4B1B1BA8F9D4}">
      <dgm:prSet/>
      <dgm:spPr/>
      <dgm:t>
        <a:bodyPr/>
        <a:lstStyle/>
        <a:p>
          <a:endParaRPr lang="en-GB">
            <a:latin typeface="Arial" panose="020B0604020202020204" pitchFamily="34" charset="0"/>
            <a:cs typeface="Arial" panose="020B0604020202020204" pitchFamily="34" charset="0"/>
          </a:endParaRPr>
        </a:p>
      </dgm:t>
    </dgm:pt>
    <dgm:pt modelId="{C76D07C3-7CB9-7F4C-BF16-4CAA8BDC5883}">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Social</a:t>
          </a:r>
        </a:p>
      </dgm:t>
    </dgm:pt>
    <dgm:pt modelId="{A58C2503-F3EE-CD47-8287-2E9951ED4792}" type="parTrans" cxnId="{C60432CF-B7DB-654F-A704-ABBB0D37CF28}">
      <dgm:prSet/>
      <dgm:spPr/>
      <dgm:t>
        <a:bodyPr/>
        <a:lstStyle/>
        <a:p>
          <a:endParaRPr lang="en-GB"/>
        </a:p>
      </dgm:t>
    </dgm:pt>
    <dgm:pt modelId="{E0F698C7-0AE5-E342-9337-73B11ABC4033}" type="sibTrans" cxnId="{C60432CF-B7DB-654F-A704-ABBB0D37CF28}">
      <dgm:prSet/>
      <dgm:spPr/>
      <dgm:t>
        <a:bodyPr/>
        <a:lstStyle/>
        <a:p>
          <a:endParaRPr lang="en-GB"/>
        </a:p>
      </dgm:t>
    </dgm:pt>
    <dgm:pt modelId="{9CA77219-75C8-EE4F-9933-DAB10CD7100D}">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Spiritual</a:t>
          </a:r>
        </a:p>
      </dgm:t>
    </dgm:pt>
    <dgm:pt modelId="{440BE1AD-D722-EF41-B7CB-406D747EE95C}" type="parTrans" cxnId="{5864CF6D-54D9-6F41-B43B-BF21B03C64AE}">
      <dgm:prSet/>
      <dgm:spPr/>
      <dgm:t>
        <a:bodyPr/>
        <a:lstStyle/>
        <a:p>
          <a:endParaRPr lang="en-GB"/>
        </a:p>
      </dgm:t>
    </dgm:pt>
    <dgm:pt modelId="{938DF4A5-3992-EC4D-85DE-283D12E86B44}" type="sibTrans" cxnId="{5864CF6D-54D9-6F41-B43B-BF21B03C64AE}">
      <dgm:prSet/>
      <dgm:spPr/>
      <dgm:t>
        <a:bodyPr/>
        <a:lstStyle/>
        <a:p>
          <a:endParaRPr lang="en-GB"/>
        </a:p>
      </dgm:t>
    </dgm:pt>
    <dgm:pt modelId="{42A31085-4BC4-C543-8598-50325CA7746C}">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Vocational</a:t>
          </a:r>
        </a:p>
      </dgm:t>
    </dgm:pt>
    <dgm:pt modelId="{CB7CE70E-2630-DE49-A174-07E34A0AB683}" type="parTrans" cxnId="{A5B5EAD5-90FD-774A-90BE-1B308B6D9EDC}">
      <dgm:prSet/>
      <dgm:spPr/>
      <dgm:t>
        <a:bodyPr/>
        <a:lstStyle/>
        <a:p>
          <a:endParaRPr lang="en-GB"/>
        </a:p>
      </dgm:t>
    </dgm:pt>
    <dgm:pt modelId="{5232D00F-DDE8-8043-B6F5-459BF83D43C5}" type="sibTrans" cxnId="{A5B5EAD5-90FD-774A-90BE-1B308B6D9EDC}">
      <dgm:prSet/>
      <dgm:spPr/>
      <dgm:t>
        <a:bodyPr/>
        <a:lstStyle/>
        <a:p>
          <a:endParaRPr lang="en-GB"/>
        </a:p>
      </dgm:t>
    </dgm:pt>
    <dgm:pt modelId="{AD0805F5-9DAC-E44E-A5F7-84B5037F8696}">
      <dgm:prSet phldrT="[Tex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Financial</a:t>
          </a:r>
        </a:p>
      </dgm:t>
    </dgm:pt>
    <dgm:pt modelId="{DCECDDFA-3F0C-0F48-852A-597C018A6A7C}" type="parTrans" cxnId="{8BFD1FD0-AB12-624C-8E61-BCF994C1B3EC}">
      <dgm:prSet/>
      <dgm:spPr/>
      <dgm:t>
        <a:bodyPr/>
        <a:lstStyle/>
        <a:p>
          <a:endParaRPr lang="en-GB"/>
        </a:p>
      </dgm:t>
    </dgm:pt>
    <dgm:pt modelId="{9BC79AE1-8368-2A48-8E9B-71D9AF02943E}" type="sibTrans" cxnId="{8BFD1FD0-AB12-624C-8E61-BCF994C1B3EC}">
      <dgm:prSet/>
      <dgm:spPr/>
      <dgm:t>
        <a:bodyPr/>
        <a:lstStyle/>
        <a:p>
          <a:endParaRPr lang="en-GB"/>
        </a:p>
      </dgm:t>
    </dgm:pt>
    <dgm:pt modelId="{58E2AA86-AAF7-B140-83F2-41E3EF528D6B}">
      <dgm:prSet custT="1"/>
      <dgm:spPr>
        <a:ln cmpd="dbl">
          <a:solidFill>
            <a:schemeClr val="accent6">
              <a:lumMod val="75000"/>
            </a:schemeClr>
          </a:solidFill>
        </a:ln>
      </dgm:spPr>
      <dgm:t>
        <a:bodyPr/>
        <a:lstStyle/>
        <a:p>
          <a:pPr algn="l"/>
          <a:endParaRPr lang="en-GB" sz="1400" dirty="0">
            <a:latin typeface="Arial" panose="020B0604020202020204" pitchFamily="34" charset="0"/>
            <a:cs typeface="Arial" panose="020B0604020202020204" pitchFamily="34" charset="0"/>
          </a:endParaRPr>
        </a:p>
      </dgm:t>
    </dgm:pt>
    <dgm:pt modelId="{C253C09B-B4B9-0047-9066-1B853A84308E}" type="parTrans" cxnId="{5DDA54D9-0A48-BD4C-948A-CAB346F113DE}">
      <dgm:prSet/>
      <dgm:spPr/>
      <dgm:t>
        <a:bodyPr/>
        <a:lstStyle/>
        <a:p>
          <a:endParaRPr lang="en-GB"/>
        </a:p>
      </dgm:t>
    </dgm:pt>
    <dgm:pt modelId="{D0BF2BC3-1274-6840-8E87-CA0823909B48}" type="sibTrans" cxnId="{5DDA54D9-0A48-BD4C-948A-CAB346F113DE}">
      <dgm:prSet/>
      <dgm:spPr/>
      <dgm:t>
        <a:bodyPr/>
        <a:lstStyle/>
        <a:p>
          <a:endParaRPr lang="en-GB"/>
        </a:p>
      </dgm:t>
    </dgm:pt>
    <dgm:pt modelId="{A8044E60-A58C-B640-9A2D-6333B9C878A8}">
      <dgm:prSet custT="1"/>
      <dgm:spPr>
        <a:ln cmpd="dbl">
          <a:solidFill>
            <a:schemeClr val="accent6">
              <a:lumMod val="75000"/>
            </a:schemeClr>
          </a:solidFill>
        </a:ln>
      </dgm:spPr>
      <dgm:t>
        <a:bodyPr/>
        <a:lstStyle/>
        <a:p>
          <a:pPr>
            <a:buNone/>
          </a:pPr>
          <a:r>
            <a:rPr lang="en-GB" sz="1400" b="1" i="0" u="none" strike="noStrike" dirty="0">
              <a:solidFill>
                <a:schemeClr val="accent6">
                  <a:lumMod val="50000"/>
                </a:schemeClr>
              </a:solidFill>
              <a:effectLst/>
              <a:latin typeface="Arial" panose="020B0604020202020204" pitchFamily="34" charset="0"/>
              <a:cs typeface="Arial" panose="020B0604020202020204" pitchFamily="34" charset="0"/>
            </a:rPr>
            <a:t>Physica</a:t>
          </a:r>
          <a:r>
            <a:rPr lang="en-GB" sz="1400" b="0" i="0" u="none" strike="noStrike" dirty="0">
              <a:solidFill>
                <a:schemeClr val="accent6">
                  <a:lumMod val="50000"/>
                </a:schemeClr>
              </a:solidFill>
              <a:effectLst/>
              <a:latin typeface="Arial" panose="020B0604020202020204" pitchFamily="34" charset="0"/>
              <a:cs typeface="Arial" panose="020B0604020202020204" pitchFamily="34" charset="0"/>
            </a:rPr>
            <a:t>l</a:t>
          </a:r>
          <a:endParaRPr lang="en-GB" sz="1400" dirty="0">
            <a:solidFill>
              <a:schemeClr val="accent6">
                <a:lumMod val="50000"/>
              </a:schemeClr>
            </a:solidFill>
            <a:latin typeface="Arial" panose="020B0604020202020204" pitchFamily="34" charset="0"/>
            <a:cs typeface="Arial" panose="020B0604020202020204" pitchFamily="34" charset="0"/>
          </a:endParaRPr>
        </a:p>
      </dgm:t>
    </dgm:pt>
    <dgm:pt modelId="{81864376-5B1B-3C4F-8F2E-9CF03A0B2FCC}" type="parTrans" cxnId="{C9643D69-A919-4C40-B5DC-C880451C5DF1}">
      <dgm:prSet/>
      <dgm:spPr/>
      <dgm:t>
        <a:bodyPr/>
        <a:lstStyle/>
        <a:p>
          <a:endParaRPr lang="en-GB"/>
        </a:p>
      </dgm:t>
    </dgm:pt>
    <dgm:pt modelId="{2712CBEA-3EF7-A240-902C-FE3AEAA9044B}" type="sibTrans" cxnId="{C9643D69-A919-4C40-B5DC-C880451C5DF1}">
      <dgm:prSet/>
      <dgm:spPr/>
      <dgm:t>
        <a:bodyPr/>
        <a:lstStyle/>
        <a:p>
          <a:endParaRPr lang="en-GB"/>
        </a:p>
      </dgm:t>
    </dgm:pt>
    <dgm:pt modelId="{E9570433-C941-E042-8438-1C0390413822}">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Emotional</a:t>
          </a:r>
        </a:p>
      </dgm:t>
    </dgm:pt>
    <dgm:pt modelId="{71F0AEFF-CA2F-6C4C-8DE3-5589D08AF0B2}" type="parTrans" cxnId="{E23D896C-1D5A-6A49-B635-1906AC394BA5}">
      <dgm:prSet/>
      <dgm:spPr/>
      <dgm:t>
        <a:bodyPr/>
        <a:lstStyle/>
        <a:p>
          <a:endParaRPr lang="en-GB"/>
        </a:p>
      </dgm:t>
    </dgm:pt>
    <dgm:pt modelId="{0E511FE5-C845-374E-A2E8-F95F909E6736}" type="sibTrans" cxnId="{E23D896C-1D5A-6A49-B635-1906AC394BA5}">
      <dgm:prSet/>
      <dgm:spPr/>
      <dgm:t>
        <a:bodyPr/>
        <a:lstStyle/>
        <a:p>
          <a:endParaRPr lang="en-GB"/>
        </a:p>
      </dgm:t>
    </dgm:pt>
    <dgm:pt modelId="{4969415A-B44A-E34F-9D0E-7CAEEE22132D}">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Intellectual</a:t>
          </a:r>
        </a:p>
      </dgm:t>
    </dgm:pt>
    <dgm:pt modelId="{31A5761F-32D4-BD49-A022-62CA5EE309A3}" type="parTrans" cxnId="{97BA6D23-7977-254C-B1E0-0245FEDC71B3}">
      <dgm:prSet/>
      <dgm:spPr/>
      <dgm:t>
        <a:bodyPr/>
        <a:lstStyle/>
        <a:p>
          <a:endParaRPr lang="en-GB"/>
        </a:p>
      </dgm:t>
    </dgm:pt>
    <dgm:pt modelId="{87E253B2-762A-E946-B495-0497ABAE4A22}" type="sibTrans" cxnId="{97BA6D23-7977-254C-B1E0-0245FEDC71B3}">
      <dgm:prSet/>
      <dgm:spPr/>
      <dgm:t>
        <a:bodyPr/>
        <a:lstStyle/>
        <a:p>
          <a:endParaRPr lang="en-GB"/>
        </a:p>
      </dgm:t>
    </dgm:pt>
    <dgm:pt modelId="{E66619F5-10D4-874F-B777-8E0B1AD0A9E6}">
      <dgm:prSet custT="1"/>
      <dgm:spPr>
        <a:ln cmpd="dbl">
          <a:solidFill>
            <a:schemeClr val="accent6">
              <a:lumMod val="75000"/>
            </a:schemeClr>
          </a:solidFill>
        </a:ln>
      </dgm:spPr>
      <dgm:t>
        <a:bodyPr/>
        <a:lstStyle/>
        <a:p>
          <a:r>
            <a:rPr lang="en-GB" sz="1400" b="1" dirty="0">
              <a:solidFill>
                <a:schemeClr val="accent6">
                  <a:lumMod val="50000"/>
                </a:schemeClr>
              </a:solidFill>
              <a:latin typeface="Arial" panose="020B0604020202020204" pitchFamily="34" charset="0"/>
              <a:cs typeface="Arial" panose="020B0604020202020204" pitchFamily="34" charset="0"/>
            </a:rPr>
            <a:t>Environmental</a:t>
          </a:r>
        </a:p>
      </dgm:t>
    </dgm:pt>
    <dgm:pt modelId="{661F69AE-3E14-4C45-B44A-C414FF462CA1}" type="parTrans" cxnId="{D9281164-1EA2-3B4F-AC04-81CB233D07C9}">
      <dgm:prSet/>
      <dgm:spPr/>
      <dgm:t>
        <a:bodyPr/>
        <a:lstStyle/>
        <a:p>
          <a:endParaRPr lang="en-GB"/>
        </a:p>
      </dgm:t>
    </dgm:pt>
    <dgm:pt modelId="{6E2FBA39-D6EC-8849-B9FE-B43BF599BD53}" type="sibTrans" cxnId="{D9281164-1EA2-3B4F-AC04-81CB233D07C9}">
      <dgm:prSet/>
      <dgm:spPr/>
      <dgm:t>
        <a:bodyPr/>
        <a:lstStyle/>
        <a:p>
          <a:endParaRPr lang="en-GB"/>
        </a:p>
      </dgm:t>
    </dgm:pt>
    <dgm:pt modelId="{A0DFEE5A-CBEA-4042-9B0C-3A970959C571}" type="pres">
      <dgm:prSet presAssocID="{3C5336A8-794B-A945-BBB4-33605DAC4B7F}" presName="Name0" presStyleCnt="0">
        <dgm:presLayoutVars>
          <dgm:dir/>
          <dgm:resizeHandles val="exact"/>
        </dgm:presLayoutVars>
      </dgm:prSet>
      <dgm:spPr/>
    </dgm:pt>
    <dgm:pt modelId="{2F3060D4-329D-A144-A875-851BF221FFF4}" type="pres">
      <dgm:prSet presAssocID="{3C5336A8-794B-A945-BBB4-33605DAC4B7F}" presName="cycle" presStyleCnt="0"/>
      <dgm:spPr/>
    </dgm:pt>
    <dgm:pt modelId="{E0032E05-6CA5-5941-BF4A-7293FCF33AC3}" type="pres">
      <dgm:prSet presAssocID="{AB43A1AB-914F-924B-8126-E45890FA9F94}" presName="nodeFirstNode" presStyleLbl="node1" presStyleIdx="0" presStyleCnt="9" custScaleX="222023" custScaleY="108697" custRadScaleRad="102093">
        <dgm:presLayoutVars>
          <dgm:bulletEnabled val="1"/>
        </dgm:presLayoutVars>
      </dgm:prSet>
      <dgm:spPr/>
    </dgm:pt>
    <dgm:pt modelId="{3423B03E-B848-C843-BD8D-2C89B7D9A36F}" type="pres">
      <dgm:prSet presAssocID="{39BF48D2-F3DF-1B40-8C9B-43B891D69D3C}" presName="sibTransFirstNode" presStyleLbl="bgShp" presStyleIdx="0" presStyleCnt="1"/>
      <dgm:spPr/>
    </dgm:pt>
    <dgm:pt modelId="{BFEAC4FF-3C8F-C848-B4E5-F0CF68C73950}" type="pres">
      <dgm:prSet presAssocID="{A8044E60-A58C-B640-9A2D-6333B9C878A8}" presName="nodeFollowingNodes" presStyleLbl="node1" presStyleIdx="1" presStyleCnt="9" custScaleX="156640" custRadScaleRad="130972" custRadScaleInc="53953">
        <dgm:presLayoutVars>
          <dgm:bulletEnabled val="1"/>
        </dgm:presLayoutVars>
      </dgm:prSet>
      <dgm:spPr/>
    </dgm:pt>
    <dgm:pt modelId="{328350A5-ED4D-EA47-BBA1-C831A87DC93D}" type="pres">
      <dgm:prSet presAssocID="{E9570433-C941-E042-8438-1C0390413822}" presName="nodeFollowingNodes" presStyleLbl="node1" presStyleIdx="2" presStyleCnt="9" custScaleX="156640" custRadScaleRad="131689" custRadScaleInc="6530">
        <dgm:presLayoutVars>
          <dgm:bulletEnabled val="1"/>
        </dgm:presLayoutVars>
      </dgm:prSet>
      <dgm:spPr/>
    </dgm:pt>
    <dgm:pt modelId="{CF1774E1-7B07-6544-B441-1EB817EB5028}" type="pres">
      <dgm:prSet presAssocID="{4969415A-B44A-E34F-9D0E-7CAEEE22132D}" presName="nodeFollowingNodes" presStyleLbl="node1" presStyleIdx="3" presStyleCnt="9" custScaleX="156640" custRadScaleRad="100725" custRadScaleInc="-8414">
        <dgm:presLayoutVars>
          <dgm:bulletEnabled val="1"/>
        </dgm:presLayoutVars>
      </dgm:prSet>
      <dgm:spPr/>
    </dgm:pt>
    <dgm:pt modelId="{39544AA2-95FF-8446-8511-A6BE01C5896F}" type="pres">
      <dgm:prSet presAssocID="{C76D07C3-7CB9-7F4C-BF16-4CAA8BDC5883}" presName="nodeFollowingNodes" presStyleLbl="node1" presStyleIdx="4" presStyleCnt="9" custScaleX="156640" custRadScaleRad="108946" custRadScaleInc="-28890">
        <dgm:presLayoutVars>
          <dgm:bulletEnabled val="1"/>
        </dgm:presLayoutVars>
      </dgm:prSet>
      <dgm:spPr/>
    </dgm:pt>
    <dgm:pt modelId="{8969DBEB-95FE-2B48-B1B7-CEB6577DA306}" type="pres">
      <dgm:prSet presAssocID="{9CA77219-75C8-EE4F-9933-DAB10CD7100D}" presName="nodeFollowingNodes" presStyleLbl="node1" presStyleIdx="5" presStyleCnt="9" custScaleX="156640" custRadScaleRad="109480" custRadScaleInc="30202">
        <dgm:presLayoutVars>
          <dgm:bulletEnabled val="1"/>
        </dgm:presLayoutVars>
      </dgm:prSet>
      <dgm:spPr/>
    </dgm:pt>
    <dgm:pt modelId="{D7287854-9718-D249-8FE6-F7697191FEA7}" type="pres">
      <dgm:prSet presAssocID="{42A31085-4BC4-C543-8598-50325CA7746C}" presName="nodeFollowingNodes" presStyleLbl="node1" presStyleIdx="6" presStyleCnt="9" custScaleX="156640" custRadScaleRad="99221" custRadScaleInc="7184">
        <dgm:presLayoutVars>
          <dgm:bulletEnabled val="1"/>
        </dgm:presLayoutVars>
      </dgm:prSet>
      <dgm:spPr/>
    </dgm:pt>
    <dgm:pt modelId="{CAD3CFC9-09B1-9D4E-BDD2-5D4632C3B128}" type="pres">
      <dgm:prSet presAssocID="{AD0805F5-9DAC-E44E-A5F7-84B5037F8696}" presName="nodeFollowingNodes" presStyleLbl="node1" presStyleIdx="7" presStyleCnt="9" custScaleX="156640" custRadScaleRad="130464" custRadScaleInc="-10859">
        <dgm:presLayoutVars>
          <dgm:bulletEnabled val="1"/>
        </dgm:presLayoutVars>
      </dgm:prSet>
      <dgm:spPr/>
    </dgm:pt>
    <dgm:pt modelId="{54542D1F-1706-564D-A527-51A1A6E55FA2}" type="pres">
      <dgm:prSet presAssocID="{E66619F5-10D4-874F-B777-8E0B1AD0A9E6}" presName="nodeFollowingNodes" presStyleLbl="node1" presStyleIdx="8" presStyleCnt="9" custScaleX="178237" custScaleY="97343" custRadScaleRad="129651" custRadScaleInc="-57698">
        <dgm:presLayoutVars>
          <dgm:bulletEnabled val="1"/>
        </dgm:presLayoutVars>
      </dgm:prSet>
      <dgm:spPr/>
    </dgm:pt>
  </dgm:ptLst>
  <dgm:cxnLst>
    <dgm:cxn modelId="{B3673214-4033-4C4E-B70F-ED8A2BFCC585}" type="presOf" srcId="{A8044E60-A58C-B640-9A2D-6333B9C878A8}" destId="{BFEAC4FF-3C8F-C848-B4E5-F0CF68C73950}" srcOrd="0" destOrd="0" presId="urn:microsoft.com/office/officeart/2005/8/layout/cycle3"/>
    <dgm:cxn modelId="{97BA6D23-7977-254C-B1E0-0245FEDC71B3}" srcId="{3C5336A8-794B-A945-BBB4-33605DAC4B7F}" destId="{4969415A-B44A-E34F-9D0E-7CAEEE22132D}" srcOrd="3" destOrd="0" parTransId="{31A5761F-32D4-BD49-A022-62CA5EE309A3}" sibTransId="{87E253B2-762A-E946-B495-0497ABAE4A22}"/>
    <dgm:cxn modelId="{21AD3528-6C6D-D349-9F25-48FBF6961D95}" type="presOf" srcId="{9CA77219-75C8-EE4F-9933-DAB10CD7100D}" destId="{8969DBEB-95FE-2B48-B1B7-CEB6577DA306}" srcOrd="0" destOrd="0" presId="urn:microsoft.com/office/officeart/2005/8/layout/cycle3"/>
    <dgm:cxn modelId="{0E9F8739-F904-5F41-95AE-FD3960C69160}" type="presOf" srcId="{AB43A1AB-914F-924B-8126-E45890FA9F94}" destId="{E0032E05-6CA5-5941-BF4A-7293FCF33AC3}" srcOrd="0" destOrd="0" presId="urn:microsoft.com/office/officeart/2005/8/layout/cycle3"/>
    <dgm:cxn modelId="{11488F3E-8B95-1249-A66E-BDF3FCDA2E9D}" type="presOf" srcId="{3C5336A8-794B-A945-BBB4-33605DAC4B7F}" destId="{A0DFEE5A-CBEA-4042-9B0C-3A970959C571}" srcOrd="0" destOrd="0" presId="urn:microsoft.com/office/officeart/2005/8/layout/cycle3"/>
    <dgm:cxn modelId="{D9281164-1EA2-3B4F-AC04-81CB233D07C9}" srcId="{3C5336A8-794B-A945-BBB4-33605DAC4B7F}" destId="{E66619F5-10D4-874F-B777-8E0B1AD0A9E6}" srcOrd="8" destOrd="0" parTransId="{661F69AE-3E14-4C45-B44A-C414FF462CA1}" sibTransId="{6E2FBA39-D6EC-8849-B9FE-B43BF599BD53}"/>
    <dgm:cxn modelId="{08ADDE64-E7E2-754D-B5F8-99E87A69EAAD}" type="presOf" srcId="{42A31085-4BC4-C543-8598-50325CA7746C}" destId="{D7287854-9718-D249-8FE6-F7697191FEA7}" srcOrd="0" destOrd="0" presId="urn:microsoft.com/office/officeart/2005/8/layout/cycle3"/>
    <dgm:cxn modelId="{C9643D69-A919-4C40-B5DC-C880451C5DF1}" srcId="{3C5336A8-794B-A945-BBB4-33605DAC4B7F}" destId="{A8044E60-A58C-B640-9A2D-6333B9C878A8}" srcOrd="1" destOrd="0" parTransId="{81864376-5B1B-3C4F-8F2E-9CF03A0B2FCC}" sibTransId="{2712CBEA-3EF7-A240-902C-FE3AEAA9044B}"/>
    <dgm:cxn modelId="{E23D896C-1D5A-6A49-B635-1906AC394BA5}" srcId="{3C5336A8-794B-A945-BBB4-33605DAC4B7F}" destId="{E9570433-C941-E042-8438-1C0390413822}" srcOrd="2" destOrd="0" parTransId="{71F0AEFF-CA2F-6C4C-8DE3-5589D08AF0B2}" sibTransId="{0E511FE5-C845-374E-A2E8-F95F909E6736}"/>
    <dgm:cxn modelId="{5864CF6D-54D9-6F41-B43B-BF21B03C64AE}" srcId="{3C5336A8-794B-A945-BBB4-33605DAC4B7F}" destId="{9CA77219-75C8-EE4F-9933-DAB10CD7100D}" srcOrd="5" destOrd="0" parTransId="{440BE1AD-D722-EF41-B7CB-406D747EE95C}" sibTransId="{938DF4A5-3992-EC4D-85DE-283D12E86B44}"/>
    <dgm:cxn modelId="{AD16BB6F-26F8-FD43-84E0-720E97551C54}" type="presOf" srcId="{E9570433-C941-E042-8438-1C0390413822}" destId="{328350A5-ED4D-EA47-BBA1-C831A87DC93D}" srcOrd="0" destOrd="0" presId="urn:microsoft.com/office/officeart/2005/8/layout/cycle3"/>
    <dgm:cxn modelId="{76D19F84-B6D6-8E42-8C7A-CFD3B44FDB34}" type="presOf" srcId="{E66619F5-10D4-874F-B777-8E0B1AD0A9E6}" destId="{54542D1F-1706-564D-A527-51A1A6E55FA2}" srcOrd="0" destOrd="0" presId="urn:microsoft.com/office/officeart/2005/8/layout/cycle3"/>
    <dgm:cxn modelId="{B1721587-7A73-A247-9306-AB0D11543E7D}" type="presOf" srcId="{4969415A-B44A-E34F-9D0E-7CAEEE22132D}" destId="{CF1774E1-7B07-6544-B441-1EB817EB5028}" srcOrd="0" destOrd="0" presId="urn:microsoft.com/office/officeart/2005/8/layout/cycle3"/>
    <dgm:cxn modelId="{785612C2-0829-0047-87F7-FA0C0C0855DE}" type="presOf" srcId="{58E2AA86-AAF7-B140-83F2-41E3EF528D6B}" destId="{E0032E05-6CA5-5941-BF4A-7293FCF33AC3}" srcOrd="0" destOrd="1" presId="urn:microsoft.com/office/officeart/2005/8/layout/cycle3"/>
    <dgm:cxn modelId="{C60432CF-B7DB-654F-A704-ABBB0D37CF28}" srcId="{3C5336A8-794B-A945-BBB4-33605DAC4B7F}" destId="{C76D07C3-7CB9-7F4C-BF16-4CAA8BDC5883}" srcOrd="4" destOrd="0" parTransId="{A58C2503-F3EE-CD47-8287-2E9951ED4792}" sibTransId="{E0F698C7-0AE5-E342-9337-73B11ABC4033}"/>
    <dgm:cxn modelId="{8BFD1FD0-AB12-624C-8E61-BCF994C1B3EC}" srcId="{3C5336A8-794B-A945-BBB4-33605DAC4B7F}" destId="{AD0805F5-9DAC-E44E-A5F7-84B5037F8696}" srcOrd="7" destOrd="0" parTransId="{DCECDDFA-3F0C-0F48-852A-597C018A6A7C}" sibTransId="{9BC79AE1-8368-2A48-8E9B-71D9AF02943E}"/>
    <dgm:cxn modelId="{9330F9D3-AC59-0449-A389-24BAC2371E10}" type="presOf" srcId="{C76D07C3-7CB9-7F4C-BF16-4CAA8BDC5883}" destId="{39544AA2-95FF-8446-8511-A6BE01C5896F}" srcOrd="0" destOrd="0" presId="urn:microsoft.com/office/officeart/2005/8/layout/cycle3"/>
    <dgm:cxn modelId="{6B2CC7D5-CDCC-D749-AB65-B503A64CA258}" type="presOf" srcId="{AD0805F5-9DAC-E44E-A5F7-84B5037F8696}" destId="{CAD3CFC9-09B1-9D4E-BDD2-5D4632C3B128}" srcOrd="0" destOrd="0" presId="urn:microsoft.com/office/officeart/2005/8/layout/cycle3"/>
    <dgm:cxn modelId="{A5B5EAD5-90FD-774A-90BE-1B308B6D9EDC}" srcId="{3C5336A8-794B-A945-BBB4-33605DAC4B7F}" destId="{42A31085-4BC4-C543-8598-50325CA7746C}" srcOrd="6" destOrd="0" parTransId="{CB7CE70E-2630-DE49-A174-07E34A0AB683}" sibTransId="{5232D00F-DDE8-8043-B6F5-459BF83D43C5}"/>
    <dgm:cxn modelId="{5DDA54D9-0A48-BD4C-948A-CAB346F113DE}" srcId="{AB43A1AB-914F-924B-8126-E45890FA9F94}" destId="{58E2AA86-AAF7-B140-83F2-41E3EF528D6B}" srcOrd="0" destOrd="0" parTransId="{C253C09B-B4B9-0047-9066-1B853A84308E}" sibTransId="{D0BF2BC3-1274-6840-8E87-CA0823909B48}"/>
    <dgm:cxn modelId="{CA35B4E8-1BF8-2047-B04F-4B1B1BA8F9D4}" srcId="{3C5336A8-794B-A945-BBB4-33605DAC4B7F}" destId="{AB43A1AB-914F-924B-8126-E45890FA9F94}" srcOrd="0" destOrd="0" parTransId="{E124FD63-AA9B-8D46-BCE7-E839A55E8C4D}" sibTransId="{39BF48D2-F3DF-1B40-8C9B-43B891D69D3C}"/>
    <dgm:cxn modelId="{E095DFF7-B7DB-6940-AECA-C91E8180C743}" type="presOf" srcId="{39BF48D2-F3DF-1B40-8C9B-43B891D69D3C}" destId="{3423B03E-B848-C843-BD8D-2C89B7D9A36F}" srcOrd="0" destOrd="0" presId="urn:microsoft.com/office/officeart/2005/8/layout/cycle3"/>
    <dgm:cxn modelId="{1FBF7215-38A3-814C-B96E-3459DF3CA70C}" type="presParOf" srcId="{A0DFEE5A-CBEA-4042-9B0C-3A970959C571}" destId="{2F3060D4-329D-A144-A875-851BF221FFF4}" srcOrd="0" destOrd="0" presId="urn:microsoft.com/office/officeart/2005/8/layout/cycle3"/>
    <dgm:cxn modelId="{8ECE6423-153A-B04E-8229-3B59CE01F629}" type="presParOf" srcId="{2F3060D4-329D-A144-A875-851BF221FFF4}" destId="{E0032E05-6CA5-5941-BF4A-7293FCF33AC3}" srcOrd="0" destOrd="0" presId="urn:microsoft.com/office/officeart/2005/8/layout/cycle3"/>
    <dgm:cxn modelId="{5A495CED-A9D2-5746-9F45-7D2743062F27}" type="presParOf" srcId="{2F3060D4-329D-A144-A875-851BF221FFF4}" destId="{3423B03E-B848-C843-BD8D-2C89B7D9A36F}" srcOrd="1" destOrd="0" presId="urn:microsoft.com/office/officeart/2005/8/layout/cycle3"/>
    <dgm:cxn modelId="{3D4FCFEA-F86E-AC4F-B47A-83F718D1296A}" type="presParOf" srcId="{2F3060D4-329D-A144-A875-851BF221FFF4}" destId="{BFEAC4FF-3C8F-C848-B4E5-F0CF68C73950}" srcOrd="2" destOrd="0" presId="urn:microsoft.com/office/officeart/2005/8/layout/cycle3"/>
    <dgm:cxn modelId="{4738CCD3-47D1-D443-BB7C-3137E76AEF36}" type="presParOf" srcId="{2F3060D4-329D-A144-A875-851BF221FFF4}" destId="{328350A5-ED4D-EA47-BBA1-C831A87DC93D}" srcOrd="3" destOrd="0" presId="urn:microsoft.com/office/officeart/2005/8/layout/cycle3"/>
    <dgm:cxn modelId="{82D71F77-0F1E-8740-95DC-B32D3A4556AE}" type="presParOf" srcId="{2F3060D4-329D-A144-A875-851BF221FFF4}" destId="{CF1774E1-7B07-6544-B441-1EB817EB5028}" srcOrd="4" destOrd="0" presId="urn:microsoft.com/office/officeart/2005/8/layout/cycle3"/>
    <dgm:cxn modelId="{9603D170-02AE-9F4A-8594-5433EBF7EF68}" type="presParOf" srcId="{2F3060D4-329D-A144-A875-851BF221FFF4}" destId="{39544AA2-95FF-8446-8511-A6BE01C5896F}" srcOrd="5" destOrd="0" presId="urn:microsoft.com/office/officeart/2005/8/layout/cycle3"/>
    <dgm:cxn modelId="{C183E9E5-FCEF-AF46-AB06-3385E4E53991}" type="presParOf" srcId="{2F3060D4-329D-A144-A875-851BF221FFF4}" destId="{8969DBEB-95FE-2B48-B1B7-CEB6577DA306}" srcOrd="6" destOrd="0" presId="urn:microsoft.com/office/officeart/2005/8/layout/cycle3"/>
    <dgm:cxn modelId="{A02FC574-80DC-9D44-9D3D-EE64B5BC72E3}" type="presParOf" srcId="{2F3060D4-329D-A144-A875-851BF221FFF4}" destId="{D7287854-9718-D249-8FE6-F7697191FEA7}" srcOrd="7" destOrd="0" presId="urn:microsoft.com/office/officeart/2005/8/layout/cycle3"/>
    <dgm:cxn modelId="{F26C2F9E-C6AA-1240-A734-60C1421014BA}" type="presParOf" srcId="{2F3060D4-329D-A144-A875-851BF221FFF4}" destId="{CAD3CFC9-09B1-9D4E-BDD2-5D4632C3B128}" srcOrd="8" destOrd="0" presId="urn:microsoft.com/office/officeart/2005/8/layout/cycle3"/>
    <dgm:cxn modelId="{A7CAA2CC-4FFC-8640-8BD7-4D17B35314B8}" type="presParOf" srcId="{2F3060D4-329D-A144-A875-851BF221FFF4}" destId="{54542D1F-1706-564D-A527-51A1A6E55FA2}" srcOrd="9"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9325D7-AA77-D44F-AC37-A0842ECEB173}" type="doc">
      <dgm:prSet loTypeId="urn:microsoft.com/office/officeart/2005/8/layout/cycle4" loCatId="" qsTypeId="urn:microsoft.com/office/officeart/2005/8/quickstyle/simple2" qsCatId="simple" csTypeId="urn:microsoft.com/office/officeart/2005/8/colors/accent6_4" csCatId="accent6" phldr="1"/>
      <dgm:spPr/>
      <dgm:t>
        <a:bodyPr/>
        <a:lstStyle/>
        <a:p>
          <a:endParaRPr lang="en-GB"/>
        </a:p>
      </dgm:t>
    </dgm:pt>
    <dgm:pt modelId="{C271DA6E-D8CF-2A4F-8406-137ECD2CD1A9}">
      <dgm:prSet custT="1"/>
      <dgm:spPr/>
      <dgm:t>
        <a:bodyPr/>
        <a:lstStyle/>
        <a:p>
          <a:r>
            <a:rPr lang="en-GB" sz="1200" b="0" i="0">
              <a:latin typeface="Arial" panose="020B0604020202020204" pitchFamily="34" charset="0"/>
              <a:cs typeface="Arial" panose="020B0604020202020204" pitchFamily="34" charset="0"/>
            </a:rPr>
            <a:t>Quantitative evidence of impact</a:t>
          </a:r>
          <a:endParaRPr lang="en-GB" sz="1200" dirty="0">
            <a:latin typeface="Arial" panose="020B0604020202020204" pitchFamily="34" charset="0"/>
            <a:cs typeface="Arial" panose="020B0604020202020204" pitchFamily="34" charset="0"/>
          </a:endParaRPr>
        </a:p>
      </dgm:t>
    </dgm:pt>
    <dgm:pt modelId="{D1CAF203-D15D-B94D-B364-ECD5F453560F}" type="parTrans" cxnId="{073E0136-F22E-5B4E-BFEA-765D9A4ED706}">
      <dgm:prSet/>
      <dgm:spPr/>
      <dgm:t>
        <a:bodyPr/>
        <a:lstStyle/>
        <a:p>
          <a:endParaRPr lang="en-GB"/>
        </a:p>
      </dgm:t>
    </dgm:pt>
    <dgm:pt modelId="{835F8BA5-CC5F-8E49-A10A-4DA4E71BF0EA}" type="sibTrans" cxnId="{073E0136-F22E-5B4E-BFEA-765D9A4ED706}">
      <dgm:prSet/>
      <dgm:spPr/>
      <dgm:t>
        <a:bodyPr/>
        <a:lstStyle/>
        <a:p>
          <a:endParaRPr lang="en-GB"/>
        </a:p>
      </dgm:t>
    </dgm:pt>
    <dgm:pt modelId="{34E7C57D-01B1-F942-8230-4F420D6C5D14}">
      <dgm:prSet custT="1"/>
      <dgm:spPr/>
      <dgm:t>
        <a:bodyPr/>
        <a:lstStyle/>
        <a:p>
          <a:r>
            <a:rPr lang="en-GB" sz="1200" b="0" i="0" dirty="0">
              <a:latin typeface="Arial" panose="020B0604020202020204" pitchFamily="34" charset="0"/>
              <a:cs typeface="Arial" panose="020B0604020202020204" pitchFamily="34" charset="0"/>
            </a:rPr>
            <a:t>21,440 attendances and 2,420 unique participants engaged (Saheli Hub, 2024)</a:t>
          </a:r>
          <a:endParaRPr lang="en-GB" sz="1200" dirty="0">
            <a:latin typeface="Arial" panose="020B0604020202020204" pitchFamily="34" charset="0"/>
            <a:cs typeface="Arial" panose="020B0604020202020204" pitchFamily="34" charset="0"/>
          </a:endParaRPr>
        </a:p>
      </dgm:t>
    </dgm:pt>
    <dgm:pt modelId="{3A16BB22-8CEC-FE41-B2D8-C10AA6618235}" type="parTrans" cxnId="{F44A07A8-7CEF-EB49-9B39-1FB331CFC5EE}">
      <dgm:prSet/>
      <dgm:spPr/>
      <dgm:t>
        <a:bodyPr/>
        <a:lstStyle/>
        <a:p>
          <a:endParaRPr lang="en-GB"/>
        </a:p>
      </dgm:t>
    </dgm:pt>
    <dgm:pt modelId="{241BF063-E57B-C043-8FFB-A0A66AF44F05}" type="sibTrans" cxnId="{F44A07A8-7CEF-EB49-9B39-1FB331CFC5EE}">
      <dgm:prSet/>
      <dgm:spPr/>
      <dgm:t>
        <a:bodyPr/>
        <a:lstStyle/>
        <a:p>
          <a:endParaRPr lang="en-GB"/>
        </a:p>
      </dgm:t>
    </dgm:pt>
    <dgm:pt modelId="{DA234759-439F-B946-973A-0E318D5B93C8}">
      <dgm:prSet custT="1"/>
      <dgm:spPr/>
      <dgm:t>
        <a:bodyPr/>
        <a:lstStyle/>
        <a:p>
          <a:r>
            <a:rPr lang="en-GB" sz="1200" b="0" i="0">
              <a:latin typeface="Arial" panose="020B0604020202020204" pitchFamily="34" charset="0"/>
              <a:cs typeface="Arial" panose="020B0604020202020204" pitchFamily="34" charset="0"/>
            </a:rPr>
            <a:t>93% from ethnically diverse communities; 89% women</a:t>
          </a:r>
          <a:endParaRPr lang="en-GB" sz="1200">
            <a:latin typeface="Arial" panose="020B0604020202020204" pitchFamily="34" charset="0"/>
            <a:cs typeface="Arial" panose="020B0604020202020204" pitchFamily="34" charset="0"/>
          </a:endParaRPr>
        </a:p>
      </dgm:t>
    </dgm:pt>
    <dgm:pt modelId="{81732866-0DA3-134C-93A6-2C67B406C9BA}" type="parTrans" cxnId="{6DFBA32C-0092-2D4F-A8D2-47658BC58B00}">
      <dgm:prSet/>
      <dgm:spPr/>
      <dgm:t>
        <a:bodyPr/>
        <a:lstStyle/>
        <a:p>
          <a:endParaRPr lang="en-GB"/>
        </a:p>
      </dgm:t>
    </dgm:pt>
    <dgm:pt modelId="{A47F803F-9F67-F24F-ACEF-588368D357CE}" type="sibTrans" cxnId="{6DFBA32C-0092-2D4F-A8D2-47658BC58B00}">
      <dgm:prSet/>
      <dgm:spPr/>
      <dgm:t>
        <a:bodyPr/>
        <a:lstStyle/>
        <a:p>
          <a:endParaRPr lang="en-GB"/>
        </a:p>
      </dgm:t>
    </dgm:pt>
    <dgm:pt modelId="{18709BCD-2BC0-7342-AA81-163F640170BC}">
      <dgm:prSet custT="1"/>
      <dgm:spPr/>
      <dgm:t>
        <a:bodyPr/>
        <a:lstStyle/>
        <a:p>
          <a:r>
            <a:rPr lang="en-GB" sz="1200" b="0" i="0">
              <a:latin typeface="Arial" panose="020B0604020202020204" pitchFamily="34" charset="0"/>
              <a:cs typeface="Arial" panose="020B0604020202020204" pitchFamily="34" charset="0"/>
            </a:rPr>
            <a:t>More than 3,500 women supported to learn cycling skills</a:t>
          </a:r>
          <a:endParaRPr lang="en-GB" sz="1200">
            <a:latin typeface="Arial" panose="020B0604020202020204" pitchFamily="34" charset="0"/>
            <a:cs typeface="Arial" panose="020B0604020202020204" pitchFamily="34" charset="0"/>
          </a:endParaRPr>
        </a:p>
      </dgm:t>
    </dgm:pt>
    <dgm:pt modelId="{0D7DC12A-4A70-7142-A6BD-EFC4D35769A0}" type="parTrans" cxnId="{71A782DE-4F1D-D747-BB6F-6E1F30B34C2C}">
      <dgm:prSet/>
      <dgm:spPr/>
      <dgm:t>
        <a:bodyPr/>
        <a:lstStyle/>
        <a:p>
          <a:endParaRPr lang="en-GB"/>
        </a:p>
      </dgm:t>
    </dgm:pt>
    <dgm:pt modelId="{BE4E69B8-FB59-4E46-A8B6-7E06136581C7}" type="sibTrans" cxnId="{71A782DE-4F1D-D747-BB6F-6E1F30B34C2C}">
      <dgm:prSet/>
      <dgm:spPr/>
      <dgm:t>
        <a:bodyPr/>
        <a:lstStyle/>
        <a:p>
          <a:endParaRPr lang="en-GB"/>
        </a:p>
      </dgm:t>
    </dgm:pt>
    <dgm:pt modelId="{8BE4BC6D-B128-E543-A387-6452E95EC5EA}">
      <dgm:prSet/>
      <dgm:spPr/>
    </dgm:pt>
    <dgm:pt modelId="{13A52C1F-010D-A04D-8DEB-51BABFB20A4A}" type="parTrans" cxnId="{12B31B13-C659-2C42-8FFC-5ABDAF1A7623}">
      <dgm:prSet/>
      <dgm:spPr/>
      <dgm:t>
        <a:bodyPr/>
        <a:lstStyle/>
        <a:p>
          <a:endParaRPr lang="en-GB"/>
        </a:p>
      </dgm:t>
    </dgm:pt>
    <dgm:pt modelId="{CE7F8018-754E-694A-ADDE-2DE5A2B2FB50}" type="sibTrans" cxnId="{12B31B13-C659-2C42-8FFC-5ABDAF1A7623}">
      <dgm:prSet/>
      <dgm:spPr/>
      <dgm:t>
        <a:bodyPr/>
        <a:lstStyle/>
        <a:p>
          <a:endParaRPr lang="en-GB"/>
        </a:p>
      </dgm:t>
    </dgm:pt>
    <dgm:pt modelId="{85C8CA4B-87AA-A046-B57B-9AA4EC59B9E5}">
      <dgm:prSet/>
      <dgm:spPr/>
    </dgm:pt>
    <dgm:pt modelId="{1AB7B7DF-CBDA-1A41-B084-0057074440BB}" type="parTrans" cxnId="{9E6EB43F-9967-3E4E-96AE-273F1B7804B2}">
      <dgm:prSet/>
      <dgm:spPr/>
      <dgm:t>
        <a:bodyPr/>
        <a:lstStyle/>
        <a:p>
          <a:endParaRPr lang="en-GB"/>
        </a:p>
      </dgm:t>
    </dgm:pt>
    <dgm:pt modelId="{C330278E-1053-914F-B2A4-E0210A635BE4}" type="sibTrans" cxnId="{9E6EB43F-9967-3E4E-96AE-273F1B7804B2}">
      <dgm:prSet/>
      <dgm:spPr/>
      <dgm:t>
        <a:bodyPr/>
        <a:lstStyle/>
        <a:p>
          <a:endParaRPr lang="en-GB"/>
        </a:p>
      </dgm:t>
    </dgm:pt>
    <dgm:pt modelId="{2F93EC36-658D-714E-92DC-35BA18645E8E}">
      <dgm:prSet/>
      <dgm:spPr/>
    </dgm:pt>
    <dgm:pt modelId="{6BDC6308-ABAB-7840-9BF0-392927BB18F6}" type="parTrans" cxnId="{70CBCE33-0E79-E04C-B884-7508E1454B56}">
      <dgm:prSet/>
      <dgm:spPr/>
      <dgm:t>
        <a:bodyPr/>
        <a:lstStyle/>
        <a:p>
          <a:endParaRPr lang="en-GB"/>
        </a:p>
      </dgm:t>
    </dgm:pt>
    <dgm:pt modelId="{03AB1CEE-E614-8149-847F-55222F0FAC04}" type="sibTrans" cxnId="{70CBCE33-0E79-E04C-B884-7508E1454B56}">
      <dgm:prSet/>
      <dgm:spPr/>
      <dgm:t>
        <a:bodyPr/>
        <a:lstStyle/>
        <a:p>
          <a:endParaRPr lang="en-GB"/>
        </a:p>
      </dgm:t>
    </dgm:pt>
    <dgm:pt modelId="{CDEE4337-4033-A543-BA47-664AC127160F}" type="pres">
      <dgm:prSet presAssocID="{049325D7-AA77-D44F-AC37-A0842ECEB173}" presName="cycleMatrixDiagram" presStyleCnt="0">
        <dgm:presLayoutVars>
          <dgm:chMax val="1"/>
          <dgm:dir/>
          <dgm:animLvl val="lvl"/>
          <dgm:resizeHandles val="exact"/>
        </dgm:presLayoutVars>
      </dgm:prSet>
      <dgm:spPr/>
    </dgm:pt>
    <dgm:pt modelId="{A16929A9-CF6B-0646-9518-BC4AA51291F3}" type="pres">
      <dgm:prSet presAssocID="{049325D7-AA77-D44F-AC37-A0842ECEB173}" presName="children" presStyleCnt="0"/>
      <dgm:spPr/>
    </dgm:pt>
    <dgm:pt modelId="{F9C7C1B8-CABC-124A-910B-F462851E60B4}" type="pres">
      <dgm:prSet presAssocID="{049325D7-AA77-D44F-AC37-A0842ECEB173}" presName="childPlaceholder" presStyleCnt="0"/>
      <dgm:spPr/>
    </dgm:pt>
    <dgm:pt modelId="{A4BE568C-8C5C-F14D-BA7D-AA7211CBB999}" type="pres">
      <dgm:prSet presAssocID="{049325D7-AA77-D44F-AC37-A0842ECEB173}" presName="circle" presStyleCnt="0"/>
      <dgm:spPr/>
    </dgm:pt>
    <dgm:pt modelId="{CCEEC521-491C-1B4A-93CC-6BE2F49B7FC7}" type="pres">
      <dgm:prSet presAssocID="{049325D7-AA77-D44F-AC37-A0842ECEB173}" presName="quadrant1" presStyleLbl="node1" presStyleIdx="0" presStyleCnt="4">
        <dgm:presLayoutVars>
          <dgm:chMax val="1"/>
          <dgm:bulletEnabled val="1"/>
        </dgm:presLayoutVars>
      </dgm:prSet>
      <dgm:spPr/>
    </dgm:pt>
    <dgm:pt modelId="{03339DA6-7014-5042-AD50-9BBD3E3DD397}" type="pres">
      <dgm:prSet presAssocID="{049325D7-AA77-D44F-AC37-A0842ECEB173}" presName="quadrant2" presStyleLbl="node1" presStyleIdx="1" presStyleCnt="4">
        <dgm:presLayoutVars>
          <dgm:chMax val="1"/>
          <dgm:bulletEnabled val="1"/>
        </dgm:presLayoutVars>
      </dgm:prSet>
      <dgm:spPr/>
    </dgm:pt>
    <dgm:pt modelId="{6CBDC268-72B4-104B-8DE1-25D72A0F8F5F}" type="pres">
      <dgm:prSet presAssocID="{049325D7-AA77-D44F-AC37-A0842ECEB173}" presName="quadrant3" presStyleLbl="node1" presStyleIdx="2" presStyleCnt="4">
        <dgm:presLayoutVars>
          <dgm:chMax val="1"/>
          <dgm:bulletEnabled val="1"/>
        </dgm:presLayoutVars>
      </dgm:prSet>
      <dgm:spPr/>
    </dgm:pt>
    <dgm:pt modelId="{8F43BE22-6A58-C444-AE12-800CC76885D2}" type="pres">
      <dgm:prSet presAssocID="{049325D7-AA77-D44F-AC37-A0842ECEB173}" presName="quadrant4" presStyleLbl="node1" presStyleIdx="3" presStyleCnt="4">
        <dgm:presLayoutVars>
          <dgm:chMax val="1"/>
          <dgm:bulletEnabled val="1"/>
        </dgm:presLayoutVars>
      </dgm:prSet>
      <dgm:spPr/>
    </dgm:pt>
    <dgm:pt modelId="{FF62D5C9-4C11-AD4F-8B6C-01CD375FBD18}" type="pres">
      <dgm:prSet presAssocID="{049325D7-AA77-D44F-AC37-A0842ECEB173}" presName="quadrantPlaceholder" presStyleCnt="0"/>
      <dgm:spPr/>
    </dgm:pt>
    <dgm:pt modelId="{A9F6A640-5C69-B740-8E2A-99E63C37ED53}" type="pres">
      <dgm:prSet presAssocID="{049325D7-AA77-D44F-AC37-A0842ECEB173}" presName="center1" presStyleLbl="fgShp" presStyleIdx="0" presStyleCnt="2"/>
      <dgm:spPr/>
    </dgm:pt>
    <dgm:pt modelId="{F10E894C-F17B-584F-968B-B894CD7ADB98}" type="pres">
      <dgm:prSet presAssocID="{049325D7-AA77-D44F-AC37-A0842ECEB173}" presName="center2" presStyleLbl="fgShp" presStyleIdx="1" presStyleCnt="2"/>
      <dgm:spPr/>
    </dgm:pt>
  </dgm:ptLst>
  <dgm:cxnLst>
    <dgm:cxn modelId="{E0E3AD00-31F8-DD4B-9469-475658F3E1E7}" type="presOf" srcId="{C271DA6E-D8CF-2A4F-8406-137ECD2CD1A9}" destId="{CCEEC521-491C-1B4A-93CC-6BE2F49B7FC7}" srcOrd="0" destOrd="0" presId="urn:microsoft.com/office/officeart/2005/8/layout/cycle4"/>
    <dgm:cxn modelId="{12B31B13-C659-2C42-8FFC-5ABDAF1A7623}" srcId="{049325D7-AA77-D44F-AC37-A0842ECEB173}" destId="{8BE4BC6D-B128-E543-A387-6452E95EC5EA}" srcOrd="4" destOrd="0" parTransId="{13A52C1F-010D-A04D-8DEB-51BABFB20A4A}" sibTransId="{CE7F8018-754E-694A-ADDE-2DE5A2B2FB50}"/>
    <dgm:cxn modelId="{6DFBA32C-0092-2D4F-A8D2-47658BC58B00}" srcId="{049325D7-AA77-D44F-AC37-A0842ECEB173}" destId="{DA234759-439F-B946-973A-0E318D5B93C8}" srcOrd="2" destOrd="0" parTransId="{81732866-0DA3-134C-93A6-2C67B406C9BA}" sibTransId="{A47F803F-9F67-F24F-ACEF-588368D357CE}"/>
    <dgm:cxn modelId="{84EC7231-3823-A841-9CFD-BAF1B61863FF}" type="presOf" srcId="{049325D7-AA77-D44F-AC37-A0842ECEB173}" destId="{CDEE4337-4033-A543-BA47-664AC127160F}" srcOrd="0" destOrd="0" presId="urn:microsoft.com/office/officeart/2005/8/layout/cycle4"/>
    <dgm:cxn modelId="{70CBCE33-0E79-E04C-B884-7508E1454B56}" srcId="{049325D7-AA77-D44F-AC37-A0842ECEB173}" destId="{2F93EC36-658D-714E-92DC-35BA18645E8E}" srcOrd="6" destOrd="0" parTransId="{6BDC6308-ABAB-7840-9BF0-392927BB18F6}" sibTransId="{03AB1CEE-E614-8149-847F-55222F0FAC04}"/>
    <dgm:cxn modelId="{073E0136-F22E-5B4E-BFEA-765D9A4ED706}" srcId="{049325D7-AA77-D44F-AC37-A0842ECEB173}" destId="{C271DA6E-D8CF-2A4F-8406-137ECD2CD1A9}" srcOrd="0" destOrd="0" parTransId="{D1CAF203-D15D-B94D-B364-ECD5F453560F}" sibTransId="{835F8BA5-CC5F-8E49-A10A-4DA4E71BF0EA}"/>
    <dgm:cxn modelId="{9E6EB43F-9967-3E4E-96AE-273F1B7804B2}" srcId="{049325D7-AA77-D44F-AC37-A0842ECEB173}" destId="{85C8CA4B-87AA-A046-B57B-9AA4EC59B9E5}" srcOrd="5" destOrd="0" parTransId="{1AB7B7DF-CBDA-1A41-B084-0057074440BB}" sibTransId="{C330278E-1053-914F-B2A4-E0210A635BE4}"/>
    <dgm:cxn modelId="{F44A07A8-7CEF-EB49-9B39-1FB331CFC5EE}" srcId="{049325D7-AA77-D44F-AC37-A0842ECEB173}" destId="{34E7C57D-01B1-F942-8230-4F420D6C5D14}" srcOrd="1" destOrd="0" parTransId="{3A16BB22-8CEC-FE41-B2D8-C10AA6618235}" sibTransId="{241BF063-E57B-C043-8FFB-A0A66AF44F05}"/>
    <dgm:cxn modelId="{1D7A14BB-7F56-B042-9A9E-1D670899B818}" type="presOf" srcId="{DA234759-439F-B946-973A-0E318D5B93C8}" destId="{6CBDC268-72B4-104B-8DE1-25D72A0F8F5F}" srcOrd="0" destOrd="0" presId="urn:microsoft.com/office/officeart/2005/8/layout/cycle4"/>
    <dgm:cxn modelId="{E70F98D1-708E-DC4B-A841-1DD10C4252E3}" type="presOf" srcId="{34E7C57D-01B1-F942-8230-4F420D6C5D14}" destId="{03339DA6-7014-5042-AD50-9BBD3E3DD397}" srcOrd="0" destOrd="0" presId="urn:microsoft.com/office/officeart/2005/8/layout/cycle4"/>
    <dgm:cxn modelId="{71A782DE-4F1D-D747-BB6F-6E1F30B34C2C}" srcId="{049325D7-AA77-D44F-AC37-A0842ECEB173}" destId="{18709BCD-2BC0-7342-AA81-163F640170BC}" srcOrd="3" destOrd="0" parTransId="{0D7DC12A-4A70-7142-A6BD-EFC4D35769A0}" sibTransId="{BE4E69B8-FB59-4E46-A8B6-7E06136581C7}"/>
    <dgm:cxn modelId="{FBC79CFC-2DAA-0F47-B1FC-E897DFC690A8}" type="presOf" srcId="{18709BCD-2BC0-7342-AA81-163F640170BC}" destId="{8F43BE22-6A58-C444-AE12-800CC76885D2}" srcOrd="0" destOrd="0" presId="urn:microsoft.com/office/officeart/2005/8/layout/cycle4"/>
    <dgm:cxn modelId="{2EDD4338-D00F-D24A-8C1A-14E9F08BA21E}" type="presParOf" srcId="{CDEE4337-4033-A543-BA47-664AC127160F}" destId="{A16929A9-CF6B-0646-9518-BC4AA51291F3}" srcOrd="0" destOrd="0" presId="urn:microsoft.com/office/officeart/2005/8/layout/cycle4"/>
    <dgm:cxn modelId="{BB90AEFE-9A38-FE40-AFE5-3FB298975CB8}" type="presParOf" srcId="{A16929A9-CF6B-0646-9518-BC4AA51291F3}" destId="{F9C7C1B8-CABC-124A-910B-F462851E60B4}" srcOrd="0" destOrd="0" presId="urn:microsoft.com/office/officeart/2005/8/layout/cycle4"/>
    <dgm:cxn modelId="{0C7D79F8-3ED2-7546-9A88-65C2D5B7CE98}" type="presParOf" srcId="{CDEE4337-4033-A543-BA47-664AC127160F}" destId="{A4BE568C-8C5C-F14D-BA7D-AA7211CBB999}" srcOrd="1" destOrd="0" presId="urn:microsoft.com/office/officeart/2005/8/layout/cycle4"/>
    <dgm:cxn modelId="{CBA6CA9C-0AE5-4F41-9FE6-05ED7AF6C26E}" type="presParOf" srcId="{A4BE568C-8C5C-F14D-BA7D-AA7211CBB999}" destId="{CCEEC521-491C-1B4A-93CC-6BE2F49B7FC7}" srcOrd="0" destOrd="0" presId="urn:microsoft.com/office/officeart/2005/8/layout/cycle4"/>
    <dgm:cxn modelId="{7D3EA071-9868-D34D-BE54-57A977A7E05B}" type="presParOf" srcId="{A4BE568C-8C5C-F14D-BA7D-AA7211CBB999}" destId="{03339DA6-7014-5042-AD50-9BBD3E3DD397}" srcOrd="1" destOrd="0" presId="urn:microsoft.com/office/officeart/2005/8/layout/cycle4"/>
    <dgm:cxn modelId="{926BAE49-A9F5-3243-878C-D8C3AD142971}" type="presParOf" srcId="{A4BE568C-8C5C-F14D-BA7D-AA7211CBB999}" destId="{6CBDC268-72B4-104B-8DE1-25D72A0F8F5F}" srcOrd="2" destOrd="0" presId="urn:microsoft.com/office/officeart/2005/8/layout/cycle4"/>
    <dgm:cxn modelId="{D6B7EA5E-6270-9743-A328-E3F6D1056511}" type="presParOf" srcId="{A4BE568C-8C5C-F14D-BA7D-AA7211CBB999}" destId="{8F43BE22-6A58-C444-AE12-800CC76885D2}" srcOrd="3" destOrd="0" presId="urn:microsoft.com/office/officeart/2005/8/layout/cycle4"/>
    <dgm:cxn modelId="{BC43D0B3-232E-2744-8591-90197F1B8BA8}" type="presParOf" srcId="{A4BE568C-8C5C-F14D-BA7D-AA7211CBB999}" destId="{FF62D5C9-4C11-AD4F-8B6C-01CD375FBD18}" srcOrd="4" destOrd="0" presId="urn:microsoft.com/office/officeart/2005/8/layout/cycle4"/>
    <dgm:cxn modelId="{32C9A4E8-9877-B84F-A001-A3CE07C975E1}" type="presParOf" srcId="{CDEE4337-4033-A543-BA47-664AC127160F}" destId="{A9F6A640-5C69-B740-8E2A-99E63C37ED53}" srcOrd="2" destOrd="0" presId="urn:microsoft.com/office/officeart/2005/8/layout/cycle4"/>
    <dgm:cxn modelId="{6A947E3A-1430-844D-A08F-3D734055D9DC}" type="presParOf" srcId="{CDEE4337-4033-A543-BA47-664AC127160F}" destId="{F10E894C-F17B-584F-968B-B894CD7ADB98}"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F3ADB3-941D-7148-BB07-57B0F5AAE098}" type="doc">
      <dgm:prSet loTypeId="urn:microsoft.com/office/officeart/2005/8/layout/vList2" loCatId="list" qsTypeId="urn:microsoft.com/office/officeart/2005/8/quickstyle/simple1" qsCatId="simple" csTypeId="urn:microsoft.com/office/officeart/2005/8/colors/accent6_3" csCatId="accent6"/>
      <dgm:spPr/>
      <dgm:t>
        <a:bodyPr/>
        <a:lstStyle/>
        <a:p>
          <a:endParaRPr lang="en-GB"/>
        </a:p>
      </dgm:t>
    </dgm:pt>
    <dgm:pt modelId="{6D32A822-D21B-E94E-88A7-A8D05B2A779F}">
      <dgm:prSet/>
      <dgm:spPr/>
      <dgm:t>
        <a:bodyPr/>
        <a:lstStyle/>
        <a:p>
          <a:r>
            <a:rPr lang="en-GB" b="0" i="0"/>
            <a:t>Qualitative evidence of impact</a:t>
          </a:r>
          <a:endParaRPr lang="en-GB"/>
        </a:p>
      </dgm:t>
    </dgm:pt>
    <dgm:pt modelId="{31CA449D-40BF-E04E-83BA-B722EF523916}" type="parTrans" cxnId="{89169126-2275-C94D-A039-DE7882BA0DB3}">
      <dgm:prSet/>
      <dgm:spPr/>
      <dgm:t>
        <a:bodyPr/>
        <a:lstStyle/>
        <a:p>
          <a:endParaRPr lang="en-GB"/>
        </a:p>
      </dgm:t>
    </dgm:pt>
    <dgm:pt modelId="{A83BADBD-BFB1-F542-804E-DF56190D21B5}" type="sibTrans" cxnId="{89169126-2275-C94D-A039-DE7882BA0DB3}">
      <dgm:prSet/>
      <dgm:spPr/>
      <dgm:t>
        <a:bodyPr/>
        <a:lstStyle/>
        <a:p>
          <a:endParaRPr lang="en-GB"/>
        </a:p>
      </dgm:t>
    </dgm:pt>
    <dgm:pt modelId="{2B3D2F9D-DE6C-5D4D-8C96-3CA63A8DDD08}">
      <dgm:prSet/>
      <dgm:spPr/>
      <dgm:t>
        <a:bodyPr/>
        <a:lstStyle/>
        <a:p>
          <a:r>
            <a:rPr lang="en-GB" b="0" i="0"/>
            <a:t>Participants reported improvements in physical, emotional and social wellbeing</a:t>
          </a:r>
          <a:endParaRPr lang="en-GB"/>
        </a:p>
      </dgm:t>
    </dgm:pt>
    <dgm:pt modelId="{75F5A71F-3E1B-0043-B9FC-170BF4D168D3}" type="parTrans" cxnId="{1B7B0C41-802E-454E-9A79-52FB9DF6D0AB}">
      <dgm:prSet/>
      <dgm:spPr/>
      <dgm:t>
        <a:bodyPr/>
        <a:lstStyle/>
        <a:p>
          <a:endParaRPr lang="en-GB"/>
        </a:p>
      </dgm:t>
    </dgm:pt>
    <dgm:pt modelId="{F524A509-5B3C-C74D-A6F7-06158CC51546}" type="sibTrans" cxnId="{1B7B0C41-802E-454E-9A79-52FB9DF6D0AB}">
      <dgm:prSet/>
      <dgm:spPr/>
      <dgm:t>
        <a:bodyPr/>
        <a:lstStyle/>
        <a:p>
          <a:endParaRPr lang="en-GB"/>
        </a:p>
      </dgm:t>
    </dgm:pt>
    <dgm:pt modelId="{77DF7E34-1295-224B-AD57-C23E6646B3FF}">
      <dgm:prSet/>
      <dgm:spPr/>
      <dgm:t>
        <a:bodyPr/>
        <a:lstStyle/>
        <a:p>
          <a:r>
            <a:rPr lang="en-GB" b="0" i="0"/>
            <a:t>Some service users described the programme as a “lifeline” (Saheli Hub, 2024)</a:t>
          </a:r>
          <a:endParaRPr lang="en-GB"/>
        </a:p>
      </dgm:t>
    </dgm:pt>
    <dgm:pt modelId="{853E58A9-9E2F-3A46-893E-4DE83AF97BF3}" type="parTrans" cxnId="{CC69A6C4-02D2-C549-9719-8F1807488A85}">
      <dgm:prSet/>
      <dgm:spPr/>
      <dgm:t>
        <a:bodyPr/>
        <a:lstStyle/>
        <a:p>
          <a:endParaRPr lang="en-GB"/>
        </a:p>
      </dgm:t>
    </dgm:pt>
    <dgm:pt modelId="{72FF57F2-6B43-5944-B6FE-D0729F27FECD}" type="sibTrans" cxnId="{CC69A6C4-02D2-C549-9719-8F1807488A85}">
      <dgm:prSet/>
      <dgm:spPr/>
      <dgm:t>
        <a:bodyPr/>
        <a:lstStyle/>
        <a:p>
          <a:endParaRPr lang="en-GB"/>
        </a:p>
      </dgm:t>
    </dgm:pt>
    <dgm:pt modelId="{6CECA0E8-E2F0-1C4F-A2DD-DDB14135C741}" type="pres">
      <dgm:prSet presAssocID="{52F3ADB3-941D-7148-BB07-57B0F5AAE098}" presName="linear" presStyleCnt="0">
        <dgm:presLayoutVars>
          <dgm:animLvl val="lvl"/>
          <dgm:resizeHandles val="exact"/>
        </dgm:presLayoutVars>
      </dgm:prSet>
      <dgm:spPr/>
    </dgm:pt>
    <dgm:pt modelId="{92F1E468-A7E2-7743-90BB-709FE3DD2760}" type="pres">
      <dgm:prSet presAssocID="{6D32A822-D21B-E94E-88A7-A8D05B2A779F}" presName="parentText" presStyleLbl="node1" presStyleIdx="0" presStyleCnt="3" custLinFactY="-77123" custLinFactNeighborX="47678" custLinFactNeighborY="-100000">
        <dgm:presLayoutVars>
          <dgm:chMax val="0"/>
          <dgm:bulletEnabled val="1"/>
        </dgm:presLayoutVars>
      </dgm:prSet>
      <dgm:spPr/>
    </dgm:pt>
    <dgm:pt modelId="{34E2F876-F28E-FA4C-9C8D-4381FD1BD80D}" type="pres">
      <dgm:prSet presAssocID="{A83BADBD-BFB1-F542-804E-DF56190D21B5}" presName="spacer" presStyleCnt="0"/>
      <dgm:spPr/>
    </dgm:pt>
    <dgm:pt modelId="{A9FE4D9F-0381-934C-AFE8-C79E7A2E8DD8}" type="pres">
      <dgm:prSet presAssocID="{2B3D2F9D-DE6C-5D4D-8C96-3CA63A8DDD08}" presName="parentText" presStyleLbl="node1" presStyleIdx="1" presStyleCnt="3">
        <dgm:presLayoutVars>
          <dgm:chMax val="0"/>
          <dgm:bulletEnabled val="1"/>
        </dgm:presLayoutVars>
      </dgm:prSet>
      <dgm:spPr/>
    </dgm:pt>
    <dgm:pt modelId="{CD057FDC-DF6F-FE48-B617-70BE2EA0B8DC}" type="pres">
      <dgm:prSet presAssocID="{F524A509-5B3C-C74D-A6F7-06158CC51546}" presName="spacer" presStyleCnt="0"/>
      <dgm:spPr/>
    </dgm:pt>
    <dgm:pt modelId="{195D9D62-4238-D84B-B6B6-AFFFA57C4C64}" type="pres">
      <dgm:prSet presAssocID="{77DF7E34-1295-224B-AD57-C23E6646B3FF}" presName="parentText" presStyleLbl="node1" presStyleIdx="2" presStyleCnt="3">
        <dgm:presLayoutVars>
          <dgm:chMax val="0"/>
          <dgm:bulletEnabled val="1"/>
        </dgm:presLayoutVars>
      </dgm:prSet>
      <dgm:spPr/>
    </dgm:pt>
  </dgm:ptLst>
  <dgm:cxnLst>
    <dgm:cxn modelId="{8C8A4115-8CB7-6B48-818E-736509883003}" type="presOf" srcId="{6D32A822-D21B-E94E-88A7-A8D05B2A779F}" destId="{92F1E468-A7E2-7743-90BB-709FE3DD2760}" srcOrd="0" destOrd="0" presId="urn:microsoft.com/office/officeart/2005/8/layout/vList2"/>
    <dgm:cxn modelId="{89169126-2275-C94D-A039-DE7882BA0DB3}" srcId="{52F3ADB3-941D-7148-BB07-57B0F5AAE098}" destId="{6D32A822-D21B-E94E-88A7-A8D05B2A779F}" srcOrd="0" destOrd="0" parTransId="{31CA449D-40BF-E04E-83BA-B722EF523916}" sibTransId="{A83BADBD-BFB1-F542-804E-DF56190D21B5}"/>
    <dgm:cxn modelId="{1B7B0C41-802E-454E-9A79-52FB9DF6D0AB}" srcId="{52F3ADB3-941D-7148-BB07-57B0F5AAE098}" destId="{2B3D2F9D-DE6C-5D4D-8C96-3CA63A8DDD08}" srcOrd="1" destOrd="0" parTransId="{75F5A71F-3E1B-0043-B9FC-170BF4D168D3}" sibTransId="{F524A509-5B3C-C74D-A6F7-06158CC51546}"/>
    <dgm:cxn modelId="{0119096B-54FF-9F46-95B4-5E8FC00D7B56}" type="presOf" srcId="{52F3ADB3-941D-7148-BB07-57B0F5AAE098}" destId="{6CECA0E8-E2F0-1C4F-A2DD-DDB14135C741}" srcOrd="0" destOrd="0" presId="urn:microsoft.com/office/officeart/2005/8/layout/vList2"/>
    <dgm:cxn modelId="{46CC04A4-1C15-754F-AFEE-1AA09E1B6935}" type="presOf" srcId="{77DF7E34-1295-224B-AD57-C23E6646B3FF}" destId="{195D9D62-4238-D84B-B6B6-AFFFA57C4C64}" srcOrd="0" destOrd="0" presId="urn:microsoft.com/office/officeart/2005/8/layout/vList2"/>
    <dgm:cxn modelId="{4D3697B0-8DBA-2447-B26A-BA4E74CDA3DF}" type="presOf" srcId="{2B3D2F9D-DE6C-5D4D-8C96-3CA63A8DDD08}" destId="{A9FE4D9F-0381-934C-AFE8-C79E7A2E8DD8}" srcOrd="0" destOrd="0" presId="urn:microsoft.com/office/officeart/2005/8/layout/vList2"/>
    <dgm:cxn modelId="{CC69A6C4-02D2-C549-9719-8F1807488A85}" srcId="{52F3ADB3-941D-7148-BB07-57B0F5AAE098}" destId="{77DF7E34-1295-224B-AD57-C23E6646B3FF}" srcOrd="2" destOrd="0" parTransId="{853E58A9-9E2F-3A46-893E-4DE83AF97BF3}" sibTransId="{72FF57F2-6B43-5944-B6FE-D0729F27FECD}"/>
    <dgm:cxn modelId="{C2CFBC32-BF8F-E44D-8089-B204ACFD011C}" type="presParOf" srcId="{6CECA0E8-E2F0-1C4F-A2DD-DDB14135C741}" destId="{92F1E468-A7E2-7743-90BB-709FE3DD2760}" srcOrd="0" destOrd="0" presId="urn:microsoft.com/office/officeart/2005/8/layout/vList2"/>
    <dgm:cxn modelId="{86513CD9-329E-E848-8666-3D6B081A0A12}" type="presParOf" srcId="{6CECA0E8-E2F0-1C4F-A2DD-DDB14135C741}" destId="{34E2F876-F28E-FA4C-9C8D-4381FD1BD80D}" srcOrd="1" destOrd="0" presId="urn:microsoft.com/office/officeart/2005/8/layout/vList2"/>
    <dgm:cxn modelId="{DFC37D90-E34E-3C47-A73F-695D4384E191}" type="presParOf" srcId="{6CECA0E8-E2F0-1C4F-A2DD-DDB14135C741}" destId="{A9FE4D9F-0381-934C-AFE8-C79E7A2E8DD8}" srcOrd="2" destOrd="0" presId="urn:microsoft.com/office/officeart/2005/8/layout/vList2"/>
    <dgm:cxn modelId="{4BF54566-04EC-0342-A336-8184DA84E905}" type="presParOf" srcId="{6CECA0E8-E2F0-1C4F-A2DD-DDB14135C741}" destId="{CD057FDC-DF6F-FE48-B617-70BE2EA0B8DC}" srcOrd="3" destOrd="0" presId="urn:microsoft.com/office/officeart/2005/8/layout/vList2"/>
    <dgm:cxn modelId="{41582CB6-EE79-EF46-AD42-ACA152DB1022}" type="presParOf" srcId="{6CECA0E8-E2F0-1C4F-A2DD-DDB14135C741}" destId="{195D9D62-4238-D84B-B6B6-AFFFA57C4C64}"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1816AE-A3A5-FF45-8030-90B9B1A6A9FE}" type="doc">
      <dgm:prSet loTypeId="urn:microsoft.com/office/officeart/2005/8/layout/vList3" loCatId="" qsTypeId="urn:microsoft.com/office/officeart/2005/8/quickstyle/simple3" qsCatId="simple" csTypeId="urn:microsoft.com/office/officeart/2005/8/colors/accent6_3" csCatId="accent6" phldr="1"/>
      <dgm:spPr/>
      <dgm:t>
        <a:bodyPr/>
        <a:lstStyle/>
        <a:p>
          <a:endParaRPr lang="en-GB"/>
        </a:p>
      </dgm:t>
    </dgm:pt>
    <dgm:pt modelId="{FE5CCD9E-1D19-5845-818E-53A43AD65BE1}">
      <dgm:prSet custT="1"/>
      <dgm:spPr/>
      <dgm:t>
        <a:bodyPr/>
        <a:lstStyle/>
        <a:p>
          <a:r>
            <a:rPr lang="en-US" sz="1400" b="0" i="0" dirty="0">
              <a:latin typeface="Arial" panose="020B0604020202020204" pitchFamily="34" charset="0"/>
              <a:cs typeface="Arial" panose="020B0604020202020204" pitchFamily="34" charset="0"/>
            </a:rPr>
            <a:t>Provide longer-term and more stable funding for culturally responsive community </a:t>
          </a:r>
          <a:r>
            <a:rPr lang="en-US" sz="1400" b="0" i="0" dirty="0" err="1">
              <a:latin typeface="Arial" panose="020B0604020202020204" pitchFamily="34" charset="0"/>
              <a:cs typeface="Arial" panose="020B0604020202020204" pitchFamily="34" charset="0"/>
            </a:rPr>
            <a:t>organisations</a:t>
          </a:r>
          <a:r>
            <a:rPr lang="en-US" sz="1400" b="0" i="0" dirty="0">
              <a:latin typeface="Arial" panose="020B0604020202020204" pitchFamily="34" charset="0"/>
              <a:cs typeface="Arial" panose="020B0604020202020204" pitchFamily="34" charset="0"/>
            </a:rPr>
            <a:t> such as Saheli Hub, as short commissioning cycles can disrupt trusted preventative services relied upon by underserved women (Marmot et al., 2020).</a:t>
          </a:r>
          <a:endParaRPr lang="en-GB" sz="1400" dirty="0">
            <a:latin typeface="Arial" panose="020B0604020202020204" pitchFamily="34" charset="0"/>
            <a:cs typeface="Arial" panose="020B0604020202020204" pitchFamily="34" charset="0"/>
          </a:endParaRPr>
        </a:p>
      </dgm:t>
    </dgm:pt>
    <dgm:pt modelId="{F2D7A12E-9525-0244-A7A6-0052C8D5062E}" type="parTrans" cxnId="{A9B2BA2E-BA09-944E-B935-1F17A343C1AD}">
      <dgm:prSet/>
      <dgm:spPr/>
      <dgm:t>
        <a:bodyPr/>
        <a:lstStyle/>
        <a:p>
          <a:endParaRPr lang="en-GB"/>
        </a:p>
      </dgm:t>
    </dgm:pt>
    <dgm:pt modelId="{A571E80D-7373-9A42-AA84-E1CADF53E407}" type="sibTrans" cxnId="{A9B2BA2E-BA09-944E-B935-1F17A343C1AD}">
      <dgm:prSet/>
      <dgm:spPr/>
      <dgm:t>
        <a:bodyPr/>
        <a:lstStyle/>
        <a:p>
          <a:endParaRPr lang="en-GB"/>
        </a:p>
      </dgm:t>
    </dgm:pt>
    <dgm:pt modelId="{10A418C8-1B72-DF4A-9CA2-8CF74D6CC913}">
      <dgm:prSet custT="1"/>
      <dgm:spPr/>
      <dgm:t>
        <a:bodyPr/>
        <a:lstStyle/>
        <a:p>
          <a:r>
            <a:rPr lang="en-US" sz="1400" b="0" i="0" dirty="0">
              <a:latin typeface="Arial" panose="020B0604020202020204" pitchFamily="34" charset="0"/>
              <a:cs typeface="Arial" panose="020B0604020202020204" pitchFamily="34" charset="0"/>
            </a:rPr>
            <a:t>Strengthen social prescribing pathways within Integrated Care Systems so referrals to community </a:t>
          </a:r>
          <a:r>
            <a:rPr lang="en-US" sz="1400" b="0" i="0" dirty="0" err="1">
              <a:latin typeface="Arial" panose="020B0604020202020204" pitchFamily="34" charset="0"/>
              <a:cs typeface="Arial" panose="020B0604020202020204" pitchFamily="34" charset="0"/>
            </a:rPr>
            <a:t>programmes</a:t>
          </a:r>
          <a:r>
            <a:rPr lang="en-US" sz="1400" b="0" i="0" dirty="0">
              <a:latin typeface="Arial" panose="020B0604020202020204" pitchFamily="34" charset="0"/>
              <a:cs typeface="Arial" panose="020B0604020202020204" pitchFamily="34" charset="0"/>
            </a:rPr>
            <a:t> are consistent rather than dependent on local awareness or individual clinicians (NHS England, 2022; NHS England, 2024).</a:t>
          </a:r>
          <a:endParaRPr lang="en-GB" sz="1400" dirty="0">
            <a:latin typeface="Arial" panose="020B0604020202020204" pitchFamily="34" charset="0"/>
            <a:cs typeface="Arial" panose="020B0604020202020204" pitchFamily="34" charset="0"/>
          </a:endParaRPr>
        </a:p>
      </dgm:t>
    </dgm:pt>
    <dgm:pt modelId="{BF89D5CE-11EE-DB47-9040-2D491884723A}" type="parTrans" cxnId="{0CF321F1-B65A-034F-AB9D-BB0E55A256A8}">
      <dgm:prSet/>
      <dgm:spPr/>
      <dgm:t>
        <a:bodyPr/>
        <a:lstStyle/>
        <a:p>
          <a:endParaRPr lang="en-GB"/>
        </a:p>
      </dgm:t>
    </dgm:pt>
    <dgm:pt modelId="{2F8A752B-CDC2-C344-8342-A19A4500654B}" type="sibTrans" cxnId="{0CF321F1-B65A-034F-AB9D-BB0E55A256A8}">
      <dgm:prSet/>
      <dgm:spPr/>
      <dgm:t>
        <a:bodyPr/>
        <a:lstStyle/>
        <a:p>
          <a:endParaRPr lang="en-GB"/>
        </a:p>
      </dgm:t>
    </dgm:pt>
    <dgm:pt modelId="{8DDAF51C-6322-7E4E-BA31-DA597E9A67FE}">
      <dgm:prSet custT="1"/>
      <dgm:spPr/>
      <dgm:t>
        <a:bodyPr/>
        <a:lstStyle/>
        <a:p>
          <a:pPr algn="l"/>
          <a:endParaRPr lang="en-US" sz="1400" b="0" i="0" dirty="0">
            <a:latin typeface="Arial" panose="020B0604020202020204" pitchFamily="34" charset="0"/>
            <a:cs typeface="Arial" panose="020B0604020202020204" pitchFamily="34" charset="0"/>
          </a:endParaRPr>
        </a:p>
        <a:p>
          <a:pPr algn="l"/>
          <a:r>
            <a:rPr lang="en-US" sz="1400" b="0" i="0" dirty="0">
              <a:latin typeface="Arial" panose="020B0604020202020204" pitchFamily="34" charset="0"/>
              <a:cs typeface="Arial" panose="020B0604020202020204" pitchFamily="34" charset="0"/>
            </a:rPr>
            <a:t>Fully embed the Patient and </a:t>
          </a:r>
          <a:r>
            <a:rPr lang="en-US" sz="1400" b="0" i="0" dirty="0" err="1">
              <a:latin typeface="Arial" panose="020B0604020202020204" pitchFamily="34" charset="0"/>
              <a:cs typeface="Arial" panose="020B0604020202020204" pitchFamily="34" charset="0"/>
            </a:rPr>
            <a:t>Carer</a:t>
          </a:r>
          <a:r>
            <a:rPr lang="en-US" sz="1400" b="0" i="0" dirty="0">
              <a:latin typeface="Arial" panose="020B0604020202020204" pitchFamily="34" charset="0"/>
              <a:cs typeface="Arial" panose="020B0604020202020204" pitchFamily="34" charset="0"/>
            </a:rPr>
            <a:t> Race Equality Framework across local systems with transparent monitoring of access, experience and outcomes for minority ethnic groups (NHS England, 2023; Race Equality Foundation, 2022).</a:t>
          </a:r>
          <a:br>
            <a:rPr lang="en-US" sz="1400" b="0" i="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3958D726-4AAD-E94F-BA40-6BD988631710}" type="parTrans" cxnId="{E8C7782F-EA01-064F-B643-ADBDA57D268B}">
      <dgm:prSet/>
      <dgm:spPr/>
      <dgm:t>
        <a:bodyPr/>
        <a:lstStyle/>
        <a:p>
          <a:endParaRPr lang="en-GB"/>
        </a:p>
      </dgm:t>
    </dgm:pt>
    <dgm:pt modelId="{FFEC02DE-9F6D-3C44-84B8-6A11851BE161}" type="sibTrans" cxnId="{E8C7782F-EA01-064F-B643-ADBDA57D268B}">
      <dgm:prSet/>
      <dgm:spPr/>
      <dgm:t>
        <a:bodyPr/>
        <a:lstStyle/>
        <a:p>
          <a:endParaRPr lang="en-GB"/>
        </a:p>
      </dgm:t>
    </dgm:pt>
    <dgm:pt modelId="{D3F5D7E9-DD9B-EE45-A6B8-1B9DB0E3A77F}">
      <dgm:prSet custT="1"/>
      <dgm:spPr/>
      <dgm:t>
        <a:bodyPr/>
        <a:lstStyle/>
        <a:p>
          <a:r>
            <a:rPr lang="en-US" sz="1400" b="0" i="0" dirty="0">
              <a:latin typeface="Arial" panose="020B0604020202020204" pitchFamily="34" charset="0"/>
              <a:cs typeface="Arial" panose="020B0604020202020204" pitchFamily="34" charset="0"/>
            </a:rPr>
            <a:t>Improve routine collection and use of disaggregated data on ethnicity, gender and deprivation to identify hidden unmet need and prevent one-size-fits-all service design (Williams et al., 2022).</a:t>
          </a:r>
          <a:endParaRPr lang="en-GB" sz="1400" dirty="0">
            <a:latin typeface="Arial" panose="020B0604020202020204" pitchFamily="34" charset="0"/>
            <a:cs typeface="Arial" panose="020B0604020202020204" pitchFamily="34" charset="0"/>
          </a:endParaRPr>
        </a:p>
      </dgm:t>
    </dgm:pt>
    <dgm:pt modelId="{9D0DA9C9-3C17-C44E-AEFD-BF58ACEC1AFC}" type="parTrans" cxnId="{62508096-033E-6544-A68D-07E6710BBE6A}">
      <dgm:prSet/>
      <dgm:spPr/>
      <dgm:t>
        <a:bodyPr/>
        <a:lstStyle/>
        <a:p>
          <a:endParaRPr lang="en-GB"/>
        </a:p>
      </dgm:t>
    </dgm:pt>
    <dgm:pt modelId="{9889FFC2-1CFA-AA43-AE4E-1050A25C0E34}" type="sibTrans" cxnId="{62508096-033E-6544-A68D-07E6710BBE6A}">
      <dgm:prSet/>
      <dgm:spPr/>
      <dgm:t>
        <a:bodyPr/>
        <a:lstStyle/>
        <a:p>
          <a:endParaRPr lang="en-GB"/>
        </a:p>
      </dgm:t>
    </dgm:pt>
    <dgm:pt modelId="{F691C2C1-9F93-A048-B269-410E60F56A25}">
      <dgm:prSet custT="1"/>
      <dgm:spPr/>
      <dgm:t>
        <a:bodyPr/>
        <a:lstStyle/>
        <a:p>
          <a:r>
            <a:rPr lang="en-US" sz="1400" b="0" i="0" dirty="0">
              <a:latin typeface="Arial" panose="020B0604020202020204" pitchFamily="34" charset="0"/>
              <a:cs typeface="Arial" panose="020B0604020202020204" pitchFamily="34" charset="0"/>
            </a:rPr>
            <a:t>Increase dedicated prevention and community health budgets within Integrated Care Systems, as current spending remains heavily weighted towards acute treatment despite strong evidence on the value of early intervention (Marmot et al., 2020; NHS England, 2025).</a:t>
          </a:r>
          <a:endParaRPr lang="en-GB" sz="1400" dirty="0">
            <a:latin typeface="Arial" panose="020B0604020202020204" pitchFamily="34" charset="0"/>
            <a:cs typeface="Arial" panose="020B0604020202020204" pitchFamily="34" charset="0"/>
          </a:endParaRPr>
        </a:p>
      </dgm:t>
    </dgm:pt>
    <dgm:pt modelId="{0524D527-91DF-214F-AAB5-816AD43D6A84}" type="parTrans" cxnId="{03B756B3-6023-EB42-B329-67B2196660A6}">
      <dgm:prSet/>
      <dgm:spPr/>
      <dgm:t>
        <a:bodyPr/>
        <a:lstStyle/>
        <a:p>
          <a:endParaRPr lang="en-GB"/>
        </a:p>
      </dgm:t>
    </dgm:pt>
    <dgm:pt modelId="{4AF6C8AD-DEBE-3D4F-9032-577FDFBD7ECB}" type="sibTrans" cxnId="{03B756B3-6023-EB42-B329-67B2196660A6}">
      <dgm:prSet/>
      <dgm:spPr/>
      <dgm:t>
        <a:bodyPr/>
        <a:lstStyle/>
        <a:p>
          <a:endParaRPr lang="en-GB"/>
        </a:p>
      </dgm:t>
    </dgm:pt>
    <dgm:pt modelId="{5F6D4779-9C8F-604D-9167-0C29D5C45338}">
      <dgm:prSet custT="1"/>
      <dgm:spPr/>
      <dgm:t>
        <a:bodyPr/>
        <a:lstStyle/>
        <a:p>
          <a:r>
            <a:rPr lang="en-US" sz="1400" b="0" i="0" dirty="0">
              <a:latin typeface="Arial" panose="020B0604020202020204" pitchFamily="34" charset="0"/>
              <a:cs typeface="Arial" panose="020B0604020202020204" pitchFamily="34" charset="0"/>
            </a:rPr>
            <a:t>Strengthen patient and community voice within local service planning through co-production and structured feedback mechanisms, ensuring underserved women help shape prevention services (NHS England, 2023; Race Equality Foundation, 2022).</a:t>
          </a:r>
          <a:endParaRPr lang="en-GB" sz="1400" dirty="0">
            <a:latin typeface="Arial" panose="020B0604020202020204" pitchFamily="34" charset="0"/>
            <a:cs typeface="Arial" panose="020B0604020202020204" pitchFamily="34" charset="0"/>
          </a:endParaRPr>
        </a:p>
      </dgm:t>
    </dgm:pt>
    <dgm:pt modelId="{6E83DD31-CCF2-5144-8C39-04519C4497E3}" type="parTrans" cxnId="{6A027C83-3A19-C24A-8356-444BEFC852FC}">
      <dgm:prSet/>
      <dgm:spPr/>
      <dgm:t>
        <a:bodyPr/>
        <a:lstStyle/>
        <a:p>
          <a:endParaRPr lang="en-GB"/>
        </a:p>
      </dgm:t>
    </dgm:pt>
    <dgm:pt modelId="{E102405D-D97C-8542-977D-4C5CBE495C22}" type="sibTrans" cxnId="{6A027C83-3A19-C24A-8356-444BEFC852FC}">
      <dgm:prSet/>
      <dgm:spPr/>
      <dgm:t>
        <a:bodyPr/>
        <a:lstStyle/>
        <a:p>
          <a:endParaRPr lang="en-GB"/>
        </a:p>
      </dgm:t>
    </dgm:pt>
    <dgm:pt modelId="{F6EBF6AC-1540-B843-9AD4-937D4A282A4D}">
      <dgm:prSet custT="1"/>
      <dgm:spPr/>
      <dgm:t>
        <a:bodyPr/>
        <a:lstStyle/>
        <a:p>
          <a:r>
            <a:rPr lang="en-US" sz="1400" b="0" i="0" dirty="0">
              <a:latin typeface="Arial" panose="020B0604020202020204" pitchFamily="34" charset="0"/>
              <a:cs typeface="Arial" panose="020B0604020202020204" pitchFamily="34" charset="0"/>
            </a:rPr>
            <a:t>Introduce longer-term commissioning models for voluntary and community sector providers to reduce financial instability and allow proven women-focused </a:t>
          </a:r>
          <a:r>
            <a:rPr lang="en-US" sz="1400" b="0" i="0" dirty="0" err="1">
              <a:latin typeface="Arial" panose="020B0604020202020204" pitchFamily="34" charset="0"/>
              <a:cs typeface="Arial" panose="020B0604020202020204" pitchFamily="34" charset="0"/>
            </a:rPr>
            <a:t>programmes</a:t>
          </a:r>
          <a:r>
            <a:rPr lang="en-US" sz="1400" b="0" i="0" dirty="0">
              <a:latin typeface="Arial" panose="020B0604020202020204" pitchFamily="34" charset="0"/>
              <a:cs typeface="Arial" panose="020B0604020202020204" pitchFamily="34" charset="0"/>
            </a:rPr>
            <a:t> to scale sustainably (The King’s Fund, 2022).</a:t>
          </a:r>
          <a:endParaRPr lang="en-GB" sz="1400" dirty="0">
            <a:latin typeface="Arial" panose="020B0604020202020204" pitchFamily="34" charset="0"/>
            <a:cs typeface="Arial" panose="020B0604020202020204" pitchFamily="34" charset="0"/>
          </a:endParaRPr>
        </a:p>
      </dgm:t>
    </dgm:pt>
    <dgm:pt modelId="{554A68AC-742F-0846-9FE1-E1361D564E3B}" type="parTrans" cxnId="{8E481CF1-2BB3-4E40-80FB-628A95BB1E22}">
      <dgm:prSet/>
      <dgm:spPr/>
      <dgm:t>
        <a:bodyPr/>
        <a:lstStyle/>
        <a:p>
          <a:endParaRPr lang="en-GB"/>
        </a:p>
      </dgm:t>
    </dgm:pt>
    <dgm:pt modelId="{14AFDD6C-41FA-D342-9AF6-FCBF2F15FA03}" type="sibTrans" cxnId="{8E481CF1-2BB3-4E40-80FB-628A95BB1E22}">
      <dgm:prSet/>
      <dgm:spPr/>
      <dgm:t>
        <a:bodyPr/>
        <a:lstStyle/>
        <a:p>
          <a:endParaRPr lang="en-GB"/>
        </a:p>
      </dgm:t>
    </dgm:pt>
    <dgm:pt modelId="{DEEFF425-A3D8-ED48-BA34-D08C0ABE2FB5}" type="pres">
      <dgm:prSet presAssocID="{5B1816AE-A3A5-FF45-8030-90B9B1A6A9FE}" presName="linearFlow" presStyleCnt="0">
        <dgm:presLayoutVars>
          <dgm:dir/>
          <dgm:resizeHandles val="exact"/>
        </dgm:presLayoutVars>
      </dgm:prSet>
      <dgm:spPr/>
    </dgm:pt>
    <dgm:pt modelId="{33A6E7A8-8FA7-B146-A5B0-5454E738A8D9}" type="pres">
      <dgm:prSet presAssocID="{FE5CCD9E-1D19-5845-818E-53A43AD65BE1}" presName="composite" presStyleCnt="0"/>
      <dgm:spPr/>
    </dgm:pt>
    <dgm:pt modelId="{F732F529-3F81-AE4D-AABC-E0CCAB14D18F}" type="pres">
      <dgm:prSet presAssocID="{FE5CCD9E-1D19-5845-818E-53A43AD65BE1}" presName="imgShp" presStyleLbl="fgImgPlace1" presStyleIdx="0" presStyleCnt="7" custLinFactX="-88250" custLinFactNeighborX="-100000" custLinFactNeighborY="-185"/>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B41B201-2D35-8D45-8782-3847EDA2B90F}" type="pres">
      <dgm:prSet presAssocID="{FE5CCD9E-1D19-5845-818E-53A43AD65BE1}" presName="txShp" presStyleLbl="node1" presStyleIdx="0" presStyleCnt="7" custScaleX="131301">
        <dgm:presLayoutVars>
          <dgm:bulletEnabled val="1"/>
        </dgm:presLayoutVars>
      </dgm:prSet>
      <dgm:spPr/>
    </dgm:pt>
    <dgm:pt modelId="{D5FD2279-AB1F-B34A-891A-6C389053AB45}" type="pres">
      <dgm:prSet presAssocID="{A571E80D-7373-9A42-AA84-E1CADF53E407}" presName="spacing" presStyleCnt="0"/>
      <dgm:spPr/>
    </dgm:pt>
    <dgm:pt modelId="{53422597-DE51-EA45-A3F2-849F08811659}" type="pres">
      <dgm:prSet presAssocID="{8DDAF51C-6322-7E4E-BA31-DA597E9A67FE}" presName="composite" presStyleCnt="0"/>
      <dgm:spPr/>
    </dgm:pt>
    <dgm:pt modelId="{A3810F8A-255B-B944-B27B-36683F0D6E1E}" type="pres">
      <dgm:prSet presAssocID="{8DDAF51C-6322-7E4E-BA31-DA597E9A67FE}" presName="imgShp" presStyleLbl="fgImgPlace1" presStyleIdx="1"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AA118202-C065-4E49-B0F5-A99694D96934}" type="pres">
      <dgm:prSet presAssocID="{8DDAF51C-6322-7E4E-BA31-DA597E9A67FE}" presName="txShp" presStyleLbl="node1" presStyleIdx="1" presStyleCnt="7" custScaleX="131301">
        <dgm:presLayoutVars>
          <dgm:bulletEnabled val="1"/>
        </dgm:presLayoutVars>
      </dgm:prSet>
      <dgm:spPr/>
    </dgm:pt>
    <dgm:pt modelId="{A4154FAA-AACC-C14E-86D4-B7AE5E4F6BB3}" type="pres">
      <dgm:prSet presAssocID="{FFEC02DE-9F6D-3C44-84B8-6A11851BE161}" presName="spacing" presStyleCnt="0"/>
      <dgm:spPr/>
    </dgm:pt>
    <dgm:pt modelId="{93DD4FD5-62BC-0E46-B83B-09037B72895F}" type="pres">
      <dgm:prSet presAssocID="{D3F5D7E9-DD9B-EE45-A6B8-1B9DB0E3A77F}" presName="composite" presStyleCnt="0"/>
      <dgm:spPr/>
    </dgm:pt>
    <dgm:pt modelId="{4C1BC22E-F83F-A24C-BAB4-CE654DF0E2FE}" type="pres">
      <dgm:prSet presAssocID="{D3F5D7E9-DD9B-EE45-A6B8-1B9DB0E3A77F}" presName="imgShp" presStyleLbl="fgImgPlace1" presStyleIdx="2"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B590D59F-3F35-9E46-B156-F4E0EA2FC859}" type="pres">
      <dgm:prSet presAssocID="{D3F5D7E9-DD9B-EE45-A6B8-1B9DB0E3A77F}" presName="txShp" presStyleLbl="node1" presStyleIdx="2" presStyleCnt="7" custScaleX="131301">
        <dgm:presLayoutVars>
          <dgm:bulletEnabled val="1"/>
        </dgm:presLayoutVars>
      </dgm:prSet>
      <dgm:spPr/>
    </dgm:pt>
    <dgm:pt modelId="{3F070E05-1CDF-524A-ABC4-5ECD29552380}" type="pres">
      <dgm:prSet presAssocID="{9889FFC2-1CFA-AA43-AE4E-1050A25C0E34}" presName="spacing" presStyleCnt="0"/>
      <dgm:spPr/>
    </dgm:pt>
    <dgm:pt modelId="{43BE9FA1-A8E9-5640-B437-78F348EBC96A}" type="pres">
      <dgm:prSet presAssocID="{F691C2C1-9F93-A048-B269-410E60F56A25}" presName="composite" presStyleCnt="0"/>
      <dgm:spPr/>
    </dgm:pt>
    <dgm:pt modelId="{9989C2E5-9020-FC4A-A327-01D251976DAB}" type="pres">
      <dgm:prSet presAssocID="{F691C2C1-9F93-A048-B269-410E60F56A25}" presName="imgShp" presStyleLbl="fgImgPlace1" presStyleIdx="3"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D9FA1C4-6B33-1243-86B7-01CC77C691CC}" type="pres">
      <dgm:prSet presAssocID="{F691C2C1-9F93-A048-B269-410E60F56A25}" presName="txShp" presStyleLbl="node1" presStyleIdx="3" presStyleCnt="7" custScaleX="131301">
        <dgm:presLayoutVars>
          <dgm:bulletEnabled val="1"/>
        </dgm:presLayoutVars>
      </dgm:prSet>
      <dgm:spPr/>
    </dgm:pt>
    <dgm:pt modelId="{E36B62AF-3E49-5848-8A30-8D656C40DEA6}" type="pres">
      <dgm:prSet presAssocID="{4AF6C8AD-DEBE-3D4F-9032-577FDFBD7ECB}" presName="spacing" presStyleCnt="0"/>
      <dgm:spPr/>
    </dgm:pt>
    <dgm:pt modelId="{3C40522C-0CA9-7142-A774-85A5F4AC0927}" type="pres">
      <dgm:prSet presAssocID="{5F6D4779-9C8F-604D-9167-0C29D5C45338}" presName="composite" presStyleCnt="0"/>
      <dgm:spPr/>
    </dgm:pt>
    <dgm:pt modelId="{1E47B8EC-2ADC-C44F-A12E-61220E47C285}" type="pres">
      <dgm:prSet presAssocID="{5F6D4779-9C8F-604D-9167-0C29D5C45338}" presName="imgShp" presStyleLbl="fgImgPlace1" presStyleIdx="4"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D9A210EB-8C9D-E748-8D77-52D1F0094E57}" type="pres">
      <dgm:prSet presAssocID="{5F6D4779-9C8F-604D-9167-0C29D5C45338}" presName="txShp" presStyleLbl="node1" presStyleIdx="4" presStyleCnt="7" custScaleX="131301">
        <dgm:presLayoutVars>
          <dgm:bulletEnabled val="1"/>
        </dgm:presLayoutVars>
      </dgm:prSet>
      <dgm:spPr/>
    </dgm:pt>
    <dgm:pt modelId="{EA320594-CF0E-494C-B5FC-8539EFC047EE}" type="pres">
      <dgm:prSet presAssocID="{E102405D-D97C-8542-977D-4C5CBE495C22}" presName="spacing" presStyleCnt="0"/>
      <dgm:spPr/>
    </dgm:pt>
    <dgm:pt modelId="{9CAE0010-FB20-154A-8AE6-B8B82B97E193}" type="pres">
      <dgm:prSet presAssocID="{F6EBF6AC-1540-B843-9AD4-937D4A282A4D}" presName="composite" presStyleCnt="0"/>
      <dgm:spPr/>
    </dgm:pt>
    <dgm:pt modelId="{F2F01E2E-E471-104E-8036-246B9EDAE06A}" type="pres">
      <dgm:prSet presAssocID="{F6EBF6AC-1540-B843-9AD4-937D4A282A4D}" presName="imgShp" presStyleLbl="fgImgPlace1" presStyleIdx="5"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8423892A-DFBA-AD45-8FC8-C5C2F1F604CD}" type="pres">
      <dgm:prSet presAssocID="{F6EBF6AC-1540-B843-9AD4-937D4A282A4D}" presName="txShp" presStyleLbl="node1" presStyleIdx="5" presStyleCnt="7" custScaleX="131301">
        <dgm:presLayoutVars>
          <dgm:bulletEnabled val="1"/>
        </dgm:presLayoutVars>
      </dgm:prSet>
      <dgm:spPr/>
    </dgm:pt>
    <dgm:pt modelId="{E22F2900-681E-0442-8564-39EED9B60771}" type="pres">
      <dgm:prSet presAssocID="{14AFDD6C-41FA-D342-9AF6-FCBF2F15FA03}" presName="spacing" presStyleCnt="0"/>
      <dgm:spPr/>
    </dgm:pt>
    <dgm:pt modelId="{59FD98CB-7DC9-2C4C-8AB9-64A03FFDF849}" type="pres">
      <dgm:prSet presAssocID="{10A418C8-1B72-DF4A-9CA2-8CF74D6CC913}" presName="composite" presStyleCnt="0"/>
      <dgm:spPr/>
    </dgm:pt>
    <dgm:pt modelId="{1E1CC9A3-0A0A-FA4C-930C-08AE80B5D2DC}" type="pres">
      <dgm:prSet presAssocID="{10A418C8-1B72-DF4A-9CA2-8CF74D6CC913}" presName="imgShp" presStyleLbl="fgImgPlace1" presStyleIdx="6" presStyleCnt="7" custLinFactX="-87516" custLinFactNeighborX="-100000"/>
      <dgm:spPr>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dgm:spPr>
    </dgm:pt>
    <dgm:pt modelId="{E9546133-90DB-A840-86F7-42CE4378EC33}" type="pres">
      <dgm:prSet presAssocID="{10A418C8-1B72-DF4A-9CA2-8CF74D6CC913}" presName="txShp" presStyleLbl="node1" presStyleIdx="6" presStyleCnt="7" custScaleX="131301">
        <dgm:presLayoutVars>
          <dgm:bulletEnabled val="1"/>
        </dgm:presLayoutVars>
      </dgm:prSet>
      <dgm:spPr/>
    </dgm:pt>
  </dgm:ptLst>
  <dgm:cxnLst>
    <dgm:cxn modelId="{A9B2BA2E-BA09-944E-B935-1F17A343C1AD}" srcId="{5B1816AE-A3A5-FF45-8030-90B9B1A6A9FE}" destId="{FE5CCD9E-1D19-5845-818E-53A43AD65BE1}" srcOrd="0" destOrd="0" parTransId="{F2D7A12E-9525-0244-A7A6-0052C8D5062E}" sibTransId="{A571E80D-7373-9A42-AA84-E1CADF53E407}"/>
    <dgm:cxn modelId="{E8C7782F-EA01-064F-B643-ADBDA57D268B}" srcId="{5B1816AE-A3A5-FF45-8030-90B9B1A6A9FE}" destId="{8DDAF51C-6322-7E4E-BA31-DA597E9A67FE}" srcOrd="1" destOrd="0" parTransId="{3958D726-4AAD-E94F-BA40-6BD988631710}" sibTransId="{FFEC02DE-9F6D-3C44-84B8-6A11851BE161}"/>
    <dgm:cxn modelId="{1E6F7D33-78DD-0949-A321-EB2D1703639E}" type="presOf" srcId="{5B1816AE-A3A5-FF45-8030-90B9B1A6A9FE}" destId="{DEEFF425-A3D8-ED48-BA34-D08C0ABE2FB5}" srcOrd="0" destOrd="0" presId="urn:microsoft.com/office/officeart/2005/8/layout/vList3"/>
    <dgm:cxn modelId="{32903336-D001-D849-8395-893EFD712775}" type="presOf" srcId="{D3F5D7E9-DD9B-EE45-A6B8-1B9DB0E3A77F}" destId="{B590D59F-3F35-9E46-B156-F4E0EA2FC859}" srcOrd="0" destOrd="0" presId="urn:microsoft.com/office/officeart/2005/8/layout/vList3"/>
    <dgm:cxn modelId="{EA2E8F7A-5D04-3642-93B8-30565757528C}" type="presOf" srcId="{FE5CCD9E-1D19-5845-818E-53A43AD65BE1}" destId="{8B41B201-2D35-8D45-8782-3847EDA2B90F}" srcOrd="0" destOrd="0" presId="urn:microsoft.com/office/officeart/2005/8/layout/vList3"/>
    <dgm:cxn modelId="{C1B39C7A-EAAC-9C44-9CCF-6581C9110F71}" type="presOf" srcId="{F691C2C1-9F93-A048-B269-410E60F56A25}" destId="{8D9FA1C4-6B33-1243-86B7-01CC77C691CC}" srcOrd="0" destOrd="0" presId="urn:microsoft.com/office/officeart/2005/8/layout/vList3"/>
    <dgm:cxn modelId="{3065797F-1223-D440-A07D-DB592463BE4A}" type="presOf" srcId="{5F6D4779-9C8F-604D-9167-0C29D5C45338}" destId="{D9A210EB-8C9D-E748-8D77-52D1F0094E57}" srcOrd="0" destOrd="0" presId="urn:microsoft.com/office/officeart/2005/8/layout/vList3"/>
    <dgm:cxn modelId="{6A027C83-3A19-C24A-8356-444BEFC852FC}" srcId="{5B1816AE-A3A5-FF45-8030-90B9B1A6A9FE}" destId="{5F6D4779-9C8F-604D-9167-0C29D5C45338}" srcOrd="4" destOrd="0" parTransId="{6E83DD31-CCF2-5144-8C39-04519C4497E3}" sibTransId="{E102405D-D97C-8542-977D-4C5CBE495C22}"/>
    <dgm:cxn modelId="{62508096-033E-6544-A68D-07E6710BBE6A}" srcId="{5B1816AE-A3A5-FF45-8030-90B9B1A6A9FE}" destId="{D3F5D7E9-DD9B-EE45-A6B8-1B9DB0E3A77F}" srcOrd="2" destOrd="0" parTransId="{9D0DA9C9-3C17-C44E-AEFD-BF58ACEC1AFC}" sibTransId="{9889FFC2-1CFA-AA43-AE4E-1050A25C0E34}"/>
    <dgm:cxn modelId="{558D14A2-2C06-9F43-8D5F-5D95910C3584}" type="presOf" srcId="{8DDAF51C-6322-7E4E-BA31-DA597E9A67FE}" destId="{AA118202-C065-4E49-B0F5-A99694D96934}" srcOrd="0" destOrd="0" presId="urn:microsoft.com/office/officeart/2005/8/layout/vList3"/>
    <dgm:cxn modelId="{5E3554A9-21FB-9442-B079-39739C6DB064}" type="presOf" srcId="{F6EBF6AC-1540-B843-9AD4-937D4A282A4D}" destId="{8423892A-DFBA-AD45-8FC8-C5C2F1F604CD}" srcOrd="0" destOrd="0" presId="urn:microsoft.com/office/officeart/2005/8/layout/vList3"/>
    <dgm:cxn modelId="{03B756B3-6023-EB42-B329-67B2196660A6}" srcId="{5B1816AE-A3A5-FF45-8030-90B9B1A6A9FE}" destId="{F691C2C1-9F93-A048-B269-410E60F56A25}" srcOrd="3" destOrd="0" parTransId="{0524D527-91DF-214F-AAB5-816AD43D6A84}" sibTransId="{4AF6C8AD-DEBE-3D4F-9032-577FDFBD7ECB}"/>
    <dgm:cxn modelId="{1D4451E5-5560-824F-9BD4-95C0565A7EAD}" type="presOf" srcId="{10A418C8-1B72-DF4A-9CA2-8CF74D6CC913}" destId="{E9546133-90DB-A840-86F7-42CE4378EC33}" srcOrd="0" destOrd="0" presId="urn:microsoft.com/office/officeart/2005/8/layout/vList3"/>
    <dgm:cxn modelId="{8E481CF1-2BB3-4E40-80FB-628A95BB1E22}" srcId="{5B1816AE-A3A5-FF45-8030-90B9B1A6A9FE}" destId="{F6EBF6AC-1540-B843-9AD4-937D4A282A4D}" srcOrd="5" destOrd="0" parTransId="{554A68AC-742F-0846-9FE1-E1361D564E3B}" sibTransId="{14AFDD6C-41FA-D342-9AF6-FCBF2F15FA03}"/>
    <dgm:cxn modelId="{0CF321F1-B65A-034F-AB9D-BB0E55A256A8}" srcId="{5B1816AE-A3A5-FF45-8030-90B9B1A6A9FE}" destId="{10A418C8-1B72-DF4A-9CA2-8CF74D6CC913}" srcOrd="6" destOrd="0" parTransId="{BF89D5CE-11EE-DB47-9040-2D491884723A}" sibTransId="{2F8A752B-CDC2-C344-8342-A19A4500654B}"/>
    <dgm:cxn modelId="{84BB88B7-D8FC-494E-BE47-3F04E04F4531}" type="presParOf" srcId="{DEEFF425-A3D8-ED48-BA34-D08C0ABE2FB5}" destId="{33A6E7A8-8FA7-B146-A5B0-5454E738A8D9}" srcOrd="0" destOrd="0" presId="urn:microsoft.com/office/officeart/2005/8/layout/vList3"/>
    <dgm:cxn modelId="{A679237F-038C-4544-9527-F7E6A031D109}" type="presParOf" srcId="{33A6E7A8-8FA7-B146-A5B0-5454E738A8D9}" destId="{F732F529-3F81-AE4D-AABC-E0CCAB14D18F}" srcOrd="0" destOrd="0" presId="urn:microsoft.com/office/officeart/2005/8/layout/vList3"/>
    <dgm:cxn modelId="{B7326422-A648-2747-BE27-11E633F5D377}" type="presParOf" srcId="{33A6E7A8-8FA7-B146-A5B0-5454E738A8D9}" destId="{8B41B201-2D35-8D45-8782-3847EDA2B90F}" srcOrd="1" destOrd="0" presId="urn:microsoft.com/office/officeart/2005/8/layout/vList3"/>
    <dgm:cxn modelId="{CA5CE89B-D94E-5D4C-93FA-170EFE999D4C}" type="presParOf" srcId="{DEEFF425-A3D8-ED48-BA34-D08C0ABE2FB5}" destId="{D5FD2279-AB1F-B34A-891A-6C389053AB45}" srcOrd="1" destOrd="0" presId="urn:microsoft.com/office/officeart/2005/8/layout/vList3"/>
    <dgm:cxn modelId="{1A09D260-25AA-F24C-9584-8FDEAFCBA6A5}" type="presParOf" srcId="{DEEFF425-A3D8-ED48-BA34-D08C0ABE2FB5}" destId="{53422597-DE51-EA45-A3F2-849F08811659}" srcOrd="2" destOrd="0" presId="urn:microsoft.com/office/officeart/2005/8/layout/vList3"/>
    <dgm:cxn modelId="{F091479F-81D3-8349-8F5D-60331B3BDFC0}" type="presParOf" srcId="{53422597-DE51-EA45-A3F2-849F08811659}" destId="{A3810F8A-255B-B944-B27B-36683F0D6E1E}" srcOrd="0" destOrd="0" presId="urn:microsoft.com/office/officeart/2005/8/layout/vList3"/>
    <dgm:cxn modelId="{F3B1DBD6-E092-9046-8DAC-1F4BE5BFD6E5}" type="presParOf" srcId="{53422597-DE51-EA45-A3F2-849F08811659}" destId="{AA118202-C065-4E49-B0F5-A99694D96934}" srcOrd="1" destOrd="0" presId="urn:microsoft.com/office/officeart/2005/8/layout/vList3"/>
    <dgm:cxn modelId="{B82C2B71-AAFA-3546-B621-4B89AA0ED82E}" type="presParOf" srcId="{DEEFF425-A3D8-ED48-BA34-D08C0ABE2FB5}" destId="{A4154FAA-AACC-C14E-86D4-B7AE5E4F6BB3}" srcOrd="3" destOrd="0" presId="urn:microsoft.com/office/officeart/2005/8/layout/vList3"/>
    <dgm:cxn modelId="{C11BCAFB-1989-034B-85B8-2ADAC61D3A30}" type="presParOf" srcId="{DEEFF425-A3D8-ED48-BA34-D08C0ABE2FB5}" destId="{93DD4FD5-62BC-0E46-B83B-09037B72895F}" srcOrd="4" destOrd="0" presId="urn:microsoft.com/office/officeart/2005/8/layout/vList3"/>
    <dgm:cxn modelId="{0E26A4B3-5D67-1A40-AFBD-7C5ECED91976}" type="presParOf" srcId="{93DD4FD5-62BC-0E46-B83B-09037B72895F}" destId="{4C1BC22E-F83F-A24C-BAB4-CE654DF0E2FE}" srcOrd="0" destOrd="0" presId="urn:microsoft.com/office/officeart/2005/8/layout/vList3"/>
    <dgm:cxn modelId="{53726252-933A-7847-99BB-85EB77132793}" type="presParOf" srcId="{93DD4FD5-62BC-0E46-B83B-09037B72895F}" destId="{B590D59F-3F35-9E46-B156-F4E0EA2FC859}" srcOrd="1" destOrd="0" presId="urn:microsoft.com/office/officeart/2005/8/layout/vList3"/>
    <dgm:cxn modelId="{FDD76334-6C65-1147-9AE6-9B5C7DAC16B8}" type="presParOf" srcId="{DEEFF425-A3D8-ED48-BA34-D08C0ABE2FB5}" destId="{3F070E05-1CDF-524A-ABC4-5ECD29552380}" srcOrd="5" destOrd="0" presId="urn:microsoft.com/office/officeart/2005/8/layout/vList3"/>
    <dgm:cxn modelId="{28866421-43E5-E942-88A9-58641B977C95}" type="presParOf" srcId="{DEEFF425-A3D8-ED48-BA34-D08C0ABE2FB5}" destId="{43BE9FA1-A8E9-5640-B437-78F348EBC96A}" srcOrd="6" destOrd="0" presId="urn:microsoft.com/office/officeart/2005/8/layout/vList3"/>
    <dgm:cxn modelId="{3588AC1B-2C29-144A-91B5-7AD2E48D6CA8}" type="presParOf" srcId="{43BE9FA1-A8E9-5640-B437-78F348EBC96A}" destId="{9989C2E5-9020-FC4A-A327-01D251976DAB}" srcOrd="0" destOrd="0" presId="urn:microsoft.com/office/officeart/2005/8/layout/vList3"/>
    <dgm:cxn modelId="{DD94CFC7-94E9-8D43-AAEC-349C3A4065B9}" type="presParOf" srcId="{43BE9FA1-A8E9-5640-B437-78F348EBC96A}" destId="{8D9FA1C4-6B33-1243-86B7-01CC77C691CC}" srcOrd="1" destOrd="0" presId="urn:microsoft.com/office/officeart/2005/8/layout/vList3"/>
    <dgm:cxn modelId="{198AF9C7-495A-464C-A36B-1B1FCDEEFF6F}" type="presParOf" srcId="{DEEFF425-A3D8-ED48-BA34-D08C0ABE2FB5}" destId="{E36B62AF-3E49-5848-8A30-8D656C40DEA6}" srcOrd="7" destOrd="0" presId="urn:microsoft.com/office/officeart/2005/8/layout/vList3"/>
    <dgm:cxn modelId="{74703132-A4A9-7F43-9817-A3B492BA1C0B}" type="presParOf" srcId="{DEEFF425-A3D8-ED48-BA34-D08C0ABE2FB5}" destId="{3C40522C-0CA9-7142-A774-85A5F4AC0927}" srcOrd="8" destOrd="0" presId="urn:microsoft.com/office/officeart/2005/8/layout/vList3"/>
    <dgm:cxn modelId="{C5E8923D-6D4A-8344-AC6E-6E1433291C43}" type="presParOf" srcId="{3C40522C-0CA9-7142-A774-85A5F4AC0927}" destId="{1E47B8EC-2ADC-C44F-A12E-61220E47C285}" srcOrd="0" destOrd="0" presId="urn:microsoft.com/office/officeart/2005/8/layout/vList3"/>
    <dgm:cxn modelId="{1F0B59BD-F415-4740-9137-1BB50A31AC2E}" type="presParOf" srcId="{3C40522C-0CA9-7142-A774-85A5F4AC0927}" destId="{D9A210EB-8C9D-E748-8D77-52D1F0094E57}" srcOrd="1" destOrd="0" presId="urn:microsoft.com/office/officeart/2005/8/layout/vList3"/>
    <dgm:cxn modelId="{975649A9-6EA8-8D43-8C2F-31D4AE41A9A0}" type="presParOf" srcId="{DEEFF425-A3D8-ED48-BA34-D08C0ABE2FB5}" destId="{EA320594-CF0E-494C-B5FC-8539EFC047EE}" srcOrd="9" destOrd="0" presId="urn:microsoft.com/office/officeart/2005/8/layout/vList3"/>
    <dgm:cxn modelId="{1304C73F-8B26-C146-92D2-40967F68AD48}" type="presParOf" srcId="{DEEFF425-A3D8-ED48-BA34-D08C0ABE2FB5}" destId="{9CAE0010-FB20-154A-8AE6-B8B82B97E193}" srcOrd="10" destOrd="0" presId="urn:microsoft.com/office/officeart/2005/8/layout/vList3"/>
    <dgm:cxn modelId="{731E5F7D-6DFA-4C41-BBFE-67A6A08ADDC1}" type="presParOf" srcId="{9CAE0010-FB20-154A-8AE6-B8B82B97E193}" destId="{F2F01E2E-E471-104E-8036-246B9EDAE06A}" srcOrd="0" destOrd="0" presId="urn:microsoft.com/office/officeart/2005/8/layout/vList3"/>
    <dgm:cxn modelId="{11FC16FD-C7EA-2E4E-8A49-D42850CA9C99}" type="presParOf" srcId="{9CAE0010-FB20-154A-8AE6-B8B82B97E193}" destId="{8423892A-DFBA-AD45-8FC8-C5C2F1F604CD}" srcOrd="1" destOrd="0" presId="urn:microsoft.com/office/officeart/2005/8/layout/vList3"/>
    <dgm:cxn modelId="{BBBE2919-F7EB-E546-A820-DE84E27B6D0F}" type="presParOf" srcId="{DEEFF425-A3D8-ED48-BA34-D08C0ABE2FB5}" destId="{E22F2900-681E-0442-8564-39EED9B60771}" srcOrd="11" destOrd="0" presId="urn:microsoft.com/office/officeart/2005/8/layout/vList3"/>
    <dgm:cxn modelId="{73D7CF7B-3079-0549-9732-1DBA4C196E42}" type="presParOf" srcId="{DEEFF425-A3D8-ED48-BA34-D08C0ABE2FB5}" destId="{59FD98CB-7DC9-2C4C-8AB9-64A03FFDF849}" srcOrd="12" destOrd="0" presId="urn:microsoft.com/office/officeart/2005/8/layout/vList3"/>
    <dgm:cxn modelId="{F4E438A1-B860-624D-AE55-29AED477AB8A}" type="presParOf" srcId="{59FD98CB-7DC9-2C4C-8AB9-64A03FFDF849}" destId="{1E1CC9A3-0A0A-FA4C-930C-08AE80B5D2DC}" srcOrd="0" destOrd="0" presId="urn:microsoft.com/office/officeart/2005/8/layout/vList3"/>
    <dgm:cxn modelId="{F0DA0B32-2967-5244-BDEA-CFB8E699E8F4}" type="presParOf" srcId="{59FD98CB-7DC9-2C4C-8AB9-64A03FFDF849}" destId="{E9546133-90DB-A840-86F7-42CE4378EC33}"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C386E-ECCD-664A-8F18-221510D7B3FF}">
      <dsp:nvSpPr>
        <dsp:cNvPr id="0" name=""/>
        <dsp:cNvSpPr/>
      </dsp:nvSpPr>
      <dsp:spPr>
        <a:xfrm>
          <a:off x="34279" y="0"/>
          <a:ext cx="2949512" cy="4608721"/>
        </a:xfrm>
        <a:prstGeom prst="triangle">
          <a:avLst/>
        </a:prstGeom>
        <a:solidFill>
          <a:schemeClr val="accent6">
            <a:lumMod val="60000"/>
            <a:lumOff val="40000"/>
            <a:alpha val="60871"/>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403E4-B219-6A44-9D12-C7DE5D7F3D01}">
      <dsp:nvSpPr>
        <dsp:cNvPr id="0" name=""/>
        <dsp:cNvSpPr/>
      </dsp:nvSpPr>
      <dsp:spPr>
        <a:xfrm rot="16200000">
          <a:off x="-1565388" y="2087314"/>
          <a:ext cx="4162952"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dirty="0" err="1">
              <a:solidFill>
                <a:schemeClr val="accent6">
                  <a:lumMod val="50000"/>
                </a:schemeClr>
              </a:solidFill>
              <a:latin typeface="Arial" panose="020B0604020202020204" pitchFamily="34" charset="0"/>
              <a:cs typeface="Arial" panose="020B0604020202020204" pitchFamily="34" charset="0"/>
            </a:rPr>
            <a:t>Enviromental</a:t>
          </a:r>
          <a:r>
            <a:rPr lang="en-GB" sz="900" b="1" i="0" kern="1200" dirty="0">
              <a:solidFill>
                <a:schemeClr val="bg1"/>
              </a:solidFill>
              <a:latin typeface="Arial" panose="020B0604020202020204" pitchFamily="34" charset="0"/>
              <a:cs typeface="Arial" panose="020B0604020202020204" pitchFamily="34" charset="0"/>
            </a:rPr>
            <a:t>  </a:t>
          </a:r>
          <a:endParaRPr lang="en-GB" sz="900" b="1" kern="1200" dirty="0">
            <a:solidFill>
              <a:schemeClr val="bg1"/>
            </a:solidFill>
            <a:latin typeface="Arial" panose="020B0604020202020204" pitchFamily="34" charset="0"/>
            <a:cs typeface="Arial" panose="020B0604020202020204" pitchFamily="34" charset="0"/>
          </a:endParaRPr>
        </a:p>
      </dsp:txBody>
      <dsp:txXfrm>
        <a:off x="-1522437" y="2130265"/>
        <a:ext cx="4077050" cy="793957"/>
      </dsp:txXfrm>
    </dsp:sp>
    <dsp:sp modelId="{CE527F85-445D-8241-819F-20A3FFB25988}">
      <dsp:nvSpPr>
        <dsp:cNvPr id="0" name=""/>
        <dsp:cNvSpPr/>
      </dsp:nvSpPr>
      <dsp:spPr>
        <a:xfrm rot="16200000">
          <a:off x="469069" y="2087122"/>
          <a:ext cx="4163336"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dirty="0">
              <a:solidFill>
                <a:schemeClr val="accent6">
                  <a:lumMod val="50000"/>
                </a:schemeClr>
              </a:solidFill>
              <a:latin typeface="Arial" panose="020B0604020202020204" pitchFamily="34" charset="0"/>
              <a:cs typeface="Arial" panose="020B0604020202020204" pitchFamily="34" charset="0"/>
            </a:rPr>
            <a:t>Economic</a:t>
          </a:r>
          <a:r>
            <a:rPr lang="en-GB" sz="700" b="1" i="0" kern="1200" dirty="0">
              <a:solidFill>
                <a:schemeClr val="accent6">
                  <a:lumMod val="50000"/>
                </a:schemeClr>
              </a:solidFill>
              <a:latin typeface="Arial" panose="020B0604020202020204" pitchFamily="34" charset="0"/>
              <a:cs typeface="Arial" panose="020B0604020202020204" pitchFamily="34" charset="0"/>
            </a:rPr>
            <a:t> </a:t>
          </a:r>
          <a:endParaRPr lang="en-GB" sz="700" b="1" kern="1200" dirty="0">
            <a:solidFill>
              <a:schemeClr val="accent6">
                <a:lumMod val="50000"/>
              </a:schemeClr>
            </a:solidFill>
            <a:latin typeface="Arial" panose="020B0604020202020204" pitchFamily="34" charset="0"/>
            <a:cs typeface="Arial" panose="020B0604020202020204" pitchFamily="34" charset="0"/>
          </a:endParaRPr>
        </a:p>
      </dsp:txBody>
      <dsp:txXfrm>
        <a:off x="512020" y="2130073"/>
        <a:ext cx="4077434" cy="793957"/>
      </dsp:txXfrm>
    </dsp:sp>
    <dsp:sp modelId="{3C6E2269-B35D-404D-8515-0CF720121036}">
      <dsp:nvSpPr>
        <dsp:cNvPr id="0" name=""/>
        <dsp:cNvSpPr/>
      </dsp:nvSpPr>
      <dsp:spPr>
        <a:xfrm rot="16200000">
          <a:off x="-525047" y="2081079"/>
          <a:ext cx="4163336" cy="879859"/>
        </a:xfrm>
        <a:prstGeom prst="roundRect">
          <a:avLst/>
        </a:prstGeom>
        <a:solidFill>
          <a:schemeClr val="accent6">
            <a:lumMod val="60000"/>
            <a:lumOff val="40000"/>
            <a:alpha val="59000"/>
          </a:schemeClr>
        </a:solidFill>
        <a:ln w="12700" cap="flat" cmpd="sng" algn="ctr">
          <a:solidFill>
            <a:srgbClr val="213315"/>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accent6">
                  <a:lumMod val="50000"/>
                </a:schemeClr>
              </a:solidFill>
              <a:latin typeface="Arial" panose="020B0604020202020204" pitchFamily="34" charset="0"/>
              <a:cs typeface="Arial" panose="020B0604020202020204" pitchFamily="34" charset="0"/>
            </a:rPr>
            <a:t>Social</a:t>
          </a:r>
          <a:r>
            <a:rPr lang="en-GB" sz="3600" b="1" i="0" kern="1200" dirty="0">
              <a:solidFill>
                <a:schemeClr val="accent6">
                  <a:lumMod val="50000"/>
                </a:schemeClr>
              </a:solidFill>
              <a:latin typeface="Arial" panose="020B0604020202020204" pitchFamily="34" charset="0"/>
              <a:cs typeface="Arial" panose="020B0604020202020204" pitchFamily="34" charset="0"/>
            </a:rPr>
            <a:t> </a:t>
          </a:r>
          <a:endParaRPr lang="en-GB" sz="3600" b="1" kern="1200" dirty="0">
            <a:solidFill>
              <a:schemeClr val="accent6">
                <a:lumMod val="50000"/>
              </a:schemeClr>
            </a:solidFill>
            <a:latin typeface="Arial" panose="020B0604020202020204" pitchFamily="34" charset="0"/>
            <a:cs typeface="Arial" panose="020B0604020202020204" pitchFamily="34" charset="0"/>
          </a:endParaRPr>
        </a:p>
      </dsp:txBody>
      <dsp:txXfrm>
        <a:off x="-482096" y="2124030"/>
        <a:ext cx="4077434" cy="793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3B03E-B848-C843-BD8D-2C89B7D9A36F}">
      <dsp:nvSpPr>
        <dsp:cNvPr id="0" name=""/>
        <dsp:cNvSpPr/>
      </dsp:nvSpPr>
      <dsp:spPr>
        <a:xfrm>
          <a:off x="770349" y="-293182"/>
          <a:ext cx="3341868" cy="3341868"/>
        </a:xfrm>
        <a:prstGeom prst="circularArrow">
          <a:avLst>
            <a:gd name="adj1" fmla="val 5544"/>
            <a:gd name="adj2" fmla="val 330680"/>
            <a:gd name="adj3" fmla="val 13350494"/>
            <a:gd name="adj4" fmla="val 17650682"/>
            <a:gd name="adj5" fmla="val 5757"/>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0032E05-6CA5-5941-BF4A-7293FCF33AC3}">
      <dsp:nvSpPr>
        <dsp:cNvPr id="0" name=""/>
        <dsp:cNvSpPr/>
      </dsp:nvSpPr>
      <dsp:spPr>
        <a:xfrm>
          <a:off x="1520271" y="-8898"/>
          <a:ext cx="1842025" cy="450905"/>
        </a:xfrm>
        <a:prstGeom prst="roundRect">
          <a:avLst/>
        </a:prstGeom>
        <a:gradFill rotWithShape="0">
          <a:gsLst>
            <a:gs pos="0">
              <a:schemeClr val="accent6">
                <a:alpha val="90000"/>
                <a:hueOff val="0"/>
                <a:satOff val="0"/>
                <a:lumOff val="0"/>
                <a:alphaOff val="0"/>
                <a:satMod val="103000"/>
                <a:lumMod val="102000"/>
                <a:tint val="94000"/>
              </a:schemeClr>
            </a:gs>
            <a:gs pos="50000">
              <a:schemeClr val="accent6">
                <a:alpha val="90000"/>
                <a:hueOff val="0"/>
                <a:satOff val="0"/>
                <a:lumOff val="0"/>
                <a:alphaOff val="0"/>
                <a:satMod val="110000"/>
                <a:lumMod val="100000"/>
                <a:shade val="100000"/>
              </a:schemeClr>
            </a:gs>
            <a:gs pos="100000">
              <a:schemeClr val="accent6">
                <a:alpha val="90000"/>
                <a:hueOff val="0"/>
                <a:satOff val="0"/>
                <a:lumOff val="0"/>
                <a:alphaOff val="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t"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Eight Dimensions</a:t>
          </a:r>
        </a:p>
        <a:p>
          <a:pPr marL="114300" lvl="1" indent="-114300" algn="l" defTabSz="62230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dsp:txBody>
      <dsp:txXfrm>
        <a:off x="1542282" y="13113"/>
        <a:ext cx="1798003" cy="406883"/>
      </dsp:txXfrm>
    </dsp:sp>
    <dsp:sp modelId="{BFEAC4FF-3C8F-C848-B4E5-F0CF68C73950}">
      <dsp:nvSpPr>
        <dsp:cNvPr id="0" name=""/>
        <dsp:cNvSpPr/>
      </dsp:nvSpPr>
      <dsp:spPr>
        <a:xfrm>
          <a:off x="3398444" y="484772"/>
          <a:ext cx="1299571" cy="414827"/>
        </a:xfrm>
        <a:prstGeom prst="roundRect">
          <a:avLst/>
        </a:prstGeom>
        <a:gradFill rotWithShape="0">
          <a:gsLst>
            <a:gs pos="0">
              <a:schemeClr val="accent6">
                <a:alpha val="90000"/>
                <a:hueOff val="0"/>
                <a:satOff val="0"/>
                <a:lumOff val="0"/>
                <a:alphaOff val="-5000"/>
                <a:satMod val="103000"/>
                <a:lumMod val="102000"/>
                <a:tint val="94000"/>
              </a:schemeClr>
            </a:gs>
            <a:gs pos="50000">
              <a:schemeClr val="accent6">
                <a:alpha val="90000"/>
                <a:hueOff val="0"/>
                <a:satOff val="0"/>
                <a:lumOff val="0"/>
                <a:alphaOff val="-5000"/>
                <a:satMod val="110000"/>
                <a:lumMod val="100000"/>
                <a:shade val="100000"/>
              </a:schemeClr>
            </a:gs>
            <a:gs pos="100000">
              <a:schemeClr val="accent6">
                <a:alpha val="90000"/>
                <a:hueOff val="0"/>
                <a:satOff val="0"/>
                <a:lumOff val="0"/>
                <a:alphaOff val="-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u="none" strike="noStrike" kern="1200" dirty="0">
              <a:solidFill>
                <a:schemeClr val="accent6">
                  <a:lumMod val="50000"/>
                </a:schemeClr>
              </a:solidFill>
              <a:effectLst/>
              <a:latin typeface="Arial" panose="020B0604020202020204" pitchFamily="34" charset="0"/>
              <a:cs typeface="Arial" panose="020B0604020202020204" pitchFamily="34" charset="0"/>
            </a:rPr>
            <a:t>Physica</a:t>
          </a:r>
          <a:r>
            <a:rPr lang="en-GB" sz="1400" b="0" i="0" u="none" strike="noStrike" kern="1200" dirty="0">
              <a:solidFill>
                <a:schemeClr val="accent6">
                  <a:lumMod val="50000"/>
                </a:schemeClr>
              </a:solidFill>
              <a:effectLst/>
              <a:latin typeface="Arial" panose="020B0604020202020204" pitchFamily="34" charset="0"/>
              <a:cs typeface="Arial" panose="020B0604020202020204" pitchFamily="34" charset="0"/>
            </a:rPr>
            <a:t>l</a:t>
          </a:r>
          <a:endParaRPr lang="en-GB" sz="1400" kern="1200" dirty="0">
            <a:solidFill>
              <a:schemeClr val="accent6">
                <a:lumMod val="50000"/>
              </a:schemeClr>
            </a:solidFill>
            <a:latin typeface="Arial" panose="020B0604020202020204" pitchFamily="34" charset="0"/>
            <a:cs typeface="Arial" panose="020B0604020202020204" pitchFamily="34" charset="0"/>
          </a:endParaRPr>
        </a:p>
      </dsp:txBody>
      <dsp:txXfrm>
        <a:off x="3418694" y="505022"/>
        <a:ext cx="1259071" cy="374327"/>
      </dsp:txXfrm>
    </dsp:sp>
    <dsp:sp modelId="{328350A5-ED4D-EA47-BBA1-C831A87DC93D}">
      <dsp:nvSpPr>
        <dsp:cNvPr id="0" name=""/>
        <dsp:cNvSpPr/>
      </dsp:nvSpPr>
      <dsp:spPr>
        <a:xfrm>
          <a:off x="3582996" y="1184440"/>
          <a:ext cx="1299571" cy="414827"/>
        </a:xfrm>
        <a:prstGeom prst="roundRect">
          <a:avLst/>
        </a:prstGeom>
        <a:gradFill rotWithShape="0">
          <a:gsLst>
            <a:gs pos="0">
              <a:schemeClr val="accent6">
                <a:alpha val="90000"/>
                <a:hueOff val="0"/>
                <a:satOff val="0"/>
                <a:lumOff val="0"/>
                <a:alphaOff val="-10000"/>
                <a:satMod val="103000"/>
                <a:lumMod val="102000"/>
                <a:tint val="94000"/>
              </a:schemeClr>
            </a:gs>
            <a:gs pos="50000">
              <a:schemeClr val="accent6">
                <a:alpha val="90000"/>
                <a:hueOff val="0"/>
                <a:satOff val="0"/>
                <a:lumOff val="0"/>
                <a:alphaOff val="-10000"/>
                <a:satMod val="110000"/>
                <a:lumMod val="100000"/>
                <a:shade val="100000"/>
              </a:schemeClr>
            </a:gs>
            <a:gs pos="100000">
              <a:schemeClr val="accent6">
                <a:alpha val="90000"/>
                <a:hueOff val="0"/>
                <a:satOff val="0"/>
                <a:lumOff val="0"/>
                <a:alphaOff val="-1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Emotional</a:t>
          </a:r>
        </a:p>
      </dsp:txBody>
      <dsp:txXfrm>
        <a:off x="3603246" y="1204690"/>
        <a:ext cx="1259071" cy="374327"/>
      </dsp:txXfrm>
    </dsp:sp>
    <dsp:sp modelId="{CF1774E1-7B07-6544-B441-1EB817EB5028}">
      <dsp:nvSpPr>
        <dsp:cNvPr id="0" name=""/>
        <dsp:cNvSpPr/>
      </dsp:nvSpPr>
      <dsp:spPr>
        <a:xfrm>
          <a:off x="3070811" y="2085270"/>
          <a:ext cx="1299571" cy="414827"/>
        </a:xfrm>
        <a:prstGeom prst="roundRect">
          <a:avLst/>
        </a:prstGeom>
        <a:gradFill rotWithShape="0">
          <a:gsLst>
            <a:gs pos="0">
              <a:schemeClr val="accent6">
                <a:alpha val="90000"/>
                <a:hueOff val="0"/>
                <a:satOff val="0"/>
                <a:lumOff val="0"/>
                <a:alphaOff val="-15000"/>
                <a:satMod val="103000"/>
                <a:lumMod val="102000"/>
                <a:tint val="94000"/>
              </a:schemeClr>
            </a:gs>
            <a:gs pos="50000">
              <a:schemeClr val="accent6">
                <a:alpha val="90000"/>
                <a:hueOff val="0"/>
                <a:satOff val="0"/>
                <a:lumOff val="0"/>
                <a:alphaOff val="-15000"/>
                <a:satMod val="110000"/>
                <a:lumMod val="100000"/>
                <a:shade val="100000"/>
              </a:schemeClr>
            </a:gs>
            <a:gs pos="100000">
              <a:schemeClr val="accent6">
                <a:alpha val="90000"/>
                <a:hueOff val="0"/>
                <a:satOff val="0"/>
                <a:lumOff val="0"/>
                <a:alphaOff val="-1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Intellectual</a:t>
          </a:r>
        </a:p>
      </dsp:txBody>
      <dsp:txXfrm>
        <a:off x="3091061" y="2105520"/>
        <a:ext cx="1259071" cy="374327"/>
      </dsp:txXfrm>
    </dsp:sp>
    <dsp:sp modelId="{39544AA2-95FF-8446-8511-A6BE01C5896F}">
      <dsp:nvSpPr>
        <dsp:cNvPr id="0" name=""/>
        <dsp:cNvSpPr/>
      </dsp:nvSpPr>
      <dsp:spPr>
        <a:xfrm>
          <a:off x="2577172" y="2773372"/>
          <a:ext cx="1299571" cy="414827"/>
        </a:xfrm>
        <a:prstGeom prst="roundRect">
          <a:avLst/>
        </a:prstGeom>
        <a:gradFill rotWithShape="0">
          <a:gsLst>
            <a:gs pos="0">
              <a:schemeClr val="accent6">
                <a:alpha val="90000"/>
                <a:hueOff val="0"/>
                <a:satOff val="0"/>
                <a:lumOff val="0"/>
                <a:alphaOff val="-20000"/>
                <a:satMod val="103000"/>
                <a:lumMod val="102000"/>
                <a:tint val="94000"/>
              </a:schemeClr>
            </a:gs>
            <a:gs pos="50000">
              <a:schemeClr val="accent6">
                <a:alpha val="90000"/>
                <a:hueOff val="0"/>
                <a:satOff val="0"/>
                <a:lumOff val="0"/>
                <a:alphaOff val="-20000"/>
                <a:satMod val="110000"/>
                <a:lumMod val="100000"/>
                <a:shade val="100000"/>
              </a:schemeClr>
            </a:gs>
            <a:gs pos="100000">
              <a:schemeClr val="accent6">
                <a:alpha val="90000"/>
                <a:hueOff val="0"/>
                <a:satOff val="0"/>
                <a:lumOff val="0"/>
                <a:alphaOff val="-2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Social</a:t>
          </a:r>
        </a:p>
      </dsp:txBody>
      <dsp:txXfrm>
        <a:off x="2597422" y="2793622"/>
        <a:ext cx="1259071" cy="374327"/>
      </dsp:txXfrm>
    </dsp:sp>
    <dsp:sp modelId="{8969DBEB-95FE-2B48-B1B7-CEB6577DA306}">
      <dsp:nvSpPr>
        <dsp:cNvPr id="0" name=""/>
        <dsp:cNvSpPr/>
      </dsp:nvSpPr>
      <dsp:spPr>
        <a:xfrm>
          <a:off x="990906" y="2773381"/>
          <a:ext cx="1299571" cy="414827"/>
        </a:xfrm>
        <a:prstGeom prst="roundRect">
          <a:avLst/>
        </a:prstGeom>
        <a:gradFill rotWithShape="0">
          <a:gsLst>
            <a:gs pos="0">
              <a:schemeClr val="accent6">
                <a:alpha val="90000"/>
                <a:hueOff val="0"/>
                <a:satOff val="0"/>
                <a:lumOff val="0"/>
                <a:alphaOff val="-25000"/>
                <a:satMod val="103000"/>
                <a:lumMod val="102000"/>
                <a:tint val="94000"/>
              </a:schemeClr>
            </a:gs>
            <a:gs pos="50000">
              <a:schemeClr val="accent6">
                <a:alpha val="90000"/>
                <a:hueOff val="0"/>
                <a:satOff val="0"/>
                <a:lumOff val="0"/>
                <a:alphaOff val="-25000"/>
                <a:satMod val="110000"/>
                <a:lumMod val="100000"/>
                <a:shade val="100000"/>
              </a:schemeClr>
            </a:gs>
            <a:gs pos="100000">
              <a:schemeClr val="accent6">
                <a:alpha val="90000"/>
                <a:hueOff val="0"/>
                <a:satOff val="0"/>
                <a:lumOff val="0"/>
                <a:alphaOff val="-2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Spiritual</a:t>
          </a:r>
        </a:p>
      </dsp:txBody>
      <dsp:txXfrm>
        <a:off x="1011156" y="2793631"/>
        <a:ext cx="1259071" cy="374327"/>
      </dsp:txXfrm>
    </dsp:sp>
    <dsp:sp modelId="{D7287854-9718-D249-8FE6-F7697191FEA7}">
      <dsp:nvSpPr>
        <dsp:cNvPr id="0" name=""/>
        <dsp:cNvSpPr/>
      </dsp:nvSpPr>
      <dsp:spPr>
        <a:xfrm>
          <a:off x="536281" y="2085269"/>
          <a:ext cx="1299571" cy="414827"/>
        </a:xfrm>
        <a:prstGeom prst="roundRect">
          <a:avLst/>
        </a:prstGeom>
        <a:gradFill rotWithShape="0">
          <a:gsLst>
            <a:gs pos="0">
              <a:schemeClr val="accent6">
                <a:alpha val="90000"/>
                <a:hueOff val="0"/>
                <a:satOff val="0"/>
                <a:lumOff val="0"/>
                <a:alphaOff val="-30000"/>
                <a:satMod val="103000"/>
                <a:lumMod val="102000"/>
                <a:tint val="94000"/>
              </a:schemeClr>
            </a:gs>
            <a:gs pos="50000">
              <a:schemeClr val="accent6">
                <a:alpha val="90000"/>
                <a:hueOff val="0"/>
                <a:satOff val="0"/>
                <a:lumOff val="0"/>
                <a:alphaOff val="-30000"/>
                <a:satMod val="110000"/>
                <a:lumMod val="100000"/>
                <a:shade val="100000"/>
              </a:schemeClr>
            </a:gs>
            <a:gs pos="100000">
              <a:schemeClr val="accent6">
                <a:alpha val="90000"/>
                <a:hueOff val="0"/>
                <a:satOff val="0"/>
                <a:lumOff val="0"/>
                <a:alphaOff val="-3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Vocational</a:t>
          </a:r>
        </a:p>
      </dsp:txBody>
      <dsp:txXfrm>
        <a:off x="556531" y="2105519"/>
        <a:ext cx="1259071" cy="374327"/>
      </dsp:txXfrm>
    </dsp:sp>
    <dsp:sp modelId="{CAD3CFC9-09B1-9D4E-BDD2-5D4632C3B128}">
      <dsp:nvSpPr>
        <dsp:cNvPr id="0" name=""/>
        <dsp:cNvSpPr/>
      </dsp:nvSpPr>
      <dsp:spPr>
        <a:xfrm>
          <a:off x="0" y="1236971"/>
          <a:ext cx="1299571" cy="414827"/>
        </a:xfrm>
        <a:prstGeom prst="roundRect">
          <a:avLst/>
        </a:prstGeom>
        <a:gradFill rotWithShape="0">
          <a:gsLst>
            <a:gs pos="0">
              <a:schemeClr val="accent6">
                <a:alpha val="90000"/>
                <a:hueOff val="0"/>
                <a:satOff val="0"/>
                <a:lumOff val="0"/>
                <a:alphaOff val="-35000"/>
                <a:satMod val="103000"/>
                <a:lumMod val="102000"/>
                <a:tint val="94000"/>
              </a:schemeClr>
            </a:gs>
            <a:gs pos="50000">
              <a:schemeClr val="accent6">
                <a:alpha val="90000"/>
                <a:hueOff val="0"/>
                <a:satOff val="0"/>
                <a:lumOff val="0"/>
                <a:alphaOff val="-35000"/>
                <a:satMod val="110000"/>
                <a:lumMod val="100000"/>
                <a:shade val="100000"/>
              </a:schemeClr>
            </a:gs>
            <a:gs pos="100000">
              <a:schemeClr val="accent6">
                <a:alpha val="90000"/>
                <a:hueOff val="0"/>
                <a:satOff val="0"/>
                <a:lumOff val="0"/>
                <a:alphaOff val="-35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Financial</a:t>
          </a:r>
        </a:p>
      </dsp:txBody>
      <dsp:txXfrm>
        <a:off x="20250" y="1257221"/>
        <a:ext cx="1259071" cy="374327"/>
      </dsp:txXfrm>
    </dsp:sp>
    <dsp:sp modelId="{54542D1F-1706-564D-A527-51A1A6E55FA2}">
      <dsp:nvSpPr>
        <dsp:cNvPr id="0" name=""/>
        <dsp:cNvSpPr/>
      </dsp:nvSpPr>
      <dsp:spPr>
        <a:xfrm>
          <a:off x="89495" y="537547"/>
          <a:ext cx="1478752" cy="403805"/>
        </a:xfrm>
        <a:prstGeom prst="roundRect">
          <a:avLst/>
        </a:prstGeom>
        <a:gradFill rotWithShape="0">
          <a:gsLst>
            <a:gs pos="0">
              <a:schemeClr val="accent6">
                <a:alpha val="90000"/>
                <a:hueOff val="0"/>
                <a:satOff val="0"/>
                <a:lumOff val="0"/>
                <a:alphaOff val="-40000"/>
                <a:satMod val="103000"/>
                <a:lumMod val="102000"/>
                <a:tint val="94000"/>
              </a:schemeClr>
            </a:gs>
            <a:gs pos="50000">
              <a:schemeClr val="accent6">
                <a:alpha val="90000"/>
                <a:hueOff val="0"/>
                <a:satOff val="0"/>
                <a:lumOff val="0"/>
                <a:alphaOff val="-40000"/>
                <a:satMod val="110000"/>
                <a:lumMod val="100000"/>
                <a:shade val="100000"/>
              </a:schemeClr>
            </a:gs>
            <a:gs pos="100000">
              <a:schemeClr val="accent6">
                <a:alpha val="90000"/>
                <a:hueOff val="0"/>
                <a:satOff val="0"/>
                <a:lumOff val="0"/>
                <a:alphaOff val="-40000"/>
                <a:lumMod val="99000"/>
                <a:satMod val="120000"/>
                <a:shade val="78000"/>
              </a:schemeClr>
            </a:gs>
          </a:gsLst>
          <a:lin ang="5400000" scaled="0"/>
        </a:gradFill>
        <a:ln cmpd="dbl">
          <a:solidFill>
            <a:schemeClr val="accent6">
              <a:lumMod val="75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6">
                  <a:lumMod val="50000"/>
                </a:schemeClr>
              </a:solidFill>
              <a:latin typeface="Arial" panose="020B0604020202020204" pitchFamily="34" charset="0"/>
              <a:cs typeface="Arial" panose="020B0604020202020204" pitchFamily="34" charset="0"/>
            </a:rPr>
            <a:t>Environmental</a:t>
          </a:r>
        </a:p>
      </dsp:txBody>
      <dsp:txXfrm>
        <a:off x="109207" y="557259"/>
        <a:ext cx="1439328" cy="36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EC521-491C-1B4A-93CC-6BE2F49B7FC7}">
      <dsp:nvSpPr>
        <dsp:cNvPr id="0" name=""/>
        <dsp:cNvSpPr/>
      </dsp:nvSpPr>
      <dsp:spPr>
        <a:xfrm>
          <a:off x="740136" y="594860"/>
          <a:ext cx="1548208" cy="1548208"/>
        </a:xfrm>
        <a:prstGeom prst="pieWedge">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Quantitative evidence of impact</a:t>
          </a:r>
          <a:endParaRPr lang="en-GB" sz="1200" kern="1200" dirty="0">
            <a:latin typeface="Arial" panose="020B0604020202020204" pitchFamily="34" charset="0"/>
            <a:cs typeface="Arial" panose="020B0604020202020204" pitchFamily="34" charset="0"/>
          </a:endParaRPr>
        </a:p>
      </dsp:txBody>
      <dsp:txXfrm>
        <a:off x="1193596" y="1048320"/>
        <a:ext cx="1094748" cy="1094748"/>
      </dsp:txXfrm>
    </dsp:sp>
    <dsp:sp modelId="{03339DA6-7014-5042-AD50-9BBD3E3DD397}">
      <dsp:nvSpPr>
        <dsp:cNvPr id="0" name=""/>
        <dsp:cNvSpPr/>
      </dsp:nvSpPr>
      <dsp:spPr>
        <a:xfrm rot="5400000">
          <a:off x="2359855" y="594860"/>
          <a:ext cx="1548208" cy="1548208"/>
        </a:xfrm>
        <a:prstGeom prst="pieWedge">
          <a:avLst/>
        </a:prstGeom>
        <a:solidFill>
          <a:schemeClr val="accent6">
            <a:shade val="50000"/>
            <a:hueOff val="184212"/>
            <a:satOff val="-8053"/>
            <a:lumOff val="2198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21,440 attendances and 2,420 unique participants engaged (Saheli Hub, 2024)</a:t>
          </a:r>
          <a:endParaRPr lang="en-GB" sz="1200" kern="1200" dirty="0">
            <a:latin typeface="Arial" panose="020B0604020202020204" pitchFamily="34" charset="0"/>
            <a:cs typeface="Arial" panose="020B0604020202020204" pitchFamily="34" charset="0"/>
          </a:endParaRPr>
        </a:p>
      </dsp:txBody>
      <dsp:txXfrm rot="-5400000">
        <a:off x="2359855" y="1048320"/>
        <a:ext cx="1094748" cy="1094748"/>
      </dsp:txXfrm>
    </dsp:sp>
    <dsp:sp modelId="{6CBDC268-72B4-104B-8DE1-25D72A0F8F5F}">
      <dsp:nvSpPr>
        <dsp:cNvPr id="0" name=""/>
        <dsp:cNvSpPr/>
      </dsp:nvSpPr>
      <dsp:spPr>
        <a:xfrm rot="10800000">
          <a:off x="2359855" y="2214579"/>
          <a:ext cx="1548208" cy="1548208"/>
        </a:xfrm>
        <a:prstGeom prst="pieWedge">
          <a:avLst/>
        </a:prstGeom>
        <a:solidFill>
          <a:schemeClr val="accent6">
            <a:shade val="50000"/>
            <a:hueOff val="368424"/>
            <a:satOff val="-16105"/>
            <a:lumOff val="4396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93% from ethnically diverse communities; 89% women</a:t>
          </a:r>
          <a:endParaRPr lang="en-GB" sz="1200" kern="1200">
            <a:latin typeface="Arial" panose="020B0604020202020204" pitchFamily="34" charset="0"/>
            <a:cs typeface="Arial" panose="020B0604020202020204" pitchFamily="34" charset="0"/>
          </a:endParaRPr>
        </a:p>
      </dsp:txBody>
      <dsp:txXfrm rot="10800000">
        <a:off x="2359855" y="2214579"/>
        <a:ext cx="1094748" cy="1094748"/>
      </dsp:txXfrm>
    </dsp:sp>
    <dsp:sp modelId="{8F43BE22-6A58-C444-AE12-800CC76885D2}">
      <dsp:nvSpPr>
        <dsp:cNvPr id="0" name=""/>
        <dsp:cNvSpPr/>
      </dsp:nvSpPr>
      <dsp:spPr>
        <a:xfrm rot="16200000">
          <a:off x="740136" y="2214579"/>
          <a:ext cx="1548208" cy="1548208"/>
        </a:xfrm>
        <a:prstGeom prst="pieWedge">
          <a:avLst/>
        </a:prstGeom>
        <a:solidFill>
          <a:schemeClr val="accent6">
            <a:shade val="50000"/>
            <a:hueOff val="184212"/>
            <a:satOff val="-8053"/>
            <a:lumOff val="2198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latin typeface="Arial" panose="020B0604020202020204" pitchFamily="34" charset="0"/>
              <a:cs typeface="Arial" panose="020B0604020202020204" pitchFamily="34" charset="0"/>
            </a:rPr>
            <a:t>More than 3,500 women supported to learn cycling skills</a:t>
          </a:r>
          <a:endParaRPr lang="en-GB" sz="1200" kern="1200">
            <a:latin typeface="Arial" panose="020B0604020202020204" pitchFamily="34" charset="0"/>
            <a:cs typeface="Arial" panose="020B0604020202020204" pitchFamily="34" charset="0"/>
          </a:endParaRPr>
        </a:p>
      </dsp:txBody>
      <dsp:txXfrm rot="5400000">
        <a:off x="1193596" y="2214579"/>
        <a:ext cx="1094748" cy="1094748"/>
      </dsp:txXfrm>
    </dsp:sp>
    <dsp:sp modelId="{A9F6A640-5C69-B740-8E2A-99E63C37ED53}">
      <dsp:nvSpPr>
        <dsp:cNvPr id="0" name=""/>
        <dsp:cNvSpPr/>
      </dsp:nvSpPr>
      <dsp:spPr>
        <a:xfrm>
          <a:off x="2056828" y="1857025"/>
          <a:ext cx="534543" cy="464820"/>
        </a:xfrm>
        <a:prstGeom prst="circularArrow">
          <a:avLst/>
        </a:prstGeom>
        <a:solidFill>
          <a:schemeClr val="accent6">
            <a:tint val="55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F10E894C-F17B-584F-968B-B894CD7ADB98}">
      <dsp:nvSpPr>
        <dsp:cNvPr id="0" name=""/>
        <dsp:cNvSpPr/>
      </dsp:nvSpPr>
      <dsp:spPr>
        <a:xfrm rot="10800000">
          <a:off x="2056828" y="2035802"/>
          <a:ext cx="534543" cy="464820"/>
        </a:xfrm>
        <a:prstGeom prst="circularArrow">
          <a:avLst/>
        </a:prstGeom>
        <a:solidFill>
          <a:schemeClr val="accent6">
            <a:tint val="55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1E468-A7E2-7743-90BB-709FE3DD2760}">
      <dsp:nvSpPr>
        <dsp:cNvPr id="0" name=""/>
        <dsp:cNvSpPr/>
      </dsp:nvSpPr>
      <dsp:spPr>
        <a:xfrm>
          <a:off x="0" y="0"/>
          <a:ext cx="4254500" cy="556152"/>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Qualitative evidence of impact</a:t>
          </a:r>
          <a:endParaRPr lang="en-GB" sz="1400" kern="1200"/>
        </a:p>
      </dsp:txBody>
      <dsp:txXfrm>
        <a:off x="27149" y="27149"/>
        <a:ext cx="4200202" cy="501854"/>
      </dsp:txXfrm>
    </dsp:sp>
    <dsp:sp modelId="{A9FE4D9F-0381-934C-AFE8-C79E7A2E8DD8}">
      <dsp:nvSpPr>
        <dsp:cNvPr id="0" name=""/>
        <dsp:cNvSpPr/>
      </dsp:nvSpPr>
      <dsp:spPr>
        <a:xfrm>
          <a:off x="0" y="599086"/>
          <a:ext cx="4254500" cy="556152"/>
        </a:xfrm>
        <a:prstGeom prst="roundRect">
          <a:avLst/>
        </a:prstGeom>
        <a:solidFill>
          <a:schemeClr val="accent6">
            <a:shade val="80000"/>
            <a:hueOff val="160640"/>
            <a:satOff val="-6455"/>
            <a:lumOff val="138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Participants reported improvements in physical, emotional and social wellbeing</a:t>
          </a:r>
          <a:endParaRPr lang="en-GB" sz="1400" kern="1200"/>
        </a:p>
      </dsp:txBody>
      <dsp:txXfrm>
        <a:off x="27149" y="626235"/>
        <a:ext cx="4200202" cy="501854"/>
      </dsp:txXfrm>
    </dsp:sp>
    <dsp:sp modelId="{195D9D62-4238-D84B-B6B6-AFFFA57C4C64}">
      <dsp:nvSpPr>
        <dsp:cNvPr id="0" name=""/>
        <dsp:cNvSpPr/>
      </dsp:nvSpPr>
      <dsp:spPr>
        <a:xfrm>
          <a:off x="0" y="1195559"/>
          <a:ext cx="4254500" cy="556152"/>
        </a:xfrm>
        <a:prstGeom prst="roundRec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Some service users described the programme as a “lifeline” (Saheli Hub, 2024)</a:t>
          </a:r>
          <a:endParaRPr lang="en-GB" sz="1400" kern="1200"/>
        </a:p>
      </dsp:txBody>
      <dsp:txXfrm>
        <a:off x="27149" y="1222708"/>
        <a:ext cx="4200202" cy="501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1B201-2D35-8D45-8782-3847EDA2B90F}">
      <dsp:nvSpPr>
        <dsp:cNvPr id="0" name=""/>
        <dsp:cNvSpPr/>
      </dsp:nvSpPr>
      <dsp:spPr>
        <a:xfrm rot="10800000">
          <a:off x="761990" y="1180"/>
          <a:ext cx="10490218" cy="636729"/>
        </a:xfrm>
        <a:prstGeom prst="homePlate">
          <a:avLst/>
        </a:prstGeom>
        <a:gradFill rotWithShape="0">
          <a:gsLst>
            <a:gs pos="0">
              <a:schemeClr val="accent6">
                <a:shade val="80000"/>
                <a:hueOff val="0"/>
                <a:satOff val="0"/>
                <a:lumOff val="0"/>
                <a:alphaOff val="0"/>
                <a:lumMod val="110000"/>
                <a:satMod val="105000"/>
                <a:tint val="67000"/>
              </a:schemeClr>
            </a:gs>
            <a:gs pos="50000">
              <a:schemeClr val="accent6">
                <a:shade val="80000"/>
                <a:hueOff val="0"/>
                <a:satOff val="0"/>
                <a:lumOff val="0"/>
                <a:alphaOff val="0"/>
                <a:lumMod val="105000"/>
                <a:satMod val="103000"/>
                <a:tint val="73000"/>
              </a:schemeClr>
            </a:gs>
            <a:gs pos="100000">
              <a:schemeClr val="accent6">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Provide longer-term and more stable funding for culturally responsive community </a:t>
          </a:r>
          <a:r>
            <a:rPr lang="en-US" sz="1400" b="0" i="0" kern="1200" dirty="0" err="1">
              <a:latin typeface="Arial" panose="020B0604020202020204" pitchFamily="34" charset="0"/>
              <a:cs typeface="Arial" panose="020B0604020202020204" pitchFamily="34" charset="0"/>
            </a:rPr>
            <a:t>organisations</a:t>
          </a:r>
          <a:r>
            <a:rPr lang="en-US" sz="1400" b="0" i="0" kern="1200" dirty="0">
              <a:latin typeface="Arial" panose="020B0604020202020204" pitchFamily="34" charset="0"/>
              <a:cs typeface="Arial" panose="020B0604020202020204" pitchFamily="34" charset="0"/>
            </a:rPr>
            <a:t> such as Saheli Hub, as short commissioning cycles can disrupt trusted preventative services relied upon by underserved women (Marmot et al., 2020).</a:t>
          </a:r>
          <a:endParaRPr lang="en-GB" sz="1400" kern="1200" dirty="0">
            <a:latin typeface="Arial" panose="020B0604020202020204" pitchFamily="34" charset="0"/>
            <a:cs typeface="Arial" panose="020B0604020202020204" pitchFamily="34" charset="0"/>
          </a:endParaRPr>
        </a:p>
      </dsp:txBody>
      <dsp:txXfrm rot="10800000">
        <a:off x="921172" y="1180"/>
        <a:ext cx="10331036" cy="636729"/>
      </dsp:txXfrm>
    </dsp:sp>
    <dsp:sp modelId="{F732F529-3F81-AE4D-AABC-E0CCAB14D18F}">
      <dsp:nvSpPr>
        <dsp:cNvPr id="0" name=""/>
        <dsp:cNvSpPr/>
      </dsp:nvSpPr>
      <dsp:spPr>
        <a:xfrm>
          <a:off x="495371" y="2"/>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AA118202-C065-4E49-B0F5-A99694D96934}">
      <dsp:nvSpPr>
        <dsp:cNvPr id="0" name=""/>
        <dsp:cNvSpPr/>
      </dsp:nvSpPr>
      <dsp:spPr>
        <a:xfrm rot="10800000">
          <a:off x="761990" y="827978"/>
          <a:ext cx="10490218" cy="636729"/>
        </a:xfrm>
        <a:prstGeom prst="homePlate">
          <a:avLst/>
        </a:prstGeom>
        <a:gradFill rotWithShape="0">
          <a:gsLst>
            <a:gs pos="0">
              <a:schemeClr val="accent6">
                <a:shade val="80000"/>
                <a:hueOff val="53547"/>
                <a:satOff val="-2152"/>
                <a:lumOff val="4605"/>
                <a:alphaOff val="0"/>
                <a:lumMod val="110000"/>
                <a:satMod val="105000"/>
                <a:tint val="67000"/>
              </a:schemeClr>
            </a:gs>
            <a:gs pos="50000">
              <a:schemeClr val="accent6">
                <a:shade val="80000"/>
                <a:hueOff val="53547"/>
                <a:satOff val="-2152"/>
                <a:lumOff val="4605"/>
                <a:alphaOff val="0"/>
                <a:lumMod val="105000"/>
                <a:satMod val="103000"/>
                <a:tint val="73000"/>
              </a:schemeClr>
            </a:gs>
            <a:gs pos="100000">
              <a:schemeClr val="accent6">
                <a:shade val="80000"/>
                <a:hueOff val="53547"/>
                <a:satOff val="-2152"/>
                <a:lumOff val="46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l" defTabSz="622300">
            <a:lnSpc>
              <a:spcPct val="90000"/>
            </a:lnSpc>
            <a:spcBef>
              <a:spcPct val="0"/>
            </a:spcBef>
            <a:spcAft>
              <a:spcPct val="35000"/>
            </a:spcAft>
            <a:buNone/>
          </a:pPr>
          <a:endParaRPr lang="en-US" sz="1400" b="0" i="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Fully embed the Patient and </a:t>
          </a:r>
          <a:r>
            <a:rPr lang="en-US" sz="1400" b="0" i="0" kern="1200" dirty="0" err="1">
              <a:latin typeface="Arial" panose="020B0604020202020204" pitchFamily="34" charset="0"/>
              <a:cs typeface="Arial" panose="020B0604020202020204" pitchFamily="34" charset="0"/>
            </a:rPr>
            <a:t>Carer</a:t>
          </a:r>
          <a:r>
            <a:rPr lang="en-US" sz="1400" b="0" i="0" kern="1200" dirty="0">
              <a:latin typeface="Arial" panose="020B0604020202020204" pitchFamily="34" charset="0"/>
              <a:cs typeface="Arial" panose="020B0604020202020204" pitchFamily="34" charset="0"/>
            </a:rPr>
            <a:t> Race Equality Framework across local systems with transparent monitoring of access, experience and outcomes for minority ethnic groups (NHS England, 2023; Race Equality Foundation, 2022).</a:t>
          </a:r>
          <a:br>
            <a:rPr lang="en-US" sz="1400" b="0" i="0" kern="120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dsp:txBody>
      <dsp:txXfrm rot="10800000">
        <a:off x="921172" y="827978"/>
        <a:ext cx="10331036" cy="636729"/>
      </dsp:txXfrm>
    </dsp:sp>
    <dsp:sp modelId="{A3810F8A-255B-B944-B27B-36683F0D6E1E}">
      <dsp:nvSpPr>
        <dsp:cNvPr id="0" name=""/>
        <dsp:cNvSpPr/>
      </dsp:nvSpPr>
      <dsp:spPr>
        <a:xfrm>
          <a:off x="500044" y="827978"/>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590D59F-3F35-9E46-B156-F4E0EA2FC859}">
      <dsp:nvSpPr>
        <dsp:cNvPr id="0" name=""/>
        <dsp:cNvSpPr/>
      </dsp:nvSpPr>
      <dsp:spPr>
        <a:xfrm rot="10800000">
          <a:off x="761990" y="1654775"/>
          <a:ext cx="10490218" cy="636729"/>
        </a:xfrm>
        <a:prstGeom prst="homePlate">
          <a:avLst/>
        </a:prstGeom>
        <a:gradFill rotWithShape="0">
          <a:gsLst>
            <a:gs pos="0">
              <a:schemeClr val="accent6">
                <a:shade val="80000"/>
                <a:hueOff val="107093"/>
                <a:satOff val="-4303"/>
                <a:lumOff val="9209"/>
                <a:alphaOff val="0"/>
                <a:lumMod val="110000"/>
                <a:satMod val="105000"/>
                <a:tint val="67000"/>
              </a:schemeClr>
            </a:gs>
            <a:gs pos="50000">
              <a:schemeClr val="accent6">
                <a:shade val="80000"/>
                <a:hueOff val="107093"/>
                <a:satOff val="-4303"/>
                <a:lumOff val="9209"/>
                <a:alphaOff val="0"/>
                <a:lumMod val="105000"/>
                <a:satMod val="103000"/>
                <a:tint val="73000"/>
              </a:schemeClr>
            </a:gs>
            <a:gs pos="100000">
              <a:schemeClr val="accent6">
                <a:shade val="80000"/>
                <a:hueOff val="107093"/>
                <a:satOff val="-4303"/>
                <a:lumOff val="92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Improve routine collection and use of disaggregated data on ethnicity, gender and deprivation to identify hidden unmet need and prevent one-size-fits-all service design (Williams et al., 2022).</a:t>
          </a:r>
          <a:endParaRPr lang="en-GB" sz="1400" kern="1200" dirty="0">
            <a:latin typeface="Arial" panose="020B0604020202020204" pitchFamily="34" charset="0"/>
            <a:cs typeface="Arial" panose="020B0604020202020204" pitchFamily="34" charset="0"/>
          </a:endParaRPr>
        </a:p>
      </dsp:txBody>
      <dsp:txXfrm rot="10800000">
        <a:off x="921172" y="1654775"/>
        <a:ext cx="10331036" cy="636729"/>
      </dsp:txXfrm>
    </dsp:sp>
    <dsp:sp modelId="{4C1BC22E-F83F-A24C-BAB4-CE654DF0E2FE}">
      <dsp:nvSpPr>
        <dsp:cNvPr id="0" name=""/>
        <dsp:cNvSpPr/>
      </dsp:nvSpPr>
      <dsp:spPr>
        <a:xfrm>
          <a:off x="500044" y="1654775"/>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D9FA1C4-6B33-1243-86B7-01CC77C691CC}">
      <dsp:nvSpPr>
        <dsp:cNvPr id="0" name=""/>
        <dsp:cNvSpPr/>
      </dsp:nvSpPr>
      <dsp:spPr>
        <a:xfrm rot="10800000">
          <a:off x="761990" y="2481573"/>
          <a:ext cx="10490218" cy="636729"/>
        </a:xfrm>
        <a:prstGeom prst="homePlate">
          <a:avLst/>
        </a:prstGeom>
        <a:gradFill rotWithShape="0">
          <a:gsLst>
            <a:gs pos="0">
              <a:schemeClr val="accent6">
                <a:shade val="80000"/>
                <a:hueOff val="160640"/>
                <a:satOff val="-6455"/>
                <a:lumOff val="13814"/>
                <a:alphaOff val="0"/>
                <a:lumMod val="110000"/>
                <a:satMod val="105000"/>
                <a:tint val="67000"/>
              </a:schemeClr>
            </a:gs>
            <a:gs pos="50000">
              <a:schemeClr val="accent6">
                <a:shade val="80000"/>
                <a:hueOff val="160640"/>
                <a:satOff val="-6455"/>
                <a:lumOff val="13814"/>
                <a:alphaOff val="0"/>
                <a:lumMod val="105000"/>
                <a:satMod val="103000"/>
                <a:tint val="73000"/>
              </a:schemeClr>
            </a:gs>
            <a:gs pos="100000">
              <a:schemeClr val="accent6">
                <a:shade val="80000"/>
                <a:hueOff val="160640"/>
                <a:satOff val="-6455"/>
                <a:lumOff val="138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Increase dedicated prevention and community health budgets within Integrated Care Systems, as current spending remains heavily weighted towards acute treatment despite strong evidence on the value of early intervention (Marmot et al., 2020; NHS England, 2025).</a:t>
          </a:r>
          <a:endParaRPr lang="en-GB" sz="1400" kern="1200" dirty="0">
            <a:latin typeface="Arial" panose="020B0604020202020204" pitchFamily="34" charset="0"/>
            <a:cs typeface="Arial" panose="020B0604020202020204" pitchFamily="34" charset="0"/>
          </a:endParaRPr>
        </a:p>
      </dsp:txBody>
      <dsp:txXfrm rot="10800000">
        <a:off x="921172" y="2481573"/>
        <a:ext cx="10331036" cy="636729"/>
      </dsp:txXfrm>
    </dsp:sp>
    <dsp:sp modelId="{9989C2E5-9020-FC4A-A327-01D251976DAB}">
      <dsp:nvSpPr>
        <dsp:cNvPr id="0" name=""/>
        <dsp:cNvSpPr/>
      </dsp:nvSpPr>
      <dsp:spPr>
        <a:xfrm>
          <a:off x="500044" y="2481573"/>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9A210EB-8C9D-E748-8D77-52D1F0094E57}">
      <dsp:nvSpPr>
        <dsp:cNvPr id="0" name=""/>
        <dsp:cNvSpPr/>
      </dsp:nvSpPr>
      <dsp:spPr>
        <a:xfrm rot="10800000">
          <a:off x="761990" y="3308370"/>
          <a:ext cx="10490218" cy="636729"/>
        </a:xfrm>
        <a:prstGeom prst="homePlate">
          <a:avLst/>
        </a:prstGeom>
        <a:gradFill rotWithShape="0">
          <a:gsLst>
            <a:gs pos="0">
              <a:schemeClr val="accent6">
                <a:shade val="80000"/>
                <a:hueOff val="214187"/>
                <a:satOff val="-8606"/>
                <a:lumOff val="18419"/>
                <a:alphaOff val="0"/>
                <a:lumMod val="110000"/>
                <a:satMod val="105000"/>
                <a:tint val="67000"/>
              </a:schemeClr>
            </a:gs>
            <a:gs pos="50000">
              <a:schemeClr val="accent6">
                <a:shade val="80000"/>
                <a:hueOff val="214187"/>
                <a:satOff val="-8606"/>
                <a:lumOff val="18419"/>
                <a:alphaOff val="0"/>
                <a:lumMod val="105000"/>
                <a:satMod val="103000"/>
                <a:tint val="73000"/>
              </a:schemeClr>
            </a:gs>
            <a:gs pos="100000">
              <a:schemeClr val="accent6">
                <a:shade val="80000"/>
                <a:hueOff val="214187"/>
                <a:satOff val="-8606"/>
                <a:lumOff val="1841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Strengthen patient and community voice within local service planning through co-production and structured feedback mechanisms, ensuring underserved women help shape prevention services (NHS England, 2023; Race Equality Foundation, 2022).</a:t>
          </a:r>
          <a:endParaRPr lang="en-GB" sz="1400" kern="1200" dirty="0">
            <a:latin typeface="Arial" panose="020B0604020202020204" pitchFamily="34" charset="0"/>
            <a:cs typeface="Arial" panose="020B0604020202020204" pitchFamily="34" charset="0"/>
          </a:endParaRPr>
        </a:p>
      </dsp:txBody>
      <dsp:txXfrm rot="10800000">
        <a:off x="921172" y="3308370"/>
        <a:ext cx="10331036" cy="636729"/>
      </dsp:txXfrm>
    </dsp:sp>
    <dsp:sp modelId="{1E47B8EC-2ADC-C44F-A12E-61220E47C285}">
      <dsp:nvSpPr>
        <dsp:cNvPr id="0" name=""/>
        <dsp:cNvSpPr/>
      </dsp:nvSpPr>
      <dsp:spPr>
        <a:xfrm>
          <a:off x="500044" y="3308370"/>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423892A-DFBA-AD45-8FC8-C5C2F1F604CD}">
      <dsp:nvSpPr>
        <dsp:cNvPr id="0" name=""/>
        <dsp:cNvSpPr/>
      </dsp:nvSpPr>
      <dsp:spPr>
        <a:xfrm rot="10800000">
          <a:off x="761990" y="4135168"/>
          <a:ext cx="10490218" cy="636729"/>
        </a:xfrm>
        <a:prstGeom prst="homePlate">
          <a:avLst/>
        </a:prstGeom>
        <a:gradFill rotWithShape="0">
          <a:gsLst>
            <a:gs pos="0">
              <a:schemeClr val="accent6">
                <a:shade val="80000"/>
                <a:hueOff val="267733"/>
                <a:satOff val="-10758"/>
                <a:lumOff val="23023"/>
                <a:alphaOff val="0"/>
                <a:lumMod val="110000"/>
                <a:satMod val="105000"/>
                <a:tint val="67000"/>
              </a:schemeClr>
            </a:gs>
            <a:gs pos="50000">
              <a:schemeClr val="accent6">
                <a:shade val="80000"/>
                <a:hueOff val="267733"/>
                <a:satOff val="-10758"/>
                <a:lumOff val="23023"/>
                <a:alphaOff val="0"/>
                <a:lumMod val="105000"/>
                <a:satMod val="103000"/>
                <a:tint val="73000"/>
              </a:schemeClr>
            </a:gs>
            <a:gs pos="100000">
              <a:schemeClr val="accent6">
                <a:shade val="80000"/>
                <a:hueOff val="267733"/>
                <a:satOff val="-10758"/>
                <a:lumOff val="2302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Introduce longer-term commissioning models for voluntary and community sector providers to reduce financial instability and allow proven women-focused </a:t>
          </a:r>
          <a:r>
            <a:rPr lang="en-US" sz="1400" b="0" i="0" kern="1200" dirty="0" err="1">
              <a:latin typeface="Arial" panose="020B0604020202020204" pitchFamily="34" charset="0"/>
              <a:cs typeface="Arial" panose="020B0604020202020204" pitchFamily="34" charset="0"/>
            </a:rPr>
            <a:t>programmes</a:t>
          </a:r>
          <a:r>
            <a:rPr lang="en-US" sz="1400" b="0" i="0" kern="1200" dirty="0">
              <a:latin typeface="Arial" panose="020B0604020202020204" pitchFamily="34" charset="0"/>
              <a:cs typeface="Arial" panose="020B0604020202020204" pitchFamily="34" charset="0"/>
            </a:rPr>
            <a:t> to scale sustainably (The King’s Fund, 2022).</a:t>
          </a:r>
          <a:endParaRPr lang="en-GB" sz="1400" kern="1200" dirty="0">
            <a:latin typeface="Arial" panose="020B0604020202020204" pitchFamily="34" charset="0"/>
            <a:cs typeface="Arial" panose="020B0604020202020204" pitchFamily="34" charset="0"/>
          </a:endParaRPr>
        </a:p>
      </dsp:txBody>
      <dsp:txXfrm rot="10800000">
        <a:off x="921172" y="4135168"/>
        <a:ext cx="10331036" cy="636729"/>
      </dsp:txXfrm>
    </dsp:sp>
    <dsp:sp modelId="{F2F01E2E-E471-104E-8036-246B9EDAE06A}">
      <dsp:nvSpPr>
        <dsp:cNvPr id="0" name=""/>
        <dsp:cNvSpPr/>
      </dsp:nvSpPr>
      <dsp:spPr>
        <a:xfrm>
          <a:off x="500044" y="4135168"/>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E9546133-90DB-A840-86F7-42CE4378EC33}">
      <dsp:nvSpPr>
        <dsp:cNvPr id="0" name=""/>
        <dsp:cNvSpPr/>
      </dsp:nvSpPr>
      <dsp:spPr>
        <a:xfrm rot="10800000">
          <a:off x="761990" y="4961966"/>
          <a:ext cx="10490218" cy="636729"/>
        </a:xfrm>
        <a:prstGeom prst="homePlate">
          <a:avLst/>
        </a:prstGeom>
        <a:gradFill rotWithShape="0">
          <a:gsLst>
            <a:gs pos="0">
              <a:schemeClr val="accent6">
                <a:shade val="80000"/>
                <a:hueOff val="321280"/>
                <a:satOff val="-12909"/>
                <a:lumOff val="27628"/>
                <a:alphaOff val="0"/>
                <a:lumMod val="110000"/>
                <a:satMod val="105000"/>
                <a:tint val="67000"/>
              </a:schemeClr>
            </a:gs>
            <a:gs pos="50000">
              <a:schemeClr val="accent6">
                <a:shade val="80000"/>
                <a:hueOff val="321280"/>
                <a:satOff val="-12909"/>
                <a:lumOff val="27628"/>
                <a:alphaOff val="0"/>
                <a:lumMod val="105000"/>
                <a:satMod val="103000"/>
                <a:tint val="73000"/>
              </a:schemeClr>
            </a:gs>
            <a:gs pos="100000">
              <a:schemeClr val="accent6">
                <a:shade val="80000"/>
                <a:hueOff val="321280"/>
                <a:satOff val="-12909"/>
                <a:lumOff val="27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0780"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Arial" panose="020B0604020202020204" pitchFamily="34" charset="0"/>
              <a:cs typeface="Arial" panose="020B0604020202020204" pitchFamily="34" charset="0"/>
            </a:rPr>
            <a:t>Strengthen social prescribing pathways within Integrated Care Systems so referrals to community </a:t>
          </a:r>
          <a:r>
            <a:rPr lang="en-US" sz="1400" b="0" i="0" kern="1200" dirty="0" err="1">
              <a:latin typeface="Arial" panose="020B0604020202020204" pitchFamily="34" charset="0"/>
              <a:cs typeface="Arial" panose="020B0604020202020204" pitchFamily="34" charset="0"/>
            </a:rPr>
            <a:t>programmes</a:t>
          </a:r>
          <a:r>
            <a:rPr lang="en-US" sz="1400" b="0" i="0" kern="1200" dirty="0">
              <a:latin typeface="Arial" panose="020B0604020202020204" pitchFamily="34" charset="0"/>
              <a:cs typeface="Arial" panose="020B0604020202020204" pitchFamily="34" charset="0"/>
            </a:rPr>
            <a:t> are consistent rather than dependent on local awareness or individual clinicians (NHS England, 2022; NHS England, 2024).</a:t>
          </a:r>
          <a:endParaRPr lang="en-GB" sz="1400" kern="1200" dirty="0">
            <a:latin typeface="Arial" panose="020B0604020202020204" pitchFamily="34" charset="0"/>
            <a:cs typeface="Arial" panose="020B0604020202020204" pitchFamily="34" charset="0"/>
          </a:endParaRPr>
        </a:p>
      </dsp:txBody>
      <dsp:txXfrm rot="10800000">
        <a:off x="921172" y="4961966"/>
        <a:ext cx="10331036" cy="636729"/>
      </dsp:txXfrm>
    </dsp:sp>
    <dsp:sp modelId="{1E1CC9A3-0A0A-FA4C-930C-08AE80B5D2DC}">
      <dsp:nvSpPr>
        <dsp:cNvPr id="0" name=""/>
        <dsp:cNvSpPr/>
      </dsp:nvSpPr>
      <dsp:spPr>
        <a:xfrm>
          <a:off x="500044" y="4961966"/>
          <a:ext cx="636729" cy="636729"/>
        </a:xfrm>
        <a:prstGeom prst="ellipse">
          <a:avLst/>
        </a:prstGeom>
        <a:blipFill rotWithShape="1">
          <a:blip xmlns:r="http://schemas.openxmlformats.org/officeDocument/2006/relationships" r:embed="rId1">
            <a:extLst>
              <a:ext uri="{837473B0-CC2E-450A-ABE3-18F120FF3D39}">
                <a1611:picAttrSrcUrl xmlns:a1611="http://schemas.microsoft.com/office/drawing/2016/11/main" r:id="rId2"/>
              </a:ext>
            </a:extLst>
          </a:blip>
          <a:srcRect/>
          <a:stretch>
            <a:fillRect l="-19000" r="-19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6D30E-49D0-E84A-AF32-8B9AAFEF19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E13745-47CC-E440-8B56-985F16114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360AB6A-4AEC-F443-A3A6-3C54DE893A1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119CF402-2801-564C-B1C9-BE71FB93A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7D0E38-968D-0B4E-B1F7-4F98D0BC813E}"/>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521888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6008-541F-FF4E-9753-04EF0072EC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1A28386-2974-C544-A73D-CB306FF8FC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F8AC94-28CE-794B-BFBE-9773CC83A8B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772DAE4D-AAA6-3E44-9B38-6DCDBC561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CB8EC-B630-AF4D-9469-FB60D26EE170}"/>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361957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5742-0858-6846-A1BB-D86DACCD02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183ED08-CC16-D044-99C7-090AA0B323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E6D125-6C5F-544B-BF77-AE3325A2EE6A}"/>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3480BEC7-9A57-184F-AFEF-535F79A65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92B10-4173-614F-95D5-32D1EB7C523C}"/>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981861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A2AAF-EF75-F54C-AC7B-A43789C5A6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78371A-23BC-464C-A87C-76D5EF2469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15623C-B77A-904B-A78D-4B5B2C4B32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87FD8B5-F548-8D4A-B3FD-6A1CD5B4CE8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53675ABC-3F35-EE47-99C9-A80C060F27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BBAC16-848F-A84C-B6A3-409369C01205}"/>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52070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3F1E3-4DCB-C04B-A1A4-3496A27E92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985AECE-CDB7-D54F-862B-860B53A5D0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4923A7-4B9B-FA41-B010-A40119E594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A6E06C-D6E0-064F-9217-DF166AC8BF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4CDC22-CDDB-8043-B523-3ABA5F4101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66818A3-8072-924B-A083-BC05BE233419}"/>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8" name="Footer Placeholder 7">
            <a:extLst>
              <a:ext uri="{FF2B5EF4-FFF2-40B4-BE49-F238E27FC236}">
                <a16:creationId xmlns:a16="http://schemas.microsoft.com/office/drawing/2014/main" id="{AFCF7534-4C13-1147-9409-7B3717CEA1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610EA6-BC32-4644-8116-74DD607E4778}"/>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703684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B0357-F74F-A341-A387-9A3E436A667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D168ED-A882-2341-A21D-803B4D1D0020}"/>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4" name="Footer Placeholder 3">
            <a:extLst>
              <a:ext uri="{FF2B5EF4-FFF2-40B4-BE49-F238E27FC236}">
                <a16:creationId xmlns:a16="http://schemas.microsoft.com/office/drawing/2014/main" id="{DE4CA107-0A73-6A43-AF4E-EA0765F9E3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6F8830-0A2D-0643-AA21-71478333AC31}"/>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2401925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4D7C97-6E5D-7549-9379-B86B9D59C1FC}"/>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3" name="Footer Placeholder 2">
            <a:extLst>
              <a:ext uri="{FF2B5EF4-FFF2-40B4-BE49-F238E27FC236}">
                <a16:creationId xmlns:a16="http://schemas.microsoft.com/office/drawing/2014/main" id="{8C75D1F5-4C4C-3F4F-8F74-DA5A5C1F91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8C30BF-4CAE-964B-82E9-86A2C2D0CF4E}"/>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009517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7E2A-CB76-CB4F-94D5-EE9F9F11D7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6C6229B-370C-654A-B3F7-0AD5874B6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815ED9-6765-A745-AD8B-3DA0A24507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2C468E-6CF9-F44D-88A3-3C86ADE8191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7B28E2ED-A33C-EA44-A1BF-5E8BC9DA6C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19BBD-18C2-2A45-94FB-DD621F5AA866}"/>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159741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381E3-980F-4740-8BF8-C0429DE673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4780288-5E26-2343-975F-D20CF671B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DA35AA-C9B8-DC49-B4AF-8909910F86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16AC49-4C0E-474F-BB9B-1EF3A4380FB5}"/>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6" name="Footer Placeholder 5">
            <a:extLst>
              <a:ext uri="{FF2B5EF4-FFF2-40B4-BE49-F238E27FC236}">
                <a16:creationId xmlns:a16="http://schemas.microsoft.com/office/drawing/2014/main" id="{37E7E531-083A-744D-B566-1EA34321E4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2659F-5414-4C4C-912E-1096F4968C7D}"/>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27515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FB80-188E-BE4B-BE9E-099D208873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FEF8262-9AC7-094A-A63B-4F5C05994D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F8C222-2615-A64B-BA70-2C7CAA1EC11B}"/>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EB6C70F6-EB9B-9349-8DFF-E940F8496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EBD29-2EB8-2D43-91D0-BF377EB91A62}"/>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1742357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5365D2-34A6-A940-B67E-1FE7EA8137B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4AB69F-9C0E-5347-9D29-44E8739005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209818-2F42-624B-ACBE-48C71E0C9768}"/>
              </a:ext>
            </a:extLst>
          </p:cNvPr>
          <p:cNvSpPr>
            <a:spLocks noGrp="1"/>
          </p:cNvSpPr>
          <p:nvPr>
            <p:ph type="dt" sz="half" idx="10"/>
          </p:nvPr>
        </p:nvSpPr>
        <p:spPr/>
        <p:txBody>
          <a:body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E2B6478E-27B4-C643-8546-A2412CD77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8C47E-54CA-744A-9AB9-CE58A4E124CC}"/>
              </a:ext>
            </a:extLst>
          </p:cNvPr>
          <p:cNvSpPr>
            <a:spLocks noGrp="1"/>
          </p:cNvSpPr>
          <p:nvPr>
            <p:ph type="sldNum" sz="quarter" idx="12"/>
          </p:nvPr>
        </p:nvSpPr>
        <p:spPr/>
        <p:txBody>
          <a:bodyPr/>
          <a:lstStyle/>
          <a:p>
            <a:fld id="{DFD4C636-5C4F-2749-A1DA-93C93A7E5D43}" type="slidenum">
              <a:rPr lang="en-GB" smtClean="0"/>
              <a:t>‹#›</a:t>
            </a:fld>
            <a:endParaRPr lang="en-GB"/>
          </a:p>
        </p:txBody>
      </p:sp>
    </p:spTree>
    <p:extLst>
      <p:ext uri="{BB962C8B-B14F-4D97-AF65-F5344CB8AC3E}">
        <p14:creationId xmlns:p14="http://schemas.microsoft.com/office/powerpoint/2010/main" val="3766192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266A93-725D-EB4B-BA2A-1E37057E31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E7FE9D-83F6-244C-923B-91E4AAEC26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75D694-1609-2F43-BF3A-770FD82C8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1C8250-1987-0446-8841-2BE27E34D4C6}" type="datetimeFigureOut">
              <a:rPr lang="en-GB" smtClean="0"/>
              <a:t>13/02/2026</a:t>
            </a:fld>
            <a:endParaRPr lang="en-GB"/>
          </a:p>
        </p:txBody>
      </p:sp>
      <p:sp>
        <p:nvSpPr>
          <p:cNvPr id="5" name="Footer Placeholder 4">
            <a:extLst>
              <a:ext uri="{FF2B5EF4-FFF2-40B4-BE49-F238E27FC236}">
                <a16:creationId xmlns:a16="http://schemas.microsoft.com/office/drawing/2014/main" id="{BBAFDCA0-09F1-6447-BE3F-B5AA264730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91480F-B2F8-E847-8371-FE60A9E493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D4C636-5C4F-2749-A1DA-93C93A7E5D43}" type="slidenum">
              <a:rPr lang="en-GB" smtClean="0"/>
              <a:t>‹#›</a:t>
            </a:fld>
            <a:endParaRPr lang="en-GB"/>
          </a:p>
        </p:txBody>
      </p:sp>
    </p:spTree>
    <p:extLst>
      <p:ext uri="{BB962C8B-B14F-4D97-AF65-F5344CB8AC3E}">
        <p14:creationId xmlns:p14="http://schemas.microsoft.com/office/powerpoint/2010/main" val="1177524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image/479071/free-illustration-vector-alternative-energy-avatar-awareness?referral=1335088&amp;source=pinterest"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rawpixel.com/image/479071/free-illustration-vector-alternative-energy-avatar-awareness?referral=1335088&amp;source=pinterest" TargetMode="External"/><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image/479071/free-illustration-vector-alternative-energy-avatar-awareness?referral=1335088&amp;source=pinterest" TargetMode="External"/><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rawpixel.com/image/479071/free-illustration-vector-alternative-energy-avatar-awareness?referral=1335088&amp;source=pinterest" TargetMode="External"/><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illustrated-green-feather-quill-pen-writing-element-design-image400000411" TargetMode="External"/><Relationship Id="rId2" Type="http://schemas.openxmlformats.org/officeDocument/2006/relationships/image" Target="../media/image3.jpeg"/><Relationship Id="rId1" Type="http://schemas.openxmlformats.org/officeDocument/2006/relationships/slideLayout" Target="../slideLayouts/slideLayout6.xml"/><Relationship Id="rId5" Type="http://schemas.openxmlformats.org/officeDocument/2006/relationships/hyperlink" Target="https://ecampusontario.pressbooks.pub/psychologycareers/chapter/developmental/"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hyperlink" Target="https://www.dreamstime.com/illustrated-green-feather-quill-pen-writing-element-design-image400000411" TargetMode="External"/><Relationship Id="rId2" Type="http://schemas.openxmlformats.org/officeDocument/2006/relationships/image" Target="../media/image3.jpeg"/><Relationship Id="rId1" Type="http://schemas.openxmlformats.org/officeDocument/2006/relationships/slideLayout" Target="../slideLayouts/slideLayout6.xml"/><Relationship Id="rId5" Type="http://schemas.openxmlformats.org/officeDocument/2006/relationships/hyperlink" Target="https://philschatz.com/psychology-book/contents/m49016.html" TargetMode="Externa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humanresourcesmgmt/chapter/what-is-sustainability/" TargetMode="External"/><Relationship Id="rId2" Type="http://schemas.openxmlformats.org/officeDocument/2006/relationships/image" Target="../media/image6.jpg"/><Relationship Id="rId1" Type="http://schemas.openxmlformats.org/officeDocument/2006/relationships/slideLayout" Target="../slideLayouts/slideLayout6.xml"/><Relationship Id="rId6" Type="http://schemas.openxmlformats.org/officeDocument/2006/relationships/hyperlink" Target="https://www.genaqua.org/similar.php?id=102" TargetMode="External"/><Relationship Id="rId5" Type="http://schemas.openxmlformats.org/officeDocument/2006/relationships/image" Target="../media/image7.jpg"/><Relationship Id="rId4" Type="http://schemas.openxmlformats.org/officeDocument/2006/relationships/hyperlink" Target="http://gov.u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wm-humanresourcesmgmt/chapter/what-is-sustainability/" TargetMode="External"/><Relationship Id="rId7" Type="http://schemas.openxmlformats.org/officeDocument/2006/relationships/hyperlink" Target="https://www.sdgsreview.org/LifestyleJournal/article/view/7807" TargetMode="External"/><Relationship Id="rId2" Type="http://schemas.openxmlformats.org/officeDocument/2006/relationships/image" Target="../media/image6.jp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hyperlink" Target="https://www.genaqua.org/similar.php?id=102" TargetMode="Externa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hyperlink" Target="https://www.isaaa.org/blog/entry/default.asp?BlogDate=8/16/2023" TargetMode="External"/><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isaaa.org/blog/entry/default.asp?BlogDate=8/16/2023" TargetMode="External"/><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11.jpg"/><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hyperlink" Target="https://psu.pb.unizin.org/kines082/chapter/the-health-belief-mode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ress.rebus.community/openatthemargins/chapter/breaking-open-ethics-epistemology-equity-and-power/" TargetMode="External"/><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svgsilh.com/image/1299326.html" TargetMode="External"/><Relationship Id="rId7" Type="http://schemas.openxmlformats.org/officeDocument/2006/relationships/diagramColors" Target="../diagrams/colors5.xml"/><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289072&amp;picture=business-success" TargetMode="External"/><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www.europarl.europa.eu/RegData/etudes/BRIE/2024/762380/EPRS_BRI(2024)762380_EN.pdf" TargetMode="External"/><Relationship Id="rId3" Type="http://schemas.openxmlformats.org/officeDocument/2006/relationships/hyperlink" Target="https://www.amnesty.org/en/what-we-do/economic-social-and-cultural-rights/"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ncbi.nlm.nih.gov/books/NBK606120/" TargetMode="External"/><Relationship Id="rId1" Type="http://schemas.openxmlformats.org/officeDocument/2006/relationships/slideLayout" Target="../slideLayouts/slideLayout6.xml"/><Relationship Id="rId6" Type="http://schemas.openxmlformats.org/officeDocument/2006/relationships/hyperlink" Target="https://www.legislation.gov.uk/ukpga/1995/27/schedule/1" TargetMode="External"/><Relationship Id="rId5" Type="http://schemas.openxmlformats.org/officeDocument/2006/relationships/hyperlink" Target="https://www.cqc.org.uk/guidance-providers/adult-social-care/culturally-appropriate-care" TargetMode="External"/><Relationship Id="rId10" Type="http://schemas.openxmlformats.org/officeDocument/2006/relationships/hyperlink" Target="https://www.gov.uk/government/publications/inclusion-health-applying-all-our-health" TargetMode="External"/><Relationship Id="rId4" Type="http://schemas.openxmlformats.org/officeDocument/2006/relationships/hyperlink" Target="https://www.legislation.gov.uk/ukpga/2014/23/section/1" TargetMode="External"/><Relationship Id="rId9" Type="http://schemas.openxmlformats.org/officeDocument/2006/relationships/hyperlink" Target="http://gov.uk/"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overnment/publications/health-profile-for-england-2018/chapter-6-wider-determinants-of-health" TargetMode="External"/><Relationship Id="rId3" Type="http://schemas.openxmlformats.org/officeDocument/2006/relationships/hyperlink" Target="https://pmc.ncbi.nlm.nih.gov/articles/PMC11841494/" TargetMode="External"/><Relationship Id="rId7" Type="http://schemas.openxmlformats.org/officeDocument/2006/relationships/hyperlink" Target="https://www.england.nhs.uk/personalisedcare/social-prescribing/" TargetMode="External"/><Relationship Id="rId2" Type="http://schemas.openxmlformats.org/officeDocument/2006/relationships/hyperlink" Target="https://hduhb.nhs.wales/healthcare/services-and-teams/social-model-for-health-and-wellbeing/" TargetMode="External"/><Relationship Id="rId1" Type="http://schemas.openxmlformats.org/officeDocument/2006/relationships/slideLayout" Target="../slideLayouts/slideLayout6.xml"/><Relationship Id="rId6" Type="http://schemas.openxmlformats.org/officeDocument/2006/relationships/hyperlink" Target="https://www.england.nhs.uk/mental-health/taskforce/pc-ref/" TargetMode="External"/><Relationship Id="rId11" Type="http://schemas.openxmlformats.org/officeDocument/2006/relationships/hyperlink" Target="https://saheli.co.uk/wp-content/uploads/2025/02/saheli_annual-report_2024_SHORT_FINAL-WEB.pdf" TargetMode="External"/><Relationship Id="rId5" Type="http://schemas.openxmlformats.org/officeDocument/2006/relationships/hyperlink" Target="https://www.england.nhs.uk/integratedcare/what-is-integrated-care/" TargetMode="External"/><Relationship Id="rId10" Type="http://schemas.openxmlformats.org/officeDocument/2006/relationships/hyperlink" Target="https://raceequalityfoundation.org.uk/" TargetMode="External"/><Relationship Id="rId4" Type="http://schemas.openxmlformats.org/officeDocument/2006/relationships/hyperlink" Target="https://www.health.org.uk/publications/reports/the-marmot-review-10-years-on" TargetMode="External"/><Relationship Id="rId9" Type="http://schemas.openxmlformats.org/officeDocument/2006/relationships/hyperlink" Target="https://assets.publishing.service.gov.uk/media/5f2ace79d3bf7f1b17facde1/PHE_SDMP_2020_25-2.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health-topics/one-health" TargetMode="External"/><Relationship Id="rId3" Type="http://schemas.openxmlformats.org/officeDocument/2006/relationships/hyperlink" Target="https://pmc.ncbi.nlm.nih.gov/articles/PMC5508938/"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saheli.co.uk/" TargetMode="External"/><Relationship Id="rId1" Type="http://schemas.openxmlformats.org/officeDocument/2006/relationships/slideLayout" Target="../slideLayouts/slideLayout6.xml"/><Relationship Id="rId6" Type="http://schemas.openxmlformats.org/officeDocument/2006/relationships/hyperlink" Target="https://sdgs.un.org/goals" TargetMode="External"/><Relationship Id="rId5" Type="http://schemas.openxmlformats.org/officeDocument/2006/relationships/hyperlink" Target="https://www.ohchr.org/en/instruments-mechanisms/instruments/international-covenant-economic-social-and-cultural-rights" TargetMode="External"/><Relationship Id="rId4" Type="http://schemas.openxmlformats.org/officeDocument/2006/relationships/hyperlink" Target="https://globalgoals.org/goals/3-good-health-and-well-being/" TargetMode="External"/><Relationship Id="rId9" Type="http://schemas.openxmlformats.org/officeDocument/2006/relationships/hyperlink" Target="https://www.who.int/news-room/fact-sheets/detail/health-liter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44568F-F36A-854D-8E63-3AB00520FB07}"/>
              </a:ext>
            </a:extLst>
          </p:cNvPr>
          <p:cNvSpPr>
            <a:spLocks noGrp="1"/>
          </p:cNvSpPr>
          <p:nvPr>
            <p:ph type="ctrTitle"/>
          </p:nvPr>
        </p:nvSpPr>
        <p:spPr>
          <a:xfrm>
            <a:off x="1167941" y="787400"/>
            <a:ext cx="9144000" cy="4178299"/>
          </a:xfrm>
        </p:spPr>
        <p:txBody>
          <a:bodyPr>
            <a:normAutofit fontScale="90000"/>
          </a:bodyPr>
          <a:lstStyle/>
          <a:p>
            <a:r>
              <a:rPr lang="en-GB" sz="3200" b="1" dirty="0">
                <a:effectLst/>
                <a:latin typeface="Arial" panose="020B0604020202020204" pitchFamily="34" charset="0"/>
                <a:ea typeface="Times New Roman" panose="02020603050405020304" pitchFamily="18" charset="0"/>
              </a:rPr>
              <a:t>BSc (Hons) Health and Social Care </a:t>
            </a:r>
            <a:br>
              <a:rPr lang="en-GB" sz="3200" b="1" dirty="0">
                <a:effectLst/>
                <a:latin typeface="Arial" panose="020B0604020202020204" pitchFamily="34" charset="0"/>
                <a:ea typeface="Times New Roman" panose="02020603050405020304" pitchFamily="18" charset="0"/>
              </a:rPr>
            </a:br>
            <a:r>
              <a:rPr lang="en-GB" sz="3200" b="1" dirty="0">
                <a:latin typeface="Arial" panose="020B0604020202020204" pitchFamily="34" charset="0"/>
                <a:ea typeface="Times New Roman" panose="02020603050405020304" pitchFamily="18" charset="0"/>
              </a:rPr>
              <a:t>Health, Wellbeing and Sustainable Development</a:t>
            </a:r>
            <a:br>
              <a:rPr lang="en-GB" sz="3200" b="1" dirty="0">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BMHP6030</a:t>
            </a:r>
            <a:r>
              <a:rPr lang="en-GB" sz="3200" dirty="0">
                <a:effectLst/>
              </a:rPr>
              <a:t> </a:t>
            </a:r>
            <a:br>
              <a:rPr lang="en-GB" sz="3200" b="1" dirty="0">
                <a:latin typeface="Arial" panose="020B0604020202020204" pitchFamily="34" charset="0"/>
              </a:rPr>
            </a:br>
            <a:r>
              <a:rPr lang="en-GB" sz="3200" b="1" dirty="0">
                <a:effectLst/>
                <a:latin typeface="Arial" panose="020B0604020202020204" pitchFamily="34" charset="0"/>
                <a:ea typeface="Times New Roman" panose="02020603050405020304" pitchFamily="18" charset="0"/>
              </a:rPr>
              <a:t>Component 1: Health, Wellbeing and</a:t>
            </a:r>
            <a:br>
              <a:rPr lang="en-GB" sz="3200" b="1" dirty="0">
                <a:effectLst/>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Lecturer: </a:t>
            </a:r>
            <a:r>
              <a:rPr lang="en-GB" sz="3200" b="1" dirty="0" err="1">
                <a:effectLst/>
                <a:latin typeface="Arial" panose="020B0604020202020204" pitchFamily="34" charset="0"/>
                <a:ea typeface="Times New Roman" panose="02020603050405020304" pitchFamily="18" charset="0"/>
              </a:rPr>
              <a:t>Parese</a:t>
            </a:r>
            <a:r>
              <a:rPr lang="en-GB" sz="3200" b="1" dirty="0">
                <a:effectLst/>
                <a:latin typeface="Arial" panose="020B0604020202020204" pitchFamily="34" charset="0"/>
                <a:ea typeface="Times New Roman" panose="02020603050405020304" pitchFamily="18" charset="0"/>
              </a:rPr>
              <a:t> Ahmed</a:t>
            </a:r>
            <a:br>
              <a:rPr lang="en-GB" sz="3200" b="1" dirty="0">
                <a:effectLst/>
                <a:latin typeface="Arial" panose="020B0604020202020204" pitchFamily="34" charset="0"/>
                <a:ea typeface="Times New Roman" panose="02020603050405020304" pitchFamily="18" charset="0"/>
              </a:rPr>
            </a:br>
            <a:br>
              <a:rPr lang="en-GB" sz="3200" b="1" dirty="0">
                <a:effectLst/>
                <a:latin typeface="Arial" panose="020B0604020202020204" pitchFamily="34" charset="0"/>
                <a:ea typeface="Times New Roman" panose="02020603050405020304" pitchFamily="18" charset="0"/>
              </a:rPr>
            </a:br>
            <a:r>
              <a:rPr lang="en-GB" sz="3200" b="1" dirty="0">
                <a:effectLst/>
                <a:latin typeface="Arial" panose="020B0604020202020204" pitchFamily="34" charset="0"/>
                <a:ea typeface="Times New Roman" panose="02020603050405020304" pitchFamily="18" charset="0"/>
              </a:rPr>
              <a:t>Component 1 Sustainable Development (Presentation)</a:t>
            </a:r>
            <a:br>
              <a:rPr lang="en-GB" sz="3200" b="1" dirty="0">
                <a:effectLst/>
                <a:latin typeface="Arial" panose="020B0604020202020204" pitchFamily="34" charset="0"/>
                <a:ea typeface="Times New Roman" panose="02020603050405020304" pitchFamily="18" charset="0"/>
              </a:rPr>
            </a:br>
            <a:br>
              <a:rPr lang="en-GB" sz="3200" b="1" dirty="0">
                <a:latin typeface="Arial" panose="020B0604020202020204" pitchFamily="34" charset="0"/>
              </a:rPr>
            </a:br>
            <a:r>
              <a:rPr lang="en-GB" sz="3200" b="1" dirty="0">
                <a:latin typeface="Arial" panose="020B0604020202020204" pitchFamily="34" charset="0"/>
              </a:rPr>
              <a:t>Rumeena Miah</a:t>
            </a:r>
            <a:br>
              <a:rPr lang="en-GB" sz="3200" b="1" dirty="0">
                <a:latin typeface="Arial" panose="020B0604020202020204" pitchFamily="34" charset="0"/>
              </a:rPr>
            </a:b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877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BBC35F-B1BF-D34A-BEAE-00E05FF34C5D}"/>
              </a:ext>
            </a:extLst>
          </p:cNvPr>
          <p:cNvSpPr>
            <a:spLocks noGrp="1"/>
          </p:cNvSpPr>
          <p:nvPr>
            <p:ph type="title"/>
          </p:nvPr>
        </p:nvSpPr>
        <p:spPr>
          <a:xfrm>
            <a:off x="838201" y="643467"/>
            <a:ext cx="3888526" cy="931333"/>
          </a:xfrm>
        </p:spPr>
        <p:txBody>
          <a:bodyPr>
            <a:normAutofit/>
          </a:bodyPr>
          <a:lstStyle/>
          <a:p>
            <a:pPr algn="ctr"/>
            <a:r>
              <a:rPr lang="en-GB" b="1" dirty="0">
                <a:solidFill>
                  <a:srgbClr val="213315"/>
                </a:solidFill>
                <a:latin typeface="Arial" panose="020B0604020202020204" pitchFamily="34" charset="0"/>
                <a:cs typeface="Arial" panose="020B0604020202020204" pitchFamily="34" charset="0"/>
              </a:rPr>
              <a:t>Introduction</a:t>
            </a:r>
            <a:r>
              <a:rPr lang="en-GB"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CC0C169-E74D-3847-8B55-BA64834D45F7}"/>
              </a:ext>
            </a:extLst>
          </p:cNvPr>
          <p:cNvSpPr>
            <a:spLocks noGrp="1"/>
          </p:cNvSpPr>
          <p:nvPr>
            <p:ph idx="1"/>
          </p:nvPr>
        </p:nvSpPr>
        <p:spPr>
          <a:xfrm>
            <a:off x="498542" y="1447800"/>
            <a:ext cx="4965700" cy="4991100"/>
          </a:xfrm>
        </p:spPr>
        <p:txBody>
          <a:bodyPr>
            <a:normAutofit/>
          </a:bodyPr>
          <a:lstStyle/>
          <a:p>
            <a:pPr marL="0" indent="0">
              <a:buNone/>
            </a:pPr>
            <a:r>
              <a:rPr lang="en-GB" sz="1400" b="0" i="0" u="none" strike="noStrike" dirty="0">
                <a:solidFill>
                  <a:srgbClr val="213315"/>
                </a:solidFill>
                <a:effectLst/>
                <a:latin typeface="Arial" panose="020B0604020202020204" pitchFamily="34" charset="0"/>
              </a:rPr>
              <a:t>Health, wellbeing and sustainable development are now closely linked within UK health and social care. Policy frameworks increasingly stress prevention, early support and reducing health inequalities. However, evidence shows that gaps in access and outcomes still exist, particularly for disadvantaged communities (Marmot et al., 2020; Williams et al., 2022).</a:t>
            </a:r>
          </a:p>
          <a:p>
            <a:pPr marL="0" indent="0">
              <a:buNone/>
            </a:pPr>
            <a:r>
              <a:rPr lang="en-GB" sz="1400" b="0" i="0" u="none" strike="noStrike" dirty="0">
                <a:solidFill>
                  <a:srgbClr val="213315"/>
                </a:solidFill>
                <a:effectLst/>
                <a:latin typeface="Arial" panose="020B0604020202020204" pitchFamily="34" charset="0"/>
              </a:rPr>
              <a:t>This presentation examines how key models  including the biopsychosocial model and Bronfenbrenner’s ecological systems theory  help explain the relationship between health and wellbeing. It also considers how Sustainable Developmental Goal 3 (Good Health and Wellbeing) is reflected in UK service design and delivery.</a:t>
            </a:r>
          </a:p>
          <a:p>
            <a:pPr marL="0" indent="0">
              <a:buNone/>
            </a:pPr>
            <a:r>
              <a:rPr lang="en-GB" sz="1400" b="0" i="0" u="none" strike="noStrike" dirty="0">
                <a:solidFill>
                  <a:srgbClr val="213315"/>
                </a:solidFill>
                <a:effectLst/>
                <a:latin typeface="Arial" panose="020B0604020202020204" pitchFamily="34" charset="0"/>
              </a:rPr>
              <a:t>To connect theory with real practice, the presentation evaluates the Saheli Hub case study as an example of a community-based, preventative approach.</a:t>
            </a:r>
            <a:endParaRPr lang="en-GB" sz="1400" dirty="0">
              <a:solidFill>
                <a:srgbClr val="213315"/>
              </a:solidFill>
              <a:latin typeface="Arial" panose="020B0604020202020204" pitchFamily="34" charset="0"/>
            </a:endParaRPr>
          </a:p>
          <a:p>
            <a:pPr marL="0" indent="0">
              <a:buNone/>
            </a:pPr>
            <a:r>
              <a:rPr lang="en-GB" sz="1400" b="0" i="0" u="none" strike="noStrike" dirty="0">
                <a:solidFill>
                  <a:srgbClr val="213315"/>
                </a:solidFill>
                <a:effectLst/>
                <a:latin typeface="Arial" panose="020B0604020202020204" pitchFamily="34" charset="0"/>
              </a:rPr>
              <a:t>The presentation ends by identifying continuing inequalities and setting out practical recommendations to strengthen fair and sustainable service provision.</a:t>
            </a:r>
          </a:p>
          <a:p>
            <a:pPr marL="0" indent="0">
              <a:buNone/>
            </a:pPr>
            <a:endParaRPr lang="en-GB" sz="1000" dirty="0"/>
          </a:p>
        </p:txBody>
      </p:sp>
      <p:pic>
        <p:nvPicPr>
          <p:cNvPr id="4" name="Picture 3" descr="A group of people holding up different objects&#10;&#10;Description automatically generated">
            <a:extLst>
              <a:ext uri="{FF2B5EF4-FFF2-40B4-BE49-F238E27FC236}">
                <a16:creationId xmlns:a16="http://schemas.microsoft.com/office/drawing/2014/main" id="{E1AE373A-41CD-5449-A401-02F73A0E455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00986" y="1751858"/>
            <a:ext cx="4747547" cy="3382627"/>
          </a:xfrm>
          <a:prstGeom prst="rect">
            <a:avLst/>
          </a:prstGeom>
          <a:noFill/>
        </p:spPr>
      </p:pic>
    </p:spTree>
    <p:extLst>
      <p:ext uri="{BB962C8B-B14F-4D97-AF65-F5344CB8AC3E}">
        <p14:creationId xmlns:p14="http://schemas.microsoft.com/office/powerpoint/2010/main" val="3220344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0D8FA43-6EF1-8648-A5A2-69B25C5DCB2B}"/>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55342" y="60710"/>
            <a:ext cx="12090784" cy="6797290"/>
          </a:xfrm>
          <a:prstGeom prst="rect">
            <a:avLst/>
          </a:prstGeom>
          <a:noFill/>
          <a:ln>
            <a:solidFill>
              <a:schemeClr val="bg1"/>
            </a:solid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51840A77-B80B-214D-9E49-4E0E4506BC86}"/>
              </a:ext>
            </a:extLst>
          </p:cNvPr>
          <p:cNvSpPr>
            <a:spLocks noGrp="1"/>
          </p:cNvSpPr>
          <p:nvPr>
            <p:ph type="title"/>
          </p:nvPr>
        </p:nvSpPr>
        <p:spPr>
          <a:xfrm>
            <a:off x="10581326" y="51417"/>
            <a:ext cx="1555332" cy="473174"/>
          </a:xfrm>
        </p:spPr>
        <p:txBody>
          <a:bodyPr>
            <a:normAutofit/>
          </a:bodyPr>
          <a:lstStyle/>
          <a:p>
            <a:pPr algn="ctr"/>
            <a:r>
              <a:rPr lang="en-GB" sz="1100" b="1" dirty="0">
                <a:solidFill>
                  <a:schemeClr val="accent6">
                    <a:lumMod val="50000"/>
                  </a:schemeClr>
                </a:solidFill>
                <a:latin typeface="Arial" panose="020B0604020202020204" pitchFamily="34" charset="0"/>
                <a:cs typeface="Arial" panose="020B0604020202020204" pitchFamily="34" charset="0"/>
              </a:rPr>
              <a:t>Definitions and Key Concepts</a:t>
            </a:r>
          </a:p>
        </p:txBody>
      </p:sp>
      <p:graphicFrame>
        <p:nvGraphicFramePr>
          <p:cNvPr id="29" name="Diagram 28">
            <a:extLst>
              <a:ext uri="{FF2B5EF4-FFF2-40B4-BE49-F238E27FC236}">
                <a16:creationId xmlns:a16="http://schemas.microsoft.com/office/drawing/2014/main" id="{7CDA62E4-16ED-2C4A-8AF0-605FA816CAC9}"/>
              </a:ext>
            </a:extLst>
          </p:cNvPr>
          <p:cNvGraphicFramePr/>
          <p:nvPr>
            <p:extLst>
              <p:ext uri="{D42A27DB-BD31-4B8C-83A1-F6EECF244321}">
                <p14:modId xmlns:p14="http://schemas.microsoft.com/office/powerpoint/2010/main" val="1526124883"/>
              </p:ext>
            </p:extLst>
          </p:nvPr>
        </p:nvGraphicFramePr>
        <p:xfrm>
          <a:off x="7507209" y="1402962"/>
          <a:ext cx="4583575" cy="4608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 name="TextBox 30">
            <a:extLst>
              <a:ext uri="{FF2B5EF4-FFF2-40B4-BE49-F238E27FC236}">
                <a16:creationId xmlns:a16="http://schemas.microsoft.com/office/drawing/2014/main" id="{EEBB8EC9-5D52-AB4F-89F8-1F85FABAB14A}"/>
              </a:ext>
            </a:extLst>
          </p:cNvPr>
          <p:cNvSpPr txBox="1"/>
          <p:nvPr/>
        </p:nvSpPr>
        <p:spPr>
          <a:xfrm>
            <a:off x="8440948" y="1022830"/>
            <a:ext cx="1719052" cy="400110"/>
          </a:xfrm>
          <a:prstGeom prst="rect">
            <a:avLst/>
          </a:prstGeom>
          <a:noFill/>
        </p:spPr>
        <p:txBody>
          <a:bodyPr wrap="square" rtlCol="0">
            <a:spAutoFit/>
          </a:bodyPr>
          <a:lstStyle/>
          <a:p>
            <a:pPr marL="0" indent="0" algn="l">
              <a:buNone/>
            </a:pPr>
            <a:r>
              <a:rPr lang="en-GB" sz="2000" b="1" i="0" u="sng" strike="noStrike" dirty="0">
                <a:solidFill>
                  <a:schemeClr val="accent6">
                    <a:lumMod val="50000"/>
                  </a:schemeClr>
                </a:solidFill>
                <a:effectLst/>
                <a:latin typeface="Arial" panose="020B0604020202020204" pitchFamily="34" charset="0"/>
                <a:cs typeface="Arial" panose="020B0604020202020204" pitchFamily="34" charset="0"/>
              </a:rPr>
              <a:t>3 Pillars</a:t>
            </a:r>
          </a:p>
        </p:txBody>
      </p:sp>
      <p:sp>
        <p:nvSpPr>
          <p:cNvPr id="49" name="TextBox 48">
            <a:extLst>
              <a:ext uri="{FF2B5EF4-FFF2-40B4-BE49-F238E27FC236}">
                <a16:creationId xmlns:a16="http://schemas.microsoft.com/office/drawing/2014/main" id="{355133FB-13DB-8A4D-9DE0-931B713A2CBC}"/>
              </a:ext>
            </a:extLst>
          </p:cNvPr>
          <p:cNvSpPr txBox="1"/>
          <p:nvPr/>
        </p:nvSpPr>
        <p:spPr>
          <a:xfrm>
            <a:off x="8110261" y="6091595"/>
            <a:ext cx="2049739" cy="369332"/>
          </a:xfrm>
          <a:prstGeom prst="rect">
            <a:avLst/>
          </a:prstGeom>
          <a:noFill/>
        </p:spPr>
        <p:txBody>
          <a:bodyPr wrap="square" rtlCol="0">
            <a:spAutoFit/>
          </a:bodyPr>
          <a:lstStyle/>
          <a:p>
            <a:r>
              <a:rPr lang="en-GB" sz="900" dirty="0">
                <a:solidFill>
                  <a:schemeClr val="accent6">
                    <a:lumMod val="50000"/>
                  </a:schemeClr>
                </a:solidFill>
                <a:latin typeface="Arial" panose="020B0604020202020204" pitchFamily="34" charset="0"/>
                <a:cs typeface="Arial" panose="020B0604020202020204" pitchFamily="34" charset="0"/>
              </a:rPr>
              <a:t>SD </a:t>
            </a:r>
            <a:r>
              <a:rPr lang="en-GB" sz="900" b="0" i="1" u="none" strike="noStrike" dirty="0">
                <a:solidFill>
                  <a:schemeClr val="accent6">
                    <a:lumMod val="50000"/>
                  </a:schemeClr>
                </a:solidFill>
                <a:effectLst/>
                <a:latin typeface="Arial" panose="020B0604020202020204" pitchFamily="34" charset="0"/>
                <a:cs typeface="Arial" panose="020B0604020202020204" pitchFamily="34" charset="0"/>
              </a:rPr>
              <a:t>Built on three interdependent dimensions (FIG:3) (Mensah, 2019).</a:t>
            </a:r>
          </a:p>
        </p:txBody>
      </p:sp>
      <p:sp>
        <p:nvSpPr>
          <p:cNvPr id="52" name="TextBox 51">
            <a:extLst>
              <a:ext uri="{FF2B5EF4-FFF2-40B4-BE49-F238E27FC236}">
                <a16:creationId xmlns:a16="http://schemas.microsoft.com/office/drawing/2014/main" id="{394E59B9-E45A-B24F-B31B-175AB0087EF9}"/>
              </a:ext>
            </a:extLst>
          </p:cNvPr>
          <p:cNvSpPr txBox="1"/>
          <p:nvPr/>
        </p:nvSpPr>
        <p:spPr>
          <a:xfrm>
            <a:off x="6942123" y="5502022"/>
            <a:ext cx="417996" cy="215444"/>
          </a:xfrm>
          <a:prstGeom prst="rect">
            <a:avLst/>
          </a:prstGeom>
          <a:noFill/>
        </p:spPr>
        <p:txBody>
          <a:bodyPr wrap="square" rtlCol="0">
            <a:spAutoFit/>
          </a:bodyPr>
          <a:lstStyle/>
          <a:p>
            <a:r>
              <a:rPr lang="en-GB" sz="800" dirty="0">
                <a:solidFill>
                  <a:srgbClr val="213315"/>
                </a:solidFill>
                <a:latin typeface="Apple Braille" pitchFamily="2" charset="0"/>
              </a:rPr>
              <a:t>Fig 3</a:t>
            </a:r>
          </a:p>
        </p:txBody>
      </p:sp>
      <p:sp>
        <p:nvSpPr>
          <p:cNvPr id="55" name="TextBox 54">
            <a:extLst>
              <a:ext uri="{FF2B5EF4-FFF2-40B4-BE49-F238E27FC236}">
                <a16:creationId xmlns:a16="http://schemas.microsoft.com/office/drawing/2014/main" id="{FCACE8FD-9839-3C42-9181-C895029BA1BF}"/>
              </a:ext>
            </a:extLst>
          </p:cNvPr>
          <p:cNvSpPr txBox="1"/>
          <p:nvPr/>
        </p:nvSpPr>
        <p:spPr>
          <a:xfrm>
            <a:off x="315357" y="1422940"/>
            <a:ext cx="5464268" cy="4616648"/>
          </a:xfrm>
          <a:prstGeom prst="rect">
            <a:avLst/>
          </a:prstGeom>
          <a:noFill/>
          <a:ln>
            <a:noFill/>
          </a:ln>
        </p:spPr>
        <p:txBody>
          <a:bodyPr wrap="square" rtlCol="0">
            <a:spAutoFit/>
          </a:bodyPr>
          <a:lstStyle/>
          <a:p>
            <a:pPr marL="0" indent="0">
              <a:buNone/>
            </a:pPr>
            <a:br>
              <a:rPr lang="en-GB" sz="1400" i="0" u="none" strike="noStrike" dirty="0">
                <a:solidFill>
                  <a:srgbClr val="213315"/>
                </a:solidFill>
                <a:effectLst/>
                <a:latin typeface="Arial" panose="020B0604020202020204" pitchFamily="34" charset="0"/>
                <a:cs typeface="Arial" panose="020B0604020202020204" pitchFamily="34" charset="0"/>
              </a:rPr>
            </a:br>
            <a:r>
              <a:rPr lang="en-GB" sz="1400" i="0" u="none" strike="noStrike" dirty="0">
                <a:solidFill>
                  <a:srgbClr val="213315"/>
                </a:solidFill>
                <a:effectLst/>
                <a:latin typeface="Arial" panose="020B0604020202020204" pitchFamily="34" charset="0"/>
                <a:cs typeface="Arial" panose="020B0604020202020204" pitchFamily="34" charset="0"/>
              </a:rPr>
              <a:t>In 1987, Our Common Future introduced the widely cited definition; Sustainable Development (WCED, 1987)</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Defined as meeting present needs without compromising future generations</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a:t>
            </a:r>
            <a:r>
              <a:rPr lang="en-GB" sz="1400" i="0" u="none" strike="noStrike" dirty="0">
                <a:solidFill>
                  <a:srgbClr val="213315"/>
                </a:solidFill>
                <a:latin typeface="Arial" panose="020B0604020202020204" pitchFamily="34" charset="0"/>
                <a:cs typeface="Arial" panose="020B0604020202020204" pitchFamily="34" charset="0"/>
              </a:rPr>
              <a:t>Recognised</a:t>
            </a:r>
            <a:r>
              <a:rPr lang="en-GB" sz="1400" i="0" u="none" strike="noStrike" dirty="0">
                <a:solidFill>
                  <a:srgbClr val="213315"/>
                </a:solidFill>
                <a:effectLst/>
                <a:latin typeface="Arial" panose="020B0604020202020204" pitchFamily="34" charset="0"/>
                <a:cs typeface="Arial" panose="020B0604020202020204" pitchFamily="34" charset="0"/>
              </a:rPr>
              <a:t> environmental limits to economic growth</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dirty="0">
                <a:solidFill>
                  <a:srgbClr val="213315"/>
                </a:solidFill>
                <a:latin typeface="Arial" panose="020B0604020202020204" pitchFamily="34" charset="0"/>
                <a:cs typeface="Arial" panose="020B0604020202020204" pitchFamily="34" charset="0"/>
              </a:rPr>
              <a:t>Critical Reflection</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Sustainable development is conceptually broad and relies on national policy coordination, which can create tensions in interpretation and implementation (Mensah, 2019; United Nations, 2015).</a:t>
            </a:r>
            <a:endParaRPr lang="en-GB" sz="1400" dirty="0">
              <a:solidFill>
                <a:srgbClr val="213315"/>
              </a:solidFill>
              <a:latin typeface="Arial" panose="020B0604020202020204" pitchFamily="34" charset="0"/>
              <a:cs typeface="Arial" panose="020B0604020202020204" pitchFamily="34" charset="0"/>
            </a:endParaRP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dirty="0">
                <a:solidFill>
                  <a:srgbClr val="213315"/>
                </a:solidFill>
                <a:latin typeface="Arial" panose="020B0604020202020204" pitchFamily="34" charset="0"/>
                <a:cs typeface="Arial" panose="020B0604020202020204" pitchFamily="34" charset="0"/>
              </a:rPr>
              <a:t>Expansion</a:t>
            </a: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Expanded to incorporate social equity and multidimensional sustainability (</a:t>
            </a:r>
            <a:r>
              <a:rPr lang="en-GB" sz="1400" i="0" u="none" strike="noStrike" dirty="0" err="1">
                <a:solidFill>
                  <a:srgbClr val="213315"/>
                </a:solidFill>
                <a:effectLst/>
                <a:latin typeface="Arial" panose="020B0604020202020204" pitchFamily="34" charset="0"/>
                <a:cs typeface="Arial" panose="020B0604020202020204" pitchFamily="34" charset="0"/>
              </a:rPr>
              <a:t>Hajian</a:t>
            </a:r>
            <a:r>
              <a:rPr lang="en-GB" sz="1400" i="0" u="none" strike="noStrike" dirty="0">
                <a:solidFill>
                  <a:srgbClr val="213315"/>
                </a:solidFill>
                <a:effectLst/>
                <a:latin typeface="Arial" panose="020B0604020202020204" pitchFamily="34" charset="0"/>
                <a:cs typeface="Arial" panose="020B0604020202020204" pitchFamily="34" charset="0"/>
              </a:rPr>
              <a:t> and </a:t>
            </a:r>
            <a:r>
              <a:rPr lang="en-GB" sz="1400" i="0" u="none" strike="noStrike" dirty="0" err="1">
                <a:solidFill>
                  <a:srgbClr val="213315"/>
                </a:solidFill>
                <a:effectLst/>
                <a:latin typeface="Arial" panose="020B0604020202020204" pitchFamily="34" charset="0"/>
                <a:cs typeface="Arial" panose="020B0604020202020204" pitchFamily="34" charset="0"/>
              </a:rPr>
              <a:t>Jangchi</a:t>
            </a:r>
            <a:r>
              <a:rPr lang="en-GB" sz="1400" i="0" u="none" strike="noStrike" dirty="0">
                <a:solidFill>
                  <a:srgbClr val="213315"/>
                </a:solidFill>
                <a:effectLst/>
                <a:latin typeface="Arial" panose="020B0604020202020204" pitchFamily="34" charset="0"/>
                <a:cs typeface="Arial" panose="020B0604020202020204" pitchFamily="34" charset="0"/>
              </a:rPr>
              <a:t> </a:t>
            </a:r>
            <a:r>
              <a:rPr lang="en-GB" sz="1400" i="0" u="none" strike="noStrike" dirty="0" err="1">
                <a:solidFill>
                  <a:srgbClr val="213315"/>
                </a:solidFill>
                <a:effectLst/>
                <a:latin typeface="Arial" panose="020B0604020202020204" pitchFamily="34" charset="0"/>
                <a:cs typeface="Arial" panose="020B0604020202020204" pitchFamily="34" charset="0"/>
              </a:rPr>
              <a:t>Kashani</a:t>
            </a:r>
            <a:r>
              <a:rPr lang="en-GB" sz="1400" i="0" u="none" strike="noStrike" dirty="0">
                <a:solidFill>
                  <a:srgbClr val="213315"/>
                </a:solidFill>
                <a:effectLst/>
                <a:latin typeface="Arial" panose="020B0604020202020204" pitchFamily="34" charset="0"/>
                <a:cs typeface="Arial" panose="020B0604020202020204" pitchFamily="34" charset="0"/>
              </a:rPr>
              <a:t>, 2021)</a:t>
            </a:r>
          </a:p>
          <a:p>
            <a:pPr marL="0" indent="0">
              <a:buNone/>
            </a:pPr>
            <a:endParaRPr lang="en-GB" sz="1400" i="0" u="none" strike="noStrike" dirty="0">
              <a:solidFill>
                <a:srgbClr val="213315"/>
              </a:solidFill>
              <a:effectLst/>
              <a:latin typeface="Arial" panose="020B0604020202020204" pitchFamily="34" charset="0"/>
              <a:cs typeface="Arial" panose="020B0604020202020204" pitchFamily="34" charset="0"/>
            </a:endParaRP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Structure</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 Requires balance across systems</a:t>
            </a:r>
            <a:endParaRPr lang="en-GB" sz="1400" dirty="0">
              <a:solidFill>
                <a:srgbClr val="213315"/>
              </a:solidFill>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803982B9-3ADD-F347-B264-F2120A1ABE24}"/>
              </a:ext>
            </a:extLst>
          </p:cNvPr>
          <p:cNvSpPr txBox="1"/>
          <p:nvPr/>
        </p:nvSpPr>
        <p:spPr>
          <a:xfrm>
            <a:off x="395790" y="276610"/>
            <a:ext cx="10729732" cy="1046440"/>
          </a:xfrm>
          <a:prstGeom prst="rect">
            <a:avLst/>
          </a:prstGeom>
          <a:noFill/>
        </p:spPr>
        <p:txBody>
          <a:bodyPr wrap="square" rtlCol="0">
            <a:spAutoFit/>
          </a:bodyPr>
          <a:lstStyle/>
          <a:p>
            <a:r>
              <a:rPr lang="en-GB" sz="4400" b="1" dirty="0">
                <a:solidFill>
                  <a:srgbClr val="213315"/>
                </a:solidFill>
                <a:latin typeface="Arial" panose="020B0604020202020204" pitchFamily="34" charset="0"/>
                <a:cs typeface="Arial" panose="020B0604020202020204" pitchFamily="34" charset="0"/>
              </a:rPr>
              <a:t>SUSTAINABLE DEVELOPMENT (SD)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741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13554A1-59FA-6B46-B075-E2E0829FBBC5}"/>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40048" y="1"/>
            <a:ext cx="12176706" cy="6858000"/>
          </a:xfrm>
          <a:prstGeom prst="rect">
            <a:avLst/>
          </a:prstGeom>
          <a:noFill/>
          <a:ln>
            <a:no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46D9CCC3-BBF9-2D4F-99B7-F54A781D4243}"/>
              </a:ext>
            </a:extLst>
          </p:cNvPr>
          <p:cNvSpPr>
            <a:spLocks noGrp="1"/>
          </p:cNvSpPr>
          <p:nvPr>
            <p:ph type="title"/>
          </p:nvPr>
        </p:nvSpPr>
        <p:spPr>
          <a:xfrm>
            <a:off x="838200" y="93923"/>
            <a:ext cx="10515600" cy="1325563"/>
          </a:xfrm>
        </p:spPr>
        <p:txBody>
          <a:bodyPr/>
          <a:lstStyle/>
          <a:p>
            <a:r>
              <a:rPr lang="en-GB" b="1" dirty="0">
                <a:solidFill>
                  <a:srgbClr val="213315"/>
                </a:solidFill>
                <a:latin typeface="Arial" panose="020B0604020202020204" pitchFamily="34" charset="0"/>
                <a:cs typeface="Arial" panose="020B0604020202020204" pitchFamily="34" charset="0"/>
              </a:rPr>
              <a:t>HEALTH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C7EA92-CCE1-8D4C-80D6-E5D314D7C245}"/>
              </a:ext>
            </a:extLst>
          </p:cNvPr>
          <p:cNvSpPr txBox="1">
            <a:spLocks/>
          </p:cNvSpPr>
          <p:nvPr/>
        </p:nvSpPr>
        <p:spPr>
          <a:xfrm>
            <a:off x="108594" y="1319895"/>
            <a:ext cx="5539072" cy="4395614"/>
          </a:xfrm>
          <a:prstGeom prst="rect">
            <a:avLst/>
          </a:prstGeom>
          <a:ln>
            <a:noFill/>
            <a:bevel/>
          </a:ln>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400" b="1" dirty="0">
                <a:solidFill>
                  <a:srgbClr val="213315"/>
                </a:solidFill>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“Health is a state of complete physical, mental and social well-being and not merely the absence of disease or infirmity” (World Health Organization, 1948).</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What This Changed</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Expanded health beyond illness and diagnosis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Recognised mental and social dimensions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Framed health as a positive state.</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Critical Reflection</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The term “complete” has been criticised as unrealistic (</a:t>
            </a:r>
            <a:r>
              <a:rPr lang="en-GB" sz="5600" dirty="0" err="1">
                <a:solidFill>
                  <a:srgbClr val="213315"/>
                </a:solidFill>
                <a:latin typeface="Arial" panose="020B0604020202020204" pitchFamily="34" charset="0"/>
                <a:cs typeface="Arial" panose="020B0604020202020204" pitchFamily="34" charset="0"/>
              </a:rPr>
              <a:t>Jadad</a:t>
            </a:r>
            <a:r>
              <a:rPr lang="en-GB" sz="5600" dirty="0">
                <a:solidFill>
                  <a:srgbClr val="213315"/>
                </a:solidFill>
                <a:latin typeface="Arial" panose="020B0604020202020204" pitchFamily="34" charset="0"/>
                <a:cs typeface="Arial" panose="020B0604020202020204" pitchFamily="34" charset="0"/>
              </a:rPr>
              <a:t> and O’Grady, 2014)</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The definition may blur the boundary between health and wellbeing Structural Influences</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Health follows a socioeconomic gradient (Marmot et al., 2020)</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Social systems shape risk exposure and opportunity (NHS, 2025)</a:t>
            </a:r>
          </a:p>
          <a:p>
            <a:pPr marL="0" indent="0">
              <a:buFont typeface="Arial" panose="020B0604020202020204" pitchFamily="34" charset="0"/>
              <a:buNone/>
            </a:pPr>
            <a:r>
              <a:rPr lang="en-GB" sz="5600" dirty="0">
                <a:solidFill>
                  <a:srgbClr val="213315"/>
                </a:solidFill>
                <a:latin typeface="Arial" panose="020B0604020202020204" pitchFamily="34" charset="0"/>
                <a:cs typeface="Arial" panose="020B0604020202020204" pitchFamily="34" charset="0"/>
              </a:rPr>
              <a:t>• Behaviour is influenced by perceived risk and benefit (</a:t>
            </a:r>
            <a:r>
              <a:rPr lang="en-GB" sz="5600" dirty="0" err="1">
                <a:solidFill>
                  <a:srgbClr val="213315"/>
                </a:solidFill>
                <a:latin typeface="Arial" panose="020B0604020202020204" pitchFamily="34" charset="0"/>
                <a:cs typeface="Arial" panose="020B0604020202020204" pitchFamily="34" charset="0"/>
              </a:rPr>
              <a:t>Alyafei</a:t>
            </a:r>
            <a:r>
              <a:rPr lang="en-GB" sz="5600" dirty="0">
                <a:solidFill>
                  <a:srgbClr val="213315"/>
                </a:solidFill>
                <a:latin typeface="Arial" panose="020B0604020202020204" pitchFamily="34" charset="0"/>
                <a:cs typeface="Arial" panose="020B0604020202020204" pitchFamily="34" charset="0"/>
              </a:rPr>
              <a:t> and </a:t>
            </a:r>
            <a:r>
              <a:rPr lang="en-GB" sz="5600" dirty="0" err="1">
                <a:solidFill>
                  <a:srgbClr val="213315"/>
                </a:solidFill>
                <a:latin typeface="Arial" panose="020B0604020202020204" pitchFamily="34" charset="0"/>
                <a:cs typeface="Arial" panose="020B0604020202020204" pitchFamily="34" charset="0"/>
              </a:rPr>
              <a:t>Carr</a:t>
            </a:r>
            <a:r>
              <a:rPr lang="en-GB" sz="5600" dirty="0">
                <a:solidFill>
                  <a:srgbClr val="213315"/>
                </a:solidFill>
                <a:latin typeface="Arial" panose="020B0604020202020204" pitchFamily="34" charset="0"/>
                <a:cs typeface="Arial" panose="020B0604020202020204" pitchFamily="34" charset="0"/>
              </a:rPr>
              <a:t>, 2024)</a:t>
            </a:r>
          </a:p>
          <a:p>
            <a:pPr marL="0" indent="0">
              <a:buFont typeface="Arial" panose="020B0604020202020204" pitchFamily="34" charset="0"/>
              <a:buNone/>
            </a:pPr>
            <a:endParaRPr lang="en-GB" sz="4400" b="1" dirty="0">
              <a:solidFill>
                <a:srgbClr val="213315"/>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4400" b="1" dirty="0">
              <a:solidFill>
                <a:schemeClr val="accent6">
                  <a:lumMod val="50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400" dirty="0">
              <a:solidFill>
                <a:schemeClr val="accent6">
                  <a:lumMod val="50000"/>
                </a:schemeClr>
              </a:solidFill>
              <a:latin typeface="Arial" panose="020B0604020202020204" pitchFamily="34" charset="0"/>
              <a:cs typeface="Arial" panose="020B0604020202020204" pitchFamily="34" charset="0"/>
            </a:endParaRPr>
          </a:p>
        </p:txBody>
      </p:sp>
      <p:pic>
        <p:nvPicPr>
          <p:cNvPr id="4" name="Image 0" descr="preencoded.png">
            <a:extLst>
              <a:ext uri="{FF2B5EF4-FFF2-40B4-BE49-F238E27FC236}">
                <a16:creationId xmlns:a16="http://schemas.microsoft.com/office/drawing/2014/main" id="{D97C83E4-507D-BF4C-8013-266DD9BC847D}"/>
              </a:ext>
            </a:extLst>
          </p:cNvPr>
          <p:cNvPicPr>
            <a:picLocks noChangeAspect="1"/>
          </p:cNvPicPr>
          <p:nvPr/>
        </p:nvPicPr>
        <p:blipFill>
          <a:blip r:embed="rId4"/>
          <a:stretch>
            <a:fillRect/>
          </a:stretch>
        </p:blipFill>
        <p:spPr>
          <a:xfrm>
            <a:off x="6592106" y="3644900"/>
            <a:ext cx="5041094" cy="1970887"/>
          </a:xfrm>
          <a:prstGeom prst="rect">
            <a:avLst/>
          </a:prstGeom>
          <a:noFill/>
          <a:ln>
            <a:noFill/>
          </a:ln>
        </p:spPr>
      </p:pic>
      <p:sp>
        <p:nvSpPr>
          <p:cNvPr id="5" name="Text 14">
            <a:extLst>
              <a:ext uri="{FF2B5EF4-FFF2-40B4-BE49-F238E27FC236}">
                <a16:creationId xmlns:a16="http://schemas.microsoft.com/office/drawing/2014/main" id="{5579B847-3940-484B-9E5C-42C8F8855D36}"/>
              </a:ext>
            </a:extLst>
          </p:cNvPr>
          <p:cNvSpPr/>
          <p:nvPr/>
        </p:nvSpPr>
        <p:spPr>
          <a:xfrm>
            <a:off x="10444389" y="4912127"/>
            <a:ext cx="814708" cy="138467"/>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Health Outcomes</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6" name="Text 15">
            <a:extLst>
              <a:ext uri="{FF2B5EF4-FFF2-40B4-BE49-F238E27FC236}">
                <a16:creationId xmlns:a16="http://schemas.microsoft.com/office/drawing/2014/main" id="{186BA437-2DC5-FD47-92A6-7D5F449430BD}"/>
              </a:ext>
            </a:extLst>
          </p:cNvPr>
          <p:cNvSpPr/>
          <p:nvPr/>
        </p:nvSpPr>
        <p:spPr>
          <a:xfrm>
            <a:off x="9255577" y="4940300"/>
            <a:ext cx="814709" cy="69234"/>
          </a:xfrm>
          <a:prstGeom prst="rect">
            <a:avLst/>
          </a:prstGeom>
          <a:noFill/>
          <a:ln/>
        </p:spPr>
        <p:txBody>
          <a:bodyPr wrap="non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Behavioural</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7" name="Text 16">
            <a:extLst>
              <a:ext uri="{FF2B5EF4-FFF2-40B4-BE49-F238E27FC236}">
                <a16:creationId xmlns:a16="http://schemas.microsoft.com/office/drawing/2014/main" id="{7F013D04-8E61-0C4E-BCEF-671CFE844E16}"/>
              </a:ext>
            </a:extLst>
          </p:cNvPr>
          <p:cNvSpPr/>
          <p:nvPr/>
        </p:nvSpPr>
        <p:spPr>
          <a:xfrm>
            <a:off x="8053337" y="4940300"/>
            <a:ext cx="1107437" cy="330238"/>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Environmental</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8" name="Text 17">
            <a:extLst>
              <a:ext uri="{FF2B5EF4-FFF2-40B4-BE49-F238E27FC236}">
                <a16:creationId xmlns:a16="http://schemas.microsoft.com/office/drawing/2014/main" id="{E39CDE02-7528-E243-8D73-F04681FDB992}"/>
              </a:ext>
            </a:extLst>
          </p:cNvPr>
          <p:cNvSpPr/>
          <p:nvPr/>
        </p:nvSpPr>
        <p:spPr>
          <a:xfrm>
            <a:off x="6773924" y="4944500"/>
            <a:ext cx="1201241" cy="169004"/>
          </a:xfrm>
          <a:prstGeom prst="rect">
            <a:avLst/>
          </a:prstGeom>
          <a:noFill/>
          <a:ln/>
        </p:spPr>
        <p:txBody>
          <a:bodyPr wrap="square" lIns="0" tIns="0" rIns="0" bIns="0" rtlCol="0" anchor="t"/>
          <a:lstStyle/>
          <a:p>
            <a:pPr marL="0" indent="0" algn="ctr">
              <a:lnSpc>
                <a:spcPts val="1400"/>
              </a:lnSpc>
              <a:buNone/>
            </a:pPr>
            <a:r>
              <a:rPr lang="en-US" sz="1200" b="1" dirty="0">
                <a:solidFill>
                  <a:schemeClr val="accent6">
                    <a:lumMod val="50000"/>
                  </a:schemeClr>
                </a:solidFill>
                <a:latin typeface="Arial" panose="020B0604020202020204" pitchFamily="34" charset="0"/>
                <a:ea typeface="Bricolage Grotesque Semi Bold" pitchFamily="34" charset="-122"/>
                <a:cs typeface="Arial" panose="020B0604020202020204" pitchFamily="34" charset="0"/>
              </a:rPr>
              <a:t>Socioeconomic</a:t>
            </a:r>
            <a:endParaRPr lang="en-US" sz="1200" b="1" dirty="0">
              <a:solidFill>
                <a:schemeClr val="accent6">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30FA0A5-679A-174E-8828-B89C9197A3E7}"/>
              </a:ext>
            </a:extLst>
          </p:cNvPr>
          <p:cNvSpPr txBox="1"/>
          <p:nvPr/>
        </p:nvSpPr>
        <p:spPr>
          <a:xfrm>
            <a:off x="6819063" y="2505184"/>
            <a:ext cx="4418708" cy="738664"/>
          </a:xfrm>
          <a:prstGeom prst="rect">
            <a:avLst/>
          </a:prstGeom>
          <a:noFill/>
        </p:spPr>
        <p:txBody>
          <a:bodyPr wrap="square" rtlCol="0">
            <a:spAutoFit/>
          </a:bodyPr>
          <a:lstStyle/>
          <a:p>
            <a:r>
              <a:rPr lang="en-US" sz="1400" i="1" dirty="0">
                <a:solidFill>
                  <a:schemeClr val="accent6">
                    <a:lumMod val="50000"/>
                  </a:schemeClr>
                </a:solidFill>
                <a:latin typeface="Arial" panose="020B0604020202020204" pitchFamily="34" charset="0"/>
                <a:ea typeface="Inter" pitchFamily="34" charset="-122"/>
                <a:cs typeface="Arial" panose="020B0604020202020204" pitchFamily="34" charset="0"/>
              </a:rPr>
              <a:t>Health follows a socioeconomic gradient (FIG:1), with social and environmental systems shaping exposure and opportunity (Marmot et al., 2020; NHS, 2025).</a:t>
            </a:r>
            <a:endParaRPr lang="en-GB" sz="1400" i="1" dirty="0">
              <a:solidFill>
                <a:schemeClr val="accent6">
                  <a:lumMod val="5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FA73140-A969-2644-9A03-D7CC09E07550}"/>
              </a:ext>
            </a:extLst>
          </p:cNvPr>
          <p:cNvSpPr txBox="1"/>
          <p:nvPr/>
        </p:nvSpPr>
        <p:spPr>
          <a:xfrm>
            <a:off x="6298954" y="4859960"/>
            <a:ext cx="417996" cy="215444"/>
          </a:xfrm>
          <a:prstGeom prst="rect">
            <a:avLst/>
          </a:prstGeom>
          <a:noFill/>
        </p:spPr>
        <p:txBody>
          <a:bodyPr wrap="square" rtlCol="0">
            <a:spAutoFit/>
          </a:bodyPr>
          <a:lstStyle/>
          <a:p>
            <a:r>
              <a:rPr lang="en-GB" sz="800" dirty="0">
                <a:solidFill>
                  <a:schemeClr val="accent6">
                    <a:lumMod val="50000"/>
                  </a:schemeClr>
                </a:solidFill>
                <a:latin typeface="Arial" panose="020B0604020202020204" pitchFamily="34" charset="0"/>
                <a:cs typeface="Arial" panose="020B0604020202020204" pitchFamily="34" charset="0"/>
              </a:rPr>
              <a:t>Fig 1</a:t>
            </a:r>
          </a:p>
        </p:txBody>
      </p:sp>
      <p:sp>
        <p:nvSpPr>
          <p:cNvPr id="12" name="Title 1">
            <a:extLst>
              <a:ext uri="{FF2B5EF4-FFF2-40B4-BE49-F238E27FC236}">
                <a16:creationId xmlns:a16="http://schemas.microsoft.com/office/drawing/2014/main" id="{BA442F93-EAD1-6743-A106-04B1D96C3A12}"/>
              </a:ext>
            </a:extLst>
          </p:cNvPr>
          <p:cNvSpPr txBox="1">
            <a:spLocks/>
          </p:cNvSpPr>
          <p:nvPr/>
        </p:nvSpPr>
        <p:spPr>
          <a:xfrm>
            <a:off x="10581326" y="51417"/>
            <a:ext cx="1555332" cy="473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100" b="1">
                <a:solidFill>
                  <a:schemeClr val="accent6">
                    <a:lumMod val="50000"/>
                  </a:schemeClr>
                </a:solidFill>
                <a:latin typeface="Arial" panose="020B0604020202020204" pitchFamily="34" charset="0"/>
                <a:cs typeface="Arial" panose="020B0604020202020204" pitchFamily="34" charset="0"/>
              </a:rPr>
              <a:t>Definitions and Key Concepts</a:t>
            </a:r>
            <a:endParaRPr lang="en-GB" sz="1100" b="1" dirty="0">
              <a:solidFill>
                <a:schemeClr val="accent6">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729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219C26A-701C-D84C-961C-E9DF982B5D16}"/>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27671" y="0"/>
            <a:ext cx="12136658" cy="6950598"/>
          </a:xfrm>
          <a:prstGeom prst="rect">
            <a:avLst/>
          </a:prstGeom>
          <a:noFill/>
          <a:ln>
            <a:solidFill>
              <a:schemeClr val="accent6">
                <a:lumMod val="50000"/>
              </a:schemeClr>
            </a:solidFill>
            <a:bevel/>
          </a:ln>
          <a:effectLst>
            <a:outerShdw blurRad="50800" dist="50800" dir="5400000" sx="112000" sy="112000" algn="ctr" rotWithShape="0">
              <a:schemeClr val="bg1">
                <a:alpha val="0"/>
              </a:schemeClr>
            </a:outerShdw>
            <a:reflection stA="129" endPos="65000" dist="50800" dir="5400000" sy="-100000" algn="bl" rotWithShape="0"/>
          </a:effectLst>
        </p:spPr>
      </p:pic>
      <p:sp>
        <p:nvSpPr>
          <p:cNvPr id="2" name="Title 1">
            <a:extLst>
              <a:ext uri="{FF2B5EF4-FFF2-40B4-BE49-F238E27FC236}">
                <a16:creationId xmlns:a16="http://schemas.microsoft.com/office/drawing/2014/main" id="{BDC48F53-FD90-104C-84E8-9488162311CC}"/>
              </a:ext>
            </a:extLst>
          </p:cNvPr>
          <p:cNvSpPr>
            <a:spLocks noGrp="1"/>
          </p:cNvSpPr>
          <p:nvPr>
            <p:ph type="title"/>
          </p:nvPr>
        </p:nvSpPr>
        <p:spPr/>
        <p:txBody>
          <a:bodyPr/>
          <a:lstStyle/>
          <a:p>
            <a:r>
              <a:rPr lang="en-GB" sz="4400" b="1" dirty="0">
                <a:solidFill>
                  <a:srgbClr val="213315"/>
                </a:solidFill>
                <a:latin typeface="Arial" panose="020B0604020202020204" pitchFamily="34" charset="0"/>
                <a:cs typeface="Arial" panose="020B0604020202020204" pitchFamily="34" charset="0"/>
              </a:rPr>
              <a:t>WELLBEING</a:t>
            </a:r>
            <a:endParaRPr lang="en-GB" dirty="0">
              <a:solidFill>
                <a:srgbClr val="213315"/>
              </a:solidFill>
            </a:endParaRPr>
          </a:p>
        </p:txBody>
      </p:sp>
      <p:sp>
        <p:nvSpPr>
          <p:cNvPr id="3" name="Content Placeholder 2">
            <a:extLst>
              <a:ext uri="{FF2B5EF4-FFF2-40B4-BE49-F238E27FC236}">
                <a16:creationId xmlns:a16="http://schemas.microsoft.com/office/drawing/2014/main" id="{FBB70D0F-13E8-3C44-BA10-A629C6705F78}"/>
              </a:ext>
            </a:extLst>
          </p:cNvPr>
          <p:cNvSpPr txBox="1">
            <a:spLocks/>
          </p:cNvSpPr>
          <p:nvPr/>
        </p:nvSpPr>
        <p:spPr>
          <a:xfrm>
            <a:off x="203200" y="1425576"/>
            <a:ext cx="5086932" cy="3665047"/>
          </a:xfrm>
          <a:prstGeom prst="rect">
            <a:avLst/>
          </a:prstGeom>
          <a:ln>
            <a:noFill/>
          </a:ln>
          <a:effectLst>
            <a:outerShdw blurRad="50800" dist="50800" dir="5400000" algn="ctr" rotWithShape="0">
              <a:schemeClr val="bg1">
                <a:alpha val="31000"/>
              </a:schemeClr>
            </a:outerShdw>
            <a:reflection stA="0" endPos="65000" dist="50800" dir="5400000" sy="-100000" algn="bl" rotWithShape="0"/>
          </a:effectLst>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200" b="1" dirty="0">
                <a:solidFill>
                  <a:srgbClr val="213315"/>
                </a:solidFill>
                <a:latin typeface="Arial" panose="020B0604020202020204" pitchFamily="34" charset="0"/>
                <a:cs typeface="Arial" panose="020B0604020202020204" pitchFamily="34" charset="0"/>
              </a:rPr>
              <a:t>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Wellbeing includes both objective life conditions and subjective life evaluation (</a:t>
            </a:r>
            <a:r>
              <a:rPr lang="en-GB" sz="1400" i="0" u="none" strike="noStrike" dirty="0" err="1">
                <a:solidFill>
                  <a:srgbClr val="213315"/>
                </a:solidFill>
                <a:effectLst/>
                <a:latin typeface="Arial" panose="020B0604020202020204" pitchFamily="34" charset="0"/>
                <a:cs typeface="Arial" panose="020B0604020202020204" pitchFamily="34" charset="0"/>
              </a:rPr>
              <a:t>Alatartseva</a:t>
            </a:r>
            <a:r>
              <a:rPr lang="en-GB" sz="1400" i="0" u="none" strike="noStrike" dirty="0">
                <a:solidFill>
                  <a:srgbClr val="213315"/>
                </a:solidFill>
                <a:effectLst/>
                <a:latin typeface="Arial" panose="020B0604020202020204" pitchFamily="34" charset="0"/>
                <a:cs typeface="Arial" panose="020B0604020202020204" pitchFamily="34" charset="0"/>
              </a:rPr>
              <a:t> and </a:t>
            </a:r>
            <a:r>
              <a:rPr lang="en-GB" sz="1400" i="0" u="none" strike="noStrike" dirty="0" err="1">
                <a:solidFill>
                  <a:srgbClr val="213315"/>
                </a:solidFill>
                <a:effectLst/>
                <a:latin typeface="Arial" panose="020B0604020202020204" pitchFamily="34" charset="0"/>
                <a:cs typeface="Arial" panose="020B0604020202020204" pitchFamily="34" charset="0"/>
              </a:rPr>
              <a:t>Barysheva</a:t>
            </a:r>
            <a:r>
              <a:rPr lang="en-GB" sz="1400" i="0" u="none" strike="noStrike" dirty="0">
                <a:solidFill>
                  <a:srgbClr val="213315"/>
                </a:solidFill>
                <a:effectLst/>
                <a:latin typeface="Arial" panose="020B0604020202020204" pitchFamily="34" charset="0"/>
                <a:cs typeface="Arial" panose="020B0604020202020204" pitchFamily="34" charset="0"/>
              </a:rPr>
              <a:t>, 2015)</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Objective </a:t>
            </a:r>
            <a:endParaRPr lang="en-GB" sz="1400" i="0" u="none" strike="noStrike" dirty="0">
              <a:noFill/>
              <a:effectLst/>
              <a:latin typeface="Arial" panose="020B0604020202020204" pitchFamily="34" charset="0"/>
              <a:cs typeface="Arial" panose="020B0604020202020204" pitchFamily="34" charset="0"/>
            </a:endParaRP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 Measurable conditions such as income, housing and employment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Subjective </a:t>
            </a:r>
          </a:p>
          <a:p>
            <a:pPr marL="0" indent="0" algn="l">
              <a:buNone/>
            </a:pPr>
            <a:r>
              <a:rPr lang="en-GB" sz="1400" i="0" u="none" strike="noStrike" dirty="0">
                <a:solidFill>
                  <a:srgbClr val="213315"/>
                </a:solidFill>
                <a:effectLst/>
                <a:latin typeface="Arial" panose="020B0604020202020204" pitchFamily="34" charset="0"/>
                <a:cs typeface="Arial" panose="020B0604020202020204" pitchFamily="34" charset="0"/>
              </a:rPr>
              <a:t>• Individual perception of life satisfaction and emotional state (Critical Reflection</a:t>
            </a:r>
          </a:p>
          <a:p>
            <a:pPr marL="0" indent="0">
              <a:buNone/>
            </a:pPr>
            <a:r>
              <a:rPr lang="en-GB" sz="1400" i="0" u="none" strike="noStrike" dirty="0">
                <a:solidFill>
                  <a:srgbClr val="213315"/>
                </a:solidFill>
                <a:effectLst/>
                <a:latin typeface="Arial" panose="020B0604020202020204" pitchFamily="34" charset="0"/>
                <a:cs typeface="Arial" panose="020B0604020202020204" pitchFamily="34" charset="0"/>
              </a:rPr>
              <a:t>No single internationally agreed definition of wellbeing (Simons and Baldwin, 2021)</a:t>
            </a:r>
          </a:p>
          <a:p>
            <a:pPr marL="0" indent="0" algn="l">
              <a:buNone/>
            </a:pPr>
            <a:endParaRPr lang="en-GB" sz="1300" b="0" i="0" u="none" strike="noStrike" dirty="0">
              <a:solidFill>
                <a:srgbClr val="213315"/>
              </a:solidFill>
              <a:effectLst/>
              <a:cs typeface="Arial" panose="020B0604020202020204" pitchFamily="34" charset="0"/>
            </a:endParaRPr>
          </a:p>
          <a:p>
            <a:pPr marL="0" indent="0">
              <a:buFont typeface="Arial" panose="020B0604020202020204" pitchFamily="34" charset="0"/>
              <a:buNone/>
            </a:pPr>
            <a:endParaRPr lang="en-GB" sz="1400" dirty="0">
              <a:solidFill>
                <a:schemeClr val="accent6">
                  <a:lumMod val="50000"/>
                </a:schemeClr>
              </a:solidFill>
            </a:endParaRPr>
          </a:p>
        </p:txBody>
      </p:sp>
      <p:graphicFrame>
        <p:nvGraphicFramePr>
          <p:cNvPr id="4" name="Diagram 3">
            <a:extLst>
              <a:ext uri="{FF2B5EF4-FFF2-40B4-BE49-F238E27FC236}">
                <a16:creationId xmlns:a16="http://schemas.microsoft.com/office/drawing/2014/main" id="{88692BB2-B147-4245-B472-D3614867D850}"/>
              </a:ext>
            </a:extLst>
          </p:cNvPr>
          <p:cNvGraphicFramePr/>
          <p:nvPr>
            <p:extLst>
              <p:ext uri="{D42A27DB-BD31-4B8C-83A1-F6EECF244321}">
                <p14:modId xmlns:p14="http://schemas.microsoft.com/office/powerpoint/2010/main" val="2893901599"/>
              </p:ext>
            </p:extLst>
          </p:nvPr>
        </p:nvGraphicFramePr>
        <p:xfrm>
          <a:off x="6626005" y="896130"/>
          <a:ext cx="4882568" cy="3179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A6864A52-FE92-1F4B-B786-652C651ECC73}"/>
              </a:ext>
            </a:extLst>
          </p:cNvPr>
          <p:cNvSpPr txBox="1"/>
          <p:nvPr/>
        </p:nvSpPr>
        <p:spPr>
          <a:xfrm>
            <a:off x="5871629" y="3475299"/>
            <a:ext cx="2060481" cy="600164"/>
          </a:xfrm>
          <a:prstGeom prst="rect">
            <a:avLst/>
          </a:prstGeom>
          <a:noFill/>
        </p:spPr>
        <p:txBody>
          <a:bodyPr wrap="square" rtlCol="0">
            <a:spAutoFit/>
          </a:bodyPr>
          <a:lstStyle/>
          <a:p>
            <a:pPr algn="ctr"/>
            <a:r>
              <a:rPr lang="en-GB" sz="1100" b="1" i="1" dirty="0">
                <a:solidFill>
                  <a:schemeClr val="accent6">
                    <a:lumMod val="50000"/>
                  </a:schemeClr>
                </a:solidFill>
                <a:latin typeface="Arial" panose="020B0604020202020204" pitchFamily="34" charset="0"/>
                <a:cs typeface="Arial" panose="020B0604020202020204" pitchFamily="34" charset="0"/>
              </a:rPr>
              <a:t>A Multidimensional model of Wellness (FIG 2:) </a:t>
            </a:r>
            <a:r>
              <a:rPr lang="en-GB" sz="1100" b="1" i="0" u="none" strike="noStrike" dirty="0">
                <a:solidFill>
                  <a:schemeClr val="accent6">
                    <a:lumMod val="50000"/>
                  </a:schemeClr>
                </a:solidFill>
                <a:latin typeface="Arial" panose="020B0604020202020204" pitchFamily="34" charset="0"/>
                <a:cs typeface="Arial" panose="020B0604020202020204" pitchFamily="34" charset="0"/>
              </a:rPr>
              <a:t>(</a:t>
            </a:r>
            <a:r>
              <a:rPr lang="en-GB" sz="1100" b="1" i="0" u="none" strike="noStrike" dirty="0" err="1">
                <a:solidFill>
                  <a:schemeClr val="accent6">
                    <a:lumMod val="50000"/>
                  </a:schemeClr>
                </a:solidFill>
                <a:latin typeface="Arial" panose="020B0604020202020204" pitchFamily="34" charset="0"/>
                <a:cs typeface="Arial" panose="020B0604020202020204" pitchFamily="34" charset="0"/>
              </a:rPr>
              <a:t>Stoewen</a:t>
            </a:r>
            <a:r>
              <a:rPr lang="en-GB" sz="1100" b="1" i="0" u="none" strike="noStrike" dirty="0">
                <a:solidFill>
                  <a:schemeClr val="accent6">
                    <a:lumMod val="50000"/>
                  </a:schemeClr>
                </a:solidFill>
                <a:latin typeface="Arial" panose="020B0604020202020204" pitchFamily="34" charset="0"/>
                <a:cs typeface="Arial" panose="020B0604020202020204" pitchFamily="34" charset="0"/>
              </a:rPr>
              <a:t>, 2017)</a:t>
            </a:r>
          </a:p>
        </p:txBody>
      </p:sp>
      <p:sp>
        <p:nvSpPr>
          <p:cNvPr id="6" name="TextBox 5">
            <a:extLst>
              <a:ext uri="{FF2B5EF4-FFF2-40B4-BE49-F238E27FC236}">
                <a16:creationId xmlns:a16="http://schemas.microsoft.com/office/drawing/2014/main" id="{7E29A581-4C46-5B45-B92C-AB0A1BB58D02}"/>
              </a:ext>
            </a:extLst>
          </p:cNvPr>
          <p:cNvSpPr txBox="1"/>
          <p:nvPr/>
        </p:nvSpPr>
        <p:spPr>
          <a:xfrm>
            <a:off x="6801534" y="2775353"/>
            <a:ext cx="417996" cy="215444"/>
          </a:xfrm>
          <a:prstGeom prst="rect">
            <a:avLst/>
          </a:prstGeom>
          <a:noFill/>
        </p:spPr>
        <p:txBody>
          <a:bodyPr wrap="square" rtlCol="0">
            <a:spAutoFit/>
          </a:bodyPr>
          <a:lstStyle/>
          <a:p>
            <a:r>
              <a:rPr lang="en-GB" sz="800" dirty="0">
                <a:solidFill>
                  <a:schemeClr val="accent6">
                    <a:lumMod val="50000"/>
                  </a:schemeClr>
                </a:solidFill>
                <a:latin typeface="Apple Braille" pitchFamily="2" charset="0"/>
              </a:rPr>
              <a:t>Fig 2</a:t>
            </a:r>
          </a:p>
        </p:txBody>
      </p:sp>
      <p:sp>
        <p:nvSpPr>
          <p:cNvPr id="8" name="Title 1">
            <a:extLst>
              <a:ext uri="{FF2B5EF4-FFF2-40B4-BE49-F238E27FC236}">
                <a16:creationId xmlns:a16="http://schemas.microsoft.com/office/drawing/2014/main" id="{5512602F-F96B-6645-A475-3CE8473BE8F4}"/>
              </a:ext>
            </a:extLst>
          </p:cNvPr>
          <p:cNvSpPr txBox="1">
            <a:spLocks/>
          </p:cNvSpPr>
          <p:nvPr/>
        </p:nvSpPr>
        <p:spPr>
          <a:xfrm>
            <a:off x="10581326" y="51417"/>
            <a:ext cx="1555332" cy="473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100" b="1">
                <a:solidFill>
                  <a:schemeClr val="accent6">
                    <a:lumMod val="50000"/>
                  </a:schemeClr>
                </a:solidFill>
                <a:latin typeface="Arial" panose="020B0604020202020204" pitchFamily="34" charset="0"/>
                <a:cs typeface="Arial" panose="020B0604020202020204" pitchFamily="34" charset="0"/>
              </a:rPr>
              <a:t>Definitions and Key Concepts</a:t>
            </a:r>
            <a:endParaRPr lang="en-GB" sz="1100" b="1" dirty="0">
              <a:solidFill>
                <a:schemeClr val="accent6">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AEE11A4-E65E-9E43-8474-FBA2E1A0C54F}"/>
              </a:ext>
            </a:extLst>
          </p:cNvPr>
          <p:cNvSpPr txBox="1"/>
          <p:nvPr/>
        </p:nvSpPr>
        <p:spPr>
          <a:xfrm>
            <a:off x="6801534" y="4328715"/>
            <a:ext cx="5086932" cy="2246769"/>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The eight dimensions model shows wellbeing is multidimensional, not only physical health (</a:t>
            </a:r>
            <a:r>
              <a:rPr lang="en-GB" sz="1400" b="0" i="0" u="none" strike="noStrike" dirty="0" err="1">
                <a:solidFill>
                  <a:schemeClr val="accent6">
                    <a:lumMod val="50000"/>
                  </a:schemeClr>
                </a:solidFill>
                <a:effectLst/>
                <a:latin typeface="Arial" panose="020B0604020202020204" pitchFamily="34" charset="0"/>
              </a:rPr>
              <a:t>Stoewen</a:t>
            </a:r>
            <a:r>
              <a:rPr lang="en-GB" sz="1400" b="0" i="0" u="none" strike="noStrike" dirty="0">
                <a:solidFill>
                  <a:schemeClr val="accent6">
                    <a:lumMod val="50000"/>
                  </a:schemeClr>
                </a:solidFill>
                <a:effectLst/>
                <a:latin typeface="Arial" panose="020B0604020202020204" pitchFamily="34" charset="0"/>
              </a:rPr>
              <a:t>, 2017).</a:t>
            </a:r>
          </a:p>
          <a:p>
            <a:pPr algn="l"/>
            <a:r>
              <a:rPr lang="en-GB" sz="1400" b="0" i="0" u="none" strike="noStrike" dirty="0">
                <a:solidFill>
                  <a:schemeClr val="accent6">
                    <a:lumMod val="50000"/>
                  </a:schemeClr>
                </a:solidFill>
                <a:effectLst/>
                <a:latin typeface="Arial" panose="020B0604020202020204" pitchFamily="34" charset="0"/>
              </a:rPr>
              <a:t>Pressures in areas such as finance, housing, relationships or emotional health can lower overall wellbeing.</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This highlights the need for holistic, person-centred health and social care.</a:t>
            </a:r>
          </a:p>
          <a:p>
            <a:pPr algn="l"/>
            <a:r>
              <a:rPr lang="en-GB" sz="1400" b="0" i="0" u="none" strike="noStrike" dirty="0">
                <a:solidFill>
                  <a:schemeClr val="accent6">
                    <a:lumMod val="50000"/>
                  </a:schemeClr>
                </a:solidFill>
                <a:effectLst/>
                <a:latin typeface="Arial" panose="020B0604020202020204" pitchFamily="34" charset="0"/>
              </a:rPr>
              <a:t>As there is no single agreed definition, wellbeing must be understood in context (Simons and Baldwin, 2021</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2037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0">
            <a:extLst>
              <a:ext uri="{FF2B5EF4-FFF2-40B4-BE49-F238E27FC236}">
                <a16:creationId xmlns:a16="http://schemas.microsoft.com/office/drawing/2014/main" id="{0D3E573C-3958-42CC-A225-6B8B07B0F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2">
            <a:extLst>
              <a:ext uri="{FF2B5EF4-FFF2-40B4-BE49-F238E27FC236}">
                <a16:creationId xmlns:a16="http://schemas.microsoft.com/office/drawing/2014/main" id="{337AE4E8-E01E-4FD9-89B2-91EF5C7DD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396758 w 12192000"/>
              <a:gd name="connsiteY0" fmla="*/ 10203 h 6858000"/>
              <a:gd name="connsiteX1" fmla="*/ 5392866 w 12192000"/>
              <a:gd name="connsiteY1" fmla="*/ 11426 h 6858000"/>
              <a:gd name="connsiteX2" fmla="*/ 5281815 w 12192000"/>
              <a:gd name="connsiteY2" fmla="*/ 43431 h 6858000"/>
              <a:gd name="connsiteX3" fmla="*/ 5060816 w 12192000"/>
              <a:gd name="connsiteY3" fmla="*/ 140336 h 6858000"/>
              <a:gd name="connsiteX4" fmla="*/ 5019170 w 12192000"/>
              <a:gd name="connsiteY4" fmla="*/ 180311 h 6858000"/>
              <a:gd name="connsiteX5" fmla="*/ 4674779 w 12192000"/>
              <a:gd name="connsiteY5" fmla="*/ 441672 h 6858000"/>
              <a:gd name="connsiteX6" fmla="*/ 4740661 w 12192000"/>
              <a:gd name="connsiteY6" fmla="*/ 497083 h 6858000"/>
              <a:gd name="connsiteX7" fmla="*/ 4618372 w 12192000"/>
              <a:gd name="connsiteY7" fmla="*/ 563372 h 6858000"/>
              <a:gd name="connsiteX8" fmla="*/ 4590828 w 12192000"/>
              <a:gd name="connsiteY8" fmla="*/ 591204 h 6858000"/>
              <a:gd name="connsiteX9" fmla="*/ 4614185 w 12192000"/>
              <a:gd name="connsiteY9" fmla="*/ 624601 h 6858000"/>
              <a:gd name="connsiteX10" fmla="*/ 4664862 w 12192000"/>
              <a:gd name="connsiteY10" fmla="*/ 647878 h 6858000"/>
              <a:gd name="connsiteX11" fmla="*/ 4732066 w 12192000"/>
              <a:gd name="connsiteY11" fmla="*/ 706829 h 6858000"/>
              <a:gd name="connsiteX12" fmla="*/ 4729423 w 12192000"/>
              <a:gd name="connsiteY12" fmla="*/ 752878 h 6858000"/>
              <a:gd name="connsiteX13" fmla="*/ 4689540 w 12192000"/>
              <a:gd name="connsiteY13" fmla="*/ 836372 h 6858000"/>
              <a:gd name="connsiteX14" fmla="*/ 4749475 w 12192000"/>
              <a:gd name="connsiteY14" fmla="*/ 923661 h 6858000"/>
              <a:gd name="connsiteX15" fmla="*/ 4780322 w 12192000"/>
              <a:gd name="connsiteY15" fmla="*/ 949468 h 6858000"/>
              <a:gd name="connsiteX16" fmla="*/ 4720828 w 12192000"/>
              <a:gd name="connsiteY16" fmla="*/ 958323 h 6858000"/>
              <a:gd name="connsiteX17" fmla="*/ 4700119 w 12192000"/>
              <a:gd name="connsiteY17" fmla="*/ 994757 h 6858000"/>
              <a:gd name="connsiteX18" fmla="*/ 4690862 w 12192000"/>
              <a:gd name="connsiteY18" fmla="*/ 1012975 h 6858000"/>
              <a:gd name="connsiteX19" fmla="*/ 4634676 w 12192000"/>
              <a:gd name="connsiteY19" fmla="*/ 1127083 h 6858000"/>
              <a:gd name="connsiteX20" fmla="*/ 4644152 w 12192000"/>
              <a:gd name="connsiteY20" fmla="*/ 1158961 h 6858000"/>
              <a:gd name="connsiteX21" fmla="*/ 4737797 w 12192000"/>
              <a:gd name="connsiteY21" fmla="*/ 1313047 h 6858000"/>
              <a:gd name="connsiteX22" fmla="*/ 4638204 w 12192000"/>
              <a:gd name="connsiteY22" fmla="*/ 1356058 h 6858000"/>
              <a:gd name="connsiteX23" fmla="*/ 4632253 w 12192000"/>
              <a:gd name="connsiteY23" fmla="*/ 1428925 h 6858000"/>
              <a:gd name="connsiteX24" fmla="*/ 4581575 w 12192000"/>
              <a:gd name="connsiteY24" fmla="*/ 1510395 h 6858000"/>
              <a:gd name="connsiteX25" fmla="*/ 4470084 w 12192000"/>
              <a:gd name="connsiteY25" fmla="*/ 1625011 h 6858000"/>
              <a:gd name="connsiteX26" fmla="*/ 4406845 w 12192000"/>
              <a:gd name="connsiteY26" fmla="*/ 1701926 h 6858000"/>
              <a:gd name="connsiteX27" fmla="*/ 4515913 w 12192000"/>
              <a:gd name="connsiteY27" fmla="*/ 1722418 h 6858000"/>
              <a:gd name="connsiteX28" fmla="*/ 4532879 w 12192000"/>
              <a:gd name="connsiteY28" fmla="*/ 1734311 h 6858000"/>
              <a:gd name="connsiteX29" fmla="*/ 4519880 w 12192000"/>
              <a:gd name="connsiteY29" fmla="*/ 1774792 h 6858000"/>
              <a:gd name="connsiteX30" fmla="*/ 4502473 w 12192000"/>
              <a:gd name="connsiteY30" fmla="*/ 1815024 h 6858000"/>
              <a:gd name="connsiteX31" fmla="*/ 4514592 w 12192000"/>
              <a:gd name="connsiteY31" fmla="*/ 1846649 h 6858000"/>
              <a:gd name="connsiteX32" fmla="*/ 4599644 w 12192000"/>
              <a:gd name="connsiteY32" fmla="*/ 1983529 h 6858000"/>
              <a:gd name="connsiteX33" fmla="*/ 4669490 w 12192000"/>
              <a:gd name="connsiteY33" fmla="*/ 2037925 h 6858000"/>
              <a:gd name="connsiteX34" fmla="*/ 4828575 w 12192000"/>
              <a:gd name="connsiteY34" fmla="*/ 2285118 h 6858000"/>
              <a:gd name="connsiteX35" fmla="*/ 4878593 w 12192000"/>
              <a:gd name="connsiteY35" fmla="*/ 2365322 h 6858000"/>
              <a:gd name="connsiteX36" fmla="*/ 4841575 w 12192000"/>
              <a:gd name="connsiteY36" fmla="*/ 2393659 h 6858000"/>
              <a:gd name="connsiteX37" fmla="*/ 4912527 w 12192000"/>
              <a:gd name="connsiteY37" fmla="*/ 2477660 h 6858000"/>
              <a:gd name="connsiteX38" fmla="*/ 4996035 w 12192000"/>
              <a:gd name="connsiteY38" fmla="*/ 2571021 h 6858000"/>
              <a:gd name="connsiteX39" fmla="*/ 5017848 w 12192000"/>
              <a:gd name="connsiteY39" fmla="*/ 2595818 h 6858000"/>
              <a:gd name="connsiteX40" fmla="*/ 6739364 w 12192000"/>
              <a:gd name="connsiteY40" fmla="*/ 3428225 h 6858000"/>
              <a:gd name="connsiteX41" fmla="*/ 7193263 w 12192000"/>
              <a:gd name="connsiteY41" fmla="*/ 3305514 h 6858000"/>
              <a:gd name="connsiteX42" fmla="*/ 7372843 w 12192000"/>
              <a:gd name="connsiteY42" fmla="*/ 3210130 h 6858000"/>
              <a:gd name="connsiteX43" fmla="*/ 7602877 w 12192000"/>
              <a:gd name="connsiteY43" fmla="*/ 3057057 h 6858000"/>
              <a:gd name="connsiteX44" fmla="*/ 7848777 w 12192000"/>
              <a:gd name="connsiteY44" fmla="*/ 2933840 h 6858000"/>
              <a:gd name="connsiteX45" fmla="*/ 7932507 w 12192000"/>
              <a:gd name="connsiteY45" fmla="*/ 2820997 h 6858000"/>
              <a:gd name="connsiteX46" fmla="*/ 7961812 w 12192000"/>
              <a:gd name="connsiteY46" fmla="*/ 2789372 h 6858000"/>
              <a:gd name="connsiteX47" fmla="*/ 8035185 w 12192000"/>
              <a:gd name="connsiteY47" fmla="*/ 2748129 h 6858000"/>
              <a:gd name="connsiteX48" fmla="*/ 8163202 w 12192000"/>
              <a:gd name="connsiteY48" fmla="*/ 2659069 h 6858000"/>
              <a:gd name="connsiteX49" fmla="*/ 8116270 w 12192000"/>
              <a:gd name="connsiteY49" fmla="*/ 2638828 h 6858000"/>
              <a:gd name="connsiteX50" fmla="*/ 7981202 w 12192000"/>
              <a:gd name="connsiteY50" fmla="*/ 2692720 h 6858000"/>
              <a:gd name="connsiteX51" fmla="*/ 7882928 w 12192000"/>
              <a:gd name="connsiteY51" fmla="*/ 2707140 h 6858000"/>
              <a:gd name="connsiteX52" fmla="*/ 8021303 w 12192000"/>
              <a:gd name="connsiteY52" fmla="*/ 2613022 h 6858000"/>
              <a:gd name="connsiteX53" fmla="*/ 8155270 w 12192000"/>
              <a:gd name="connsiteY53" fmla="*/ 2490563 h 6858000"/>
              <a:gd name="connsiteX54" fmla="*/ 8051930 w 12192000"/>
              <a:gd name="connsiteY54" fmla="*/ 2514093 h 6858000"/>
              <a:gd name="connsiteX55" fmla="*/ 8047523 w 12192000"/>
              <a:gd name="connsiteY55" fmla="*/ 2497647 h 6858000"/>
              <a:gd name="connsiteX56" fmla="*/ 8136981 w 12192000"/>
              <a:gd name="connsiteY56" fmla="*/ 2351913 h 6858000"/>
              <a:gd name="connsiteX57" fmla="*/ 8181271 w 12192000"/>
              <a:gd name="connsiteY57" fmla="*/ 2293214 h 6858000"/>
              <a:gd name="connsiteX58" fmla="*/ 8380457 w 12192000"/>
              <a:gd name="connsiteY58" fmla="*/ 2116360 h 6858000"/>
              <a:gd name="connsiteX59" fmla="*/ 8191404 w 12192000"/>
              <a:gd name="connsiteY59" fmla="*/ 2195300 h 6858000"/>
              <a:gd name="connsiteX60" fmla="*/ 8386627 w 12192000"/>
              <a:gd name="connsiteY60" fmla="*/ 2023250 h 6858000"/>
              <a:gd name="connsiteX61" fmla="*/ 8481372 w 12192000"/>
              <a:gd name="connsiteY61" fmla="*/ 1959745 h 6858000"/>
              <a:gd name="connsiteX62" fmla="*/ 8505390 w 12192000"/>
              <a:gd name="connsiteY62" fmla="*/ 1922299 h 6858000"/>
              <a:gd name="connsiteX63" fmla="*/ 8463305 w 12192000"/>
              <a:gd name="connsiteY63" fmla="*/ 1914202 h 6858000"/>
              <a:gd name="connsiteX64" fmla="*/ 8334185 w 12192000"/>
              <a:gd name="connsiteY64" fmla="*/ 1928626 h 6858000"/>
              <a:gd name="connsiteX65" fmla="*/ 8493491 w 12192000"/>
              <a:gd name="connsiteY65" fmla="*/ 1812998 h 6858000"/>
              <a:gd name="connsiteX66" fmla="*/ 8374066 w 12192000"/>
              <a:gd name="connsiteY66" fmla="*/ 1830708 h 6858000"/>
              <a:gd name="connsiteX67" fmla="*/ 8339694 w 12192000"/>
              <a:gd name="connsiteY67" fmla="*/ 1785166 h 6858000"/>
              <a:gd name="connsiteX68" fmla="*/ 8284168 w 12192000"/>
              <a:gd name="connsiteY68" fmla="*/ 1711540 h 6858000"/>
              <a:gd name="connsiteX69" fmla="*/ 8245831 w 12192000"/>
              <a:gd name="connsiteY69" fmla="*/ 1670552 h 6858000"/>
              <a:gd name="connsiteX70" fmla="*/ 8229745 w 12192000"/>
              <a:gd name="connsiteY70" fmla="*/ 1541517 h 6858000"/>
              <a:gd name="connsiteX71" fmla="*/ 8262796 w 12192000"/>
              <a:gd name="connsiteY71" fmla="*/ 1400336 h 6858000"/>
              <a:gd name="connsiteX72" fmla="*/ 8352254 w 12192000"/>
              <a:gd name="connsiteY72" fmla="*/ 1328987 h 6858000"/>
              <a:gd name="connsiteX73" fmla="*/ 8326473 w 12192000"/>
              <a:gd name="connsiteY73" fmla="*/ 1248781 h 6858000"/>
              <a:gd name="connsiteX74" fmla="*/ 8136099 w 12192000"/>
              <a:gd name="connsiteY74" fmla="*/ 1297360 h 6858000"/>
              <a:gd name="connsiteX75" fmla="*/ 8420998 w 12192000"/>
              <a:gd name="connsiteY75" fmla="*/ 1106336 h 6858000"/>
              <a:gd name="connsiteX76" fmla="*/ 8373186 w 12192000"/>
              <a:gd name="connsiteY76" fmla="*/ 1096722 h 6858000"/>
              <a:gd name="connsiteX77" fmla="*/ 8375169 w 12192000"/>
              <a:gd name="connsiteY77" fmla="*/ 1081794 h 6858000"/>
              <a:gd name="connsiteX78" fmla="*/ 8372084 w 12192000"/>
              <a:gd name="connsiteY78" fmla="*/ 989950 h 6858000"/>
              <a:gd name="connsiteX79" fmla="*/ 8364151 w 12192000"/>
              <a:gd name="connsiteY79" fmla="*/ 947697 h 6858000"/>
              <a:gd name="connsiteX80" fmla="*/ 8376711 w 12192000"/>
              <a:gd name="connsiteY80" fmla="*/ 899118 h 6858000"/>
              <a:gd name="connsiteX81" fmla="*/ 8162981 w 12192000"/>
              <a:gd name="connsiteY81" fmla="*/ 918094 h 6858000"/>
              <a:gd name="connsiteX82" fmla="*/ 8069999 w 12192000"/>
              <a:gd name="connsiteY82" fmla="*/ 906961 h 6858000"/>
              <a:gd name="connsiteX83" fmla="*/ 7907827 w 12192000"/>
              <a:gd name="connsiteY83" fmla="*/ 903926 h 6858000"/>
              <a:gd name="connsiteX84" fmla="*/ 7832692 w 12192000"/>
              <a:gd name="connsiteY84" fmla="*/ 913287 h 6858000"/>
              <a:gd name="connsiteX85" fmla="*/ 7768573 w 12192000"/>
              <a:gd name="connsiteY85" fmla="*/ 901144 h 6858000"/>
              <a:gd name="connsiteX86" fmla="*/ 7830048 w 12192000"/>
              <a:gd name="connsiteY86" fmla="*/ 843963 h 6858000"/>
              <a:gd name="connsiteX87" fmla="*/ 7916642 w 12192000"/>
              <a:gd name="connsiteY87" fmla="*/ 844721 h 6858000"/>
              <a:gd name="connsiteX88" fmla="*/ 7978337 w 12192000"/>
              <a:gd name="connsiteY88" fmla="*/ 807530 h 6858000"/>
              <a:gd name="connsiteX89" fmla="*/ 8037167 w 12192000"/>
              <a:gd name="connsiteY89" fmla="*/ 740226 h 6858000"/>
              <a:gd name="connsiteX90" fmla="*/ 8244728 w 12192000"/>
              <a:gd name="connsiteY90" fmla="*/ 632950 h 6858000"/>
              <a:gd name="connsiteX91" fmla="*/ 8282626 w 12192000"/>
              <a:gd name="connsiteY91" fmla="*/ 592216 h 6858000"/>
              <a:gd name="connsiteX92" fmla="*/ 7689250 w 12192000"/>
              <a:gd name="connsiteY92" fmla="*/ 747818 h 6858000"/>
              <a:gd name="connsiteX93" fmla="*/ 7872573 w 12192000"/>
              <a:gd name="connsiteY93" fmla="*/ 682541 h 6858000"/>
              <a:gd name="connsiteX94" fmla="*/ 7748521 w 12192000"/>
              <a:gd name="connsiteY94" fmla="*/ 694433 h 6858000"/>
              <a:gd name="connsiteX95" fmla="*/ 7679775 w 12192000"/>
              <a:gd name="connsiteY95" fmla="*/ 650662 h 6858000"/>
              <a:gd name="connsiteX96" fmla="*/ 7680657 w 12192000"/>
              <a:gd name="connsiteY96" fmla="*/ 638264 h 6858000"/>
              <a:gd name="connsiteX97" fmla="*/ 7731115 w 12192000"/>
              <a:gd name="connsiteY97" fmla="*/ 597528 h 6858000"/>
              <a:gd name="connsiteX98" fmla="*/ 7760642 w 12192000"/>
              <a:gd name="connsiteY98" fmla="*/ 571216 h 6858000"/>
              <a:gd name="connsiteX99" fmla="*/ 7841505 w 12192000"/>
              <a:gd name="connsiteY99" fmla="*/ 476336 h 6858000"/>
              <a:gd name="connsiteX100" fmla="*/ 7783776 w 12192000"/>
              <a:gd name="connsiteY100" fmla="*/ 466216 h 6858000"/>
              <a:gd name="connsiteX101" fmla="*/ 7762403 w 12192000"/>
              <a:gd name="connsiteY101" fmla="*/ 446481 h 6858000"/>
              <a:gd name="connsiteX102" fmla="*/ 7778488 w 12192000"/>
              <a:gd name="connsiteY102" fmla="*/ 418650 h 6858000"/>
              <a:gd name="connsiteX103" fmla="*/ 7957184 w 12192000"/>
              <a:gd name="connsiteY103" fmla="*/ 333131 h 6858000"/>
              <a:gd name="connsiteX104" fmla="*/ 7971064 w 12192000"/>
              <a:gd name="connsiteY104" fmla="*/ 266841 h 6858000"/>
              <a:gd name="connsiteX105" fmla="*/ 7937572 w 12192000"/>
              <a:gd name="connsiteY105" fmla="*/ 256975 h 6858000"/>
              <a:gd name="connsiteX106" fmla="*/ 7898573 w 12192000"/>
              <a:gd name="connsiteY106" fmla="*/ 261528 h 6858000"/>
              <a:gd name="connsiteX107" fmla="*/ 7929642 w 12192000"/>
              <a:gd name="connsiteY107" fmla="*/ 209408 h 6858000"/>
              <a:gd name="connsiteX108" fmla="*/ 8056117 w 12192000"/>
              <a:gd name="connsiteY108" fmla="*/ 156782 h 6858000"/>
              <a:gd name="connsiteX109" fmla="*/ 8025270 w 12192000"/>
              <a:gd name="connsiteY109" fmla="*/ 108457 h 6858000"/>
              <a:gd name="connsiteX110" fmla="*/ 8167695 w 12192000"/>
              <a:gd name="connsiteY110" fmla="*/ 35609 h 6858000"/>
              <a:gd name="connsiteX111" fmla="*/ 8251347 w 12192000"/>
              <a:gd name="connsiteY111" fmla="*/ 10203 h 6858000"/>
              <a:gd name="connsiteX112" fmla="*/ 0 w 12192000"/>
              <a:gd name="connsiteY112" fmla="*/ 0 h 6858000"/>
              <a:gd name="connsiteX113" fmla="*/ 12192000 w 12192000"/>
              <a:gd name="connsiteY113" fmla="*/ 0 h 6858000"/>
              <a:gd name="connsiteX114" fmla="*/ 12192000 w 12192000"/>
              <a:gd name="connsiteY114" fmla="*/ 10202 h 6858000"/>
              <a:gd name="connsiteX115" fmla="*/ 10023511 w 12192000"/>
              <a:gd name="connsiteY115" fmla="*/ 10202 h 6858000"/>
              <a:gd name="connsiteX116" fmla="*/ 10081290 w 12192000"/>
              <a:gd name="connsiteY116" fmla="*/ 46954 h 6858000"/>
              <a:gd name="connsiteX117" fmla="*/ 10208104 w 12192000"/>
              <a:gd name="connsiteY117" fmla="*/ 121978 h 6858000"/>
              <a:gd name="connsiteX118" fmla="*/ 9887339 w 12192000"/>
              <a:gd name="connsiteY118" fmla="*/ 204920 h 6858000"/>
              <a:gd name="connsiteX119" fmla="*/ 9575589 w 12192000"/>
              <a:gd name="connsiteY119" fmla="*/ 322144 h 6858000"/>
              <a:gd name="connsiteX120" fmla="*/ 9516842 w 12192000"/>
              <a:gd name="connsiteY120" fmla="*/ 370501 h 6858000"/>
              <a:gd name="connsiteX121" fmla="*/ 9031031 w 12192000"/>
              <a:gd name="connsiteY121" fmla="*/ 686665 h 6858000"/>
              <a:gd name="connsiteX122" fmla="*/ 9123967 w 12192000"/>
              <a:gd name="connsiteY122" fmla="*/ 753695 h 6858000"/>
              <a:gd name="connsiteX123" fmla="*/ 8951461 w 12192000"/>
              <a:gd name="connsiteY123" fmla="*/ 833883 h 6858000"/>
              <a:gd name="connsiteX124" fmla="*/ 8912607 w 12192000"/>
              <a:gd name="connsiteY124" fmla="*/ 867550 h 6858000"/>
              <a:gd name="connsiteX125" fmla="*/ 8945555 w 12192000"/>
              <a:gd name="connsiteY125" fmla="*/ 907951 h 6858000"/>
              <a:gd name="connsiteX126" fmla="*/ 9017042 w 12192000"/>
              <a:gd name="connsiteY126" fmla="*/ 936109 h 6858000"/>
              <a:gd name="connsiteX127" fmla="*/ 9111842 w 12192000"/>
              <a:gd name="connsiteY127" fmla="*/ 1007420 h 6858000"/>
              <a:gd name="connsiteX128" fmla="*/ 9108115 w 12192000"/>
              <a:gd name="connsiteY128" fmla="*/ 1063124 h 6858000"/>
              <a:gd name="connsiteX129" fmla="*/ 9051854 w 12192000"/>
              <a:gd name="connsiteY129" fmla="*/ 1164126 h 6858000"/>
              <a:gd name="connsiteX130" fmla="*/ 9136399 w 12192000"/>
              <a:gd name="connsiteY130" fmla="*/ 1269719 h 6858000"/>
              <a:gd name="connsiteX131" fmla="*/ 9179914 w 12192000"/>
              <a:gd name="connsiteY131" fmla="*/ 1300937 h 6858000"/>
              <a:gd name="connsiteX132" fmla="*/ 9095990 w 12192000"/>
              <a:gd name="connsiteY132" fmla="*/ 1311649 h 6858000"/>
              <a:gd name="connsiteX133" fmla="*/ 9066775 w 12192000"/>
              <a:gd name="connsiteY133" fmla="*/ 1355722 h 6858000"/>
              <a:gd name="connsiteX134" fmla="*/ 9053719 w 12192000"/>
              <a:gd name="connsiteY134" fmla="*/ 1377759 h 6858000"/>
              <a:gd name="connsiteX135" fmla="*/ 8974460 w 12192000"/>
              <a:gd name="connsiteY135" fmla="*/ 1515794 h 6858000"/>
              <a:gd name="connsiteX136" fmla="*/ 8987827 w 12192000"/>
              <a:gd name="connsiteY136" fmla="*/ 1554357 h 6858000"/>
              <a:gd name="connsiteX137" fmla="*/ 9119926 w 12192000"/>
              <a:gd name="connsiteY137" fmla="*/ 1740752 h 6858000"/>
              <a:gd name="connsiteX138" fmla="*/ 8979435 w 12192000"/>
              <a:gd name="connsiteY138" fmla="*/ 1792782 h 6858000"/>
              <a:gd name="connsiteX139" fmla="*/ 8971042 w 12192000"/>
              <a:gd name="connsiteY139" fmla="*/ 1880927 h 6858000"/>
              <a:gd name="connsiteX140" fmla="*/ 8899553 w 12192000"/>
              <a:gd name="connsiteY140" fmla="*/ 1979481 h 6858000"/>
              <a:gd name="connsiteX141" fmla="*/ 8742279 w 12192000"/>
              <a:gd name="connsiteY141" fmla="*/ 2118129 h 6858000"/>
              <a:gd name="connsiteX142" fmla="*/ 8653074 w 12192000"/>
              <a:gd name="connsiteY142" fmla="*/ 2211172 h 6858000"/>
              <a:gd name="connsiteX143" fmla="*/ 8806929 w 12192000"/>
              <a:gd name="connsiteY143" fmla="*/ 2235961 h 6858000"/>
              <a:gd name="connsiteX144" fmla="*/ 8830862 w 12192000"/>
              <a:gd name="connsiteY144" fmla="*/ 2250347 h 6858000"/>
              <a:gd name="connsiteX145" fmla="*/ 8812524 w 12192000"/>
              <a:gd name="connsiteY145" fmla="*/ 2299317 h 6858000"/>
              <a:gd name="connsiteX146" fmla="*/ 8787969 w 12192000"/>
              <a:gd name="connsiteY146" fmla="*/ 2347984 h 6858000"/>
              <a:gd name="connsiteX147" fmla="*/ 8805064 w 12192000"/>
              <a:gd name="connsiteY147" fmla="*/ 2386240 h 6858000"/>
              <a:gd name="connsiteX148" fmla="*/ 8925043 w 12192000"/>
              <a:gd name="connsiteY148" fmla="*/ 2551822 h 6858000"/>
              <a:gd name="connsiteX149" fmla="*/ 9023571 w 12192000"/>
              <a:gd name="connsiteY149" fmla="*/ 2617624 h 6858000"/>
              <a:gd name="connsiteX150" fmla="*/ 9247982 w 12192000"/>
              <a:gd name="connsiteY150" fmla="*/ 2916649 h 6858000"/>
              <a:gd name="connsiteX151" fmla="*/ 9318539 w 12192000"/>
              <a:gd name="connsiteY151" fmla="*/ 3013671 h 6858000"/>
              <a:gd name="connsiteX152" fmla="*/ 9266320 w 12192000"/>
              <a:gd name="connsiteY152" fmla="*/ 3047949 h 6858000"/>
              <a:gd name="connsiteX153" fmla="*/ 9366406 w 12192000"/>
              <a:gd name="connsiteY153" fmla="*/ 3149564 h 6858000"/>
              <a:gd name="connsiteX154" fmla="*/ 9484207 w 12192000"/>
              <a:gd name="connsiteY154" fmla="*/ 3262501 h 6858000"/>
              <a:gd name="connsiteX155" fmla="*/ 9514977 w 12192000"/>
              <a:gd name="connsiteY155" fmla="*/ 3292497 h 6858000"/>
              <a:gd name="connsiteX156" fmla="*/ 11943411 w 12192000"/>
              <a:gd name="connsiteY156" fmla="*/ 4299446 h 6858000"/>
              <a:gd name="connsiteX157" fmla="*/ 12108408 w 12192000"/>
              <a:gd name="connsiteY157" fmla="*/ 4283397 h 6858000"/>
              <a:gd name="connsiteX158" fmla="*/ 12192000 w 12192000"/>
              <a:gd name="connsiteY158" fmla="*/ 4266564 h 6858000"/>
              <a:gd name="connsiteX159" fmla="*/ 12192000 w 12192000"/>
              <a:gd name="connsiteY159" fmla="*/ 6858000 h 6858000"/>
              <a:gd name="connsiteX160" fmla="*/ 0 w 12192000"/>
              <a:gd name="connsiteY160" fmla="*/ 6858000 h 6858000"/>
              <a:gd name="connsiteX161" fmla="*/ 0 w 12192000"/>
              <a:gd name="connsiteY161" fmla="*/ 6205082 h 6858000"/>
              <a:gd name="connsiteX162" fmla="*/ 31834 w 12192000"/>
              <a:gd name="connsiteY162" fmla="*/ 6211531 h 6858000"/>
              <a:gd name="connsiteX163" fmla="*/ 247714 w 12192000"/>
              <a:gd name="connsiteY163" fmla="*/ 6232657 h 6858000"/>
              <a:gd name="connsiteX164" fmla="*/ 3425038 w 12192000"/>
              <a:gd name="connsiteY164" fmla="*/ 4907153 h 6858000"/>
              <a:gd name="connsiteX165" fmla="*/ 3465296 w 12192000"/>
              <a:gd name="connsiteY165" fmla="*/ 4867667 h 6858000"/>
              <a:gd name="connsiteX166" fmla="*/ 3619425 w 12192000"/>
              <a:gd name="connsiteY166" fmla="*/ 4719002 h 6858000"/>
              <a:gd name="connsiteX167" fmla="*/ 3750377 w 12192000"/>
              <a:gd name="connsiteY167" fmla="*/ 4585241 h 6858000"/>
              <a:gd name="connsiteX168" fmla="*/ 3682054 w 12192000"/>
              <a:gd name="connsiteY168" fmla="*/ 4540118 h 6858000"/>
              <a:gd name="connsiteX169" fmla="*/ 3774370 w 12192000"/>
              <a:gd name="connsiteY169" fmla="*/ 4412403 h 6858000"/>
              <a:gd name="connsiteX170" fmla="*/ 4067986 w 12192000"/>
              <a:gd name="connsiteY170" fmla="*/ 4018780 h 6858000"/>
              <a:gd name="connsiteX171" fmla="*/ 4196899 w 12192000"/>
              <a:gd name="connsiteY171" fmla="*/ 3932160 h 6858000"/>
              <a:gd name="connsiteX172" fmla="*/ 4353877 w 12192000"/>
              <a:gd name="connsiteY172" fmla="*/ 3714196 h 6858000"/>
              <a:gd name="connsiteX173" fmla="*/ 4376244 w 12192000"/>
              <a:gd name="connsiteY173" fmla="*/ 3663837 h 6858000"/>
              <a:gd name="connsiteX174" fmla="*/ 4344116 w 12192000"/>
              <a:gd name="connsiteY174" fmla="*/ 3599773 h 6858000"/>
              <a:gd name="connsiteX175" fmla="*/ 4320122 w 12192000"/>
              <a:gd name="connsiteY175" fmla="*/ 3535311 h 6858000"/>
              <a:gd name="connsiteX176" fmla="*/ 4351436 w 12192000"/>
              <a:gd name="connsiteY176" fmla="*/ 3516374 h 6858000"/>
              <a:gd name="connsiteX177" fmla="*/ 4552738 w 12192000"/>
              <a:gd name="connsiteY177" fmla="*/ 3483742 h 6858000"/>
              <a:gd name="connsiteX178" fmla="*/ 4436023 w 12192000"/>
              <a:gd name="connsiteY178" fmla="*/ 3361265 h 6858000"/>
              <a:gd name="connsiteX179" fmla="*/ 4230249 w 12192000"/>
              <a:gd name="connsiteY179" fmla="*/ 3178754 h 6858000"/>
              <a:gd name="connsiteX180" fmla="*/ 4136714 w 12192000"/>
              <a:gd name="connsiteY180" fmla="*/ 3049023 h 6858000"/>
              <a:gd name="connsiteX181" fmla="*/ 4125732 w 12192000"/>
              <a:gd name="connsiteY181" fmla="*/ 2932992 h 6858000"/>
              <a:gd name="connsiteX182" fmla="*/ 3941916 w 12192000"/>
              <a:gd name="connsiteY182" fmla="*/ 2864502 h 6858000"/>
              <a:gd name="connsiteX183" fmla="*/ 4114752 w 12192000"/>
              <a:gd name="connsiteY183" fmla="*/ 2619140 h 6858000"/>
              <a:gd name="connsiteX184" fmla="*/ 4132241 w 12192000"/>
              <a:gd name="connsiteY184" fmla="*/ 2568377 h 6858000"/>
              <a:gd name="connsiteX185" fmla="*/ 4028540 w 12192000"/>
              <a:gd name="connsiteY185" fmla="*/ 2386674 h 6858000"/>
              <a:gd name="connsiteX186" fmla="*/ 4011458 w 12192000"/>
              <a:gd name="connsiteY186" fmla="*/ 2357665 h 6858000"/>
              <a:gd name="connsiteX187" fmla="*/ 3973233 w 12192000"/>
              <a:gd name="connsiteY187" fmla="*/ 2299649 h 6858000"/>
              <a:gd name="connsiteX188" fmla="*/ 3863429 w 12192000"/>
              <a:gd name="connsiteY188" fmla="*/ 2285548 h 6858000"/>
              <a:gd name="connsiteX189" fmla="*/ 3920363 w 12192000"/>
              <a:gd name="connsiteY189" fmla="*/ 2244454 h 6858000"/>
              <a:gd name="connsiteX190" fmla="*/ 4030981 w 12192000"/>
              <a:gd name="connsiteY190" fmla="*/ 2105456 h 6858000"/>
              <a:gd name="connsiteX191" fmla="*/ 3957370 w 12192000"/>
              <a:gd name="connsiteY191" fmla="*/ 1972502 h 6858000"/>
              <a:gd name="connsiteX192" fmla="*/ 3952493 w 12192000"/>
              <a:gd name="connsiteY192" fmla="*/ 1899176 h 6858000"/>
              <a:gd name="connsiteX193" fmla="*/ 4076527 w 12192000"/>
              <a:gd name="connsiteY193" fmla="*/ 1805304 h 6858000"/>
              <a:gd name="connsiteX194" fmla="*/ 4170061 w 12192000"/>
              <a:gd name="connsiteY194" fmla="*/ 1768238 h 6858000"/>
              <a:gd name="connsiteX195" fmla="*/ 4213168 w 12192000"/>
              <a:gd name="connsiteY195" fmla="*/ 1715057 h 6858000"/>
              <a:gd name="connsiteX196" fmla="*/ 4162334 w 12192000"/>
              <a:gd name="connsiteY196" fmla="*/ 1670739 h 6858000"/>
              <a:gd name="connsiteX197" fmla="*/ 3936629 w 12192000"/>
              <a:gd name="connsiteY197" fmla="*/ 1565182 h 6858000"/>
              <a:gd name="connsiteX198" fmla="*/ 4058225 w 12192000"/>
              <a:gd name="connsiteY198" fmla="*/ 1476947 h 6858000"/>
              <a:gd name="connsiteX199" fmla="*/ 3422598 w 12192000"/>
              <a:gd name="connsiteY199" fmla="*/ 1060763 h 6858000"/>
              <a:gd name="connsiteX200" fmla="*/ 3345734 w 12192000"/>
              <a:gd name="connsiteY200" fmla="*/ 997107 h 6858000"/>
              <a:gd name="connsiteX201" fmla="*/ 2937846 w 12192000"/>
              <a:gd name="connsiteY201" fmla="*/ 842798 h 6858000"/>
              <a:gd name="connsiteX202" fmla="*/ 2518162 w 12192000"/>
              <a:gd name="connsiteY202" fmla="*/ 733618 h 6858000"/>
              <a:gd name="connsiteX203" fmla="*/ 2809744 w 12192000"/>
              <a:gd name="connsiteY203" fmla="*/ 503164 h 6858000"/>
              <a:gd name="connsiteX204" fmla="*/ 2364438 w 12192000"/>
              <a:gd name="connsiteY204" fmla="*/ 449579 h 6858000"/>
              <a:gd name="connsiteX205" fmla="*/ 2320927 w 12192000"/>
              <a:gd name="connsiteY205" fmla="*/ 451191 h 6858000"/>
              <a:gd name="connsiteX206" fmla="*/ 1446580 w 12192000"/>
              <a:gd name="connsiteY206" fmla="*/ 415735 h 6858000"/>
              <a:gd name="connsiteX207" fmla="*/ 193217 w 12192000"/>
              <a:gd name="connsiteY207" fmla="*/ 298092 h 6858000"/>
              <a:gd name="connsiteX208" fmla="*/ 0 w 12192000"/>
              <a:gd name="connsiteY208" fmla="*/ 2876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Lst>
            <a:rect l="l" t="t" r="r" b="b"/>
            <a:pathLst>
              <a:path w="12192000" h="6858000">
                <a:moveTo>
                  <a:pt x="5396758" y="10203"/>
                </a:moveTo>
                <a:lnTo>
                  <a:pt x="5392866" y="11426"/>
                </a:lnTo>
                <a:cubicBezTo>
                  <a:pt x="5355355" y="23128"/>
                  <a:pt x="5318722" y="34070"/>
                  <a:pt x="5281815" y="43431"/>
                </a:cubicBezTo>
                <a:cubicBezTo>
                  <a:pt x="5203593" y="63166"/>
                  <a:pt x="5137272" y="116553"/>
                  <a:pt x="5060816" y="140336"/>
                </a:cubicBezTo>
                <a:cubicBezTo>
                  <a:pt x="5044508" y="145397"/>
                  <a:pt x="5024899" y="163107"/>
                  <a:pt x="5019170" y="180311"/>
                </a:cubicBezTo>
                <a:cubicBezTo>
                  <a:pt x="5000662" y="235975"/>
                  <a:pt x="4631152" y="392084"/>
                  <a:pt x="4674779" y="441672"/>
                </a:cubicBezTo>
                <a:cubicBezTo>
                  <a:pt x="4692846" y="462167"/>
                  <a:pt x="4716202" y="476842"/>
                  <a:pt x="4740661" y="497083"/>
                </a:cubicBezTo>
                <a:cubicBezTo>
                  <a:pt x="4703862" y="535288"/>
                  <a:pt x="4662440" y="551987"/>
                  <a:pt x="4618372" y="563372"/>
                </a:cubicBezTo>
                <a:cubicBezTo>
                  <a:pt x="4605150" y="566914"/>
                  <a:pt x="4592151" y="573998"/>
                  <a:pt x="4590828" y="591204"/>
                </a:cubicBezTo>
                <a:cubicBezTo>
                  <a:pt x="4589507" y="609167"/>
                  <a:pt x="4602948" y="616250"/>
                  <a:pt x="4614185" y="624601"/>
                </a:cubicBezTo>
                <a:cubicBezTo>
                  <a:pt x="4629828" y="636238"/>
                  <a:pt x="4645032" y="646361"/>
                  <a:pt x="4664862" y="647878"/>
                </a:cubicBezTo>
                <a:cubicBezTo>
                  <a:pt x="4697474" y="650156"/>
                  <a:pt x="4713117" y="682541"/>
                  <a:pt x="4732066" y="706829"/>
                </a:cubicBezTo>
                <a:cubicBezTo>
                  <a:pt x="4742642" y="720492"/>
                  <a:pt x="4747931" y="748069"/>
                  <a:pt x="4729423" y="752878"/>
                </a:cubicBezTo>
                <a:cubicBezTo>
                  <a:pt x="4684915" y="764517"/>
                  <a:pt x="4688440" y="798167"/>
                  <a:pt x="4689540" y="836372"/>
                </a:cubicBezTo>
                <a:cubicBezTo>
                  <a:pt x="4691083" y="883686"/>
                  <a:pt x="4717306" y="905443"/>
                  <a:pt x="4749475" y="923661"/>
                </a:cubicBezTo>
                <a:cubicBezTo>
                  <a:pt x="4760491" y="929986"/>
                  <a:pt x="4776134" y="929733"/>
                  <a:pt x="4780322" y="949468"/>
                </a:cubicBezTo>
                <a:cubicBezTo>
                  <a:pt x="4762254" y="968191"/>
                  <a:pt x="4740220" y="953012"/>
                  <a:pt x="4720828" y="958323"/>
                </a:cubicBezTo>
                <a:cubicBezTo>
                  <a:pt x="4704745" y="962624"/>
                  <a:pt x="4678083" y="960348"/>
                  <a:pt x="4700119" y="994757"/>
                </a:cubicBezTo>
                <a:cubicBezTo>
                  <a:pt x="4706508" y="1004624"/>
                  <a:pt x="4699016" y="1012216"/>
                  <a:pt x="4690862" y="1012975"/>
                </a:cubicBezTo>
                <a:cubicBezTo>
                  <a:pt x="4625643" y="1020817"/>
                  <a:pt x="4655609" y="1090397"/>
                  <a:pt x="4634676" y="1127083"/>
                </a:cubicBezTo>
                <a:cubicBezTo>
                  <a:pt x="4628948" y="1137203"/>
                  <a:pt x="4635118" y="1154661"/>
                  <a:pt x="4644152" y="1158961"/>
                </a:cubicBezTo>
                <a:cubicBezTo>
                  <a:pt x="4701880" y="1187300"/>
                  <a:pt x="4709813" y="1254854"/>
                  <a:pt x="4737797" y="1313047"/>
                </a:cubicBezTo>
                <a:cubicBezTo>
                  <a:pt x="4707388" y="1336070"/>
                  <a:pt x="4671033" y="1341130"/>
                  <a:pt x="4638204" y="1356058"/>
                </a:cubicBezTo>
                <a:cubicBezTo>
                  <a:pt x="4604049" y="1371745"/>
                  <a:pt x="4604049" y="1383384"/>
                  <a:pt x="4632253" y="1428925"/>
                </a:cubicBezTo>
                <a:cubicBezTo>
                  <a:pt x="4558880" y="1438794"/>
                  <a:pt x="4558880" y="1438794"/>
                  <a:pt x="4581575" y="1510395"/>
                </a:cubicBezTo>
                <a:cubicBezTo>
                  <a:pt x="4520098" y="1516975"/>
                  <a:pt x="4479557" y="1550877"/>
                  <a:pt x="4470084" y="1625011"/>
                </a:cubicBezTo>
                <a:cubicBezTo>
                  <a:pt x="4465456" y="1660938"/>
                  <a:pt x="4437693" y="1677889"/>
                  <a:pt x="4406845" y="1701926"/>
                </a:cubicBezTo>
                <a:cubicBezTo>
                  <a:pt x="4445184" y="1725204"/>
                  <a:pt x="4471185" y="1773781"/>
                  <a:pt x="4515913" y="1722418"/>
                </a:cubicBezTo>
                <a:cubicBezTo>
                  <a:pt x="4532219" y="1703697"/>
                  <a:pt x="4530678" y="1727480"/>
                  <a:pt x="4532879" y="1734311"/>
                </a:cubicBezTo>
                <a:cubicBezTo>
                  <a:pt x="4538167" y="1751009"/>
                  <a:pt x="4527151" y="1762142"/>
                  <a:pt x="4519880" y="1774792"/>
                </a:cubicBezTo>
                <a:cubicBezTo>
                  <a:pt x="4512828" y="1787443"/>
                  <a:pt x="4504454" y="1800852"/>
                  <a:pt x="4502473" y="1815024"/>
                </a:cubicBezTo>
                <a:cubicBezTo>
                  <a:pt x="4501151" y="1824890"/>
                  <a:pt x="4507541" y="1839310"/>
                  <a:pt x="4514592" y="1846649"/>
                </a:cubicBezTo>
                <a:cubicBezTo>
                  <a:pt x="4551609" y="1885359"/>
                  <a:pt x="4529576" y="1972396"/>
                  <a:pt x="4599644" y="1983529"/>
                </a:cubicBezTo>
                <a:cubicBezTo>
                  <a:pt x="4631152" y="1988587"/>
                  <a:pt x="4646354" y="2020467"/>
                  <a:pt x="4669490" y="2037925"/>
                </a:cubicBezTo>
                <a:cubicBezTo>
                  <a:pt x="4749914" y="2098901"/>
                  <a:pt x="4803679" y="2177334"/>
                  <a:pt x="4828575" y="2285118"/>
                </a:cubicBezTo>
                <a:cubicBezTo>
                  <a:pt x="4835406" y="2314973"/>
                  <a:pt x="4861627" y="2339010"/>
                  <a:pt x="4878593" y="2365322"/>
                </a:cubicBezTo>
                <a:cubicBezTo>
                  <a:pt x="4870440" y="2384551"/>
                  <a:pt x="4825932" y="2343057"/>
                  <a:pt x="4841575" y="2393659"/>
                </a:cubicBezTo>
                <a:cubicBezTo>
                  <a:pt x="4853473" y="2431612"/>
                  <a:pt x="4883881" y="2455142"/>
                  <a:pt x="4912527" y="2477660"/>
                </a:cubicBezTo>
                <a:cubicBezTo>
                  <a:pt x="4945136" y="2503214"/>
                  <a:pt x="4981273" y="2523708"/>
                  <a:pt x="4996035" y="2571021"/>
                </a:cubicBezTo>
                <a:cubicBezTo>
                  <a:pt x="4999120" y="2581142"/>
                  <a:pt x="5009034" y="2591768"/>
                  <a:pt x="5017848" y="2595818"/>
                </a:cubicBezTo>
                <a:cubicBezTo>
                  <a:pt x="5477478" y="3428480"/>
                  <a:pt x="6608922" y="3434045"/>
                  <a:pt x="6739364" y="3428225"/>
                </a:cubicBezTo>
                <a:cubicBezTo>
                  <a:pt x="6897348" y="3420888"/>
                  <a:pt x="7046739" y="3369527"/>
                  <a:pt x="7193263" y="3305514"/>
                </a:cubicBezTo>
                <a:cubicBezTo>
                  <a:pt x="7255180" y="3278442"/>
                  <a:pt x="7312688" y="3239986"/>
                  <a:pt x="7372843" y="3210130"/>
                </a:cubicBezTo>
                <a:cubicBezTo>
                  <a:pt x="7455910" y="3168888"/>
                  <a:pt x="7520029" y="3090202"/>
                  <a:pt x="7602877" y="3057057"/>
                </a:cubicBezTo>
                <a:cubicBezTo>
                  <a:pt x="7688148" y="3022900"/>
                  <a:pt x="7761081" y="2960407"/>
                  <a:pt x="7848777" y="2933840"/>
                </a:cubicBezTo>
                <a:cubicBezTo>
                  <a:pt x="7895048" y="2919672"/>
                  <a:pt x="7939777" y="2894118"/>
                  <a:pt x="7932507" y="2820997"/>
                </a:cubicBezTo>
                <a:cubicBezTo>
                  <a:pt x="7930523" y="2800249"/>
                  <a:pt x="7942641" y="2783300"/>
                  <a:pt x="7961812" y="2789372"/>
                </a:cubicBezTo>
                <a:cubicBezTo>
                  <a:pt x="7998386" y="2800757"/>
                  <a:pt x="8014912" y="2770648"/>
                  <a:pt x="8035185" y="2748129"/>
                </a:cubicBezTo>
                <a:cubicBezTo>
                  <a:pt x="8071320" y="2708154"/>
                  <a:pt x="8105692" y="2665649"/>
                  <a:pt x="8163202" y="2659069"/>
                </a:cubicBezTo>
                <a:cubicBezTo>
                  <a:pt x="8152185" y="2627694"/>
                  <a:pt x="8133456" y="2632250"/>
                  <a:pt x="8116270" y="2638828"/>
                </a:cubicBezTo>
                <a:cubicBezTo>
                  <a:pt x="8071100" y="2656035"/>
                  <a:pt x="8026370" y="2675515"/>
                  <a:pt x="7981202" y="2692720"/>
                </a:cubicBezTo>
                <a:cubicBezTo>
                  <a:pt x="7951676" y="2703854"/>
                  <a:pt x="7922369" y="2719540"/>
                  <a:pt x="7882928" y="2707140"/>
                </a:cubicBezTo>
                <a:cubicBezTo>
                  <a:pt x="7916861" y="2643889"/>
                  <a:pt x="7974590" y="2632503"/>
                  <a:pt x="8021303" y="2613022"/>
                </a:cubicBezTo>
                <a:cubicBezTo>
                  <a:pt x="8079692" y="2588480"/>
                  <a:pt x="8114065" y="2542177"/>
                  <a:pt x="8155270" y="2490563"/>
                </a:cubicBezTo>
                <a:cubicBezTo>
                  <a:pt x="8112303" y="2478166"/>
                  <a:pt x="8085642" y="2516119"/>
                  <a:pt x="8051930" y="2514093"/>
                </a:cubicBezTo>
                <a:cubicBezTo>
                  <a:pt x="8050167" y="2507517"/>
                  <a:pt x="8047083" y="2497902"/>
                  <a:pt x="8047523" y="2497647"/>
                </a:cubicBezTo>
                <a:cubicBezTo>
                  <a:pt x="8102608" y="2469310"/>
                  <a:pt x="8128387" y="2416179"/>
                  <a:pt x="8136981" y="2351913"/>
                </a:cubicBezTo>
                <a:cubicBezTo>
                  <a:pt x="8141388" y="2318769"/>
                  <a:pt x="8161439" y="2308395"/>
                  <a:pt x="8181271" y="2293214"/>
                </a:cubicBezTo>
                <a:cubicBezTo>
                  <a:pt x="8250456" y="2239323"/>
                  <a:pt x="8323609" y="2190493"/>
                  <a:pt x="8380457" y="2116360"/>
                </a:cubicBezTo>
                <a:cubicBezTo>
                  <a:pt x="8314796" y="2126228"/>
                  <a:pt x="8262135" y="2174552"/>
                  <a:pt x="8191404" y="2195300"/>
                </a:cubicBezTo>
                <a:cubicBezTo>
                  <a:pt x="8247591" y="2113829"/>
                  <a:pt x="8320305" y="2072589"/>
                  <a:pt x="8386627" y="2023250"/>
                </a:cubicBezTo>
                <a:cubicBezTo>
                  <a:pt x="8416814" y="2000732"/>
                  <a:pt x="8444796" y="1971889"/>
                  <a:pt x="8481372" y="1959745"/>
                </a:cubicBezTo>
                <a:cubicBezTo>
                  <a:pt x="8494374" y="1955444"/>
                  <a:pt x="8515746" y="1946335"/>
                  <a:pt x="8505390" y="1922299"/>
                </a:cubicBezTo>
                <a:cubicBezTo>
                  <a:pt x="8496577" y="1902312"/>
                  <a:pt x="8479170" y="1908382"/>
                  <a:pt x="8463305" y="1914202"/>
                </a:cubicBezTo>
                <a:cubicBezTo>
                  <a:pt x="8425186" y="1928626"/>
                  <a:pt x="8385745" y="1928877"/>
                  <a:pt x="8334185" y="1928626"/>
                </a:cubicBezTo>
                <a:cubicBezTo>
                  <a:pt x="8377372" y="1862588"/>
                  <a:pt x="8456476" y="1882323"/>
                  <a:pt x="8493491" y="1812998"/>
                </a:cubicBezTo>
                <a:cubicBezTo>
                  <a:pt x="8447220" y="1800852"/>
                  <a:pt x="8411525" y="1825901"/>
                  <a:pt x="8374066" y="1830708"/>
                </a:cubicBezTo>
                <a:cubicBezTo>
                  <a:pt x="8340136" y="1835009"/>
                  <a:pt x="8331762" y="1823372"/>
                  <a:pt x="8339694" y="1785166"/>
                </a:cubicBezTo>
                <a:cubicBezTo>
                  <a:pt x="8352032" y="1725708"/>
                  <a:pt x="8333524" y="1695347"/>
                  <a:pt x="8284168" y="1711540"/>
                </a:cubicBezTo>
                <a:cubicBezTo>
                  <a:pt x="8238339" y="1726720"/>
                  <a:pt x="8233491" y="1704457"/>
                  <a:pt x="8245831" y="1670552"/>
                </a:cubicBezTo>
                <a:cubicBezTo>
                  <a:pt x="8263456" y="1621216"/>
                  <a:pt x="8243407" y="1583011"/>
                  <a:pt x="8229745" y="1541517"/>
                </a:cubicBezTo>
                <a:cubicBezTo>
                  <a:pt x="8208812" y="1478263"/>
                  <a:pt x="8217625" y="1447395"/>
                  <a:pt x="8262796" y="1400336"/>
                </a:cubicBezTo>
                <a:cubicBezTo>
                  <a:pt x="8288134" y="1374020"/>
                  <a:pt x="8315455" y="1351758"/>
                  <a:pt x="8352254" y="1328987"/>
                </a:cubicBezTo>
                <a:cubicBezTo>
                  <a:pt x="8267422" y="1316589"/>
                  <a:pt x="8356441" y="1274842"/>
                  <a:pt x="8326473" y="1248781"/>
                </a:cubicBezTo>
                <a:cubicBezTo>
                  <a:pt x="8266541" y="1238155"/>
                  <a:pt x="8217625" y="1321142"/>
                  <a:pt x="8136099" y="1297360"/>
                </a:cubicBezTo>
                <a:cubicBezTo>
                  <a:pt x="8236795" y="1225502"/>
                  <a:pt x="8348067" y="1201974"/>
                  <a:pt x="8420998" y="1106336"/>
                </a:cubicBezTo>
                <a:cubicBezTo>
                  <a:pt x="8404254" y="1084576"/>
                  <a:pt x="8387508" y="1104818"/>
                  <a:pt x="8373186" y="1096722"/>
                </a:cubicBezTo>
                <a:cubicBezTo>
                  <a:pt x="8373627" y="1091662"/>
                  <a:pt x="8372523" y="1084070"/>
                  <a:pt x="8375169" y="1081794"/>
                </a:cubicBezTo>
                <a:cubicBezTo>
                  <a:pt x="8429592" y="1029673"/>
                  <a:pt x="8430475" y="1028409"/>
                  <a:pt x="8372084" y="989950"/>
                </a:cubicBezTo>
                <a:cubicBezTo>
                  <a:pt x="8351592" y="976540"/>
                  <a:pt x="8353356" y="964648"/>
                  <a:pt x="8364151" y="947697"/>
                </a:cubicBezTo>
                <a:cubicBezTo>
                  <a:pt x="8371865" y="935805"/>
                  <a:pt x="8381118" y="925179"/>
                  <a:pt x="8376711" y="899118"/>
                </a:cubicBezTo>
                <a:cubicBezTo>
                  <a:pt x="8344763" y="932517"/>
                  <a:pt x="8190304" y="921636"/>
                  <a:pt x="8162981" y="918094"/>
                </a:cubicBezTo>
                <a:cubicBezTo>
                  <a:pt x="8132354" y="914300"/>
                  <a:pt x="8102167" y="898107"/>
                  <a:pt x="8069999" y="906961"/>
                </a:cubicBezTo>
                <a:cubicBezTo>
                  <a:pt x="8044219" y="914048"/>
                  <a:pt x="7924795" y="982613"/>
                  <a:pt x="7907827" y="903926"/>
                </a:cubicBezTo>
                <a:cubicBezTo>
                  <a:pt x="7906945" y="900130"/>
                  <a:pt x="7858693" y="908987"/>
                  <a:pt x="7832692" y="913287"/>
                </a:cubicBezTo>
                <a:cubicBezTo>
                  <a:pt x="7809776" y="916830"/>
                  <a:pt x="7783996" y="932517"/>
                  <a:pt x="7768573" y="901144"/>
                </a:cubicBezTo>
                <a:cubicBezTo>
                  <a:pt x="7759538" y="882673"/>
                  <a:pt x="7796776" y="846999"/>
                  <a:pt x="7830048" y="843963"/>
                </a:cubicBezTo>
                <a:cubicBezTo>
                  <a:pt x="7858913" y="841178"/>
                  <a:pt x="7889099" y="837130"/>
                  <a:pt x="7916642" y="844721"/>
                </a:cubicBezTo>
                <a:cubicBezTo>
                  <a:pt x="7950573" y="853831"/>
                  <a:pt x="7968860" y="839156"/>
                  <a:pt x="7978337" y="807530"/>
                </a:cubicBezTo>
                <a:cubicBezTo>
                  <a:pt x="7988911" y="772614"/>
                  <a:pt x="8009185" y="756419"/>
                  <a:pt x="8037167" y="740226"/>
                </a:cubicBezTo>
                <a:cubicBezTo>
                  <a:pt x="8105033" y="701012"/>
                  <a:pt x="8170253" y="655722"/>
                  <a:pt x="8244728" y="632950"/>
                </a:cubicBezTo>
                <a:cubicBezTo>
                  <a:pt x="8259491" y="628396"/>
                  <a:pt x="8275796" y="622323"/>
                  <a:pt x="8282626" y="592216"/>
                </a:cubicBezTo>
                <a:cubicBezTo>
                  <a:pt x="8081014" y="637251"/>
                  <a:pt x="7897251" y="754650"/>
                  <a:pt x="7689250" y="747818"/>
                </a:cubicBezTo>
                <a:cubicBezTo>
                  <a:pt x="7746098" y="710625"/>
                  <a:pt x="7811978" y="708600"/>
                  <a:pt x="7872573" y="682541"/>
                </a:cubicBezTo>
                <a:cubicBezTo>
                  <a:pt x="7829607" y="663058"/>
                  <a:pt x="7789284" y="683299"/>
                  <a:pt x="7748521" y="694433"/>
                </a:cubicBezTo>
                <a:cubicBezTo>
                  <a:pt x="7714368" y="703539"/>
                  <a:pt x="7683521" y="705058"/>
                  <a:pt x="7679775" y="650662"/>
                </a:cubicBezTo>
                <a:cubicBezTo>
                  <a:pt x="7681099" y="647120"/>
                  <a:pt x="7680878" y="642565"/>
                  <a:pt x="7680657" y="638264"/>
                </a:cubicBezTo>
                <a:cubicBezTo>
                  <a:pt x="7692117" y="615746"/>
                  <a:pt x="7709962" y="604107"/>
                  <a:pt x="7731115" y="597528"/>
                </a:cubicBezTo>
                <a:cubicBezTo>
                  <a:pt x="7743895" y="593480"/>
                  <a:pt x="7760860" y="587408"/>
                  <a:pt x="7760642" y="571216"/>
                </a:cubicBezTo>
                <a:cubicBezTo>
                  <a:pt x="7759980" y="511252"/>
                  <a:pt x="7800743" y="493793"/>
                  <a:pt x="7841505" y="476336"/>
                </a:cubicBezTo>
                <a:cubicBezTo>
                  <a:pt x="7818810" y="446481"/>
                  <a:pt x="7800963" y="468492"/>
                  <a:pt x="7783776" y="466216"/>
                </a:cubicBezTo>
                <a:cubicBezTo>
                  <a:pt x="7772539" y="464697"/>
                  <a:pt x="7762403" y="461915"/>
                  <a:pt x="7762403" y="446481"/>
                </a:cubicBezTo>
                <a:cubicBezTo>
                  <a:pt x="7762183" y="433576"/>
                  <a:pt x="7767472" y="418901"/>
                  <a:pt x="7778488" y="418650"/>
                </a:cubicBezTo>
                <a:cubicBezTo>
                  <a:pt x="7847454" y="416372"/>
                  <a:pt x="7885573" y="333384"/>
                  <a:pt x="7957184" y="333131"/>
                </a:cubicBezTo>
                <a:cubicBezTo>
                  <a:pt x="7999930" y="333131"/>
                  <a:pt x="7934928" y="286324"/>
                  <a:pt x="7971064" y="266841"/>
                </a:cubicBezTo>
                <a:cubicBezTo>
                  <a:pt x="7978998" y="262539"/>
                  <a:pt x="7950352" y="255964"/>
                  <a:pt x="7937572" y="256975"/>
                </a:cubicBezTo>
                <a:cubicBezTo>
                  <a:pt x="7925014" y="257986"/>
                  <a:pt x="7913777" y="270384"/>
                  <a:pt x="7898573" y="261528"/>
                </a:cubicBezTo>
                <a:cubicBezTo>
                  <a:pt x="7890201" y="229903"/>
                  <a:pt x="7911793" y="218263"/>
                  <a:pt x="7929642" y="209408"/>
                </a:cubicBezTo>
                <a:cubicBezTo>
                  <a:pt x="7970845" y="188914"/>
                  <a:pt x="8010947" y="164120"/>
                  <a:pt x="8056117" y="156782"/>
                </a:cubicBezTo>
                <a:cubicBezTo>
                  <a:pt x="8072200" y="154252"/>
                  <a:pt x="8032981" y="120348"/>
                  <a:pt x="8025270" y="108457"/>
                </a:cubicBezTo>
                <a:cubicBezTo>
                  <a:pt x="8070715" y="77210"/>
                  <a:pt x="8118460" y="54170"/>
                  <a:pt x="8167695" y="35609"/>
                </a:cubicBezTo>
                <a:lnTo>
                  <a:pt x="8251347" y="10203"/>
                </a:lnTo>
                <a:close/>
                <a:moveTo>
                  <a:pt x="0" y="0"/>
                </a:moveTo>
                <a:lnTo>
                  <a:pt x="12192000" y="0"/>
                </a:lnTo>
                <a:lnTo>
                  <a:pt x="12192000" y="10202"/>
                </a:lnTo>
                <a:lnTo>
                  <a:pt x="10023511" y="10202"/>
                </a:lnTo>
                <a:lnTo>
                  <a:pt x="10081290" y="46954"/>
                </a:lnTo>
                <a:cubicBezTo>
                  <a:pt x="10124649" y="67728"/>
                  <a:pt x="10173137" y="84332"/>
                  <a:pt x="10208104" y="121978"/>
                </a:cubicBezTo>
                <a:cubicBezTo>
                  <a:pt x="10094034" y="151970"/>
                  <a:pt x="9991464" y="182272"/>
                  <a:pt x="9887339" y="204920"/>
                </a:cubicBezTo>
                <a:cubicBezTo>
                  <a:pt x="9776996" y="228793"/>
                  <a:pt x="9683441" y="293373"/>
                  <a:pt x="9575589" y="322144"/>
                </a:cubicBezTo>
                <a:cubicBezTo>
                  <a:pt x="9552585" y="328266"/>
                  <a:pt x="9524923" y="349690"/>
                  <a:pt x="9516842" y="370501"/>
                </a:cubicBezTo>
                <a:cubicBezTo>
                  <a:pt x="9490734" y="437836"/>
                  <a:pt x="8969489" y="626679"/>
                  <a:pt x="9031031" y="686665"/>
                </a:cubicBezTo>
                <a:cubicBezTo>
                  <a:pt x="9056518" y="711458"/>
                  <a:pt x="9089464" y="729209"/>
                  <a:pt x="9123967" y="753695"/>
                </a:cubicBezTo>
                <a:cubicBezTo>
                  <a:pt x="9072057" y="799910"/>
                  <a:pt x="9013626" y="820111"/>
                  <a:pt x="8951461" y="833883"/>
                </a:cubicBezTo>
                <a:cubicBezTo>
                  <a:pt x="8932810" y="838168"/>
                  <a:pt x="8914473" y="846737"/>
                  <a:pt x="8912607" y="867550"/>
                </a:cubicBezTo>
                <a:cubicBezTo>
                  <a:pt x="8910744" y="889280"/>
                  <a:pt x="8929704" y="897848"/>
                  <a:pt x="8945555" y="907951"/>
                </a:cubicBezTo>
                <a:cubicBezTo>
                  <a:pt x="8967622" y="922028"/>
                  <a:pt x="8989069" y="934273"/>
                  <a:pt x="9017042" y="936109"/>
                </a:cubicBezTo>
                <a:cubicBezTo>
                  <a:pt x="9063046" y="938863"/>
                  <a:pt x="9085112" y="978039"/>
                  <a:pt x="9111842" y="1007420"/>
                </a:cubicBezTo>
                <a:cubicBezTo>
                  <a:pt x="9126761" y="1023949"/>
                  <a:pt x="9134223" y="1057308"/>
                  <a:pt x="9108115" y="1063124"/>
                </a:cubicBezTo>
                <a:cubicBezTo>
                  <a:pt x="9045328" y="1077205"/>
                  <a:pt x="9050302" y="1117910"/>
                  <a:pt x="9051854" y="1164126"/>
                </a:cubicBezTo>
                <a:cubicBezTo>
                  <a:pt x="9054030" y="1221361"/>
                  <a:pt x="9091019" y="1247681"/>
                  <a:pt x="9136399" y="1269719"/>
                </a:cubicBezTo>
                <a:cubicBezTo>
                  <a:pt x="9151940" y="1277369"/>
                  <a:pt x="9174006" y="1277064"/>
                  <a:pt x="9179914" y="1300937"/>
                </a:cubicBezTo>
                <a:cubicBezTo>
                  <a:pt x="9154426" y="1323586"/>
                  <a:pt x="9123344" y="1305223"/>
                  <a:pt x="9095990" y="1311649"/>
                </a:cubicBezTo>
                <a:cubicBezTo>
                  <a:pt x="9073302" y="1316851"/>
                  <a:pt x="9035692" y="1314098"/>
                  <a:pt x="9066775" y="1355722"/>
                </a:cubicBezTo>
                <a:cubicBezTo>
                  <a:pt x="9075790" y="1367658"/>
                  <a:pt x="9065221" y="1376842"/>
                  <a:pt x="9053719" y="1377759"/>
                </a:cubicBezTo>
                <a:cubicBezTo>
                  <a:pt x="8961718" y="1387247"/>
                  <a:pt x="9003989" y="1471416"/>
                  <a:pt x="8974460" y="1515794"/>
                </a:cubicBezTo>
                <a:cubicBezTo>
                  <a:pt x="8966381" y="1528036"/>
                  <a:pt x="8975084" y="1549154"/>
                  <a:pt x="8987827" y="1554357"/>
                </a:cubicBezTo>
                <a:cubicBezTo>
                  <a:pt x="9069261" y="1588638"/>
                  <a:pt x="9080451" y="1670357"/>
                  <a:pt x="9119926" y="1740752"/>
                </a:cubicBezTo>
                <a:cubicBezTo>
                  <a:pt x="9077031" y="1768602"/>
                  <a:pt x="9025747" y="1774723"/>
                  <a:pt x="8979435" y="1792782"/>
                </a:cubicBezTo>
                <a:cubicBezTo>
                  <a:pt x="8931257" y="1811758"/>
                  <a:pt x="8931257" y="1825837"/>
                  <a:pt x="8971042" y="1880927"/>
                </a:cubicBezTo>
                <a:cubicBezTo>
                  <a:pt x="8867539" y="1892865"/>
                  <a:pt x="8867539" y="1892865"/>
                  <a:pt x="8899553" y="1979481"/>
                </a:cubicBezTo>
                <a:cubicBezTo>
                  <a:pt x="8812832" y="1987439"/>
                  <a:pt x="8755644" y="2028451"/>
                  <a:pt x="8742279" y="2118129"/>
                </a:cubicBezTo>
                <a:cubicBezTo>
                  <a:pt x="8735751" y="2161590"/>
                  <a:pt x="8696588" y="2182094"/>
                  <a:pt x="8653074" y="2211172"/>
                </a:cubicBezTo>
                <a:cubicBezTo>
                  <a:pt x="8707155" y="2239331"/>
                  <a:pt x="8743833" y="2298094"/>
                  <a:pt x="8806929" y="2235961"/>
                </a:cubicBezTo>
                <a:cubicBezTo>
                  <a:pt x="8829929" y="2213314"/>
                  <a:pt x="8827757" y="2242084"/>
                  <a:pt x="8830862" y="2250347"/>
                </a:cubicBezTo>
                <a:cubicBezTo>
                  <a:pt x="8838321" y="2270546"/>
                  <a:pt x="8822781" y="2284015"/>
                  <a:pt x="8812524" y="2299317"/>
                </a:cubicBezTo>
                <a:cubicBezTo>
                  <a:pt x="8802578" y="2314621"/>
                  <a:pt x="8790765" y="2330841"/>
                  <a:pt x="8787969" y="2347984"/>
                </a:cubicBezTo>
                <a:cubicBezTo>
                  <a:pt x="8786105" y="2359919"/>
                  <a:pt x="8795118" y="2377363"/>
                  <a:pt x="8805064" y="2386240"/>
                </a:cubicBezTo>
                <a:cubicBezTo>
                  <a:pt x="8857283" y="2433068"/>
                  <a:pt x="8826201" y="2538354"/>
                  <a:pt x="8925043" y="2551822"/>
                </a:cubicBezTo>
                <a:cubicBezTo>
                  <a:pt x="8969489" y="2557941"/>
                  <a:pt x="8990934" y="2596506"/>
                  <a:pt x="9023571" y="2617624"/>
                </a:cubicBezTo>
                <a:cubicBezTo>
                  <a:pt x="9137020" y="2691385"/>
                  <a:pt x="9212861" y="2786265"/>
                  <a:pt x="9247982" y="2916649"/>
                </a:cubicBezTo>
                <a:cubicBezTo>
                  <a:pt x="9257617" y="2952764"/>
                  <a:pt x="9294606" y="2981842"/>
                  <a:pt x="9318539" y="3013671"/>
                </a:cubicBezTo>
                <a:cubicBezTo>
                  <a:pt x="9307037" y="3036932"/>
                  <a:pt x="9244252" y="2986737"/>
                  <a:pt x="9266320" y="3047949"/>
                </a:cubicBezTo>
                <a:cubicBezTo>
                  <a:pt x="9283104" y="3093860"/>
                  <a:pt x="9325999" y="3122324"/>
                  <a:pt x="9366406" y="3149564"/>
                </a:cubicBezTo>
                <a:cubicBezTo>
                  <a:pt x="9412407" y="3180476"/>
                  <a:pt x="9463381" y="3205267"/>
                  <a:pt x="9484207" y="3262501"/>
                </a:cubicBezTo>
                <a:cubicBezTo>
                  <a:pt x="9488559" y="3274744"/>
                  <a:pt x="9502544" y="3287599"/>
                  <a:pt x="9514977" y="3292497"/>
                </a:cubicBezTo>
                <a:cubicBezTo>
                  <a:pt x="10163348" y="4299754"/>
                  <a:pt x="11759406" y="4306487"/>
                  <a:pt x="11943411" y="4299446"/>
                </a:cubicBezTo>
                <a:cubicBezTo>
                  <a:pt x="11999126" y="4297227"/>
                  <a:pt x="12054083" y="4291680"/>
                  <a:pt x="12108408" y="4283397"/>
                </a:cubicBezTo>
                <a:lnTo>
                  <a:pt x="12192000" y="4266564"/>
                </a:lnTo>
                <a:lnTo>
                  <a:pt x="12192000" y="6858000"/>
                </a:lnTo>
                <a:lnTo>
                  <a:pt x="0" y="6858000"/>
                </a:lnTo>
                <a:lnTo>
                  <a:pt x="0" y="6205082"/>
                </a:lnTo>
                <a:lnTo>
                  <a:pt x="31834" y="6211531"/>
                </a:lnTo>
                <a:cubicBezTo>
                  <a:pt x="102913" y="6222434"/>
                  <a:pt x="174818" y="6229736"/>
                  <a:pt x="247714" y="6232657"/>
                </a:cubicBezTo>
                <a:cubicBezTo>
                  <a:pt x="488463" y="6241925"/>
                  <a:pt x="2576720" y="6233063"/>
                  <a:pt x="3425038" y="4907153"/>
                </a:cubicBezTo>
                <a:cubicBezTo>
                  <a:pt x="3441305" y="4900705"/>
                  <a:pt x="3459603" y="4883784"/>
                  <a:pt x="3465296" y="4867667"/>
                </a:cubicBezTo>
                <a:cubicBezTo>
                  <a:pt x="3492545" y="4792327"/>
                  <a:pt x="3559239" y="4759693"/>
                  <a:pt x="3619425" y="4719002"/>
                </a:cubicBezTo>
                <a:cubicBezTo>
                  <a:pt x="3672294" y="4683144"/>
                  <a:pt x="3728417" y="4645676"/>
                  <a:pt x="3750377" y="4585241"/>
                </a:cubicBezTo>
                <a:cubicBezTo>
                  <a:pt x="3779250" y="4504664"/>
                  <a:pt x="3697103" y="4570738"/>
                  <a:pt x="3682054" y="4540118"/>
                </a:cubicBezTo>
                <a:cubicBezTo>
                  <a:pt x="3713368" y="4498220"/>
                  <a:pt x="3761764" y="4459943"/>
                  <a:pt x="3774370" y="4412403"/>
                </a:cubicBezTo>
                <a:cubicBezTo>
                  <a:pt x="3820322" y="4240771"/>
                  <a:pt x="3919551" y="4115875"/>
                  <a:pt x="4067986" y="4018780"/>
                </a:cubicBezTo>
                <a:cubicBezTo>
                  <a:pt x="4110687" y="3990980"/>
                  <a:pt x="4138745" y="3940215"/>
                  <a:pt x="4196899" y="3932160"/>
                </a:cubicBezTo>
                <a:cubicBezTo>
                  <a:pt x="4326221" y="3914431"/>
                  <a:pt x="4285554" y="3775837"/>
                  <a:pt x="4353877" y="3714196"/>
                </a:cubicBezTo>
                <a:cubicBezTo>
                  <a:pt x="4366890" y="3702509"/>
                  <a:pt x="4378682" y="3679548"/>
                  <a:pt x="4376244" y="3663837"/>
                </a:cubicBezTo>
                <a:cubicBezTo>
                  <a:pt x="4372586" y="3641270"/>
                  <a:pt x="4357130" y="3619918"/>
                  <a:pt x="4344116" y="3599773"/>
                </a:cubicBezTo>
                <a:cubicBezTo>
                  <a:pt x="4330695" y="3579630"/>
                  <a:pt x="4310365" y="3561901"/>
                  <a:pt x="4320122" y="3535311"/>
                </a:cubicBezTo>
                <a:cubicBezTo>
                  <a:pt x="4324186" y="3524435"/>
                  <a:pt x="4321344" y="3486562"/>
                  <a:pt x="4351436" y="3516374"/>
                </a:cubicBezTo>
                <a:cubicBezTo>
                  <a:pt x="4433989" y="3598163"/>
                  <a:pt x="4481978" y="3520810"/>
                  <a:pt x="4552738" y="3483742"/>
                </a:cubicBezTo>
                <a:cubicBezTo>
                  <a:pt x="4495805" y="3445466"/>
                  <a:pt x="4444564" y="3418474"/>
                  <a:pt x="4436023" y="3361265"/>
                </a:cubicBezTo>
                <a:cubicBezTo>
                  <a:pt x="4418537" y="3243216"/>
                  <a:pt x="4343713" y="3189231"/>
                  <a:pt x="4230249" y="3178754"/>
                </a:cubicBezTo>
                <a:cubicBezTo>
                  <a:pt x="4272135" y="3064738"/>
                  <a:pt x="4272135" y="3064738"/>
                  <a:pt x="4136714" y="3049023"/>
                </a:cubicBezTo>
                <a:cubicBezTo>
                  <a:pt x="4188768" y="2976505"/>
                  <a:pt x="4188768" y="2957972"/>
                  <a:pt x="4125732" y="2932992"/>
                </a:cubicBezTo>
                <a:cubicBezTo>
                  <a:pt x="4065138" y="2909221"/>
                  <a:pt x="3998039" y="2901162"/>
                  <a:pt x="3941916" y="2864502"/>
                </a:cubicBezTo>
                <a:cubicBezTo>
                  <a:pt x="3993565" y="2771837"/>
                  <a:pt x="4008205" y="2664266"/>
                  <a:pt x="4114752" y="2619140"/>
                </a:cubicBezTo>
                <a:cubicBezTo>
                  <a:pt x="4131425" y="2612292"/>
                  <a:pt x="4142812" y="2584492"/>
                  <a:pt x="4132241" y="2568377"/>
                </a:cubicBezTo>
                <a:cubicBezTo>
                  <a:pt x="4093606" y="2509959"/>
                  <a:pt x="4148913" y="2399163"/>
                  <a:pt x="4028540" y="2386674"/>
                </a:cubicBezTo>
                <a:cubicBezTo>
                  <a:pt x="4013491" y="2385466"/>
                  <a:pt x="3999664" y="2373378"/>
                  <a:pt x="4011458" y="2357665"/>
                </a:cubicBezTo>
                <a:cubicBezTo>
                  <a:pt x="4052127" y="2302873"/>
                  <a:pt x="4002918" y="2306498"/>
                  <a:pt x="3973233" y="2299649"/>
                </a:cubicBezTo>
                <a:cubicBezTo>
                  <a:pt x="3937444" y="2291191"/>
                  <a:pt x="3896777" y="2315362"/>
                  <a:pt x="3863429" y="2285548"/>
                </a:cubicBezTo>
                <a:cubicBezTo>
                  <a:pt x="3871158" y="2254123"/>
                  <a:pt x="3900029" y="2254525"/>
                  <a:pt x="3920363" y="2244454"/>
                </a:cubicBezTo>
                <a:cubicBezTo>
                  <a:pt x="3979737" y="2215444"/>
                  <a:pt x="4028133" y="2180798"/>
                  <a:pt x="4030981" y="2105456"/>
                </a:cubicBezTo>
                <a:cubicBezTo>
                  <a:pt x="4033011" y="2044620"/>
                  <a:pt x="4039518" y="1991037"/>
                  <a:pt x="3957370" y="1972502"/>
                </a:cubicBezTo>
                <a:cubicBezTo>
                  <a:pt x="3923211" y="1964846"/>
                  <a:pt x="3932973" y="1920933"/>
                  <a:pt x="3952493" y="1899176"/>
                </a:cubicBezTo>
                <a:cubicBezTo>
                  <a:pt x="3987466" y="1860500"/>
                  <a:pt x="4016337" y="1808931"/>
                  <a:pt x="4076527" y="1805304"/>
                </a:cubicBezTo>
                <a:cubicBezTo>
                  <a:pt x="4113127" y="1802888"/>
                  <a:pt x="4141188" y="1786769"/>
                  <a:pt x="4170061" y="1768238"/>
                </a:cubicBezTo>
                <a:cubicBezTo>
                  <a:pt x="4190800" y="1754940"/>
                  <a:pt x="4215607" y="1743661"/>
                  <a:pt x="4213168" y="1715057"/>
                </a:cubicBezTo>
                <a:cubicBezTo>
                  <a:pt x="4210729" y="1687660"/>
                  <a:pt x="4186736" y="1676379"/>
                  <a:pt x="4162334" y="1670739"/>
                </a:cubicBezTo>
                <a:cubicBezTo>
                  <a:pt x="4080998" y="1652609"/>
                  <a:pt x="4004547" y="1626018"/>
                  <a:pt x="3936629" y="1565182"/>
                </a:cubicBezTo>
                <a:cubicBezTo>
                  <a:pt x="3981773" y="1532950"/>
                  <a:pt x="4024878" y="1509583"/>
                  <a:pt x="4058225" y="1476947"/>
                </a:cubicBezTo>
                <a:cubicBezTo>
                  <a:pt x="4138745" y="1397984"/>
                  <a:pt x="3456757" y="1149400"/>
                  <a:pt x="3422598" y="1060763"/>
                </a:cubicBezTo>
                <a:cubicBezTo>
                  <a:pt x="3412025" y="1033367"/>
                  <a:pt x="3375832" y="1005166"/>
                  <a:pt x="3345734" y="997107"/>
                </a:cubicBezTo>
                <a:cubicBezTo>
                  <a:pt x="3204622" y="959235"/>
                  <a:pt x="3082216" y="874224"/>
                  <a:pt x="2937846" y="842798"/>
                </a:cubicBezTo>
                <a:cubicBezTo>
                  <a:pt x="2801610" y="812986"/>
                  <a:pt x="2667409" y="773098"/>
                  <a:pt x="2518162" y="733618"/>
                </a:cubicBezTo>
                <a:cubicBezTo>
                  <a:pt x="2609662" y="634506"/>
                  <a:pt x="2771925" y="646191"/>
                  <a:pt x="2809744" y="503164"/>
                </a:cubicBezTo>
                <a:cubicBezTo>
                  <a:pt x="2662121" y="466098"/>
                  <a:pt x="2506776" y="508403"/>
                  <a:pt x="2364438" y="449579"/>
                </a:cubicBezTo>
                <a:cubicBezTo>
                  <a:pt x="2352239" y="444343"/>
                  <a:pt x="2335563" y="449579"/>
                  <a:pt x="2320927" y="451191"/>
                </a:cubicBezTo>
                <a:cubicBezTo>
                  <a:pt x="2027715" y="482617"/>
                  <a:pt x="1735723" y="455221"/>
                  <a:pt x="1446580" y="415735"/>
                </a:cubicBezTo>
                <a:cubicBezTo>
                  <a:pt x="1030148" y="359334"/>
                  <a:pt x="612089" y="323476"/>
                  <a:pt x="193217" y="298092"/>
                </a:cubicBezTo>
                <a:lnTo>
                  <a:pt x="0" y="287674"/>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pic>
        <p:nvPicPr>
          <p:cNvPr id="17" name="Picture 16" descr="A green feather pen&#10;&#10;Description automatically generated">
            <a:extLst>
              <a:ext uri="{FF2B5EF4-FFF2-40B4-BE49-F238E27FC236}">
                <a16:creationId xmlns:a16="http://schemas.microsoft.com/office/drawing/2014/main" id="{6864F43A-B0B8-324C-80A9-10B2C2E5B77C}"/>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2479" r="575" b="2661"/>
          <a:stretch/>
        </p:blipFill>
        <p:spPr>
          <a:xfrm flipH="1">
            <a:off x="249289" y="1545635"/>
            <a:ext cx="2827866" cy="3165891"/>
          </a:xfrm>
          <a:prstGeom prst="rect">
            <a:avLst/>
          </a:prstGeom>
        </p:spPr>
      </p:pic>
      <p:pic>
        <p:nvPicPr>
          <p:cNvPr id="60" name="Picture 59" descr="A diagram of different types of microbiology&#10;&#10;Description automatically generated">
            <a:extLst>
              <a:ext uri="{FF2B5EF4-FFF2-40B4-BE49-F238E27FC236}">
                <a16:creationId xmlns:a16="http://schemas.microsoft.com/office/drawing/2014/main" id="{F6675ACC-6686-1349-883D-BC34922263A6}"/>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2037"/>
          <a:stretch/>
        </p:blipFill>
        <p:spPr>
          <a:xfrm>
            <a:off x="6375337" y="2680653"/>
            <a:ext cx="2857563" cy="2610274"/>
          </a:xfrm>
          <a:prstGeom prst="rect">
            <a:avLst/>
          </a:prstGeom>
        </p:spPr>
      </p:pic>
      <p:sp>
        <p:nvSpPr>
          <p:cNvPr id="67" name="Title 66">
            <a:extLst>
              <a:ext uri="{FF2B5EF4-FFF2-40B4-BE49-F238E27FC236}">
                <a16:creationId xmlns:a16="http://schemas.microsoft.com/office/drawing/2014/main" id="{501F4C0C-012C-FA48-AD2A-85E9A8A20A67}"/>
              </a:ext>
            </a:extLst>
          </p:cNvPr>
          <p:cNvSpPr>
            <a:spLocks noGrp="1"/>
          </p:cNvSpPr>
          <p:nvPr>
            <p:ph type="title"/>
          </p:nvPr>
        </p:nvSpPr>
        <p:spPr>
          <a:xfrm>
            <a:off x="838200" y="581874"/>
            <a:ext cx="10515600" cy="1325563"/>
          </a:xfrm>
        </p:spPr>
        <p:txBody>
          <a:bodyPr>
            <a:normAutofit fontScale="90000"/>
          </a:bodyPr>
          <a:lstStyle/>
          <a:p>
            <a:r>
              <a:rPr lang="en-GB" sz="4900" b="1" i="0" u="none" strike="noStrike" dirty="0">
                <a:solidFill>
                  <a:srgbClr val="213315"/>
                </a:solidFill>
                <a:effectLst/>
                <a:latin typeface="Arial" panose="020B0604020202020204" pitchFamily="34" charset="0"/>
              </a:rPr>
              <a:t>Ecological</a:t>
            </a:r>
            <a:r>
              <a:rPr lang="en-GB" sz="4900" b="1" i="0" u="none" strike="noStrike" dirty="0">
                <a:solidFill>
                  <a:schemeClr val="accent6">
                    <a:lumMod val="50000"/>
                  </a:schemeClr>
                </a:solidFill>
                <a:effectLst/>
                <a:latin typeface="Arial" panose="020B0604020202020204" pitchFamily="34" charset="0"/>
              </a:rPr>
              <a:t> Systems Theory</a:t>
            </a:r>
            <a:br>
              <a:rPr lang="en-GB" sz="4400" b="0" i="0" u="none" strike="noStrike" dirty="0">
                <a:solidFill>
                  <a:srgbClr val="222222"/>
                </a:solidFill>
                <a:effectLst/>
                <a:latin typeface="Arial" panose="020B0604020202020204" pitchFamily="34" charset="0"/>
              </a:rPr>
            </a:br>
            <a:br>
              <a:rPr lang="en-GB" sz="4400" b="0" i="0" u="none" strike="noStrike" dirty="0">
                <a:solidFill>
                  <a:schemeClr val="accent6">
                    <a:lumMod val="50000"/>
                  </a:schemeClr>
                </a:solidFill>
                <a:effectLst/>
                <a:latin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0952C21D-F326-144C-AAA9-304FE7EE6AB9}"/>
              </a:ext>
            </a:extLst>
          </p:cNvPr>
          <p:cNvSpPr txBox="1"/>
          <p:nvPr/>
        </p:nvSpPr>
        <p:spPr>
          <a:xfrm>
            <a:off x="9362948" y="2680653"/>
            <a:ext cx="2829052" cy="3108543"/>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Microsystem ➣ family, school, peers</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Mesosystem ➣ links between microsystems</a:t>
            </a:r>
          </a:p>
          <a:p>
            <a:pPr marL="285750" indent="-285750" algn="l">
              <a:buFont typeface="Arial" panose="020B0604020202020204" pitchFamily="34" charset="0"/>
              <a:buChar char="•"/>
            </a:pPr>
            <a:r>
              <a:rPr lang="en-GB" sz="1400" b="0" i="0" u="none" strike="noStrike" dirty="0" err="1">
                <a:solidFill>
                  <a:schemeClr val="accent6">
                    <a:lumMod val="50000"/>
                  </a:schemeClr>
                </a:solidFill>
                <a:effectLst/>
                <a:latin typeface="Arial" panose="020B0604020202020204" pitchFamily="34" charset="0"/>
              </a:rPr>
              <a:t>Exosystem</a:t>
            </a:r>
            <a:r>
              <a:rPr lang="en-GB" sz="1400" dirty="0">
                <a:solidFill>
                  <a:schemeClr val="accent6">
                    <a:lumMod val="50000"/>
                  </a:schemeClr>
                </a:solidFill>
                <a:latin typeface="Arial" panose="020B0604020202020204" pitchFamily="34" charset="0"/>
              </a:rPr>
              <a:t> </a:t>
            </a:r>
            <a:r>
              <a:rPr lang="en-GB" sz="1400" b="0" i="0" u="none" strike="noStrike" dirty="0">
                <a:solidFill>
                  <a:schemeClr val="accent6">
                    <a:lumMod val="50000"/>
                  </a:schemeClr>
                </a:solidFill>
                <a:effectLst/>
                <a:latin typeface="Arial" panose="020B0604020202020204" pitchFamily="34" charset="0"/>
              </a:rPr>
              <a:t>➣ indirect environments (e.g. parent workplace)</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Macrosystem ➣ culture, policy, society</a:t>
            </a:r>
          </a:p>
          <a:p>
            <a:pPr marL="285750" indent="-285750" algn="l">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Chronosystem ➣ changes over time</a:t>
            </a:r>
          </a:p>
          <a:p>
            <a:pPr algn="l"/>
            <a:endParaRPr lang="en-GB" sz="1400" dirty="0">
              <a:solidFill>
                <a:schemeClr val="accent6">
                  <a:lumMod val="50000"/>
                </a:schemeClr>
              </a:solidFill>
              <a:latin typeface="Arial" panose="020B0604020202020204" pitchFamily="34" charset="0"/>
            </a:endParaRPr>
          </a:p>
          <a:p>
            <a:endParaRPr lang="en-GB" sz="1400" dirty="0">
              <a:solidFill>
                <a:schemeClr val="accent6">
                  <a:lumMod val="50000"/>
                </a:schemeClr>
              </a:solidFill>
              <a:latin typeface="Arial" panose="020B0604020202020204" pitchFamily="34" charset="0"/>
              <a:cs typeface="Arial" panose="020B0604020202020204" pitchFamily="34" charset="0"/>
            </a:endParaRPr>
          </a:p>
        </p:txBody>
      </p:sp>
      <p:sp>
        <p:nvSpPr>
          <p:cNvPr id="73" name="TextBox 72">
            <a:extLst>
              <a:ext uri="{FF2B5EF4-FFF2-40B4-BE49-F238E27FC236}">
                <a16:creationId xmlns:a16="http://schemas.microsoft.com/office/drawing/2014/main" id="{DCFE19FE-FD43-3C4F-A7D4-6CBF41512441}"/>
              </a:ext>
            </a:extLst>
          </p:cNvPr>
          <p:cNvSpPr txBox="1"/>
          <p:nvPr/>
        </p:nvSpPr>
        <p:spPr>
          <a:xfrm>
            <a:off x="249289" y="1054100"/>
            <a:ext cx="5656211" cy="5693866"/>
          </a:xfrm>
          <a:prstGeom prst="rect">
            <a:avLst/>
          </a:prstGeom>
          <a:noFill/>
        </p:spPr>
        <p:txBody>
          <a:bodyPr wrap="square" rtlCol="0">
            <a:spAutoFit/>
          </a:bodyPr>
          <a:lstStyle/>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Developed to explain how development and wellbeing are shaped by interacting environmental systems.</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Highlights the influence of family, community and wider socio-economic contexts on health outcomes.</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Helps services understand how wider determinants shape population health needs and service demand (Public Health England, 2018).</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Informs population health and place-based approaches addressing wider determinants. </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 Example: People living in poor housing often experience worse respiratory health. </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Influence on Service Design and Delivery</a:t>
            </a:r>
          </a:p>
          <a:p>
            <a:pPr algn="l"/>
            <a:r>
              <a:rPr lang="en-GB" sz="1400" b="0" i="0" u="none" strike="noStrike" dirty="0">
                <a:solidFill>
                  <a:srgbClr val="213315"/>
                </a:solidFill>
                <a:effectLst/>
                <a:latin typeface="Arial" panose="020B0604020202020204" pitchFamily="34" charset="0"/>
              </a:rPr>
              <a:t>• Supports cross-sector collaboration, prevention strategies and community-based interventions such as social prescribing (NHS England, 2024).</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Limitation</a:t>
            </a:r>
          </a:p>
          <a:p>
            <a:pPr algn="l"/>
            <a:r>
              <a:rPr lang="en-GB" sz="1400" b="0" i="0" u="none" strike="noStrike" dirty="0">
                <a:solidFill>
                  <a:srgbClr val="213315"/>
                </a:solidFill>
                <a:effectLst/>
                <a:latin typeface="Arial" panose="020B0604020202020204" pitchFamily="34" charset="0"/>
              </a:rPr>
              <a:t>• Effective delivery depends on sustained coordination across health and local authority systems.</a:t>
            </a:r>
          </a:p>
          <a:p>
            <a:endParaRPr lang="en-GB" sz="1400" dirty="0">
              <a:solidFill>
                <a:schemeClr val="accent6">
                  <a:lumMod val="50000"/>
                </a:schemeClr>
              </a:solidFill>
              <a:latin typeface="Arial" panose="020B0604020202020204" pitchFamily="34" charset="0"/>
              <a:cs typeface="Arial" panose="020B0604020202020204" pitchFamily="34" charset="0"/>
            </a:endParaRPr>
          </a:p>
        </p:txBody>
      </p:sp>
      <p:sp>
        <p:nvSpPr>
          <p:cNvPr id="75" name="Title 1">
            <a:extLst>
              <a:ext uri="{FF2B5EF4-FFF2-40B4-BE49-F238E27FC236}">
                <a16:creationId xmlns:a16="http://schemas.microsoft.com/office/drawing/2014/main" id="{D057E800-5AD8-4A42-92BC-5D73154B91F0}"/>
              </a:ext>
            </a:extLst>
          </p:cNvPr>
          <p:cNvSpPr txBox="1">
            <a:spLocks/>
          </p:cNvSpPr>
          <p:nvPr/>
        </p:nvSpPr>
        <p:spPr>
          <a:xfrm>
            <a:off x="11206360" y="60011"/>
            <a:ext cx="982592" cy="3556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200">
                <a:ln>
                  <a:solidFill>
                    <a:schemeClr val="accent6">
                      <a:lumMod val="50000"/>
                    </a:schemeClr>
                  </a:solidFill>
                </a:ln>
                <a:latin typeface="Arial" panose="020B0604020202020204" pitchFamily="34" charset="0"/>
                <a:cs typeface="Arial" panose="020B0604020202020204" pitchFamily="34" charset="0"/>
              </a:rPr>
              <a:t>Theories</a:t>
            </a:r>
            <a:endParaRPr lang="en-US" sz="1200" dirty="0">
              <a:ln>
                <a:solidFill>
                  <a:schemeClr val="accent6">
                    <a:lumMod val="50000"/>
                  </a:schemeClr>
                </a:solidFill>
              </a:ln>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07E53E65-2F49-4C4A-B5C7-7F50CE4621BF}"/>
              </a:ext>
            </a:extLst>
          </p:cNvPr>
          <p:cNvSpPr txBox="1"/>
          <p:nvPr/>
        </p:nvSpPr>
        <p:spPr>
          <a:xfrm>
            <a:off x="6604000" y="1142717"/>
            <a:ext cx="2857563" cy="1446550"/>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Ecological Systems Theory developed by Bronfenbrenner, explains human development through five interacting environmental systems</a:t>
            </a:r>
            <a:r>
              <a:rPr lang="en-GB" sz="1800" b="0" i="0" u="none" strike="noStrike" dirty="0">
                <a:solidFill>
                  <a:schemeClr val="accent6">
                    <a:lumMod val="50000"/>
                  </a:schemeClr>
                </a:solidFill>
                <a:effectLst/>
                <a:latin typeface="Arial" panose="020B0604020202020204" pitchFamily="34" charset="0"/>
              </a:rPr>
              <a:t>:</a:t>
            </a:r>
          </a:p>
        </p:txBody>
      </p:sp>
      <p:sp>
        <p:nvSpPr>
          <p:cNvPr id="77" name="TextBox 76">
            <a:extLst>
              <a:ext uri="{FF2B5EF4-FFF2-40B4-BE49-F238E27FC236}">
                <a16:creationId xmlns:a16="http://schemas.microsoft.com/office/drawing/2014/main" id="{AFBC04F5-DF5A-1948-9A97-4ADF470A59E1}"/>
              </a:ext>
            </a:extLst>
          </p:cNvPr>
          <p:cNvSpPr txBox="1"/>
          <p:nvPr/>
        </p:nvSpPr>
        <p:spPr>
          <a:xfrm>
            <a:off x="6375337" y="5473700"/>
            <a:ext cx="2829052" cy="1384995"/>
          </a:xfrm>
          <a:prstGeom prst="rect">
            <a:avLst/>
          </a:prstGeom>
          <a:noFill/>
        </p:spPr>
        <p:txBody>
          <a:bodyPr wrap="square" rtlCol="0">
            <a:spAutoFit/>
          </a:bodyPr>
          <a:lstStyle/>
          <a:p>
            <a:r>
              <a:rPr lang="en-GB" sz="1400" b="0" i="0" u="none" strike="noStrike" dirty="0">
                <a:solidFill>
                  <a:schemeClr val="accent6">
                    <a:lumMod val="50000"/>
                  </a:schemeClr>
                </a:solidFill>
                <a:effectLst/>
                <a:latin typeface="Arial" panose="020B0604020202020204" pitchFamily="34" charset="0"/>
              </a:rPr>
              <a:t>Macrosystem and chronosystem, each shaping health and wellbeing outcomes (Bronfenbrenner’s Ecological Systems Theory, 2024).</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486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50">
            <a:extLst>
              <a:ext uri="{FF2B5EF4-FFF2-40B4-BE49-F238E27FC236}">
                <a16:creationId xmlns:a16="http://schemas.microsoft.com/office/drawing/2014/main" id="{0D3E573C-3958-42CC-A225-6B8B07B0F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52">
            <a:extLst>
              <a:ext uri="{FF2B5EF4-FFF2-40B4-BE49-F238E27FC236}">
                <a16:creationId xmlns:a16="http://schemas.microsoft.com/office/drawing/2014/main" id="{337AE4E8-E01E-4FD9-89B2-91EF5C7DD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396758 w 12192000"/>
              <a:gd name="connsiteY0" fmla="*/ 10203 h 6858000"/>
              <a:gd name="connsiteX1" fmla="*/ 5392866 w 12192000"/>
              <a:gd name="connsiteY1" fmla="*/ 11426 h 6858000"/>
              <a:gd name="connsiteX2" fmla="*/ 5281815 w 12192000"/>
              <a:gd name="connsiteY2" fmla="*/ 43431 h 6858000"/>
              <a:gd name="connsiteX3" fmla="*/ 5060816 w 12192000"/>
              <a:gd name="connsiteY3" fmla="*/ 140336 h 6858000"/>
              <a:gd name="connsiteX4" fmla="*/ 5019170 w 12192000"/>
              <a:gd name="connsiteY4" fmla="*/ 180311 h 6858000"/>
              <a:gd name="connsiteX5" fmla="*/ 4674779 w 12192000"/>
              <a:gd name="connsiteY5" fmla="*/ 441672 h 6858000"/>
              <a:gd name="connsiteX6" fmla="*/ 4740661 w 12192000"/>
              <a:gd name="connsiteY6" fmla="*/ 497083 h 6858000"/>
              <a:gd name="connsiteX7" fmla="*/ 4618372 w 12192000"/>
              <a:gd name="connsiteY7" fmla="*/ 563372 h 6858000"/>
              <a:gd name="connsiteX8" fmla="*/ 4590828 w 12192000"/>
              <a:gd name="connsiteY8" fmla="*/ 591204 h 6858000"/>
              <a:gd name="connsiteX9" fmla="*/ 4614185 w 12192000"/>
              <a:gd name="connsiteY9" fmla="*/ 624601 h 6858000"/>
              <a:gd name="connsiteX10" fmla="*/ 4664862 w 12192000"/>
              <a:gd name="connsiteY10" fmla="*/ 647878 h 6858000"/>
              <a:gd name="connsiteX11" fmla="*/ 4732066 w 12192000"/>
              <a:gd name="connsiteY11" fmla="*/ 706829 h 6858000"/>
              <a:gd name="connsiteX12" fmla="*/ 4729423 w 12192000"/>
              <a:gd name="connsiteY12" fmla="*/ 752878 h 6858000"/>
              <a:gd name="connsiteX13" fmla="*/ 4689540 w 12192000"/>
              <a:gd name="connsiteY13" fmla="*/ 836372 h 6858000"/>
              <a:gd name="connsiteX14" fmla="*/ 4749475 w 12192000"/>
              <a:gd name="connsiteY14" fmla="*/ 923661 h 6858000"/>
              <a:gd name="connsiteX15" fmla="*/ 4780322 w 12192000"/>
              <a:gd name="connsiteY15" fmla="*/ 949468 h 6858000"/>
              <a:gd name="connsiteX16" fmla="*/ 4720828 w 12192000"/>
              <a:gd name="connsiteY16" fmla="*/ 958323 h 6858000"/>
              <a:gd name="connsiteX17" fmla="*/ 4700119 w 12192000"/>
              <a:gd name="connsiteY17" fmla="*/ 994757 h 6858000"/>
              <a:gd name="connsiteX18" fmla="*/ 4690862 w 12192000"/>
              <a:gd name="connsiteY18" fmla="*/ 1012975 h 6858000"/>
              <a:gd name="connsiteX19" fmla="*/ 4634676 w 12192000"/>
              <a:gd name="connsiteY19" fmla="*/ 1127083 h 6858000"/>
              <a:gd name="connsiteX20" fmla="*/ 4644152 w 12192000"/>
              <a:gd name="connsiteY20" fmla="*/ 1158961 h 6858000"/>
              <a:gd name="connsiteX21" fmla="*/ 4737797 w 12192000"/>
              <a:gd name="connsiteY21" fmla="*/ 1313047 h 6858000"/>
              <a:gd name="connsiteX22" fmla="*/ 4638204 w 12192000"/>
              <a:gd name="connsiteY22" fmla="*/ 1356058 h 6858000"/>
              <a:gd name="connsiteX23" fmla="*/ 4632253 w 12192000"/>
              <a:gd name="connsiteY23" fmla="*/ 1428925 h 6858000"/>
              <a:gd name="connsiteX24" fmla="*/ 4581575 w 12192000"/>
              <a:gd name="connsiteY24" fmla="*/ 1510395 h 6858000"/>
              <a:gd name="connsiteX25" fmla="*/ 4470084 w 12192000"/>
              <a:gd name="connsiteY25" fmla="*/ 1625011 h 6858000"/>
              <a:gd name="connsiteX26" fmla="*/ 4406845 w 12192000"/>
              <a:gd name="connsiteY26" fmla="*/ 1701926 h 6858000"/>
              <a:gd name="connsiteX27" fmla="*/ 4515913 w 12192000"/>
              <a:gd name="connsiteY27" fmla="*/ 1722418 h 6858000"/>
              <a:gd name="connsiteX28" fmla="*/ 4532879 w 12192000"/>
              <a:gd name="connsiteY28" fmla="*/ 1734311 h 6858000"/>
              <a:gd name="connsiteX29" fmla="*/ 4519880 w 12192000"/>
              <a:gd name="connsiteY29" fmla="*/ 1774792 h 6858000"/>
              <a:gd name="connsiteX30" fmla="*/ 4502473 w 12192000"/>
              <a:gd name="connsiteY30" fmla="*/ 1815024 h 6858000"/>
              <a:gd name="connsiteX31" fmla="*/ 4514592 w 12192000"/>
              <a:gd name="connsiteY31" fmla="*/ 1846649 h 6858000"/>
              <a:gd name="connsiteX32" fmla="*/ 4599644 w 12192000"/>
              <a:gd name="connsiteY32" fmla="*/ 1983529 h 6858000"/>
              <a:gd name="connsiteX33" fmla="*/ 4669490 w 12192000"/>
              <a:gd name="connsiteY33" fmla="*/ 2037925 h 6858000"/>
              <a:gd name="connsiteX34" fmla="*/ 4828575 w 12192000"/>
              <a:gd name="connsiteY34" fmla="*/ 2285118 h 6858000"/>
              <a:gd name="connsiteX35" fmla="*/ 4878593 w 12192000"/>
              <a:gd name="connsiteY35" fmla="*/ 2365322 h 6858000"/>
              <a:gd name="connsiteX36" fmla="*/ 4841575 w 12192000"/>
              <a:gd name="connsiteY36" fmla="*/ 2393659 h 6858000"/>
              <a:gd name="connsiteX37" fmla="*/ 4912527 w 12192000"/>
              <a:gd name="connsiteY37" fmla="*/ 2477660 h 6858000"/>
              <a:gd name="connsiteX38" fmla="*/ 4996035 w 12192000"/>
              <a:gd name="connsiteY38" fmla="*/ 2571021 h 6858000"/>
              <a:gd name="connsiteX39" fmla="*/ 5017848 w 12192000"/>
              <a:gd name="connsiteY39" fmla="*/ 2595818 h 6858000"/>
              <a:gd name="connsiteX40" fmla="*/ 6739364 w 12192000"/>
              <a:gd name="connsiteY40" fmla="*/ 3428225 h 6858000"/>
              <a:gd name="connsiteX41" fmla="*/ 7193263 w 12192000"/>
              <a:gd name="connsiteY41" fmla="*/ 3305514 h 6858000"/>
              <a:gd name="connsiteX42" fmla="*/ 7372843 w 12192000"/>
              <a:gd name="connsiteY42" fmla="*/ 3210130 h 6858000"/>
              <a:gd name="connsiteX43" fmla="*/ 7602877 w 12192000"/>
              <a:gd name="connsiteY43" fmla="*/ 3057057 h 6858000"/>
              <a:gd name="connsiteX44" fmla="*/ 7848777 w 12192000"/>
              <a:gd name="connsiteY44" fmla="*/ 2933840 h 6858000"/>
              <a:gd name="connsiteX45" fmla="*/ 7932507 w 12192000"/>
              <a:gd name="connsiteY45" fmla="*/ 2820997 h 6858000"/>
              <a:gd name="connsiteX46" fmla="*/ 7961812 w 12192000"/>
              <a:gd name="connsiteY46" fmla="*/ 2789372 h 6858000"/>
              <a:gd name="connsiteX47" fmla="*/ 8035185 w 12192000"/>
              <a:gd name="connsiteY47" fmla="*/ 2748129 h 6858000"/>
              <a:gd name="connsiteX48" fmla="*/ 8163202 w 12192000"/>
              <a:gd name="connsiteY48" fmla="*/ 2659069 h 6858000"/>
              <a:gd name="connsiteX49" fmla="*/ 8116270 w 12192000"/>
              <a:gd name="connsiteY49" fmla="*/ 2638828 h 6858000"/>
              <a:gd name="connsiteX50" fmla="*/ 7981202 w 12192000"/>
              <a:gd name="connsiteY50" fmla="*/ 2692720 h 6858000"/>
              <a:gd name="connsiteX51" fmla="*/ 7882928 w 12192000"/>
              <a:gd name="connsiteY51" fmla="*/ 2707140 h 6858000"/>
              <a:gd name="connsiteX52" fmla="*/ 8021303 w 12192000"/>
              <a:gd name="connsiteY52" fmla="*/ 2613022 h 6858000"/>
              <a:gd name="connsiteX53" fmla="*/ 8155270 w 12192000"/>
              <a:gd name="connsiteY53" fmla="*/ 2490563 h 6858000"/>
              <a:gd name="connsiteX54" fmla="*/ 8051930 w 12192000"/>
              <a:gd name="connsiteY54" fmla="*/ 2514093 h 6858000"/>
              <a:gd name="connsiteX55" fmla="*/ 8047523 w 12192000"/>
              <a:gd name="connsiteY55" fmla="*/ 2497647 h 6858000"/>
              <a:gd name="connsiteX56" fmla="*/ 8136981 w 12192000"/>
              <a:gd name="connsiteY56" fmla="*/ 2351913 h 6858000"/>
              <a:gd name="connsiteX57" fmla="*/ 8181271 w 12192000"/>
              <a:gd name="connsiteY57" fmla="*/ 2293214 h 6858000"/>
              <a:gd name="connsiteX58" fmla="*/ 8380457 w 12192000"/>
              <a:gd name="connsiteY58" fmla="*/ 2116360 h 6858000"/>
              <a:gd name="connsiteX59" fmla="*/ 8191404 w 12192000"/>
              <a:gd name="connsiteY59" fmla="*/ 2195300 h 6858000"/>
              <a:gd name="connsiteX60" fmla="*/ 8386627 w 12192000"/>
              <a:gd name="connsiteY60" fmla="*/ 2023250 h 6858000"/>
              <a:gd name="connsiteX61" fmla="*/ 8481372 w 12192000"/>
              <a:gd name="connsiteY61" fmla="*/ 1959745 h 6858000"/>
              <a:gd name="connsiteX62" fmla="*/ 8505390 w 12192000"/>
              <a:gd name="connsiteY62" fmla="*/ 1922299 h 6858000"/>
              <a:gd name="connsiteX63" fmla="*/ 8463305 w 12192000"/>
              <a:gd name="connsiteY63" fmla="*/ 1914202 h 6858000"/>
              <a:gd name="connsiteX64" fmla="*/ 8334185 w 12192000"/>
              <a:gd name="connsiteY64" fmla="*/ 1928626 h 6858000"/>
              <a:gd name="connsiteX65" fmla="*/ 8493491 w 12192000"/>
              <a:gd name="connsiteY65" fmla="*/ 1812998 h 6858000"/>
              <a:gd name="connsiteX66" fmla="*/ 8374066 w 12192000"/>
              <a:gd name="connsiteY66" fmla="*/ 1830708 h 6858000"/>
              <a:gd name="connsiteX67" fmla="*/ 8339694 w 12192000"/>
              <a:gd name="connsiteY67" fmla="*/ 1785166 h 6858000"/>
              <a:gd name="connsiteX68" fmla="*/ 8284168 w 12192000"/>
              <a:gd name="connsiteY68" fmla="*/ 1711540 h 6858000"/>
              <a:gd name="connsiteX69" fmla="*/ 8245831 w 12192000"/>
              <a:gd name="connsiteY69" fmla="*/ 1670552 h 6858000"/>
              <a:gd name="connsiteX70" fmla="*/ 8229745 w 12192000"/>
              <a:gd name="connsiteY70" fmla="*/ 1541517 h 6858000"/>
              <a:gd name="connsiteX71" fmla="*/ 8262796 w 12192000"/>
              <a:gd name="connsiteY71" fmla="*/ 1400336 h 6858000"/>
              <a:gd name="connsiteX72" fmla="*/ 8352254 w 12192000"/>
              <a:gd name="connsiteY72" fmla="*/ 1328987 h 6858000"/>
              <a:gd name="connsiteX73" fmla="*/ 8326473 w 12192000"/>
              <a:gd name="connsiteY73" fmla="*/ 1248781 h 6858000"/>
              <a:gd name="connsiteX74" fmla="*/ 8136099 w 12192000"/>
              <a:gd name="connsiteY74" fmla="*/ 1297360 h 6858000"/>
              <a:gd name="connsiteX75" fmla="*/ 8420998 w 12192000"/>
              <a:gd name="connsiteY75" fmla="*/ 1106336 h 6858000"/>
              <a:gd name="connsiteX76" fmla="*/ 8373186 w 12192000"/>
              <a:gd name="connsiteY76" fmla="*/ 1096722 h 6858000"/>
              <a:gd name="connsiteX77" fmla="*/ 8375169 w 12192000"/>
              <a:gd name="connsiteY77" fmla="*/ 1081794 h 6858000"/>
              <a:gd name="connsiteX78" fmla="*/ 8372084 w 12192000"/>
              <a:gd name="connsiteY78" fmla="*/ 989950 h 6858000"/>
              <a:gd name="connsiteX79" fmla="*/ 8364151 w 12192000"/>
              <a:gd name="connsiteY79" fmla="*/ 947697 h 6858000"/>
              <a:gd name="connsiteX80" fmla="*/ 8376711 w 12192000"/>
              <a:gd name="connsiteY80" fmla="*/ 899118 h 6858000"/>
              <a:gd name="connsiteX81" fmla="*/ 8162981 w 12192000"/>
              <a:gd name="connsiteY81" fmla="*/ 918094 h 6858000"/>
              <a:gd name="connsiteX82" fmla="*/ 8069999 w 12192000"/>
              <a:gd name="connsiteY82" fmla="*/ 906961 h 6858000"/>
              <a:gd name="connsiteX83" fmla="*/ 7907827 w 12192000"/>
              <a:gd name="connsiteY83" fmla="*/ 903926 h 6858000"/>
              <a:gd name="connsiteX84" fmla="*/ 7832692 w 12192000"/>
              <a:gd name="connsiteY84" fmla="*/ 913287 h 6858000"/>
              <a:gd name="connsiteX85" fmla="*/ 7768573 w 12192000"/>
              <a:gd name="connsiteY85" fmla="*/ 901144 h 6858000"/>
              <a:gd name="connsiteX86" fmla="*/ 7830048 w 12192000"/>
              <a:gd name="connsiteY86" fmla="*/ 843963 h 6858000"/>
              <a:gd name="connsiteX87" fmla="*/ 7916642 w 12192000"/>
              <a:gd name="connsiteY87" fmla="*/ 844721 h 6858000"/>
              <a:gd name="connsiteX88" fmla="*/ 7978337 w 12192000"/>
              <a:gd name="connsiteY88" fmla="*/ 807530 h 6858000"/>
              <a:gd name="connsiteX89" fmla="*/ 8037167 w 12192000"/>
              <a:gd name="connsiteY89" fmla="*/ 740226 h 6858000"/>
              <a:gd name="connsiteX90" fmla="*/ 8244728 w 12192000"/>
              <a:gd name="connsiteY90" fmla="*/ 632950 h 6858000"/>
              <a:gd name="connsiteX91" fmla="*/ 8282626 w 12192000"/>
              <a:gd name="connsiteY91" fmla="*/ 592216 h 6858000"/>
              <a:gd name="connsiteX92" fmla="*/ 7689250 w 12192000"/>
              <a:gd name="connsiteY92" fmla="*/ 747818 h 6858000"/>
              <a:gd name="connsiteX93" fmla="*/ 7872573 w 12192000"/>
              <a:gd name="connsiteY93" fmla="*/ 682541 h 6858000"/>
              <a:gd name="connsiteX94" fmla="*/ 7748521 w 12192000"/>
              <a:gd name="connsiteY94" fmla="*/ 694433 h 6858000"/>
              <a:gd name="connsiteX95" fmla="*/ 7679775 w 12192000"/>
              <a:gd name="connsiteY95" fmla="*/ 650662 h 6858000"/>
              <a:gd name="connsiteX96" fmla="*/ 7680657 w 12192000"/>
              <a:gd name="connsiteY96" fmla="*/ 638264 h 6858000"/>
              <a:gd name="connsiteX97" fmla="*/ 7731115 w 12192000"/>
              <a:gd name="connsiteY97" fmla="*/ 597528 h 6858000"/>
              <a:gd name="connsiteX98" fmla="*/ 7760642 w 12192000"/>
              <a:gd name="connsiteY98" fmla="*/ 571216 h 6858000"/>
              <a:gd name="connsiteX99" fmla="*/ 7841505 w 12192000"/>
              <a:gd name="connsiteY99" fmla="*/ 476336 h 6858000"/>
              <a:gd name="connsiteX100" fmla="*/ 7783776 w 12192000"/>
              <a:gd name="connsiteY100" fmla="*/ 466216 h 6858000"/>
              <a:gd name="connsiteX101" fmla="*/ 7762403 w 12192000"/>
              <a:gd name="connsiteY101" fmla="*/ 446481 h 6858000"/>
              <a:gd name="connsiteX102" fmla="*/ 7778488 w 12192000"/>
              <a:gd name="connsiteY102" fmla="*/ 418650 h 6858000"/>
              <a:gd name="connsiteX103" fmla="*/ 7957184 w 12192000"/>
              <a:gd name="connsiteY103" fmla="*/ 333131 h 6858000"/>
              <a:gd name="connsiteX104" fmla="*/ 7971064 w 12192000"/>
              <a:gd name="connsiteY104" fmla="*/ 266841 h 6858000"/>
              <a:gd name="connsiteX105" fmla="*/ 7937572 w 12192000"/>
              <a:gd name="connsiteY105" fmla="*/ 256975 h 6858000"/>
              <a:gd name="connsiteX106" fmla="*/ 7898573 w 12192000"/>
              <a:gd name="connsiteY106" fmla="*/ 261528 h 6858000"/>
              <a:gd name="connsiteX107" fmla="*/ 7929642 w 12192000"/>
              <a:gd name="connsiteY107" fmla="*/ 209408 h 6858000"/>
              <a:gd name="connsiteX108" fmla="*/ 8056117 w 12192000"/>
              <a:gd name="connsiteY108" fmla="*/ 156782 h 6858000"/>
              <a:gd name="connsiteX109" fmla="*/ 8025270 w 12192000"/>
              <a:gd name="connsiteY109" fmla="*/ 108457 h 6858000"/>
              <a:gd name="connsiteX110" fmla="*/ 8167695 w 12192000"/>
              <a:gd name="connsiteY110" fmla="*/ 35609 h 6858000"/>
              <a:gd name="connsiteX111" fmla="*/ 8251347 w 12192000"/>
              <a:gd name="connsiteY111" fmla="*/ 10203 h 6858000"/>
              <a:gd name="connsiteX112" fmla="*/ 0 w 12192000"/>
              <a:gd name="connsiteY112" fmla="*/ 0 h 6858000"/>
              <a:gd name="connsiteX113" fmla="*/ 12192000 w 12192000"/>
              <a:gd name="connsiteY113" fmla="*/ 0 h 6858000"/>
              <a:gd name="connsiteX114" fmla="*/ 12192000 w 12192000"/>
              <a:gd name="connsiteY114" fmla="*/ 10202 h 6858000"/>
              <a:gd name="connsiteX115" fmla="*/ 10023511 w 12192000"/>
              <a:gd name="connsiteY115" fmla="*/ 10202 h 6858000"/>
              <a:gd name="connsiteX116" fmla="*/ 10081290 w 12192000"/>
              <a:gd name="connsiteY116" fmla="*/ 46954 h 6858000"/>
              <a:gd name="connsiteX117" fmla="*/ 10208104 w 12192000"/>
              <a:gd name="connsiteY117" fmla="*/ 121978 h 6858000"/>
              <a:gd name="connsiteX118" fmla="*/ 9887339 w 12192000"/>
              <a:gd name="connsiteY118" fmla="*/ 204920 h 6858000"/>
              <a:gd name="connsiteX119" fmla="*/ 9575589 w 12192000"/>
              <a:gd name="connsiteY119" fmla="*/ 322144 h 6858000"/>
              <a:gd name="connsiteX120" fmla="*/ 9516842 w 12192000"/>
              <a:gd name="connsiteY120" fmla="*/ 370501 h 6858000"/>
              <a:gd name="connsiteX121" fmla="*/ 9031031 w 12192000"/>
              <a:gd name="connsiteY121" fmla="*/ 686665 h 6858000"/>
              <a:gd name="connsiteX122" fmla="*/ 9123967 w 12192000"/>
              <a:gd name="connsiteY122" fmla="*/ 753695 h 6858000"/>
              <a:gd name="connsiteX123" fmla="*/ 8951461 w 12192000"/>
              <a:gd name="connsiteY123" fmla="*/ 833883 h 6858000"/>
              <a:gd name="connsiteX124" fmla="*/ 8912607 w 12192000"/>
              <a:gd name="connsiteY124" fmla="*/ 867550 h 6858000"/>
              <a:gd name="connsiteX125" fmla="*/ 8945555 w 12192000"/>
              <a:gd name="connsiteY125" fmla="*/ 907951 h 6858000"/>
              <a:gd name="connsiteX126" fmla="*/ 9017042 w 12192000"/>
              <a:gd name="connsiteY126" fmla="*/ 936109 h 6858000"/>
              <a:gd name="connsiteX127" fmla="*/ 9111842 w 12192000"/>
              <a:gd name="connsiteY127" fmla="*/ 1007420 h 6858000"/>
              <a:gd name="connsiteX128" fmla="*/ 9108115 w 12192000"/>
              <a:gd name="connsiteY128" fmla="*/ 1063124 h 6858000"/>
              <a:gd name="connsiteX129" fmla="*/ 9051854 w 12192000"/>
              <a:gd name="connsiteY129" fmla="*/ 1164126 h 6858000"/>
              <a:gd name="connsiteX130" fmla="*/ 9136399 w 12192000"/>
              <a:gd name="connsiteY130" fmla="*/ 1269719 h 6858000"/>
              <a:gd name="connsiteX131" fmla="*/ 9179914 w 12192000"/>
              <a:gd name="connsiteY131" fmla="*/ 1300937 h 6858000"/>
              <a:gd name="connsiteX132" fmla="*/ 9095990 w 12192000"/>
              <a:gd name="connsiteY132" fmla="*/ 1311649 h 6858000"/>
              <a:gd name="connsiteX133" fmla="*/ 9066775 w 12192000"/>
              <a:gd name="connsiteY133" fmla="*/ 1355722 h 6858000"/>
              <a:gd name="connsiteX134" fmla="*/ 9053719 w 12192000"/>
              <a:gd name="connsiteY134" fmla="*/ 1377759 h 6858000"/>
              <a:gd name="connsiteX135" fmla="*/ 8974460 w 12192000"/>
              <a:gd name="connsiteY135" fmla="*/ 1515794 h 6858000"/>
              <a:gd name="connsiteX136" fmla="*/ 8987827 w 12192000"/>
              <a:gd name="connsiteY136" fmla="*/ 1554357 h 6858000"/>
              <a:gd name="connsiteX137" fmla="*/ 9119926 w 12192000"/>
              <a:gd name="connsiteY137" fmla="*/ 1740752 h 6858000"/>
              <a:gd name="connsiteX138" fmla="*/ 8979435 w 12192000"/>
              <a:gd name="connsiteY138" fmla="*/ 1792782 h 6858000"/>
              <a:gd name="connsiteX139" fmla="*/ 8971042 w 12192000"/>
              <a:gd name="connsiteY139" fmla="*/ 1880927 h 6858000"/>
              <a:gd name="connsiteX140" fmla="*/ 8899553 w 12192000"/>
              <a:gd name="connsiteY140" fmla="*/ 1979481 h 6858000"/>
              <a:gd name="connsiteX141" fmla="*/ 8742279 w 12192000"/>
              <a:gd name="connsiteY141" fmla="*/ 2118129 h 6858000"/>
              <a:gd name="connsiteX142" fmla="*/ 8653074 w 12192000"/>
              <a:gd name="connsiteY142" fmla="*/ 2211172 h 6858000"/>
              <a:gd name="connsiteX143" fmla="*/ 8806929 w 12192000"/>
              <a:gd name="connsiteY143" fmla="*/ 2235961 h 6858000"/>
              <a:gd name="connsiteX144" fmla="*/ 8830862 w 12192000"/>
              <a:gd name="connsiteY144" fmla="*/ 2250347 h 6858000"/>
              <a:gd name="connsiteX145" fmla="*/ 8812524 w 12192000"/>
              <a:gd name="connsiteY145" fmla="*/ 2299317 h 6858000"/>
              <a:gd name="connsiteX146" fmla="*/ 8787969 w 12192000"/>
              <a:gd name="connsiteY146" fmla="*/ 2347984 h 6858000"/>
              <a:gd name="connsiteX147" fmla="*/ 8805064 w 12192000"/>
              <a:gd name="connsiteY147" fmla="*/ 2386240 h 6858000"/>
              <a:gd name="connsiteX148" fmla="*/ 8925043 w 12192000"/>
              <a:gd name="connsiteY148" fmla="*/ 2551822 h 6858000"/>
              <a:gd name="connsiteX149" fmla="*/ 9023571 w 12192000"/>
              <a:gd name="connsiteY149" fmla="*/ 2617624 h 6858000"/>
              <a:gd name="connsiteX150" fmla="*/ 9247982 w 12192000"/>
              <a:gd name="connsiteY150" fmla="*/ 2916649 h 6858000"/>
              <a:gd name="connsiteX151" fmla="*/ 9318539 w 12192000"/>
              <a:gd name="connsiteY151" fmla="*/ 3013671 h 6858000"/>
              <a:gd name="connsiteX152" fmla="*/ 9266320 w 12192000"/>
              <a:gd name="connsiteY152" fmla="*/ 3047949 h 6858000"/>
              <a:gd name="connsiteX153" fmla="*/ 9366406 w 12192000"/>
              <a:gd name="connsiteY153" fmla="*/ 3149564 h 6858000"/>
              <a:gd name="connsiteX154" fmla="*/ 9484207 w 12192000"/>
              <a:gd name="connsiteY154" fmla="*/ 3262501 h 6858000"/>
              <a:gd name="connsiteX155" fmla="*/ 9514977 w 12192000"/>
              <a:gd name="connsiteY155" fmla="*/ 3292497 h 6858000"/>
              <a:gd name="connsiteX156" fmla="*/ 11943411 w 12192000"/>
              <a:gd name="connsiteY156" fmla="*/ 4299446 h 6858000"/>
              <a:gd name="connsiteX157" fmla="*/ 12108408 w 12192000"/>
              <a:gd name="connsiteY157" fmla="*/ 4283397 h 6858000"/>
              <a:gd name="connsiteX158" fmla="*/ 12192000 w 12192000"/>
              <a:gd name="connsiteY158" fmla="*/ 4266564 h 6858000"/>
              <a:gd name="connsiteX159" fmla="*/ 12192000 w 12192000"/>
              <a:gd name="connsiteY159" fmla="*/ 6858000 h 6858000"/>
              <a:gd name="connsiteX160" fmla="*/ 0 w 12192000"/>
              <a:gd name="connsiteY160" fmla="*/ 6858000 h 6858000"/>
              <a:gd name="connsiteX161" fmla="*/ 0 w 12192000"/>
              <a:gd name="connsiteY161" fmla="*/ 6205082 h 6858000"/>
              <a:gd name="connsiteX162" fmla="*/ 31834 w 12192000"/>
              <a:gd name="connsiteY162" fmla="*/ 6211531 h 6858000"/>
              <a:gd name="connsiteX163" fmla="*/ 247714 w 12192000"/>
              <a:gd name="connsiteY163" fmla="*/ 6232657 h 6858000"/>
              <a:gd name="connsiteX164" fmla="*/ 3425038 w 12192000"/>
              <a:gd name="connsiteY164" fmla="*/ 4907153 h 6858000"/>
              <a:gd name="connsiteX165" fmla="*/ 3465296 w 12192000"/>
              <a:gd name="connsiteY165" fmla="*/ 4867667 h 6858000"/>
              <a:gd name="connsiteX166" fmla="*/ 3619425 w 12192000"/>
              <a:gd name="connsiteY166" fmla="*/ 4719002 h 6858000"/>
              <a:gd name="connsiteX167" fmla="*/ 3750377 w 12192000"/>
              <a:gd name="connsiteY167" fmla="*/ 4585241 h 6858000"/>
              <a:gd name="connsiteX168" fmla="*/ 3682054 w 12192000"/>
              <a:gd name="connsiteY168" fmla="*/ 4540118 h 6858000"/>
              <a:gd name="connsiteX169" fmla="*/ 3774370 w 12192000"/>
              <a:gd name="connsiteY169" fmla="*/ 4412403 h 6858000"/>
              <a:gd name="connsiteX170" fmla="*/ 4067986 w 12192000"/>
              <a:gd name="connsiteY170" fmla="*/ 4018780 h 6858000"/>
              <a:gd name="connsiteX171" fmla="*/ 4196899 w 12192000"/>
              <a:gd name="connsiteY171" fmla="*/ 3932160 h 6858000"/>
              <a:gd name="connsiteX172" fmla="*/ 4353877 w 12192000"/>
              <a:gd name="connsiteY172" fmla="*/ 3714196 h 6858000"/>
              <a:gd name="connsiteX173" fmla="*/ 4376244 w 12192000"/>
              <a:gd name="connsiteY173" fmla="*/ 3663837 h 6858000"/>
              <a:gd name="connsiteX174" fmla="*/ 4344116 w 12192000"/>
              <a:gd name="connsiteY174" fmla="*/ 3599773 h 6858000"/>
              <a:gd name="connsiteX175" fmla="*/ 4320122 w 12192000"/>
              <a:gd name="connsiteY175" fmla="*/ 3535311 h 6858000"/>
              <a:gd name="connsiteX176" fmla="*/ 4351436 w 12192000"/>
              <a:gd name="connsiteY176" fmla="*/ 3516374 h 6858000"/>
              <a:gd name="connsiteX177" fmla="*/ 4552738 w 12192000"/>
              <a:gd name="connsiteY177" fmla="*/ 3483742 h 6858000"/>
              <a:gd name="connsiteX178" fmla="*/ 4436023 w 12192000"/>
              <a:gd name="connsiteY178" fmla="*/ 3361265 h 6858000"/>
              <a:gd name="connsiteX179" fmla="*/ 4230249 w 12192000"/>
              <a:gd name="connsiteY179" fmla="*/ 3178754 h 6858000"/>
              <a:gd name="connsiteX180" fmla="*/ 4136714 w 12192000"/>
              <a:gd name="connsiteY180" fmla="*/ 3049023 h 6858000"/>
              <a:gd name="connsiteX181" fmla="*/ 4125732 w 12192000"/>
              <a:gd name="connsiteY181" fmla="*/ 2932992 h 6858000"/>
              <a:gd name="connsiteX182" fmla="*/ 3941916 w 12192000"/>
              <a:gd name="connsiteY182" fmla="*/ 2864502 h 6858000"/>
              <a:gd name="connsiteX183" fmla="*/ 4114752 w 12192000"/>
              <a:gd name="connsiteY183" fmla="*/ 2619140 h 6858000"/>
              <a:gd name="connsiteX184" fmla="*/ 4132241 w 12192000"/>
              <a:gd name="connsiteY184" fmla="*/ 2568377 h 6858000"/>
              <a:gd name="connsiteX185" fmla="*/ 4028540 w 12192000"/>
              <a:gd name="connsiteY185" fmla="*/ 2386674 h 6858000"/>
              <a:gd name="connsiteX186" fmla="*/ 4011458 w 12192000"/>
              <a:gd name="connsiteY186" fmla="*/ 2357665 h 6858000"/>
              <a:gd name="connsiteX187" fmla="*/ 3973233 w 12192000"/>
              <a:gd name="connsiteY187" fmla="*/ 2299649 h 6858000"/>
              <a:gd name="connsiteX188" fmla="*/ 3863429 w 12192000"/>
              <a:gd name="connsiteY188" fmla="*/ 2285548 h 6858000"/>
              <a:gd name="connsiteX189" fmla="*/ 3920363 w 12192000"/>
              <a:gd name="connsiteY189" fmla="*/ 2244454 h 6858000"/>
              <a:gd name="connsiteX190" fmla="*/ 4030981 w 12192000"/>
              <a:gd name="connsiteY190" fmla="*/ 2105456 h 6858000"/>
              <a:gd name="connsiteX191" fmla="*/ 3957370 w 12192000"/>
              <a:gd name="connsiteY191" fmla="*/ 1972502 h 6858000"/>
              <a:gd name="connsiteX192" fmla="*/ 3952493 w 12192000"/>
              <a:gd name="connsiteY192" fmla="*/ 1899176 h 6858000"/>
              <a:gd name="connsiteX193" fmla="*/ 4076527 w 12192000"/>
              <a:gd name="connsiteY193" fmla="*/ 1805304 h 6858000"/>
              <a:gd name="connsiteX194" fmla="*/ 4170061 w 12192000"/>
              <a:gd name="connsiteY194" fmla="*/ 1768238 h 6858000"/>
              <a:gd name="connsiteX195" fmla="*/ 4213168 w 12192000"/>
              <a:gd name="connsiteY195" fmla="*/ 1715057 h 6858000"/>
              <a:gd name="connsiteX196" fmla="*/ 4162334 w 12192000"/>
              <a:gd name="connsiteY196" fmla="*/ 1670739 h 6858000"/>
              <a:gd name="connsiteX197" fmla="*/ 3936629 w 12192000"/>
              <a:gd name="connsiteY197" fmla="*/ 1565182 h 6858000"/>
              <a:gd name="connsiteX198" fmla="*/ 4058225 w 12192000"/>
              <a:gd name="connsiteY198" fmla="*/ 1476947 h 6858000"/>
              <a:gd name="connsiteX199" fmla="*/ 3422598 w 12192000"/>
              <a:gd name="connsiteY199" fmla="*/ 1060763 h 6858000"/>
              <a:gd name="connsiteX200" fmla="*/ 3345734 w 12192000"/>
              <a:gd name="connsiteY200" fmla="*/ 997107 h 6858000"/>
              <a:gd name="connsiteX201" fmla="*/ 2937846 w 12192000"/>
              <a:gd name="connsiteY201" fmla="*/ 842798 h 6858000"/>
              <a:gd name="connsiteX202" fmla="*/ 2518162 w 12192000"/>
              <a:gd name="connsiteY202" fmla="*/ 733618 h 6858000"/>
              <a:gd name="connsiteX203" fmla="*/ 2809744 w 12192000"/>
              <a:gd name="connsiteY203" fmla="*/ 503164 h 6858000"/>
              <a:gd name="connsiteX204" fmla="*/ 2364438 w 12192000"/>
              <a:gd name="connsiteY204" fmla="*/ 449579 h 6858000"/>
              <a:gd name="connsiteX205" fmla="*/ 2320927 w 12192000"/>
              <a:gd name="connsiteY205" fmla="*/ 451191 h 6858000"/>
              <a:gd name="connsiteX206" fmla="*/ 1446580 w 12192000"/>
              <a:gd name="connsiteY206" fmla="*/ 415735 h 6858000"/>
              <a:gd name="connsiteX207" fmla="*/ 193217 w 12192000"/>
              <a:gd name="connsiteY207" fmla="*/ 298092 h 6858000"/>
              <a:gd name="connsiteX208" fmla="*/ 0 w 12192000"/>
              <a:gd name="connsiteY208" fmla="*/ 2876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Lst>
            <a:rect l="l" t="t" r="r" b="b"/>
            <a:pathLst>
              <a:path w="12192000" h="6858000">
                <a:moveTo>
                  <a:pt x="5396758" y="10203"/>
                </a:moveTo>
                <a:lnTo>
                  <a:pt x="5392866" y="11426"/>
                </a:lnTo>
                <a:cubicBezTo>
                  <a:pt x="5355355" y="23128"/>
                  <a:pt x="5318722" y="34070"/>
                  <a:pt x="5281815" y="43431"/>
                </a:cubicBezTo>
                <a:cubicBezTo>
                  <a:pt x="5203593" y="63166"/>
                  <a:pt x="5137272" y="116553"/>
                  <a:pt x="5060816" y="140336"/>
                </a:cubicBezTo>
                <a:cubicBezTo>
                  <a:pt x="5044508" y="145397"/>
                  <a:pt x="5024899" y="163107"/>
                  <a:pt x="5019170" y="180311"/>
                </a:cubicBezTo>
                <a:cubicBezTo>
                  <a:pt x="5000662" y="235975"/>
                  <a:pt x="4631152" y="392084"/>
                  <a:pt x="4674779" y="441672"/>
                </a:cubicBezTo>
                <a:cubicBezTo>
                  <a:pt x="4692846" y="462167"/>
                  <a:pt x="4716202" y="476842"/>
                  <a:pt x="4740661" y="497083"/>
                </a:cubicBezTo>
                <a:cubicBezTo>
                  <a:pt x="4703862" y="535288"/>
                  <a:pt x="4662440" y="551987"/>
                  <a:pt x="4618372" y="563372"/>
                </a:cubicBezTo>
                <a:cubicBezTo>
                  <a:pt x="4605150" y="566914"/>
                  <a:pt x="4592151" y="573998"/>
                  <a:pt x="4590828" y="591204"/>
                </a:cubicBezTo>
                <a:cubicBezTo>
                  <a:pt x="4589507" y="609167"/>
                  <a:pt x="4602948" y="616250"/>
                  <a:pt x="4614185" y="624601"/>
                </a:cubicBezTo>
                <a:cubicBezTo>
                  <a:pt x="4629828" y="636238"/>
                  <a:pt x="4645032" y="646361"/>
                  <a:pt x="4664862" y="647878"/>
                </a:cubicBezTo>
                <a:cubicBezTo>
                  <a:pt x="4697474" y="650156"/>
                  <a:pt x="4713117" y="682541"/>
                  <a:pt x="4732066" y="706829"/>
                </a:cubicBezTo>
                <a:cubicBezTo>
                  <a:pt x="4742642" y="720492"/>
                  <a:pt x="4747931" y="748069"/>
                  <a:pt x="4729423" y="752878"/>
                </a:cubicBezTo>
                <a:cubicBezTo>
                  <a:pt x="4684915" y="764517"/>
                  <a:pt x="4688440" y="798167"/>
                  <a:pt x="4689540" y="836372"/>
                </a:cubicBezTo>
                <a:cubicBezTo>
                  <a:pt x="4691083" y="883686"/>
                  <a:pt x="4717306" y="905443"/>
                  <a:pt x="4749475" y="923661"/>
                </a:cubicBezTo>
                <a:cubicBezTo>
                  <a:pt x="4760491" y="929986"/>
                  <a:pt x="4776134" y="929733"/>
                  <a:pt x="4780322" y="949468"/>
                </a:cubicBezTo>
                <a:cubicBezTo>
                  <a:pt x="4762254" y="968191"/>
                  <a:pt x="4740220" y="953012"/>
                  <a:pt x="4720828" y="958323"/>
                </a:cubicBezTo>
                <a:cubicBezTo>
                  <a:pt x="4704745" y="962624"/>
                  <a:pt x="4678083" y="960348"/>
                  <a:pt x="4700119" y="994757"/>
                </a:cubicBezTo>
                <a:cubicBezTo>
                  <a:pt x="4706508" y="1004624"/>
                  <a:pt x="4699016" y="1012216"/>
                  <a:pt x="4690862" y="1012975"/>
                </a:cubicBezTo>
                <a:cubicBezTo>
                  <a:pt x="4625643" y="1020817"/>
                  <a:pt x="4655609" y="1090397"/>
                  <a:pt x="4634676" y="1127083"/>
                </a:cubicBezTo>
                <a:cubicBezTo>
                  <a:pt x="4628948" y="1137203"/>
                  <a:pt x="4635118" y="1154661"/>
                  <a:pt x="4644152" y="1158961"/>
                </a:cubicBezTo>
                <a:cubicBezTo>
                  <a:pt x="4701880" y="1187300"/>
                  <a:pt x="4709813" y="1254854"/>
                  <a:pt x="4737797" y="1313047"/>
                </a:cubicBezTo>
                <a:cubicBezTo>
                  <a:pt x="4707388" y="1336070"/>
                  <a:pt x="4671033" y="1341130"/>
                  <a:pt x="4638204" y="1356058"/>
                </a:cubicBezTo>
                <a:cubicBezTo>
                  <a:pt x="4604049" y="1371745"/>
                  <a:pt x="4604049" y="1383384"/>
                  <a:pt x="4632253" y="1428925"/>
                </a:cubicBezTo>
                <a:cubicBezTo>
                  <a:pt x="4558880" y="1438794"/>
                  <a:pt x="4558880" y="1438794"/>
                  <a:pt x="4581575" y="1510395"/>
                </a:cubicBezTo>
                <a:cubicBezTo>
                  <a:pt x="4520098" y="1516975"/>
                  <a:pt x="4479557" y="1550877"/>
                  <a:pt x="4470084" y="1625011"/>
                </a:cubicBezTo>
                <a:cubicBezTo>
                  <a:pt x="4465456" y="1660938"/>
                  <a:pt x="4437693" y="1677889"/>
                  <a:pt x="4406845" y="1701926"/>
                </a:cubicBezTo>
                <a:cubicBezTo>
                  <a:pt x="4445184" y="1725204"/>
                  <a:pt x="4471185" y="1773781"/>
                  <a:pt x="4515913" y="1722418"/>
                </a:cubicBezTo>
                <a:cubicBezTo>
                  <a:pt x="4532219" y="1703697"/>
                  <a:pt x="4530678" y="1727480"/>
                  <a:pt x="4532879" y="1734311"/>
                </a:cubicBezTo>
                <a:cubicBezTo>
                  <a:pt x="4538167" y="1751009"/>
                  <a:pt x="4527151" y="1762142"/>
                  <a:pt x="4519880" y="1774792"/>
                </a:cubicBezTo>
                <a:cubicBezTo>
                  <a:pt x="4512828" y="1787443"/>
                  <a:pt x="4504454" y="1800852"/>
                  <a:pt x="4502473" y="1815024"/>
                </a:cubicBezTo>
                <a:cubicBezTo>
                  <a:pt x="4501151" y="1824890"/>
                  <a:pt x="4507541" y="1839310"/>
                  <a:pt x="4514592" y="1846649"/>
                </a:cubicBezTo>
                <a:cubicBezTo>
                  <a:pt x="4551609" y="1885359"/>
                  <a:pt x="4529576" y="1972396"/>
                  <a:pt x="4599644" y="1983529"/>
                </a:cubicBezTo>
                <a:cubicBezTo>
                  <a:pt x="4631152" y="1988587"/>
                  <a:pt x="4646354" y="2020467"/>
                  <a:pt x="4669490" y="2037925"/>
                </a:cubicBezTo>
                <a:cubicBezTo>
                  <a:pt x="4749914" y="2098901"/>
                  <a:pt x="4803679" y="2177334"/>
                  <a:pt x="4828575" y="2285118"/>
                </a:cubicBezTo>
                <a:cubicBezTo>
                  <a:pt x="4835406" y="2314973"/>
                  <a:pt x="4861627" y="2339010"/>
                  <a:pt x="4878593" y="2365322"/>
                </a:cubicBezTo>
                <a:cubicBezTo>
                  <a:pt x="4870440" y="2384551"/>
                  <a:pt x="4825932" y="2343057"/>
                  <a:pt x="4841575" y="2393659"/>
                </a:cubicBezTo>
                <a:cubicBezTo>
                  <a:pt x="4853473" y="2431612"/>
                  <a:pt x="4883881" y="2455142"/>
                  <a:pt x="4912527" y="2477660"/>
                </a:cubicBezTo>
                <a:cubicBezTo>
                  <a:pt x="4945136" y="2503214"/>
                  <a:pt x="4981273" y="2523708"/>
                  <a:pt x="4996035" y="2571021"/>
                </a:cubicBezTo>
                <a:cubicBezTo>
                  <a:pt x="4999120" y="2581142"/>
                  <a:pt x="5009034" y="2591768"/>
                  <a:pt x="5017848" y="2595818"/>
                </a:cubicBezTo>
                <a:cubicBezTo>
                  <a:pt x="5477478" y="3428480"/>
                  <a:pt x="6608922" y="3434045"/>
                  <a:pt x="6739364" y="3428225"/>
                </a:cubicBezTo>
                <a:cubicBezTo>
                  <a:pt x="6897348" y="3420888"/>
                  <a:pt x="7046739" y="3369527"/>
                  <a:pt x="7193263" y="3305514"/>
                </a:cubicBezTo>
                <a:cubicBezTo>
                  <a:pt x="7255180" y="3278442"/>
                  <a:pt x="7312688" y="3239986"/>
                  <a:pt x="7372843" y="3210130"/>
                </a:cubicBezTo>
                <a:cubicBezTo>
                  <a:pt x="7455910" y="3168888"/>
                  <a:pt x="7520029" y="3090202"/>
                  <a:pt x="7602877" y="3057057"/>
                </a:cubicBezTo>
                <a:cubicBezTo>
                  <a:pt x="7688148" y="3022900"/>
                  <a:pt x="7761081" y="2960407"/>
                  <a:pt x="7848777" y="2933840"/>
                </a:cubicBezTo>
                <a:cubicBezTo>
                  <a:pt x="7895048" y="2919672"/>
                  <a:pt x="7939777" y="2894118"/>
                  <a:pt x="7932507" y="2820997"/>
                </a:cubicBezTo>
                <a:cubicBezTo>
                  <a:pt x="7930523" y="2800249"/>
                  <a:pt x="7942641" y="2783300"/>
                  <a:pt x="7961812" y="2789372"/>
                </a:cubicBezTo>
                <a:cubicBezTo>
                  <a:pt x="7998386" y="2800757"/>
                  <a:pt x="8014912" y="2770648"/>
                  <a:pt x="8035185" y="2748129"/>
                </a:cubicBezTo>
                <a:cubicBezTo>
                  <a:pt x="8071320" y="2708154"/>
                  <a:pt x="8105692" y="2665649"/>
                  <a:pt x="8163202" y="2659069"/>
                </a:cubicBezTo>
                <a:cubicBezTo>
                  <a:pt x="8152185" y="2627694"/>
                  <a:pt x="8133456" y="2632250"/>
                  <a:pt x="8116270" y="2638828"/>
                </a:cubicBezTo>
                <a:cubicBezTo>
                  <a:pt x="8071100" y="2656035"/>
                  <a:pt x="8026370" y="2675515"/>
                  <a:pt x="7981202" y="2692720"/>
                </a:cubicBezTo>
                <a:cubicBezTo>
                  <a:pt x="7951676" y="2703854"/>
                  <a:pt x="7922369" y="2719540"/>
                  <a:pt x="7882928" y="2707140"/>
                </a:cubicBezTo>
                <a:cubicBezTo>
                  <a:pt x="7916861" y="2643889"/>
                  <a:pt x="7974590" y="2632503"/>
                  <a:pt x="8021303" y="2613022"/>
                </a:cubicBezTo>
                <a:cubicBezTo>
                  <a:pt x="8079692" y="2588480"/>
                  <a:pt x="8114065" y="2542177"/>
                  <a:pt x="8155270" y="2490563"/>
                </a:cubicBezTo>
                <a:cubicBezTo>
                  <a:pt x="8112303" y="2478166"/>
                  <a:pt x="8085642" y="2516119"/>
                  <a:pt x="8051930" y="2514093"/>
                </a:cubicBezTo>
                <a:cubicBezTo>
                  <a:pt x="8050167" y="2507517"/>
                  <a:pt x="8047083" y="2497902"/>
                  <a:pt x="8047523" y="2497647"/>
                </a:cubicBezTo>
                <a:cubicBezTo>
                  <a:pt x="8102608" y="2469310"/>
                  <a:pt x="8128387" y="2416179"/>
                  <a:pt x="8136981" y="2351913"/>
                </a:cubicBezTo>
                <a:cubicBezTo>
                  <a:pt x="8141388" y="2318769"/>
                  <a:pt x="8161439" y="2308395"/>
                  <a:pt x="8181271" y="2293214"/>
                </a:cubicBezTo>
                <a:cubicBezTo>
                  <a:pt x="8250456" y="2239323"/>
                  <a:pt x="8323609" y="2190493"/>
                  <a:pt x="8380457" y="2116360"/>
                </a:cubicBezTo>
                <a:cubicBezTo>
                  <a:pt x="8314796" y="2126228"/>
                  <a:pt x="8262135" y="2174552"/>
                  <a:pt x="8191404" y="2195300"/>
                </a:cubicBezTo>
                <a:cubicBezTo>
                  <a:pt x="8247591" y="2113829"/>
                  <a:pt x="8320305" y="2072589"/>
                  <a:pt x="8386627" y="2023250"/>
                </a:cubicBezTo>
                <a:cubicBezTo>
                  <a:pt x="8416814" y="2000732"/>
                  <a:pt x="8444796" y="1971889"/>
                  <a:pt x="8481372" y="1959745"/>
                </a:cubicBezTo>
                <a:cubicBezTo>
                  <a:pt x="8494374" y="1955444"/>
                  <a:pt x="8515746" y="1946335"/>
                  <a:pt x="8505390" y="1922299"/>
                </a:cubicBezTo>
                <a:cubicBezTo>
                  <a:pt x="8496577" y="1902312"/>
                  <a:pt x="8479170" y="1908382"/>
                  <a:pt x="8463305" y="1914202"/>
                </a:cubicBezTo>
                <a:cubicBezTo>
                  <a:pt x="8425186" y="1928626"/>
                  <a:pt x="8385745" y="1928877"/>
                  <a:pt x="8334185" y="1928626"/>
                </a:cubicBezTo>
                <a:cubicBezTo>
                  <a:pt x="8377372" y="1862588"/>
                  <a:pt x="8456476" y="1882323"/>
                  <a:pt x="8493491" y="1812998"/>
                </a:cubicBezTo>
                <a:cubicBezTo>
                  <a:pt x="8447220" y="1800852"/>
                  <a:pt x="8411525" y="1825901"/>
                  <a:pt x="8374066" y="1830708"/>
                </a:cubicBezTo>
                <a:cubicBezTo>
                  <a:pt x="8340136" y="1835009"/>
                  <a:pt x="8331762" y="1823372"/>
                  <a:pt x="8339694" y="1785166"/>
                </a:cubicBezTo>
                <a:cubicBezTo>
                  <a:pt x="8352032" y="1725708"/>
                  <a:pt x="8333524" y="1695347"/>
                  <a:pt x="8284168" y="1711540"/>
                </a:cubicBezTo>
                <a:cubicBezTo>
                  <a:pt x="8238339" y="1726720"/>
                  <a:pt x="8233491" y="1704457"/>
                  <a:pt x="8245831" y="1670552"/>
                </a:cubicBezTo>
                <a:cubicBezTo>
                  <a:pt x="8263456" y="1621216"/>
                  <a:pt x="8243407" y="1583011"/>
                  <a:pt x="8229745" y="1541517"/>
                </a:cubicBezTo>
                <a:cubicBezTo>
                  <a:pt x="8208812" y="1478263"/>
                  <a:pt x="8217625" y="1447395"/>
                  <a:pt x="8262796" y="1400336"/>
                </a:cubicBezTo>
                <a:cubicBezTo>
                  <a:pt x="8288134" y="1374020"/>
                  <a:pt x="8315455" y="1351758"/>
                  <a:pt x="8352254" y="1328987"/>
                </a:cubicBezTo>
                <a:cubicBezTo>
                  <a:pt x="8267422" y="1316589"/>
                  <a:pt x="8356441" y="1274842"/>
                  <a:pt x="8326473" y="1248781"/>
                </a:cubicBezTo>
                <a:cubicBezTo>
                  <a:pt x="8266541" y="1238155"/>
                  <a:pt x="8217625" y="1321142"/>
                  <a:pt x="8136099" y="1297360"/>
                </a:cubicBezTo>
                <a:cubicBezTo>
                  <a:pt x="8236795" y="1225502"/>
                  <a:pt x="8348067" y="1201974"/>
                  <a:pt x="8420998" y="1106336"/>
                </a:cubicBezTo>
                <a:cubicBezTo>
                  <a:pt x="8404254" y="1084576"/>
                  <a:pt x="8387508" y="1104818"/>
                  <a:pt x="8373186" y="1096722"/>
                </a:cubicBezTo>
                <a:cubicBezTo>
                  <a:pt x="8373627" y="1091662"/>
                  <a:pt x="8372523" y="1084070"/>
                  <a:pt x="8375169" y="1081794"/>
                </a:cubicBezTo>
                <a:cubicBezTo>
                  <a:pt x="8429592" y="1029673"/>
                  <a:pt x="8430475" y="1028409"/>
                  <a:pt x="8372084" y="989950"/>
                </a:cubicBezTo>
                <a:cubicBezTo>
                  <a:pt x="8351592" y="976540"/>
                  <a:pt x="8353356" y="964648"/>
                  <a:pt x="8364151" y="947697"/>
                </a:cubicBezTo>
                <a:cubicBezTo>
                  <a:pt x="8371865" y="935805"/>
                  <a:pt x="8381118" y="925179"/>
                  <a:pt x="8376711" y="899118"/>
                </a:cubicBezTo>
                <a:cubicBezTo>
                  <a:pt x="8344763" y="932517"/>
                  <a:pt x="8190304" y="921636"/>
                  <a:pt x="8162981" y="918094"/>
                </a:cubicBezTo>
                <a:cubicBezTo>
                  <a:pt x="8132354" y="914300"/>
                  <a:pt x="8102167" y="898107"/>
                  <a:pt x="8069999" y="906961"/>
                </a:cubicBezTo>
                <a:cubicBezTo>
                  <a:pt x="8044219" y="914048"/>
                  <a:pt x="7924795" y="982613"/>
                  <a:pt x="7907827" y="903926"/>
                </a:cubicBezTo>
                <a:cubicBezTo>
                  <a:pt x="7906945" y="900130"/>
                  <a:pt x="7858693" y="908987"/>
                  <a:pt x="7832692" y="913287"/>
                </a:cubicBezTo>
                <a:cubicBezTo>
                  <a:pt x="7809776" y="916830"/>
                  <a:pt x="7783996" y="932517"/>
                  <a:pt x="7768573" y="901144"/>
                </a:cubicBezTo>
                <a:cubicBezTo>
                  <a:pt x="7759538" y="882673"/>
                  <a:pt x="7796776" y="846999"/>
                  <a:pt x="7830048" y="843963"/>
                </a:cubicBezTo>
                <a:cubicBezTo>
                  <a:pt x="7858913" y="841178"/>
                  <a:pt x="7889099" y="837130"/>
                  <a:pt x="7916642" y="844721"/>
                </a:cubicBezTo>
                <a:cubicBezTo>
                  <a:pt x="7950573" y="853831"/>
                  <a:pt x="7968860" y="839156"/>
                  <a:pt x="7978337" y="807530"/>
                </a:cubicBezTo>
                <a:cubicBezTo>
                  <a:pt x="7988911" y="772614"/>
                  <a:pt x="8009185" y="756419"/>
                  <a:pt x="8037167" y="740226"/>
                </a:cubicBezTo>
                <a:cubicBezTo>
                  <a:pt x="8105033" y="701012"/>
                  <a:pt x="8170253" y="655722"/>
                  <a:pt x="8244728" y="632950"/>
                </a:cubicBezTo>
                <a:cubicBezTo>
                  <a:pt x="8259491" y="628396"/>
                  <a:pt x="8275796" y="622323"/>
                  <a:pt x="8282626" y="592216"/>
                </a:cubicBezTo>
                <a:cubicBezTo>
                  <a:pt x="8081014" y="637251"/>
                  <a:pt x="7897251" y="754650"/>
                  <a:pt x="7689250" y="747818"/>
                </a:cubicBezTo>
                <a:cubicBezTo>
                  <a:pt x="7746098" y="710625"/>
                  <a:pt x="7811978" y="708600"/>
                  <a:pt x="7872573" y="682541"/>
                </a:cubicBezTo>
                <a:cubicBezTo>
                  <a:pt x="7829607" y="663058"/>
                  <a:pt x="7789284" y="683299"/>
                  <a:pt x="7748521" y="694433"/>
                </a:cubicBezTo>
                <a:cubicBezTo>
                  <a:pt x="7714368" y="703539"/>
                  <a:pt x="7683521" y="705058"/>
                  <a:pt x="7679775" y="650662"/>
                </a:cubicBezTo>
                <a:cubicBezTo>
                  <a:pt x="7681099" y="647120"/>
                  <a:pt x="7680878" y="642565"/>
                  <a:pt x="7680657" y="638264"/>
                </a:cubicBezTo>
                <a:cubicBezTo>
                  <a:pt x="7692117" y="615746"/>
                  <a:pt x="7709962" y="604107"/>
                  <a:pt x="7731115" y="597528"/>
                </a:cubicBezTo>
                <a:cubicBezTo>
                  <a:pt x="7743895" y="593480"/>
                  <a:pt x="7760860" y="587408"/>
                  <a:pt x="7760642" y="571216"/>
                </a:cubicBezTo>
                <a:cubicBezTo>
                  <a:pt x="7759980" y="511252"/>
                  <a:pt x="7800743" y="493793"/>
                  <a:pt x="7841505" y="476336"/>
                </a:cubicBezTo>
                <a:cubicBezTo>
                  <a:pt x="7818810" y="446481"/>
                  <a:pt x="7800963" y="468492"/>
                  <a:pt x="7783776" y="466216"/>
                </a:cubicBezTo>
                <a:cubicBezTo>
                  <a:pt x="7772539" y="464697"/>
                  <a:pt x="7762403" y="461915"/>
                  <a:pt x="7762403" y="446481"/>
                </a:cubicBezTo>
                <a:cubicBezTo>
                  <a:pt x="7762183" y="433576"/>
                  <a:pt x="7767472" y="418901"/>
                  <a:pt x="7778488" y="418650"/>
                </a:cubicBezTo>
                <a:cubicBezTo>
                  <a:pt x="7847454" y="416372"/>
                  <a:pt x="7885573" y="333384"/>
                  <a:pt x="7957184" y="333131"/>
                </a:cubicBezTo>
                <a:cubicBezTo>
                  <a:pt x="7999930" y="333131"/>
                  <a:pt x="7934928" y="286324"/>
                  <a:pt x="7971064" y="266841"/>
                </a:cubicBezTo>
                <a:cubicBezTo>
                  <a:pt x="7978998" y="262539"/>
                  <a:pt x="7950352" y="255964"/>
                  <a:pt x="7937572" y="256975"/>
                </a:cubicBezTo>
                <a:cubicBezTo>
                  <a:pt x="7925014" y="257986"/>
                  <a:pt x="7913777" y="270384"/>
                  <a:pt x="7898573" y="261528"/>
                </a:cubicBezTo>
                <a:cubicBezTo>
                  <a:pt x="7890201" y="229903"/>
                  <a:pt x="7911793" y="218263"/>
                  <a:pt x="7929642" y="209408"/>
                </a:cubicBezTo>
                <a:cubicBezTo>
                  <a:pt x="7970845" y="188914"/>
                  <a:pt x="8010947" y="164120"/>
                  <a:pt x="8056117" y="156782"/>
                </a:cubicBezTo>
                <a:cubicBezTo>
                  <a:pt x="8072200" y="154252"/>
                  <a:pt x="8032981" y="120348"/>
                  <a:pt x="8025270" y="108457"/>
                </a:cubicBezTo>
                <a:cubicBezTo>
                  <a:pt x="8070715" y="77210"/>
                  <a:pt x="8118460" y="54170"/>
                  <a:pt x="8167695" y="35609"/>
                </a:cubicBezTo>
                <a:lnTo>
                  <a:pt x="8251347" y="10203"/>
                </a:lnTo>
                <a:close/>
                <a:moveTo>
                  <a:pt x="0" y="0"/>
                </a:moveTo>
                <a:lnTo>
                  <a:pt x="12192000" y="0"/>
                </a:lnTo>
                <a:lnTo>
                  <a:pt x="12192000" y="10202"/>
                </a:lnTo>
                <a:lnTo>
                  <a:pt x="10023511" y="10202"/>
                </a:lnTo>
                <a:lnTo>
                  <a:pt x="10081290" y="46954"/>
                </a:lnTo>
                <a:cubicBezTo>
                  <a:pt x="10124649" y="67728"/>
                  <a:pt x="10173137" y="84332"/>
                  <a:pt x="10208104" y="121978"/>
                </a:cubicBezTo>
                <a:cubicBezTo>
                  <a:pt x="10094034" y="151970"/>
                  <a:pt x="9991464" y="182272"/>
                  <a:pt x="9887339" y="204920"/>
                </a:cubicBezTo>
                <a:cubicBezTo>
                  <a:pt x="9776996" y="228793"/>
                  <a:pt x="9683441" y="293373"/>
                  <a:pt x="9575589" y="322144"/>
                </a:cubicBezTo>
                <a:cubicBezTo>
                  <a:pt x="9552585" y="328266"/>
                  <a:pt x="9524923" y="349690"/>
                  <a:pt x="9516842" y="370501"/>
                </a:cubicBezTo>
                <a:cubicBezTo>
                  <a:pt x="9490734" y="437836"/>
                  <a:pt x="8969489" y="626679"/>
                  <a:pt x="9031031" y="686665"/>
                </a:cubicBezTo>
                <a:cubicBezTo>
                  <a:pt x="9056518" y="711458"/>
                  <a:pt x="9089464" y="729209"/>
                  <a:pt x="9123967" y="753695"/>
                </a:cubicBezTo>
                <a:cubicBezTo>
                  <a:pt x="9072057" y="799910"/>
                  <a:pt x="9013626" y="820111"/>
                  <a:pt x="8951461" y="833883"/>
                </a:cubicBezTo>
                <a:cubicBezTo>
                  <a:pt x="8932810" y="838168"/>
                  <a:pt x="8914473" y="846737"/>
                  <a:pt x="8912607" y="867550"/>
                </a:cubicBezTo>
                <a:cubicBezTo>
                  <a:pt x="8910744" y="889280"/>
                  <a:pt x="8929704" y="897848"/>
                  <a:pt x="8945555" y="907951"/>
                </a:cubicBezTo>
                <a:cubicBezTo>
                  <a:pt x="8967622" y="922028"/>
                  <a:pt x="8989069" y="934273"/>
                  <a:pt x="9017042" y="936109"/>
                </a:cubicBezTo>
                <a:cubicBezTo>
                  <a:pt x="9063046" y="938863"/>
                  <a:pt x="9085112" y="978039"/>
                  <a:pt x="9111842" y="1007420"/>
                </a:cubicBezTo>
                <a:cubicBezTo>
                  <a:pt x="9126761" y="1023949"/>
                  <a:pt x="9134223" y="1057308"/>
                  <a:pt x="9108115" y="1063124"/>
                </a:cubicBezTo>
                <a:cubicBezTo>
                  <a:pt x="9045328" y="1077205"/>
                  <a:pt x="9050302" y="1117910"/>
                  <a:pt x="9051854" y="1164126"/>
                </a:cubicBezTo>
                <a:cubicBezTo>
                  <a:pt x="9054030" y="1221361"/>
                  <a:pt x="9091019" y="1247681"/>
                  <a:pt x="9136399" y="1269719"/>
                </a:cubicBezTo>
                <a:cubicBezTo>
                  <a:pt x="9151940" y="1277369"/>
                  <a:pt x="9174006" y="1277064"/>
                  <a:pt x="9179914" y="1300937"/>
                </a:cubicBezTo>
                <a:cubicBezTo>
                  <a:pt x="9154426" y="1323586"/>
                  <a:pt x="9123344" y="1305223"/>
                  <a:pt x="9095990" y="1311649"/>
                </a:cubicBezTo>
                <a:cubicBezTo>
                  <a:pt x="9073302" y="1316851"/>
                  <a:pt x="9035692" y="1314098"/>
                  <a:pt x="9066775" y="1355722"/>
                </a:cubicBezTo>
                <a:cubicBezTo>
                  <a:pt x="9075790" y="1367658"/>
                  <a:pt x="9065221" y="1376842"/>
                  <a:pt x="9053719" y="1377759"/>
                </a:cubicBezTo>
                <a:cubicBezTo>
                  <a:pt x="8961718" y="1387247"/>
                  <a:pt x="9003989" y="1471416"/>
                  <a:pt x="8974460" y="1515794"/>
                </a:cubicBezTo>
                <a:cubicBezTo>
                  <a:pt x="8966381" y="1528036"/>
                  <a:pt x="8975084" y="1549154"/>
                  <a:pt x="8987827" y="1554357"/>
                </a:cubicBezTo>
                <a:cubicBezTo>
                  <a:pt x="9069261" y="1588638"/>
                  <a:pt x="9080451" y="1670357"/>
                  <a:pt x="9119926" y="1740752"/>
                </a:cubicBezTo>
                <a:cubicBezTo>
                  <a:pt x="9077031" y="1768602"/>
                  <a:pt x="9025747" y="1774723"/>
                  <a:pt x="8979435" y="1792782"/>
                </a:cubicBezTo>
                <a:cubicBezTo>
                  <a:pt x="8931257" y="1811758"/>
                  <a:pt x="8931257" y="1825837"/>
                  <a:pt x="8971042" y="1880927"/>
                </a:cubicBezTo>
                <a:cubicBezTo>
                  <a:pt x="8867539" y="1892865"/>
                  <a:pt x="8867539" y="1892865"/>
                  <a:pt x="8899553" y="1979481"/>
                </a:cubicBezTo>
                <a:cubicBezTo>
                  <a:pt x="8812832" y="1987439"/>
                  <a:pt x="8755644" y="2028451"/>
                  <a:pt x="8742279" y="2118129"/>
                </a:cubicBezTo>
                <a:cubicBezTo>
                  <a:pt x="8735751" y="2161590"/>
                  <a:pt x="8696588" y="2182094"/>
                  <a:pt x="8653074" y="2211172"/>
                </a:cubicBezTo>
                <a:cubicBezTo>
                  <a:pt x="8707155" y="2239331"/>
                  <a:pt x="8743833" y="2298094"/>
                  <a:pt x="8806929" y="2235961"/>
                </a:cubicBezTo>
                <a:cubicBezTo>
                  <a:pt x="8829929" y="2213314"/>
                  <a:pt x="8827757" y="2242084"/>
                  <a:pt x="8830862" y="2250347"/>
                </a:cubicBezTo>
                <a:cubicBezTo>
                  <a:pt x="8838321" y="2270546"/>
                  <a:pt x="8822781" y="2284015"/>
                  <a:pt x="8812524" y="2299317"/>
                </a:cubicBezTo>
                <a:cubicBezTo>
                  <a:pt x="8802578" y="2314621"/>
                  <a:pt x="8790765" y="2330841"/>
                  <a:pt x="8787969" y="2347984"/>
                </a:cubicBezTo>
                <a:cubicBezTo>
                  <a:pt x="8786105" y="2359919"/>
                  <a:pt x="8795118" y="2377363"/>
                  <a:pt x="8805064" y="2386240"/>
                </a:cubicBezTo>
                <a:cubicBezTo>
                  <a:pt x="8857283" y="2433068"/>
                  <a:pt x="8826201" y="2538354"/>
                  <a:pt x="8925043" y="2551822"/>
                </a:cubicBezTo>
                <a:cubicBezTo>
                  <a:pt x="8969489" y="2557941"/>
                  <a:pt x="8990934" y="2596506"/>
                  <a:pt x="9023571" y="2617624"/>
                </a:cubicBezTo>
                <a:cubicBezTo>
                  <a:pt x="9137020" y="2691385"/>
                  <a:pt x="9212861" y="2786265"/>
                  <a:pt x="9247982" y="2916649"/>
                </a:cubicBezTo>
                <a:cubicBezTo>
                  <a:pt x="9257617" y="2952764"/>
                  <a:pt x="9294606" y="2981842"/>
                  <a:pt x="9318539" y="3013671"/>
                </a:cubicBezTo>
                <a:cubicBezTo>
                  <a:pt x="9307037" y="3036932"/>
                  <a:pt x="9244252" y="2986737"/>
                  <a:pt x="9266320" y="3047949"/>
                </a:cubicBezTo>
                <a:cubicBezTo>
                  <a:pt x="9283104" y="3093860"/>
                  <a:pt x="9325999" y="3122324"/>
                  <a:pt x="9366406" y="3149564"/>
                </a:cubicBezTo>
                <a:cubicBezTo>
                  <a:pt x="9412407" y="3180476"/>
                  <a:pt x="9463381" y="3205267"/>
                  <a:pt x="9484207" y="3262501"/>
                </a:cubicBezTo>
                <a:cubicBezTo>
                  <a:pt x="9488559" y="3274744"/>
                  <a:pt x="9502544" y="3287599"/>
                  <a:pt x="9514977" y="3292497"/>
                </a:cubicBezTo>
                <a:cubicBezTo>
                  <a:pt x="10163348" y="4299754"/>
                  <a:pt x="11759406" y="4306487"/>
                  <a:pt x="11943411" y="4299446"/>
                </a:cubicBezTo>
                <a:cubicBezTo>
                  <a:pt x="11999126" y="4297227"/>
                  <a:pt x="12054083" y="4291680"/>
                  <a:pt x="12108408" y="4283397"/>
                </a:cubicBezTo>
                <a:lnTo>
                  <a:pt x="12192000" y="4266564"/>
                </a:lnTo>
                <a:lnTo>
                  <a:pt x="12192000" y="6858000"/>
                </a:lnTo>
                <a:lnTo>
                  <a:pt x="0" y="6858000"/>
                </a:lnTo>
                <a:lnTo>
                  <a:pt x="0" y="6205082"/>
                </a:lnTo>
                <a:lnTo>
                  <a:pt x="31834" y="6211531"/>
                </a:lnTo>
                <a:cubicBezTo>
                  <a:pt x="102913" y="6222434"/>
                  <a:pt x="174818" y="6229736"/>
                  <a:pt x="247714" y="6232657"/>
                </a:cubicBezTo>
                <a:cubicBezTo>
                  <a:pt x="488463" y="6241925"/>
                  <a:pt x="2576720" y="6233063"/>
                  <a:pt x="3425038" y="4907153"/>
                </a:cubicBezTo>
                <a:cubicBezTo>
                  <a:pt x="3441305" y="4900705"/>
                  <a:pt x="3459603" y="4883784"/>
                  <a:pt x="3465296" y="4867667"/>
                </a:cubicBezTo>
                <a:cubicBezTo>
                  <a:pt x="3492545" y="4792327"/>
                  <a:pt x="3559239" y="4759693"/>
                  <a:pt x="3619425" y="4719002"/>
                </a:cubicBezTo>
                <a:cubicBezTo>
                  <a:pt x="3672294" y="4683144"/>
                  <a:pt x="3728417" y="4645676"/>
                  <a:pt x="3750377" y="4585241"/>
                </a:cubicBezTo>
                <a:cubicBezTo>
                  <a:pt x="3779250" y="4504664"/>
                  <a:pt x="3697103" y="4570738"/>
                  <a:pt x="3682054" y="4540118"/>
                </a:cubicBezTo>
                <a:cubicBezTo>
                  <a:pt x="3713368" y="4498220"/>
                  <a:pt x="3761764" y="4459943"/>
                  <a:pt x="3774370" y="4412403"/>
                </a:cubicBezTo>
                <a:cubicBezTo>
                  <a:pt x="3820322" y="4240771"/>
                  <a:pt x="3919551" y="4115875"/>
                  <a:pt x="4067986" y="4018780"/>
                </a:cubicBezTo>
                <a:cubicBezTo>
                  <a:pt x="4110687" y="3990980"/>
                  <a:pt x="4138745" y="3940215"/>
                  <a:pt x="4196899" y="3932160"/>
                </a:cubicBezTo>
                <a:cubicBezTo>
                  <a:pt x="4326221" y="3914431"/>
                  <a:pt x="4285554" y="3775837"/>
                  <a:pt x="4353877" y="3714196"/>
                </a:cubicBezTo>
                <a:cubicBezTo>
                  <a:pt x="4366890" y="3702509"/>
                  <a:pt x="4378682" y="3679548"/>
                  <a:pt x="4376244" y="3663837"/>
                </a:cubicBezTo>
                <a:cubicBezTo>
                  <a:pt x="4372586" y="3641270"/>
                  <a:pt x="4357130" y="3619918"/>
                  <a:pt x="4344116" y="3599773"/>
                </a:cubicBezTo>
                <a:cubicBezTo>
                  <a:pt x="4330695" y="3579630"/>
                  <a:pt x="4310365" y="3561901"/>
                  <a:pt x="4320122" y="3535311"/>
                </a:cubicBezTo>
                <a:cubicBezTo>
                  <a:pt x="4324186" y="3524435"/>
                  <a:pt x="4321344" y="3486562"/>
                  <a:pt x="4351436" y="3516374"/>
                </a:cubicBezTo>
                <a:cubicBezTo>
                  <a:pt x="4433989" y="3598163"/>
                  <a:pt x="4481978" y="3520810"/>
                  <a:pt x="4552738" y="3483742"/>
                </a:cubicBezTo>
                <a:cubicBezTo>
                  <a:pt x="4495805" y="3445466"/>
                  <a:pt x="4444564" y="3418474"/>
                  <a:pt x="4436023" y="3361265"/>
                </a:cubicBezTo>
                <a:cubicBezTo>
                  <a:pt x="4418537" y="3243216"/>
                  <a:pt x="4343713" y="3189231"/>
                  <a:pt x="4230249" y="3178754"/>
                </a:cubicBezTo>
                <a:cubicBezTo>
                  <a:pt x="4272135" y="3064738"/>
                  <a:pt x="4272135" y="3064738"/>
                  <a:pt x="4136714" y="3049023"/>
                </a:cubicBezTo>
                <a:cubicBezTo>
                  <a:pt x="4188768" y="2976505"/>
                  <a:pt x="4188768" y="2957972"/>
                  <a:pt x="4125732" y="2932992"/>
                </a:cubicBezTo>
                <a:cubicBezTo>
                  <a:pt x="4065138" y="2909221"/>
                  <a:pt x="3998039" y="2901162"/>
                  <a:pt x="3941916" y="2864502"/>
                </a:cubicBezTo>
                <a:cubicBezTo>
                  <a:pt x="3993565" y="2771837"/>
                  <a:pt x="4008205" y="2664266"/>
                  <a:pt x="4114752" y="2619140"/>
                </a:cubicBezTo>
                <a:cubicBezTo>
                  <a:pt x="4131425" y="2612292"/>
                  <a:pt x="4142812" y="2584492"/>
                  <a:pt x="4132241" y="2568377"/>
                </a:cubicBezTo>
                <a:cubicBezTo>
                  <a:pt x="4093606" y="2509959"/>
                  <a:pt x="4148913" y="2399163"/>
                  <a:pt x="4028540" y="2386674"/>
                </a:cubicBezTo>
                <a:cubicBezTo>
                  <a:pt x="4013491" y="2385466"/>
                  <a:pt x="3999664" y="2373378"/>
                  <a:pt x="4011458" y="2357665"/>
                </a:cubicBezTo>
                <a:cubicBezTo>
                  <a:pt x="4052127" y="2302873"/>
                  <a:pt x="4002918" y="2306498"/>
                  <a:pt x="3973233" y="2299649"/>
                </a:cubicBezTo>
                <a:cubicBezTo>
                  <a:pt x="3937444" y="2291191"/>
                  <a:pt x="3896777" y="2315362"/>
                  <a:pt x="3863429" y="2285548"/>
                </a:cubicBezTo>
                <a:cubicBezTo>
                  <a:pt x="3871158" y="2254123"/>
                  <a:pt x="3900029" y="2254525"/>
                  <a:pt x="3920363" y="2244454"/>
                </a:cubicBezTo>
                <a:cubicBezTo>
                  <a:pt x="3979737" y="2215444"/>
                  <a:pt x="4028133" y="2180798"/>
                  <a:pt x="4030981" y="2105456"/>
                </a:cubicBezTo>
                <a:cubicBezTo>
                  <a:pt x="4033011" y="2044620"/>
                  <a:pt x="4039518" y="1991037"/>
                  <a:pt x="3957370" y="1972502"/>
                </a:cubicBezTo>
                <a:cubicBezTo>
                  <a:pt x="3923211" y="1964846"/>
                  <a:pt x="3932973" y="1920933"/>
                  <a:pt x="3952493" y="1899176"/>
                </a:cubicBezTo>
                <a:cubicBezTo>
                  <a:pt x="3987466" y="1860500"/>
                  <a:pt x="4016337" y="1808931"/>
                  <a:pt x="4076527" y="1805304"/>
                </a:cubicBezTo>
                <a:cubicBezTo>
                  <a:pt x="4113127" y="1802888"/>
                  <a:pt x="4141188" y="1786769"/>
                  <a:pt x="4170061" y="1768238"/>
                </a:cubicBezTo>
                <a:cubicBezTo>
                  <a:pt x="4190800" y="1754940"/>
                  <a:pt x="4215607" y="1743661"/>
                  <a:pt x="4213168" y="1715057"/>
                </a:cubicBezTo>
                <a:cubicBezTo>
                  <a:pt x="4210729" y="1687660"/>
                  <a:pt x="4186736" y="1676379"/>
                  <a:pt x="4162334" y="1670739"/>
                </a:cubicBezTo>
                <a:cubicBezTo>
                  <a:pt x="4080998" y="1652609"/>
                  <a:pt x="4004547" y="1626018"/>
                  <a:pt x="3936629" y="1565182"/>
                </a:cubicBezTo>
                <a:cubicBezTo>
                  <a:pt x="3981773" y="1532950"/>
                  <a:pt x="4024878" y="1509583"/>
                  <a:pt x="4058225" y="1476947"/>
                </a:cubicBezTo>
                <a:cubicBezTo>
                  <a:pt x="4138745" y="1397984"/>
                  <a:pt x="3456757" y="1149400"/>
                  <a:pt x="3422598" y="1060763"/>
                </a:cubicBezTo>
                <a:cubicBezTo>
                  <a:pt x="3412025" y="1033367"/>
                  <a:pt x="3375832" y="1005166"/>
                  <a:pt x="3345734" y="997107"/>
                </a:cubicBezTo>
                <a:cubicBezTo>
                  <a:pt x="3204622" y="959235"/>
                  <a:pt x="3082216" y="874224"/>
                  <a:pt x="2937846" y="842798"/>
                </a:cubicBezTo>
                <a:cubicBezTo>
                  <a:pt x="2801610" y="812986"/>
                  <a:pt x="2667409" y="773098"/>
                  <a:pt x="2518162" y="733618"/>
                </a:cubicBezTo>
                <a:cubicBezTo>
                  <a:pt x="2609662" y="634506"/>
                  <a:pt x="2771925" y="646191"/>
                  <a:pt x="2809744" y="503164"/>
                </a:cubicBezTo>
                <a:cubicBezTo>
                  <a:pt x="2662121" y="466098"/>
                  <a:pt x="2506776" y="508403"/>
                  <a:pt x="2364438" y="449579"/>
                </a:cubicBezTo>
                <a:cubicBezTo>
                  <a:pt x="2352239" y="444343"/>
                  <a:pt x="2335563" y="449579"/>
                  <a:pt x="2320927" y="451191"/>
                </a:cubicBezTo>
                <a:cubicBezTo>
                  <a:pt x="2027715" y="482617"/>
                  <a:pt x="1735723" y="455221"/>
                  <a:pt x="1446580" y="415735"/>
                </a:cubicBezTo>
                <a:cubicBezTo>
                  <a:pt x="1030148" y="359334"/>
                  <a:pt x="612089" y="323476"/>
                  <a:pt x="193217" y="298092"/>
                </a:cubicBezTo>
                <a:lnTo>
                  <a:pt x="0" y="287674"/>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30F5E90B-5FF5-DE41-98BE-B7BA855502B7}"/>
              </a:ext>
            </a:extLst>
          </p:cNvPr>
          <p:cNvSpPr>
            <a:spLocks noGrp="1"/>
          </p:cNvSpPr>
          <p:nvPr>
            <p:ph type="title"/>
          </p:nvPr>
        </p:nvSpPr>
        <p:spPr>
          <a:xfrm>
            <a:off x="10922000" y="148300"/>
            <a:ext cx="982592" cy="355600"/>
          </a:xfrm>
        </p:spPr>
        <p:txBody>
          <a:bodyPr vert="horz" lIns="91440" tIns="45720" rIns="91440" bIns="45720" rtlCol="0" anchor="b">
            <a:noAutofit/>
          </a:bodyPr>
          <a:lstStyle/>
          <a:p>
            <a:r>
              <a:rPr lang="en-US" sz="1200" dirty="0">
                <a:ln>
                  <a:solidFill>
                    <a:schemeClr val="accent6">
                      <a:lumMod val="50000"/>
                    </a:schemeClr>
                  </a:solidFill>
                </a:ln>
                <a:latin typeface="Arial" panose="020B0604020202020204" pitchFamily="34" charset="0"/>
                <a:cs typeface="Arial" panose="020B0604020202020204" pitchFamily="34" charset="0"/>
              </a:rPr>
              <a:t>Theories</a:t>
            </a:r>
          </a:p>
        </p:txBody>
      </p:sp>
      <p:pic>
        <p:nvPicPr>
          <p:cNvPr id="17" name="Picture 16" descr="A green feather pen&#10;&#10;Description automatically generated">
            <a:extLst>
              <a:ext uri="{FF2B5EF4-FFF2-40B4-BE49-F238E27FC236}">
                <a16:creationId xmlns:a16="http://schemas.microsoft.com/office/drawing/2014/main" id="{6864F43A-B0B8-324C-80A9-10B2C2E5B77C}"/>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2479" r="575" b="2661"/>
          <a:stretch/>
        </p:blipFill>
        <p:spPr>
          <a:xfrm flipH="1">
            <a:off x="249289" y="1545635"/>
            <a:ext cx="2827866" cy="3165891"/>
          </a:xfrm>
          <a:prstGeom prst="rect">
            <a:avLst/>
          </a:prstGeom>
        </p:spPr>
      </p:pic>
      <p:pic>
        <p:nvPicPr>
          <p:cNvPr id="27" name="Picture 26" descr="A diagram of different types of social&#10;&#10;Description automatically generated">
            <a:extLst>
              <a:ext uri="{FF2B5EF4-FFF2-40B4-BE49-F238E27FC236}">
                <a16:creationId xmlns:a16="http://schemas.microsoft.com/office/drawing/2014/main" id="{D8AD4DD3-8834-AE4C-8ECC-AF9847E49434}"/>
              </a:ext>
            </a:extLst>
          </p:cNvPr>
          <p:cNvPicPr>
            <a:picLocks noChangeAspect="1"/>
          </p:cNvPicPr>
          <p:nvPr/>
        </p:nvPicPr>
        <p:blipFill>
          <a:blip r:embed="rId4">
            <a:alphaModFix/>
            <a:extLst>
              <a:ext uri="{837473B0-CC2E-450A-ABE3-18F120FF3D39}">
                <a1611:picAttrSrcUrl xmlns:a1611="http://schemas.microsoft.com/office/drawing/2016/11/main" r:id="rId5"/>
              </a:ext>
            </a:extLst>
          </a:blip>
          <a:stretch>
            <a:fillRect/>
          </a:stretch>
        </p:blipFill>
        <p:spPr>
          <a:xfrm>
            <a:off x="7637785" y="1930772"/>
            <a:ext cx="2601674" cy="2439070"/>
          </a:xfrm>
          <a:prstGeom prst="rect">
            <a:avLst/>
          </a:prstGeom>
        </p:spPr>
      </p:pic>
      <p:sp>
        <p:nvSpPr>
          <p:cNvPr id="11" name="TextBox 10">
            <a:extLst>
              <a:ext uri="{FF2B5EF4-FFF2-40B4-BE49-F238E27FC236}">
                <a16:creationId xmlns:a16="http://schemas.microsoft.com/office/drawing/2014/main" id="{715514D0-5315-0141-A2DA-B891E3805340}"/>
              </a:ext>
            </a:extLst>
          </p:cNvPr>
          <p:cNvSpPr txBox="1"/>
          <p:nvPr/>
        </p:nvSpPr>
        <p:spPr>
          <a:xfrm>
            <a:off x="6585064" y="4069350"/>
            <a:ext cx="5148211" cy="2092881"/>
          </a:xfrm>
          <a:prstGeom prst="rect">
            <a:avLst/>
          </a:prstGeom>
          <a:noFill/>
        </p:spPr>
        <p:txBody>
          <a:bodyPr wrap="square" rtlCol="0">
            <a:spAutoFit/>
          </a:bodyPr>
          <a:lstStyle/>
          <a:p>
            <a:pPr algn="l"/>
            <a:endParaRPr lang="en-GB" sz="1400" dirty="0">
              <a:solidFill>
                <a:schemeClr val="accent6">
                  <a:lumMod val="50000"/>
                </a:schemeClr>
              </a:solidFill>
              <a:latin typeface="Arial" panose="020B0604020202020204" pitchFamily="34" charset="0"/>
            </a:endParaRPr>
          </a:p>
          <a:p>
            <a:pPr algn="l"/>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B</a:t>
            </a:r>
            <a:r>
              <a:rPr lang="en-GB" sz="1400" b="0" i="0" u="none" strike="noStrike" dirty="0">
                <a:solidFill>
                  <a:schemeClr val="accent6">
                    <a:lumMod val="50000"/>
                  </a:schemeClr>
                </a:solidFill>
                <a:effectLst/>
                <a:latin typeface="Arial" panose="020B0604020202020204" pitchFamily="34" charset="0"/>
              </a:rPr>
              <a:t>iological factors (e.g. genetics, disease),</a:t>
            </a:r>
          </a:p>
          <a:p>
            <a:pPr marL="285750" indent="-285750" algn="l">
              <a:buFont typeface="Arial" panose="020B0604020202020204" pitchFamily="34" charset="0"/>
              <a:buChar char="•"/>
            </a:pPr>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P</a:t>
            </a:r>
            <a:r>
              <a:rPr lang="en-GB" sz="1400" b="0" i="0" u="none" strike="noStrike" dirty="0">
                <a:solidFill>
                  <a:schemeClr val="accent6">
                    <a:lumMod val="50000"/>
                  </a:schemeClr>
                </a:solidFill>
                <a:effectLst/>
                <a:latin typeface="Arial" panose="020B0604020202020204" pitchFamily="34" charset="0"/>
              </a:rPr>
              <a:t>sychological factors (e.g. thoughts, emotions) and social factors (e.g. </a:t>
            </a:r>
          </a:p>
          <a:p>
            <a:pPr marL="285750" indent="-285750" algn="l">
              <a:buFont typeface="Arial" panose="020B0604020202020204" pitchFamily="34" charset="0"/>
              <a:buChar char="•"/>
            </a:pPr>
            <a:endParaRPr lang="en-GB" sz="1400" dirty="0">
              <a:solidFill>
                <a:schemeClr val="accent6">
                  <a:lumMod val="50000"/>
                </a:schemeClr>
              </a:solidFill>
              <a:latin typeface="Arial" panose="020B0604020202020204" pitchFamily="34" charset="0"/>
            </a:endParaRPr>
          </a:p>
          <a:p>
            <a:pPr marL="285750" indent="-285750" algn="l">
              <a:buFont typeface="Arial" panose="020B0604020202020204" pitchFamily="34" charset="0"/>
              <a:buChar char="•"/>
            </a:pPr>
            <a:r>
              <a:rPr lang="en-GB" sz="1400" dirty="0">
                <a:solidFill>
                  <a:schemeClr val="accent6">
                    <a:lumMod val="50000"/>
                  </a:schemeClr>
                </a:solidFill>
                <a:latin typeface="Arial" panose="020B0604020202020204" pitchFamily="34" charset="0"/>
              </a:rPr>
              <a:t>E</a:t>
            </a:r>
            <a:r>
              <a:rPr lang="en-GB" sz="1400" b="0" i="0" u="none" strike="noStrike" dirty="0">
                <a:solidFill>
                  <a:schemeClr val="accent6">
                    <a:lumMod val="50000"/>
                  </a:schemeClr>
                </a:solidFill>
                <a:effectLst/>
                <a:latin typeface="Arial" panose="020B0604020202020204" pitchFamily="34" charset="0"/>
              </a:rPr>
              <a:t>nvironment, relationships) (Bolton and Gillett, 2019).</a:t>
            </a:r>
          </a:p>
          <a:p>
            <a:endParaRPr lang="en-GB" dirty="0">
              <a:latin typeface="Arial" panose="020B0604020202020204" pitchFamily="34" charset="0"/>
              <a:cs typeface="Arial" panose="020B0604020202020204" pitchFamily="34" charset="0"/>
            </a:endParaRPr>
          </a:p>
        </p:txBody>
      </p:sp>
      <p:sp>
        <p:nvSpPr>
          <p:cNvPr id="12" name="Title 66">
            <a:extLst>
              <a:ext uri="{FF2B5EF4-FFF2-40B4-BE49-F238E27FC236}">
                <a16:creationId xmlns:a16="http://schemas.microsoft.com/office/drawing/2014/main" id="{DA1FB60F-A9E3-2D43-A21E-904A4945015C}"/>
              </a:ext>
            </a:extLst>
          </p:cNvPr>
          <p:cNvSpPr txBox="1">
            <a:spLocks/>
          </p:cNvSpPr>
          <p:nvPr/>
        </p:nvSpPr>
        <p:spPr>
          <a:xfrm>
            <a:off x="838200" y="263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rgbClr val="213315"/>
                </a:solidFill>
                <a:latin typeface="Arial" panose="020B0604020202020204" pitchFamily="34" charset="0"/>
              </a:rPr>
              <a:t>Biopsychosocial Model</a:t>
            </a:r>
            <a:br>
              <a:rPr lang="en-GB" dirty="0">
                <a:solidFill>
                  <a:schemeClr val="accent6">
                    <a:lumMod val="50000"/>
                  </a:schemeClr>
                </a:solidFill>
                <a:latin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4DB4F01-5F26-6943-8EF2-BABB81D3A16A}"/>
              </a:ext>
            </a:extLst>
          </p:cNvPr>
          <p:cNvSpPr txBox="1"/>
          <p:nvPr/>
        </p:nvSpPr>
        <p:spPr>
          <a:xfrm>
            <a:off x="39412" y="1177290"/>
            <a:ext cx="6089977" cy="5262979"/>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Introduced to move understanding beyond purely biomedical explanations of illness.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Explains health as the interaction of biological, psychological and social influences.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Supports holistic, person-centred assessment for individuals with complex and overlapping needs in National Health Service practice (Bolton and Gillett, 2019).</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Embedded within Integrated Care Systems that coordinate care across organisations.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 Example: A person with diabetes who is also experiencing low mood may require medical treatment, emotional support and help with social needs (Bolton and Gillett, 2019; NHS England, 2024).</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Influence on Service Design and Delivery</a:t>
            </a:r>
          </a:p>
          <a:p>
            <a:pPr algn="l"/>
            <a:r>
              <a:rPr lang="en-GB" sz="1400" b="0" i="0" u="none" strike="noStrike" dirty="0">
                <a:solidFill>
                  <a:schemeClr val="accent6">
                    <a:lumMod val="50000"/>
                  </a:schemeClr>
                </a:solidFill>
                <a:effectLst/>
                <a:latin typeface="Arial" panose="020B0604020202020204" pitchFamily="34" charset="0"/>
              </a:rPr>
              <a:t>• Informs holistic care pathways, coordinated multidisciplinary working and personalised care delivery (NHS England, 2022; NHS England, 2024).</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Limitation</a:t>
            </a:r>
          </a:p>
          <a:p>
            <a:pPr algn="l"/>
            <a:r>
              <a:rPr lang="en-GB" sz="1400" b="0" i="0" u="none" strike="noStrike" dirty="0">
                <a:solidFill>
                  <a:schemeClr val="accent6">
                    <a:lumMod val="50000"/>
                  </a:schemeClr>
                </a:solidFill>
                <a:effectLst/>
                <a:latin typeface="Arial" panose="020B0604020202020204" pitchFamily="34" charset="0"/>
              </a:rPr>
              <a:t>• Implementation can be challenging in services experiencing workforce pressure and rising demand.</a:t>
            </a:r>
          </a:p>
        </p:txBody>
      </p:sp>
      <p:sp>
        <p:nvSpPr>
          <p:cNvPr id="7" name="TextBox 6">
            <a:extLst>
              <a:ext uri="{FF2B5EF4-FFF2-40B4-BE49-F238E27FC236}">
                <a16:creationId xmlns:a16="http://schemas.microsoft.com/office/drawing/2014/main" id="{CF3C8CBE-3D96-204B-8194-EF69BB4C0666}"/>
              </a:ext>
            </a:extLst>
          </p:cNvPr>
          <p:cNvSpPr txBox="1"/>
          <p:nvPr/>
        </p:nvSpPr>
        <p:spPr>
          <a:xfrm>
            <a:off x="6757151" y="1205243"/>
            <a:ext cx="4804038" cy="800219"/>
          </a:xfrm>
          <a:prstGeom prst="rect">
            <a:avLst/>
          </a:prstGeom>
          <a:noFill/>
        </p:spPr>
        <p:txBody>
          <a:bodyPr wrap="square" rtlCol="0">
            <a:spAutoFit/>
          </a:bodyPr>
          <a:lstStyle/>
          <a:p>
            <a:r>
              <a:rPr lang="en-GB" sz="1400" b="0" i="0" u="none" strike="noStrike" dirty="0">
                <a:solidFill>
                  <a:schemeClr val="accent6">
                    <a:lumMod val="50000"/>
                  </a:schemeClr>
                </a:solidFill>
                <a:effectLst/>
                <a:latin typeface="Arial" panose="020B0604020202020204" pitchFamily="34" charset="0"/>
              </a:rPr>
              <a:t>The Biopsychosocial Model, developed by Engel, explains health as the interaction of three core domains: </a:t>
            </a:r>
          </a:p>
          <a:p>
            <a:endParaRPr lang="en-GB" dirty="0"/>
          </a:p>
        </p:txBody>
      </p:sp>
    </p:spTree>
    <p:extLst>
      <p:ext uri="{BB962C8B-B14F-4D97-AF65-F5344CB8AC3E}">
        <p14:creationId xmlns:p14="http://schemas.microsoft.com/office/powerpoint/2010/main" val="258255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city with a globe and leaves&#10;&#10;Description automatically generated">
            <a:extLst>
              <a:ext uri="{FF2B5EF4-FFF2-40B4-BE49-F238E27FC236}">
                <a16:creationId xmlns:a16="http://schemas.microsoft.com/office/drawing/2014/main" id="{982663D7-3898-8E4A-BF39-C5BFD1ADAB66}"/>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5432" r="12222"/>
          <a:stretch/>
        </p:blipFill>
        <p:spPr>
          <a:xfrm rot="8568333" flipV="1">
            <a:off x="-437849" y="190498"/>
            <a:ext cx="5685142" cy="5173674"/>
          </a:xfrm>
          <a:prstGeom prst="rect">
            <a:avLst/>
          </a:prstGeom>
        </p:spPr>
      </p:pic>
      <p:sp>
        <p:nvSpPr>
          <p:cNvPr id="2" name="Title 1">
            <a:extLst>
              <a:ext uri="{FF2B5EF4-FFF2-40B4-BE49-F238E27FC236}">
                <a16:creationId xmlns:a16="http://schemas.microsoft.com/office/drawing/2014/main" id="{F936B06A-EEAE-1A43-BBAB-87C850B60088}"/>
              </a:ext>
            </a:extLst>
          </p:cNvPr>
          <p:cNvSpPr>
            <a:spLocks noGrp="1"/>
          </p:cNvSpPr>
          <p:nvPr>
            <p:ph type="title"/>
          </p:nvPr>
        </p:nvSpPr>
        <p:spPr>
          <a:xfrm>
            <a:off x="838200" y="149225"/>
            <a:ext cx="10515600" cy="1325563"/>
          </a:xfrm>
        </p:spPr>
        <p:txBody>
          <a:bodyPr/>
          <a:lstStyle/>
          <a:p>
            <a:pPr algn="ctr"/>
            <a:r>
              <a:rPr lang="en-GB" b="1" dirty="0">
                <a:solidFill>
                  <a:srgbClr val="213315"/>
                </a:solidFill>
                <a:latin typeface="Arial" panose="020B0604020202020204" pitchFamily="34" charset="0"/>
                <a:cs typeface="Arial" panose="020B0604020202020204" pitchFamily="34" charset="0"/>
              </a:rPr>
              <a:t>Sustainable Development Goals</a:t>
            </a:r>
          </a:p>
        </p:txBody>
      </p:sp>
      <p:sp>
        <p:nvSpPr>
          <p:cNvPr id="9" name="Rectangle 3">
            <a:extLst>
              <a:ext uri="{FF2B5EF4-FFF2-40B4-BE49-F238E27FC236}">
                <a16:creationId xmlns:a16="http://schemas.microsoft.com/office/drawing/2014/main" id="{49FCD106-F86F-DE4A-8CFD-9E188F3720DF}"/>
              </a:ext>
            </a:extLst>
          </p:cNvPr>
          <p:cNvSpPr>
            <a:spLocks noChangeArrowheads="1"/>
          </p:cNvSpPr>
          <p:nvPr/>
        </p:nvSpPr>
        <p:spPr bwMode="auto">
          <a:xfrm>
            <a:off x="200638" y="1179849"/>
            <a:ext cx="5450862"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213315"/>
                </a:solidFill>
                <a:effectLst/>
                <a:latin typeface="Arial" panose="020B0604020202020204" pitchFamily="34" charset="0"/>
                <a:cs typeface="Arial" panose="020B0604020202020204" pitchFamily="34" charset="0"/>
              </a:rPr>
              <a:t>Sustainable Development Goals (SDGs)</a:t>
            </a:r>
            <a:endParaRPr lang="en-US" altLang="en-US" sz="1400" b="1" dirty="0">
              <a:solidFill>
                <a:srgbClr val="213315"/>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213315"/>
              </a:solidFil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A global framework of 17 interlinked goals adopted by the United Nations to guide coordinated action on health, wellbeing and sustainable development across countries (United Nations, 2015; Walker, Brien and Loft, 2025).</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Designed to align international and national policy efforts towards reducing inequalities and improving long-term population health outcomes (</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GOV.UK</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2021; Mensah,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Strong emphasis on prevention and sustainability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Central focus on reducing health inequalities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Increasing alignment with national oversight frameworks</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(England, 2025; van </a:t>
            </a:r>
            <a:r>
              <a:rPr kumimoji="0" lang="en-US" altLang="en-US" sz="1400" b="0" i="0" u="none" strike="noStrike" cap="none" normalizeH="0" baseline="0" dirty="0" err="1">
                <a:ln>
                  <a:noFill/>
                </a:ln>
                <a:solidFill>
                  <a:srgbClr val="213315"/>
                </a:solidFill>
                <a:effectLst/>
                <a:latin typeface="Arial" panose="020B0604020202020204" pitchFamily="34" charset="0"/>
                <a:cs typeface="Arial" panose="020B0604020202020204" pitchFamily="34" charset="0"/>
              </a:rPr>
              <a:t>Zanten</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and </a:t>
            </a:r>
            <a:r>
              <a:rPr kumimoji="0" lang="en-US" altLang="en-US" sz="1400" b="0" i="0" u="none" strike="noStrike" cap="none" normalizeH="0" baseline="0" dirty="0" err="1">
                <a:ln>
                  <a:noFill/>
                </a:ln>
                <a:solidFill>
                  <a:srgbClr val="213315"/>
                </a:solidFill>
                <a:effectLst/>
                <a:latin typeface="Arial" panose="020B0604020202020204" pitchFamily="34" charset="0"/>
                <a:cs typeface="Arial" panose="020B0604020202020204" pitchFamily="34" charset="0"/>
              </a:rPr>
              <a:t>Putintseva</a:t>
            </a: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Supports whole-system planning and value-based decision-making within health and social care, including national sustainability planning (HEU, 2024; Public Health England, 2020).</a:t>
            </a:r>
            <a:endParaRPr kumimoji="0" lang="en-US" altLang="en-US" sz="1400" b="0" i="0" u="none" strike="noStrike" cap="none" normalizeH="0" baseline="0" dirty="0">
              <a:ln>
                <a:noFill/>
              </a:ln>
              <a:solidFill>
                <a:srgbClr val="213315"/>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13315"/>
                </a:solidFill>
                <a:effectLst/>
                <a:latin typeface="Arial" panose="020B0604020202020204" pitchFamily="34" charset="0"/>
                <a:cs typeface="Arial" panose="020B0604020202020204" pitchFamily="34" charset="0"/>
              </a:rPr>
              <a:t>Progress towards the SDGs remains uneven across countries, highlighting challenges in translating global targets into consistent national outcomes.</a:t>
            </a:r>
            <a:endParaRPr kumimoji="0" lang="en-US" altLang="en-US" sz="1400" b="0" i="0" u="none" strike="noStrike" cap="none" normalizeH="0" baseline="0" dirty="0">
              <a:ln>
                <a:noFill/>
              </a:ln>
              <a:solidFill>
                <a:srgbClr val="213315"/>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29EC058B-4453-474E-B24E-BE89FD95168D}"/>
              </a:ext>
            </a:extLst>
          </p:cNvPr>
          <p:cNvPicPr>
            <a:picLocks noChangeAspect="1"/>
          </p:cNvPicPr>
          <p:nvPr/>
        </p:nvPicPr>
        <p:blipFill rotWithShape="1">
          <a:blip r:embed="rId5">
            <a:alphaModFix amt="85000"/>
            <a:extLst>
              <a:ext uri="{837473B0-CC2E-450A-ABE3-18F120FF3D39}">
                <a1611:picAttrSrcUrl xmlns:a1611="http://schemas.microsoft.com/office/drawing/2016/11/main" r:id="rId6"/>
              </a:ext>
            </a:extLst>
          </a:blip>
          <a:srcRect l="18518" t="2917" r="18765" b="3564"/>
          <a:stretch/>
        </p:blipFill>
        <p:spPr>
          <a:xfrm>
            <a:off x="6426200" y="1268755"/>
            <a:ext cx="5319033" cy="5287622"/>
          </a:xfrm>
          <a:prstGeom prst="rect">
            <a:avLst/>
          </a:prstGeom>
        </p:spPr>
      </p:pic>
      <p:pic>
        <p:nvPicPr>
          <p:cNvPr id="25" name="Picture 24" descr="A green city with a globe and leaves&#10;&#10;Description automatically generated">
            <a:extLst>
              <a:ext uri="{FF2B5EF4-FFF2-40B4-BE49-F238E27FC236}">
                <a16:creationId xmlns:a16="http://schemas.microsoft.com/office/drawing/2014/main" id="{14732992-0790-DE4F-9A40-AF7C8DE47F5E}"/>
              </a:ext>
            </a:extLst>
          </p:cNvPr>
          <p:cNvPicPr>
            <a:picLocks noChangeAspect="1"/>
          </p:cNvPicPr>
          <p:nvPr/>
        </p:nvPicPr>
        <p:blipFill rotWithShape="1">
          <a:blip r:embed="rId2">
            <a:alphaModFix amt="5000"/>
            <a:extLst>
              <a:ext uri="{837473B0-CC2E-450A-ABE3-18F120FF3D39}">
                <a1611:picAttrSrcUrl xmlns:a1611="http://schemas.microsoft.com/office/drawing/2016/11/main" r:id="rId3"/>
              </a:ext>
            </a:extLst>
          </a:blip>
          <a:srcRect l="15432" r="12222"/>
          <a:stretch/>
        </p:blipFill>
        <p:spPr>
          <a:xfrm rot="8568333" flipV="1">
            <a:off x="-437848" y="190499"/>
            <a:ext cx="5685142" cy="5173674"/>
          </a:xfrm>
          <a:prstGeom prst="rect">
            <a:avLst/>
          </a:prstGeom>
        </p:spPr>
      </p:pic>
    </p:spTree>
    <p:extLst>
      <p:ext uri="{BB962C8B-B14F-4D97-AF65-F5344CB8AC3E}">
        <p14:creationId xmlns:p14="http://schemas.microsoft.com/office/powerpoint/2010/main" val="380943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descr="A green city with a globe and leaves&#10;&#10;Description automatically generated">
            <a:extLst>
              <a:ext uri="{FF2B5EF4-FFF2-40B4-BE49-F238E27FC236}">
                <a16:creationId xmlns:a16="http://schemas.microsoft.com/office/drawing/2014/main" id="{14732992-0790-DE4F-9A40-AF7C8DE47F5E}"/>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l="15432" r="12222"/>
          <a:stretch/>
        </p:blipFill>
        <p:spPr>
          <a:xfrm rot="8568333" flipV="1">
            <a:off x="-437848" y="190499"/>
            <a:ext cx="5685142" cy="5173674"/>
          </a:xfrm>
          <a:prstGeom prst="rect">
            <a:avLst/>
          </a:prstGeom>
        </p:spPr>
      </p:pic>
      <p:pic>
        <p:nvPicPr>
          <p:cNvPr id="4" name="Picture 3" descr="A green city with a globe and leaves&#10;&#10;Description automatically generated">
            <a:extLst>
              <a:ext uri="{FF2B5EF4-FFF2-40B4-BE49-F238E27FC236}">
                <a16:creationId xmlns:a16="http://schemas.microsoft.com/office/drawing/2014/main" id="{982663D7-3898-8E4A-BF39-C5BFD1ADAB66}"/>
              </a:ext>
            </a:extLst>
          </p:cNvPr>
          <p:cNvPicPr>
            <a:picLocks noChangeAspect="1"/>
          </p:cNvPicPr>
          <p:nvPr/>
        </p:nvPicPr>
        <p:blipFill rotWithShape="1">
          <a:blip r:embed="rId2">
            <a:alphaModFix amt="5000"/>
            <a:extLst>
              <a:ext uri="{837473B0-CC2E-450A-ABE3-18F120FF3D39}">
                <a1611:picAttrSrcUrl xmlns:a1611="http://schemas.microsoft.com/office/drawing/2016/11/main" r:id="rId3"/>
              </a:ext>
            </a:extLst>
          </a:blip>
          <a:srcRect l="15432" r="12222"/>
          <a:stretch/>
        </p:blipFill>
        <p:spPr>
          <a:xfrm rot="8568333" flipV="1">
            <a:off x="-437849" y="190498"/>
            <a:ext cx="5685142" cy="5173674"/>
          </a:xfrm>
          <a:prstGeom prst="rect">
            <a:avLst/>
          </a:prstGeom>
        </p:spPr>
      </p:pic>
      <p:sp>
        <p:nvSpPr>
          <p:cNvPr id="2" name="Title 1">
            <a:extLst>
              <a:ext uri="{FF2B5EF4-FFF2-40B4-BE49-F238E27FC236}">
                <a16:creationId xmlns:a16="http://schemas.microsoft.com/office/drawing/2014/main" id="{F936B06A-EEAE-1A43-BBAB-87C850B60088}"/>
              </a:ext>
            </a:extLst>
          </p:cNvPr>
          <p:cNvSpPr>
            <a:spLocks noGrp="1"/>
          </p:cNvSpPr>
          <p:nvPr>
            <p:ph type="title"/>
          </p:nvPr>
        </p:nvSpPr>
        <p:spPr>
          <a:xfrm>
            <a:off x="838200" y="149225"/>
            <a:ext cx="10515600" cy="1325563"/>
          </a:xfrm>
        </p:spPr>
        <p:txBody>
          <a:bodyPr>
            <a:normAutofit/>
          </a:bodyPr>
          <a:lstStyle/>
          <a:p>
            <a:pPr algn="ctr"/>
            <a:r>
              <a:rPr lang="en-GB" b="1" dirty="0">
                <a:solidFill>
                  <a:srgbClr val="213315"/>
                </a:solidFill>
                <a:latin typeface="+mn-lt"/>
              </a:rPr>
              <a:t>Sustainable Development Goal 3</a:t>
            </a:r>
            <a:br>
              <a:rPr lang="en-GB" b="1" dirty="0">
                <a:solidFill>
                  <a:srgbClr val="213315"/>
                </a:solidFill>
                <a:latin typeface="+mn-lt"/>
              </a:rPr>
            </a:br>
            <a:r>
              <a:rPr lang="en-GB" b="1" dirty="0">
                <a:solidFill>
                  <a:srgbClr val="213315"/>
                </a:solidFill>
                <a:latin typeface="+mn-lt"/>
              </a:rPr>
              <a:t>Good Health and Wellbeing</a:t>
            </a:r>
          </a:p>
        </p:txBody>
      </p:sp>
      <p:sp>
        <p:nvSpPr>
          <p:cNvPr id="3" name="TextBox 2">
            <a:extLst>
              <a:ext uri="{FF2B5EF4-FFF2-40B4-BE49-F238E27FC236}">
                <a16:creationId xmlns:a16="http://schemas.microsoft.com/office/drawing/2014/main" id="{F42C284E-C333-2A4A-8222-90ABEF6DE7D5}"/>
              </a:ext>
            </a:extLst>
          </p:cNvPr>
          <p:cNvSpPr txBox="1"/>
          <p:nvPr/>
        </p:nvSpPr>
        <p:spPr>
          <a:xfrm>
            <a:off x="177800" y="1386925"/>
            <a:ext cx="7747000" cy="5693866"/>
          </a:xfrm>
          <a:prstGeom prst="rect">
            <a:avLst/>
          </a:prstGeom>
          <a:noFill/>
        </p:spPr>
        <p:txBody>
          <a:bodyPr wrap="square" rtlCol="0">
            <a:spAutoFit/>
          </a:bodyPr>
          <a:lstStyle/>
          <a:p>
            <a:pPr algn="l"/>
            <a:r>
              <a:rPr lang="en-GB" sz="1400" b="0" i="0" u="none" strike="noStrike" dirty="0">
                <a:solidFill>
                  <a:srgbClr val="213315"/>
                </a:solidFill>
                <a:effectLst/>
                <a:latin typeface="Arial" panose="020B0604020202020204" pitchFamily="34" charset="0"/>
              </a:rPr>
              <a:t>SDG 3: Good Health and Wellbeing</a:t>
            </a:r>
          </a:p>
          <a:p>
            <a:pPr algn="l"/>
            <a:r>
              <a:rPr lang="en-GB" sz="1400" dirty="0">
                <a:solidFill>
                  <a:srgbClr val="213315"/>
                </a:solidFill>
                <a:latin typeface="Arial" panose="020B0604020202020204" pitchFamily="34" charset="0"/>
              </a:rPr>
              <a:t>Focuses on</a:t>
            </a:r>
            <a:r>
              <a:rPr lang="en-GB" sz="1400" b="0" i="0" u="none" strike="noStrike" dirty="0">
                <a:solidFill>
                  <a:srgbClr val="213315"/>
                </a:solidFill>
                <a:effectLst/>
                <a:latin typeface="Arial" panose="020B0604020202020204" pitchFamily="34" charset="0"/>
              </a:rPr>
              <a:t> improving population health and promoting wellbeing across the life course through prevention, equitable access and strengthened health systems by 2030 with 13 targets which include non-communicable diseases, maternal/child mortality and epidemics</a:t>
            </a:r>
            <a:r>
              <a:rPr lang="en-GB" sz="1400" dirty="0">
                <a:solidFill>
                  <a:srgbClr val="213315"/>
                </a:solidFill>
                <a:latin typeface="Arial" panose="020B0604020202020204" pitchFamily="34" charset="0"/>
              </a:rPr>
              <a:t>. </a:t>
            </a:r>
            <a:r>
              <a:rPr lang="en-GB" sz="1400" b="0" i="0" u="none" strike="noStrike" dirty="0">
                <a:solidFill>
                  <a:srgbClr val="213315"/>
                </a:solidFill>
                <a:effectLst/>
                <a:latin typeface="Arial" panose="020B0604020202020204" pitchFamily="34" charset="0"/>
              </a:rPr>
              <a:t>(United Nations, 2015; The Global Goals, 2025).</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Key Priority Areas</a:t>
            </a:r>
          </a:p>
          <a:p>
            <a:pPr algn="l"/>
            <a:r>
              <a:rPr lang="en-GB" sz="1400" b="0" i="0" u="none" strike="noStrike" dirty="0">
                <a:solidFill>
                  <a:srgbClr val="213315"/>
                </a:solidFill>
                <a:effectLst/>
                <a:latin typeface="Arial" panose="020B0604020202020204" pitchFamily="34" charset="0"/>
              </a:rPr>
              <a:t>• Reduction of premature mortality from major conditions</a:t>
            </a:r>
          </a:p>
          <a:p>
            <a:pPr algn="l"/>
            <a:r>
              <a:rPr lang="en-GB" sz="1400" b="0" i="0" u="none" strike="noStrike" dirty="0">
                <a:solidFill>
                  <a:srgbClr val="213315"/>
                </a:solidFill>
                <a:effectLst/>
                <a:latin typeface="Arial" panose="020B0604020202020204" pitchFamily="34" charset="0"/>
              </a:rPr>
              <a:t>• Improvement of population mental health and wellbeing</a:t>
            </a:r>
          </a:p>
          <a:p>
            <a:pPr algn="l"/>
            <a:r>
              <a:rPr lang="en-GB" sz="1400" b="0" i="0" u="none" strike="noStrike" dirty="0">
                <a:solidFill>
                  <a:srgbClr val="213315"/>
                </a:solidFill>
                <a:effectLst/>
                <a:latin typeface="Arial" panose="020B0604020202020204" pitchFamily="34" charset="0"/>
              </a:rPr>
              <a:t>• Strengthening prevention and early intervention systems</a:t>
            </a:r>
          </a:p>
          <a:p>
            <a:pPr algn="l"/>
            <a:r>
              <a:rPr lang="en-GB" sz="1400" b="0" i="0" u="none" strike="noStrike" dirty="0">
                <a:solidFill>
                  <a:srgbClr val="213315"/>
                </a:solidFill>
                <a:effectLst/>
                <a:latin typeface="Arial" panose="020B0604020202020204" pitchFamily="34" charset="0"/>
              </a:rPr>
              <a:t>• Universal access to safe and effective health services</a:t>
            </a:r>
          </a:p>
          <a:p>
            <a:pPr algn="l"/>
            <a:r>
              <a:rPr lang="en-GB" sz="1400" b="0" i="0" u="none" strike="noStrike" dirty="0">
                <a:solidFill>
                  <a:srgbClr val="213315"/>
                </a:solidFill>
                <a:effectLst/>
                <a:latin typeface="Arial" panose="020B0604020202020204" pitchFamily="34" charset="0"/>
              </a:rPr>
              <a:t>• Reduction of avoidable health inequalities</a:t>
            </a:r>
          </a:p>
          <a:p>
            <a:pPr algn="l"/>
            <a:r>
              <a:rPr lang="en-GB" sz="1400" b="0" i="0" u="none" strike="noStrike" dirty="0">
                <a:solidFill>
                  <a:srgbClr val="213315"/>
                </a:solidFill>
                <a:effectLst/>
                <a:latin typeface="Arial" panose="020B0604020202020204" pitchFamily="34" charset="0"/>
              </a:rPr>
              <a:t>(The Global Goals, 2025a; World Health Organization,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integration of health, wellbeing and sustainable development is implemented through social prescribing, which links individuals to community support addressing wider determinants and avoidable service demand (NHS England, 2024; Public Health England, 2018).</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Integrated Care Systems coordinate services around population need and strengthen system accountability across health and social care (NHS England, 2022; England, 2025; The King’s Fund,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Persistent socioeconomic inequalities continue to produce uneven health outcomes despite strong national policy commitment (Marmot et al., 2020; Williams et al., 2022; Institute of Health Equity, 2021)</a:t>
            </a:r>
          </a:p>
        </p:txBody>
      </p:sp>
      <p:pic>
        <p:nvPicPr>
          <p:cNvPr id="17" name="Picture 16">
            <a:extLst>
              <a:ext uri="{FF2B5EF4-FFF2-40B4-BE49-F238E27FC236}">
                <a16:creationId xmlns:a16="http://schemas.microsoft.com/office/drawing/2014/main" id="{75190AE5-365C-AD48-97DC-CAAFEE5C834C}"/>
              </a:ext>
            </a:extLst>
          </p:cNvPr>
          <p:cNvPicPr>
            <a:picLocks noChangeAspect="1"/>
          </p:cNvPicPr>
          <p:nvPr/>
        </p:nvPicPr>
        <p:blipFill rotWithShape="1">
          <a:blip r:embed="rId4">
            <a:alphaModFix amt="35000"/>
            <a:extLst>
              <a:ext uri="{837473B0-CC2E-450A-ABE3-18F120FF3D39}">
                <a1611:picAttrSrcUrl xmlns:a1611="http://schemas.microsoft.com/office/drawing/2016/11/main" r:id="rId5"/>
              </a:ext>
            </a:extLst>
          </a:blip>
          <a:srcRect l="18518" t="2917" r="18765" b="3564"/>
          <a:stretch/>
        </p:blipFill>
        <p:spPr>
          <a:xfrm>
            <a:off x="8230637" y="1474788"/>
            <a:ext cx="3911600" cy="3888500"/>
          </a:xfrm>
          <a:prstGeom prst="rect">
            <a:avLst/>
          </a:prstGeom>
        </p:spPr>
      </p:pic>
      <p:pic>
        <p:nvPicPr>
          <p:cNvPr id="24" name="Picture 23" descr="A green background with white text and a heart and a pulse&#10;&#10;Description automatically generated">
            <a:extLst>
              <a:ext uri="{FF2B5EF4-FFF2-40B4-BE49-F238E27FC236}">
                <a16:creationId xmlns:a16="http://schemas.microsoft.com/office/drawing/2014/main" id="{0A1AF190-3319-724C-85E7-1B87A01D064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924800" y="2712488"/>
            <a:ext cx="3197022" cy="3216281"/>
          </a:xfrm>
          <a:prstGeom prst="rect">
            <a:avLst/>
          </a:prstGeom>
        </p:spPr>
      </p:pic>
    </p:spTree>
    <p:extLst>
      <p:ext uri="{BB962C8B-B14F-4D97-AF65-F5344CB8AC3E}">
        <p14:creationId xmlns:p14="http://schemas.microsoft.com/office/powerpoint/2010/main" val="2672981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Picture 6" descr="A group of people standing around gears&#10;&#10;Description automatically generated">
            <a:extLst>
              <a:ext uri="{FF2B5EF4-FFF2-40B4-BE49-F238E27FC236}">
                <a16:creationId xmlns:a16="http://schemas.microsoft.com/office/drawing/2014/main" id="{04533057-39C3-7E47-BBA5-05446CEE7A4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6096000" y="21157"/>
            <a:ext cx="6092952" cy="6815686"/>
          </a:xfrm>
          <a:prstGeom prst="rect">
            <a:avLst/>
          </a:prstGeom>
        </p:spPr>
      </p:pic>
      <p:sp>
        <p:nvSpPr>
          <p:cNvPr id="2" name="Title 1">
            <a:extLst>
              <a:ext uri="{FF2B5EF4-FFF2-40B4-BE49-F238E27FC236}">
                <a16:creationId xmlns:a16="http://schemas.microsoft.com/office/drawing/2014/main" id="{623D377F-26D9-1148-B152-04D6127BB2BB}"/>
              </a:ext>
            </a:extLst>
          </p:cNvPr>
          <p:cNvSpPr>
            <a:spLocks noGrp="1"/>
          </p:cNvSpPr>
          <p:nvPr>
            <p:ph type="title"/>
          </p:nvPr>
        </p:nvSpPr>
        <p:spPr>
          <a:xfrm>
            <a:off x="444501" y="21157"/>
            <a:ext cx="11595100" cy="867649"/>
          </a:xfrm>
        </p:spPr>
        <p:txBody>
          <a:bodyPr vert="horz" lIns="91440" tIns="45720" rIns="91440" bIns="45720" rtlCol="0" anchor="b">
            <a:normAutofit/>
          </a:bodyPr>
          <a:lstStyle/>
          <a:p>
            <a:pPr algn="ctr"/>
            <a:r>
              <a:rPr lang="en-US" b="1" kern="1200" dirty="0">
                <a:solidFill>
                  <a:srgbClr val="213315"/>
                </a:solidFill>
                <a:latin typeface="Arial" panose="020B0604020202020204" pitchFamily="34" charset="0"/>
                <a:cs typeface="Arial" panose="020B0604020202020204" pitchFamily="34" charset="0"/>
              </a:rPr>
              <a:t>Policy and Governance</a:t>
            </a:r>
          </a:p>
        </p:txBody>
      </p:sp>
      <p:sp>
        <p:nvSpPr>
          <p:cNvPr id="11" name="TextBox 10">
            <a:extLst>
              <a:ext uri="{FF2B5EF4-FFF2-40B4-BE49-F238E27FC236}">
                <a16:creationId xmlns:a16="http://schemas.microsoft.com/office/drawing/2014/main" id="{A510F4B6-71AF-9643-8DB9-8EF1C7D46EB5}"/>
              </a:ext>
            </a:extLst>
          </p:cNvPr>
          <p:cNvSpPr txBox="1"/>
          <p:nvPr/>
        </p:nvSpPr>
        <p:spPr>
          <a:xfrm>
            <a:off x="296038" y="1276350"/>
            <a:ext cx="5765800" cy="4832092"/>
          </a:xfrm>
          <a:prstGeom prst="rect">
            <a:avLst/>
          </a:prstGeom>
          <a:noFill/>
        </p:spPr>
        <p:txBody>
          <a:bodyPr wrap="square" rtlCol="0">
            <a:spAutoFit/>
          </a:bodyPr>
          <a:lstStyle/>
          <a:p>
            <a:r>
              <a:rPr lang="en-GB" sz="1400" b="0" i="0" u="none" strike="noStrike" dirty="0">
                <a:solidFill>
                  <a:srgbClr val="213315"/>
                </a:solidFill>
                <a:effectLst/>
                <a:latin typeface="Arial" panose="020B0604020202020204" pitchFamily="34" charset="0"/>
              </a:rPr>
              <a:t>National programmes such as the NHS Healthcare Inequalities Improvement Programme and the NHS Oversight Framework 2025/26 focus on reducing avoidable differences in health outcomes (NHS England, 2023; England, 2025).</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UK disability discrimination legislation defines long-term impairment and provides legal protection against unfair treatment in access to services (Disability Discrimination Act, 1995).</a:t>
            </a:r>
          </a:p>
          <a:p>
            <a:pPr algn="l"/>
            <a:endParaRPr lang="en-GB" sz="1400" b="0" i="0" u="none" strike="noStrike" dirty="0">
              <a:solidFill>
                <a:srgbClr val="213315"/>
              </a:solidFill>
              <a:effectLst/>
              <a:latin typeface="Arial" panose="020B0604020202020204" pitchFamily="34" charset="0"/>
            </a:endParaRPr>
          </a:p>
          <a:p>
            <a:r>
              <a:rPr lang="en-GB" sz="1400" b="0" i="0" u="none" strike="noStrike" dirty="0">
                <a:solidFill>
                  <a:srgbClr val="213315"/>
                </a:solidFill>
                <a:effectLst/>
                <a:latin typeface="Arial" panose="020B0604020202020204" pitchFamily="34" charset="0"/>
              </a:rPr>
              <a:t>The Care Act 2014 and Health and Care Act 2022 place legal duties on services to promote wellbeing, prevention and joined-up working across health and social care (Care Act, 2014; Health and Care Act, 2022).</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Health outcomes in England continue to follow a strong social pattern linked to deprivation, ethnicity, housing and social exclusion (Williams et al., 2022; Marmot et al., 2020).</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Inclusion Health evidence shows that socially excluded groups often face ongoing barriers to prevention, early support and mainstream healthcare (</a:t>
            </a:r>
            <a:r>
              <a:rPr lang="en-GB" sz="1400" b="0" i="0" strike="noStrike" dirty="0" err="1">
                <a:solidFill>
                  <a:srgbClr val="213315"/>
                </a:solidFill>
                <a:effectLst/>
                <a:latin typeface="Arial" panose="020B0604020202020204" pitchFamily="34" charset="0"/>
              </a:rPr>
              <a:t>G</a:t>
            </a:r>
            <a:r>
              <a:rPr lang="en-GB" sz="1400" u="none" dirty="0" err="1">
                <a:solidFill>
                  <a:srgbClr val="213315"/>
                </a:solidFill>
                <a:latin typeface="Arial" panose="020B0604020202020204" pitchFamily="34" charset="0"/>
              </a:rPr>
              <a:t>ov.uk</a:t>
            </a:r>
            <a:r>
              <a:rPr lang="en-GB" sz="1400" b="0" i="0" strike="noStrike" dirty="0">
                <a:solidFill>
                  <a:srgbClr val="213315"/>
                </a:solidFill>
                <a:effectLst/>
                <a:latin typeface="Arial" panose="020B0604020202020204" pitchFamily="34" charset="0"/>
              </a:rPr>
              <a:t> </a:t>
            </a:r>
            <a:r>
              <a:rPr lang="en-GB" sz="1400" b="0" i="0" u="none" strike="noStrike" dirty="0">
                <a:solidFill>
                  <a:srgbClr val="213315"/>
                </a:solidFill>
                <a:effectLst/>
                <a:latin typeface="Arial" panose="020B0604020202020204" pitchFamily="34" charset="0"/>
              </a:rPr>
              <a:t>2021; Race Equality Foundation, 2022).</a:t>
            </a:r>
          </a:p>
          <a:p>
            <a:pPr algn="l"/>
            <a:endParaRPr lang="en-GB" sz="1400" dirty="0">
              <a:solidFill>
                <a:srgbClr val="213315"/>
              </a:solidFill>
              <a:latin typeface="Arial" panose="020B0604020202020204" pitchFamily="34" charset="0"/>
            </a:endParaRPr>
          </a:p>
        </p:txBody>
      </p:sp>
      <p:sp>
        <p:nvSpPr>
          <p:cNvPr id="15" name="TextBox 14">
            <a:extLst>
              <a:ext uri="{FF2B5EF4-FFF2-40B4-BE49-F238E27FC236}">
                <a16:creationId xmlns:a16="http://schemas.microsoft.com/office/drawing/2014/main" id="{E4F56D05-DB1A-994A-ADC6-A05F7E1B95D7}"/>
              </a:ext>
            </a:extLst>
          </p:cNvPr>
          <p:cNvSpPr txBox="1"/>
          <p:nvPr/>
        </p:nvSpPr>
        <p:spPr>
          <a:xfrm>
            <a:off x="6310376" y="2933216"/>
            <a:ext cx="5664200" cy="1231106"/>
          </a:xfrm>
          <a:prstGeom prst="rect">
            <a:avLst/>
          </a:prstGeom>
          <a:noFill/>
        </p:spPr>
        <p:txBody>
          <a:bodyPr wrap="square" rtlCol="0">
            <a:spAutoFit/>
          </a:bodyPr>
          <a:lstStyle/>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Despite extensive policy and legal action, major reviews show that health inequalities remain deeply rooted, highlighting a continuing gap between policy goals and real-life outcomes (Marmot et al., 2020).</a:t>
            </a:r>
          </a:p>
          <a:p>
            <a:endParaRPr lang="en-GB" dirty="0"/>
          </a:p>
        </p:txBody>
      </p:sp>
      <p:sp>
        <p:nvSpPr>
          <p:cNvPr id="16" name="Frame 15">
            <a:extLst>
              <a:ext uri="{FF2B5EF4-FFF2-40B4-BE49-F238E27FC236}">
                <a16:creationId xmlns:a16="http://schemas.microsoft.com/office/drawing/2014/main" id="{D598FCBF-0785-644F-802A-299C3AB46974}"/>
              </a:ext>
            </a:extLst>
          </p:cNvPr>
          <p:cNvSpPr/>
          <p:nvPr/>
        </p:nvSpPr>
        <p:spPr>
          <a:xfrm>
            <a:off x="6242051" y="2790824"/>
            <a:ext cx="5785793" cy="1446549"/>
          </a:xfrm>
          <a:prstGeom prst="frame">
            <a:avLst>
              <a:gd name="adj1" fmla="val 7580"/>
            </a:avLst>
          </a:prstGeom>
          <a:solidFill>
            <a:schemeClr val="accent6">
              <a:lumMod val="60000"/>
              <a:lumOff val="40000"/>
              <a:alpha val="48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3661858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Picture 6" descr="A group of people standing around gears&#10;&#10;Description automatically generated">
            <a:extLst>
              <a:ext uri="{FF2B5EF4-FFF2-40B4-BE49-F238E27FC236}">
                <a16:creationId xmlns:a16="http://schemas.microsoft.com/office/drawing/2014/main" id="{04533057-39C3-7E47-BBA5-05446CEE7A4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6096000" y="21157"/>
            <a:ext cx="6092952" cy="6815686"/>
          </a:xfrm>
          <a:prstGeom prst="rect">
            <a:avLst/>
          </a:prstGeom>
        </p:spPr>
      </p:pic>
      <p:sp>
        <p:nvSpPr>
          <p:cNvPr id="2" name="Title 1">
            <a:extLst>
              <a:ext uri="{FF2B5EF4-FFF2-40B4-BE49-F238E27FC236}">
                <a16:creationId xmlns:a16="http://schemas.microsoft.com/office/drawing/2014/main" id="{623D377F-26D9-1148-B152-04D6127BB2BB}"/>
              </a:ext>
            </a:extLst>
          </p:cNvPr>
          <p:cNvSpPr>
            <a:spLocks noGrp="1"/>
          </p:cNvSpPr>
          <p:nvPr>
            <p:ph type="title"/>
          </p:nvPr>
        </p:nvSpPr>
        <p:spPr>
          <a:xfrm>
            <a:off x="444501" y="21157"/>
            <a:ext cx="11595100" cy="867649"/>
          </a:xfrm>
        </p:spPr>
        <p:txBody>
          <a:bodyPr vert="horz" lIns="91440" tIns="45720" rIns="91440" bIns="45720" rtlCol="0" anchor="b">
            <a:normAutofit/>
          </a:bodyPr>
          <a:lstStyle/>
          <a:p>
            <a:pPr algn="ctr"/>
            <a:r>
              <a:rPr lang="en-US" b="1" kern="1200" dirty="0">
                <a:solidFill>
                  <a:srgbClr val="213315"/>
                </a:solidFill>
                <a:latin typeface="Arial" panose="020B0604020202020204" pitchFamily="34" charset="0"/>
                <a:cs typeface="Arial" panose="020B0604020202020204" pitchFamily="34" charset="0"/>
              </a:rPr>
              <a:t>Policy and Governance…</a:t>
            </a:r>
            <a:r>
              <a:rPr lang="en-US" b="1" kern="1200" dirty="0" err="1">
                <a:solidFill>
                  <a:srgbClr val="213315"/>
                </a:solidFill>
                <a:latin typeface="Arial" panose="020B0604020202020204" pitchFamily="34" charset="0"/>
                <a:cs typeface="Arial" panose="020B0604020202020204" pitchFamily="34" charset="0"/>
              </a:rPr>
              <a:t>cont</a:t>
            </a:r>
            <a:endParaRPr lang="en-US" b="1" kern="1200" dirty="0">
              <a:solidFill>
                <a:srgbClr val="213315"/>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CCABFA7-DDE6-6148-AAFF-B3D80CC15A76}"/>
              </a:ext>
            </a:extLst>
          </p:cNvPr>
          <p:cNvSpPr txBox="1"/>
          <p:nvPr/>
        </p:nvSpPr>
        <p:spPr>
          <a:xfrm>
            <a:off x="386411" y="1441401"/>
            <a:ext cx="5323178" cy="4893647"/>
          </a:xfrm>
          <a:prstGeom prst="rect">
            <a:avLst/>
          </a:prstGeom>
          <a:noFill/>
        </p:spPr>
        <p:txBody>
          <a:bodyPr wrap="square" rtlCol="0">
            <a:spAutoFit/>
          </a:bodyPr>
          <a:lstStyle/>
          <a:p>
            <a:pPr algn="l"/>
            <a:r>
              <a:rPr lang="en-GB" sz="1400" b="0" i="0" u="none" strike="noStrike" dirty="0">
                <a:solidFill>
                  <a:srgbClr val="213315"/>
                </a:solidFill>
                <a:effectLst/>
                <a:latin typeface="Arial" panose="020B0604020202020204" pitchFamily="34" charset="0"/>
              </a:rPr>
              <a:t>International evidence shows that improvements in population health remain uneven between and within countries due to differences in social conditions and system resources (</a:t>
            </a:r>
            <a:r>
              <a:rPr lang="en-GB" sz="1400" b="0" i="0" u="none" strike="noStrike" dirty="0" err="1">
                <a:solidFill>
                  <a:srgbClr val="213315"/>
                </a:solidFill>
                <a:effectLst/>
                <a:latin typeface="Arial" panose="020B0604020202020204" pitchFamily="34" charset="0"/>
              </a:rPr>
              <a:t>Lippai</a:t>
            </a:r>
            <a:r>
              <a:rPr lang="en-GB" sz="1400" b="0" i="0" u="none" strike="noStrike" dirty="0">
                <a:solidFill>
                  <a:srgbClr val="213315"/>
                </a:solidFill>
                <a:effectLst/>
                <a:latin typeface="Arial" panose="020B0604020202020204" pitchFamily="34" charset="0"/>
              </a:rPr>
              <a:t> et al., 2025; OHCHR,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International Covenant on Economic, Social and Cultural Rights recognises the right to the highest attainable standard of physical and mental health and places responsibilities on governments to ensure fair access to services (United Nations, 1966; OHCHR,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The UN Convention on the Rights of the Child confirms that governments must ensure children can access necessary healthcare and support (UNICEF UK, n</a:t>
            </a:r>
            <a:r>
              <a:rPr lang="en-GB" sz="1400" dirty="0">
                <a:solidFill>
                  <a:srgbClr val="213315"/>
                </a:solidFill>
                <a:latin typeface="Arial" panose="020B0604020202020204" pitchFamily="34" charset="0"/>
              </a:rPr>
              <a:t>o date</a:t>
            </a:r>
            <a:r>
              <a:rPr lang="en-GB" sz="1400" b="0" i="0" u="none" strike="noStrike" dirty="0">
                <a:solidFill>
                  <a:srgbClr val="213315"/>
                </a:solidFill>
                <a:effectLst/>
                <a:latin typeface="Arial" panose="020B0604020202020204" pitchFamily="34" charset="0"/>
              </a:rPr>
              <a:t>.).</a:t>
            </a:r>
          </a:p>
          <a:p>
            <a:pPr algn="l"/>
            <a:endParaRPr lang="en-GB" sz="1400" b="0" i="0" u="none" strike="noStrike" dirty="0">
              <a:solidFill>
                <a:srgbClr val="213315"/>
              </a:solidFill>
              <a:effectLst/>
              <a:latin typeface="Arial" panose="020B0604020202020204" pitchFamily="34" charset="0"/>
            </a:endParaRPr>
          </a:p>
          <a:p>
            <a:pPr algn="l"/>
            <a:r>
              <a:rPr lang="en-GB" sz="1400" b="0" i="0" u="none" strike="noStrike" dirty="0">
                <a:solidFill>
                  <a:srgbClr val="213315"/>
                </a:solidFill>
                <a:effectLst/>
                <a:latin typeface="Arial" panose="020B0604020202020204" pitchFamily="34" charset="0"/>
              </a:rPr>
              <a:t>International approaches such as WHO One Health and European Union strategy encourage coordinated action across services to address complex health challenges (World Health Organization, 2023; European Parliamentary Research Service, 2024).</a:t>
            </a:r>
          </a:p>
          <a:p>
            <a:pPr algn="l"/>
            <a:endParaRPr lang="en-GB" sz="1400" b="0" i="0" u="none" strike="noStrike" dirty="0">
              <a:solidFill>
                <a:srgbClr val="213315"/>
              </a:solidFill>
              <a:effectLst/>
              <a:latin typeface="Arial" panose="020B0604020202020204" pitchFamily="34" charset="0"/>
            </a:endParaRPr>
          </a:p>
          <a:p>
            <a:endParaRPr lang="en-GB" dirty="0"/>
          </a:p>
        </p:txBody>
      </p:sp>
      <p:grpSp>
        <p:nvGrpSpPr>
          <p:cNvPr id="3" name="Group 2">
            <a:extLst>
              <a:ext uri="{FF2B5EF4-FFF2-40B4-BE49-F238E27FC236}">
                <a16:creationId xmlns:a16="http://schemas.microsoft.com/office/drawing/2014/main" id="{7CBB189F-ADAA-F544-A7A2-BCD2D1E8035F}"/>
              </a:ext>
            </a:extLst>
          </p:cNvPr>
          <p:cNvGrpSpPr/>
          <p:nvPr/>
        </p:nvGrpSpPr>
        <p:grpSpPr>
          <a:xfrm>
            <a:off x="6283324" y="2790825"/>
            <a:ext cx="5908676" cy="1276350"/>
            <a:chOff x="93662" y="2790825"/>
            <a:chExt cx="5908676" cy="1276350"/>
          </a:xfrm>
        </p:grpSpPr>
        <p:sp>
          <p:nvSpPr>
            <p:cNvPr id="18" name="TextBox 17">
              <a:extLst>
                <a:ext uri="{FF2B5EF4-FFF2-40B4-BE49-F238E27FC236}">
                  <a16:creationId xmlns:a16="http://schemas.microsoft.com/office/drawing/2014/main" id="{C7CF6ABC-97CE-2247-872E-8F6922F0770D}"/>
                </a:ext>
              </a:extLst>
            </p:cNvPr>
            <p:cNvSpPr txBox="1"/>
            <p:nvPr/>
          </p:nvSpPr>
          <p:spPr>
            <a:xfrm>
              <a:off x="153275" y="2951946"/>
              <a:ext cx="5664200" cy="95410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International human rights organisations emphasise that equitable access to healthcare is a fundamental human right, while highlighting continuing gaps between global commitments and lived experience (Amnesty International, 2025).</a:t>
              </a:r>
              <a:endParaRPr lang="en-GB" dirty="0"/>
            </a:p>
          </p:txBody>
        </p:sp>
        <p:sp>
          <p:nvSpPr>
            <p:cNvPr id="16" name="Frame 15">
              <a:extLst>
                <a:ext uri="{FF2B5EF4-FFF2-40B4-BE49-F238E27FC236}">
                  <a16:creationId xmlns:a16="http://schemas.microsoft.com/office/drawing/2014/main" id="{D598FCBF-0785-644F-802A-299C3AB46974}"/>
                </a:ext>
              </a:extLst>
            </p:cNvPr>
            <p:cNvSpPr/>
            <p:nvPr/>
          </p:nvSpPr>
          <p:spPr>
            <a:xfrm>
              <a:off x="93662" y="2790825"/>
              <a:ext cx="5908676" cy="1276350"/>
            </a:xfrm>
            <a:prstGeom prst="frame">
              <a:avLst>
                <a:gd name="adj1" fmla="val 7580"/>
              </a:avLst>
            </a:prstGeom>
            <a:solidFill>
              <a:schemeClr val="accent6">
                <a:lumMod val="60000"/>
                <a:lumOff val="40000"/>
                <a:alpha val="48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solidFill>
                  <a:schemeClr val="tx1"/>
                </a:solidFill>
              </a:endParaRPr>
            </a:p>
          </p:txBody>
        </p:sp>
      </p:grpSp>
    </p:spTree>
    <p:extLst>
      <p:ext uri="{BB962C8B-B14F-4D97-AF65-F5344CB8AC3E}">
        <p14:creationId xmlns:p14="http://schemas.microsoft.com/office/powerpoint/2010/main" val="668373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559C7F-5919-0C4C-A4B9-224EA722C3B7}"/>
              </a:ext>
            </a:extLst>
          </p:cNvPr>
          <p:cNvSpPr>
            <a:spLocks noGrp="1"/>
          </p:cNvSpPr>
          <p:nvPr>
            <p:ph type="title"/>
          </p:nvPr>
        </p:nvSpPr>
        <p:spPr>
          <a:xfrm>
            <a:off x="546101" y="-61270"/>
            <a:ext cx="9944099" cy="1298876"/>
          </a:xfrm>
        </p:spPr>
        <p:txBody>
          <a:bodyPr vert="horz" lIns="91440" tIns="45720" rIns="91440" bIns="45720" rtlCol="0" anchor="ctr">
            <a:normAutofit/>
          </a:bodyPr>
          <a:lstStyle/>
          <a:p>
            <a:r>
              <a:rPr lang="en-US" b="1" kern="1200" dirty="0">
                <a:solidFill>
                  <a:schemeClr val="accent6">
                    <a:lumMod val="50000"/>
                  </a:schemeClr>
                </a:solidFill>
                <a:latin typeface="Arial" panose="020B0604020202020204" pitchFamily="34" charset="0"/>
                <a:cs typeface="Arial" panose="020B0604020202020204" pitchFamily="34" charset="0"/>
              </a:rPr>
              <a:t>Case Study: Saheli Hub</a:t>
            </a:r>
          </a:p>
        </p:txBody>
      </p:sp>
      <p:sp>
        <p:nvSpPr>
          <p:cNvPr id="3" name="TextBox 2">
            <a:extLst>
              <a:ext uri="{FF2B5EF4-FFF2-40B4-BE49-F238E27FC236}">
                <a16:creationId xmlns:a16="http://schemas.microsoft.com/office/drawing/2014/main" id="{B90853DA-AA73-644C-9936-7CAA1F9AB62C}"/>
              </a:ext>
            </a:extLst>
          </p:cNvPr>
          <p:cNvSpPr txBox="1"/>
          <p:nvPr/>
        </p:nvSpPr>
        <p:spPr>
          <a:xfrm>
            <a:off x="0" y="956468"/>
            <a:ext cx="8166101" cy="5533232"/>
          </a:xfrm>
          <a:prstGeom prst="rect">
            <a:avLst/>
          </a:prstGeom>
        </p:spPr>
        <p:txBody>
          <a:bodyPr vert="horz" lIns="91440" tIns="45720" rIns="91440" bIns="45720" rtlCol="0">
            <a:noAutofit/>
          </a:bodyPr>
          <a:lstStyle/>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Saheli Hub is a Birmingham-based community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supporting minority ethnic women who are often under-represented in mainstream services (Saheli Hub, no date)</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Delivers culturally appropriate physical activity, prevention and wellbeing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programme</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within trusted community settings</a:t>
            </a:r>
          </a:p>
          <a:p>
            <a:pPr marL="285750" indent="-28575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Prevention-focused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programmes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support physical and mental wellbeing (Saheli Hub, 2024)</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Women-only culturally safe spaces reduce participation barriers linked to gender, culture and confidence</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Active travel initiatives contribute to healthier and more environmentally sustainable communities</a:t>
            </a: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Targeted delivery in highly deprived areas supports reduction of health inequalities</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sz="1400" b="0" i="0" u="none" strike="noStrike" dirty="0">
                <a:solidFill>
                  <a:schemeClr val="accent6">
                    <a:lumMod val="50000"/>
                  </a:schemeClr>
                </a:solidFill>
                <a:effectLst/>
                <a:latin typeface="Arial" panose="020B0604020202020204" pitchFamily="34" charset="0"/>
              </a:rPr>
              <a:t>Health information and community education support improved health literacy and informed decision-making (WHO, 2024)</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Partnership working with NHS primary care, social prescribing link workers, Birmingham City Council and voluntary sector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(Saheli Hub, 2024; Saheli Hub, no date)</a:t>
            </a:r>
          </a:p>
          <a:p>
            <a:pPr marL="285750" indent="-28575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Supports Sustainable Development Goal 3 and Marmot’s social determinants of health (Marmot et al., 2020)</a:t>
            </a:r>
          </a:p>
        </p:txBody>
      </p:sp>
      <p:pic>
        <p:nvPicPr>
          <p:cNvPr id="6" name="Picture 5" descr="A screenshot of a computer&#10;&#10;Description automatically generated">
            <a:extLst>
              <a:ext uri="{FF2B5EF4-FFF2-40B4-BE49-F238E27FC236}">
                <a16:creationId xmlns:a16="http://schemas.microsoft.com/office/drawing/2014/main" id="{5A5F70B0-67BB-1C44-AD13-59ACE507E482}"/>
              </a:ext>
            </a:extLst>
          </p:cNvPr>
          <p:cNvPicPr>
            <a:picLocks noChangeAspect="1"/>
          </p:cNvPicPr>
          <p:nvPr/>
        </p:nvPicPr>
        <p:blipFill rotWithShape="1">
          <a:blip r:embed="rId2"/>
          <a:srcRect l="2084" t="10364" r="4399" b="8703"/>
          <a:stretch/>
        </p:blipFill>
        <p:spPr>
          <a:xfrm>
            <a:off x="8026400" y="1561343"/>
            <a:ext cx="3807747" cy="3151625"/>
          </a:xfrm>
          <a:prstGeom prst="rect">
            <a:avLst/>
          </a:prstGeom>
        </p:spPr>
      </p:pic>
    </p:spTree>
    <p:extLst>
      <p:ext uri="{BB962C8B-B14F-4D97-AF65-F5344CB8AC3E}">
        <p14:creationId xmlns:p14="http://schemas.microsoft.com/office/powerpoint/2010/main" val="1904262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1DCD-CD9A-374C-9F4D-4C67C36AAF2A}"/>
              </a:ext>
            </a:extLst>
          </p:cNvPr>
          <p:cNvSpPr>
            <a:spLocks noGrp="1"/>
          </p:cNvSpPr>
          <p:nvPr>
            <p:ph type="title"/>
          </p:nvPr>
        </p:nvSpPr>
        <p:spPr>
          <a:xfrm>
            <a:off x="838200" y="276225"/>
            <a:ext cx="10515600" cy="1325563"/>
          </a:xfrm>
        </p:spPr>
        <p:txBody>
          <a:bodyPr/>
          <a:lstStyle/>
          <a:p>
            <a:r>
              <a:rPr lang="en-GB" b="1" dirty="0">
                <a:solidFill>
                  <a:schemeClr val="accent6">
                    <a:lumMod val="50000"/>
                  </a:schemeClr>
                </a:solidFill>
                <a:latin typeface="Arial" panose="020B0604020202020204" pitchFamily="34" charset="0"/>
                <a:cs typeface="Arial" panose="020B0604020202020204" pitchFamily="34" charset="0"/>
              </a:rPr>
              <a:t>Case study…</a:t>
            </a:r>
            <a:r>
              <a:rPr lang="en-GB" b="1" dirty="0" err="1">
                <a:solidFill>
                  <a:schemeClr val="accent6">
                    <a:lumMod val="50000"/>
                  </a:schemeClr>
                </a:solidFill>
                <a:latin typeface="Arial" panose="020B0604020202020204" pitchFamily="34" charset="0"/>
                <a:cs typeface="Arial" panose="020B0604020202020204" pitchFamily="34" charset="0"/>
              </a:rPr>
              <a:t>cont</a:t>
            </a:r>
            <a:endParaRPr lang="en-GB" b="1" dirty="0">
              <a:solidFill>
                <a:schemeClr val="accent6">
                  <a:lumMod val="5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C124B6-1FA2-1B43-8707-B0A3649A559A}"/>
              </a:ext>
            </a:extLst>
          </p:cNvPr>
          <p:cNvSpPr txBox="1"/>
          <p:nvPr/>
        </p:nvSpPr>
        <p:spPr>
          <a:xfrm>
            <a:off x="190500" y="1468437"/>
            <a:ext cx="3187700" cy="5970865"/>
          </a:xfrm>
          <a:prstGeom prst="rect">
            <a:avLst/>
          </a:prstGeom>
          <a:noFill/>
        </p:spPr>
        <p:txBody>
          <a:bodyPr wrap="square" rtlCol="0">
            <a:spAutoFit/>
          </a:bodyPr>
          <a:lstStyle/>
          <a:p>
            <a:pPr algn="l"/>
            <a:r>
              <a:rPr lang="en-GB" sz="1400" b="0" i="0" u="none" strike="noStrike" dirty="0">
                <a:solidFill>
                  <a:schemeClr val="accent6">
                    <a:lumMod val="50000"/>
                  </a:schemeClr>
                </a:solidFill>
                <a:effectLst/>
                <a:latin typeface="Arial" panose="020B0604020202020204" pitchFamily="34" charset="0"/>
              </a:rPr>
              <a:t>Health checks and education increase awareness of long-term health risks (HBM: perceived susceptibility/severity)</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Women-only culturally safe delivery reduces participation barriers </a:t>
            </a:r>
          </a:p>
          <a:p>
            <a:pPr algn="l"/>
            <a:r>
              <a:rPr lang="en-GB" sz="1400" b="0" i="0" u="none" strike="noStrike" dirty="0">
                <a:solidFill>
                  <a:schemeClr val="accent6">
                    <a:lumMod val="50000"/>
                  </a:schemeClr>
                </a:solidFill>
                <a:effectLst/>
                <a:latin typeface="Arial" panose="020B0604020202020204" pitchFamily="34" charset="0"/>
              </a:rPr>
              <a:t>(HBM: perceived barriers)</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Social prescribing referrals and community outreach prompt engagement </a:t>
            </a:r>
          </a:p>
          <a:p>
            <a:pPr algn="l"/>
            <a:r>
              <a:rPr lang="en-GB" sz="1400" b="0" i="0" u="none" strike="noStrike" dirty="0">
                <a:solidFill>
                  <a:schemeClr val="accent6">
                    <a:lumMod val="50000"/>
                  </a:schemeClr>
                </a:solidFill>
                <a:effectLst/>
                <a:latin typeface="Arial" panose="020B0604020202020204" pitchFamily="34" charset="0"/>
              </a:rPr>
              <a:t>(HBM: cues to action)</a:t>
            </a:r>
          </a:p>
          <a:p>
            <a:pPr algn="l"/>
            <a:endParaRPr lang="en-GB" sz="1400" b="0" i="0" u="none" strike="noStrike" dirty="0">
              <a:solidFill>
                <a:schemeClr val="accent6">
                  <a:lumMod val="50000"/>
                </a:schemeClr>
              </a:solidFill>
              <a:effectLst/>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Structured beginner sessions build confidence for sustained behaviour change (HBM: self-efficacy) (</a:t>
            </a:r>
            <a:r>
              <a:rPr lang="en-GB" sz="1400" b="0" i="0" u="none" strike="noStrike" dirty="0" err="1">
                <a:solidFill>
                  <a:schemeClr val="accent6">
                    <a:lumMod val="50000"/>
                  </a:schemeClr>
                </a:solidFill>
                <a:effectLst/>
                <a:latin typeface="Arial" panose="020B0604020202020204" pitchFamily="34" charset="0"/>
              </a:rPr>
              <a:t>Alyafei</a:t>
            </a:r>
            <a:r>
              <a:rPr lang="en-GB" sz="1400" b="0" i="0" u="none" strike="noStrike" dirty="0">
                <a:solidFill>
                  <a:schemeClr val="accent6">
                    <a:lumMod val="50000"/>
                  </a:schemeClr>
                </a:solidFill>
                <a:effectLst/>
                <a:latin typeface="Arial" panose="020B0604020202020204" pitchFamily="34" charset="0"/>
              </a:rPr>
              <a:t> and </a:t>
            </a:r>
            <a:r>
              <a:rPr lang="en-GB" sz="1400" b="0" i="0" u="none" strike="noStrike" dirty="0" err="1">
                <a:solidFill>
                  <a:schemeClr val="accent6">
                    <a:lumMod val="50000"/>
                  </a:schemeClr>
                </a:solidFill>
                <a:effectLst/>
                <a:latin typeface="Arial" panose="020B0604020202020204" pitchFamily="34" charset="0"/>
              </a:rPr>
              <a:t>Carr</a:t>
            </a:r>
            <a:r>
              <a:rPr lang="en-GB" sz="1400" b="0" i="0" u="none" strike="noStrike" dirty="0">
                <a:solidFill>
                  <a:schemeClr val="accent6">
                    <a:lumMod val="50000"/>
                  </a:schemeClr>
                </a:solidFill>
                <a:effectLst/>
                <a:latin typeface="Arial" panose="020B0604020202020204" pitchFamily="34" charset="0"/>
              </a:rPr>
              <a:t>, 2024)</a:t>
            </a:r>
          </a:p>
          <a:p>
            <a:pPr algn="l"/>
            <a:endParaRPr lang="en-GB" sz="1400" dirty="0">
              <a:solidFill>
                <a:schemeClr val="accent6">
                  <a:lumMod val="50000"/>
                </a:schemeClr>
              </a:solidFill>
              <a:latin typeface="Arial" panose="020B0604020202020204" pitchFamily="34" charset="0"/>
            </a:endParaRPr>
          </a:p>
          <a:p>
            <a:pPr algn="l"/>
            <a:r>
              <a:rPr lang="en-GB" sz="1400" b="0" i="0" u="none" strike="noStrike" dirty="0">
                <a:solidFill>
                  <a:schemeClr val="accent6">
                    <a:lumMod val="50000"/>
                  </a:schemeClr>
                </a:solidFill>
                <a:effectLst/>
                <a:latin typeface="Arial" panose="020B0604020202020204" pitchFamily="34" charset="0"/>
              </a:rPr>
              <a:t>471 health checks delivered, 82 participants referred to GP through prevention programme (Saheli Hub, 2024)</a:t>
            </a:r>
          </a:p>
          <a:p>
            <a:pPr algn="l"/>
            <a:endParaRPr lang="en-GB" sz="1400" dirty="0">
              <a:solidFill>
                <a:srgbClr val="213315"/>
              </a:solidFill>
              <a:latin typeface="Arial" panose="020B0604020202020204" pitchFamily="34" charset="0"/>
            </a:endParaRPr>
          </a:p>
          <a:p>
            <a:pPr algn="l"/>
            <a:endParaRPr lang="en-GB" sz="1400" b="0" i="0" u="none" strike="noStrike" dirty="0">
              <a:solidFill>
                <a:srgbClr val="213315"/>
              </a:solidFill>
              <a:effectLst/>
              <a:latin typeface="Arial" panose="020B0604020202020204" pitchFamily="34" charset="0"/>
            </a:endParaRPr>
          </a:p>
          <a:p>
            <a:pPr algn="l"/>
            <a:endParaRPr lang="en-GB" sz="1400" b="0" i="0" u="none" strike="noStrike" dirty="0">
              <a:solidFill>
                <a:srgbClr val="213315"/>
              </a:solidFill>
              <a:effectLst/>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CFAB891-BDF2-5143-9619-F0F541886AD6}"/>
              </a:ext>
            </a:extLst>
          </p:cNvPr>
          <p:cNvSpPr txBox="1"/>
          <p:nvPr/>
        </p:nvSpPr>
        <p:spPr>
          <a:xfrm>
            <a:off x="8339786" y="1613118"/>
            <a:ext cx="3352800" cy="1815882"/>
          </a:xfrm>
          <a:prstGeom prst="rect">
            <a:avLst/>
          </a:prstGeom>
          <a:noFill/>
        </p:spPr>
        <p:txBody>
          <a:bodyPr wrap="square" rtlCol="0">
            <a:spAutoFit/>
          </a:bodyPr>
          <a:lstStyle/>
          <a:p>
            <a:pPr algn="l"/>
            <a:r>
              <a:rPr lang="en-GB" sz="1400" b="1" i="0" u="none" strike="noStrike" dirty="0">
                <a:solidFill>
                  <a:srgbClr val="213315"/>
                </a:solidFill>
                <a:effectLst/>
                <a:latin typeface="Arial" panose="020B0604020202020204" pitchFamily="34" charset="0"/>
              </a:rPr>
              <a:t>Key challenges</a:t>
            </a:r>
          </a:p>
          <a:p>
            <a:pPr algn="l"/>
            <a:r>
              <a:rPr lang="en-GB" sz="1400" b="0" i="0" u="none" strike="noStrike" dirty="0">
                <a:solidFill>
                  <a:schemeClr val="accent6">
                    <a:lumMod val="50000"/>
                  </a:schemeClr>
                </a:solidFill>
                <a:effectLst/>
                <a:latin typeface="Arial" panose="020B0604020202020204" pitchFamily="34" charset="0"/>
              </a:rPr>
              <a:t>Short-term and project-based funding creates sustainability pressures</a:t>
            </a:r>
          </a:p>
          <a:p>
            <a:pPr algn="l"/>
            <a:r>
              <a:rPr lang="en-GB" sz="1400" b="0" i="0" u="none" strike="noStrike" dirty="0">
                <a:solidFill>
                  <a:schemeClr val="accent6">
                    <a:lumMod val="50000"/>
                  </a:schemeClr>
                </a:solidFill>
                <a:effectLst/>
                <a:latin typeface="Arial" panose="020B0604020202020204" pitchFamily="34" charset="0"/>
              </a:rPr>
              <a:t>Demand in deprived communities continues to rise</a:t>
            </a:r>
          </a:p>
          <a:p>
            <a:pPr algn="l"/>
            <a:r>
              <a:rPr lang="en-GB" sz="1400" b="0" i="0" u="none" strike="noStrike" dirty="0">
                <a:solidFill>
                  <a:schemeClr val="accent6">
                    <a:lumMod val="50000"/>
                  </a:schemeClr>
                </a:solidFill>
                <a:effectLst/>
                <a:latin typeface="Arial" panose="020B0604020202020204" pitchFamily="34" charset="0"/>
              </a:rPr>
              <a:t>Community programmes alone cannot fully address structural drivers of health inequality (Marmot et al., 2020)</a:t>
            </a:r>
          </a:p>
        </p:txBody>
      </p:sp>
      <p:graphicFrame>
        <p:nvGraphicFramePr>
          <p:cNvPr id="6" name="Diagram 5">
            <a:extLst>
              <a:ext uri="{FF2B5EF4-FFF2-40B4-BE49-F238E27FC236}">
                <a16:creationId xmlns:a16="http://schemas.microsoft.com/office/drawing/2014/main" id="{91E51688-3F22-BB44-B6CA-F92233E377BC}"/>
              </a:ext>
            </a:extLst>
          </p:cNvPr>
          <p:cNvGraphicFramePr/>
          <p:nvPr>
            <p:extLst>
              <p:ext uri="{D42A27DB-BD31-4B8C-83A1-F6EECF244321}">
                <p14:modId xmlns:p14="http://schemas.microsoft.com/office/powerpoint/2010/main" val="953060410"/>
              </p:ext>
            </p:extLst>
          </p:nvPr>
        </p:nvGraphicFramePr>
        <p:xfrm>
          <a:off x="3771900" y="830748"/>
          <a:ext cx="4648200" cy="4357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5E11FFF6-DE9F-B747-8907-719218B25029}"/>
              </a:ext>
            </a:extLst>
          </p:cNvPr>
          <p:cNvGraphicFramePr/>
          <p:nvPr>
            <p:extLst>
              <p:ext uri="{D42A27DB-BD31-4B8C-83A1-F6EECF244321}">
                <p14:modId xmlns:p14="http://schemas.microsoft.com/office/powerpoint/2010/main" val="2813355624"/>
              </p:ext>
            </p:extLst>
          </p:nvPr>
        </p:nvGraphicFramePr>
        <p:xfrm>
          <a:off x="3968750" y="4827449"/>
          <a:ext cx="4254500" cy="17543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9" descr="A screenshot of a computer&#10;&#10;Description automatically generated">
            <a:extLst>
              <a:ext uri="{FF2B5EF4-FFF2-40B4-BE49-F238E27FC236}">
                <a16:creationId xmlns:a16="http://schemas.microsoft.com/office/drawing/2014/main" id="{7B483C77-FB20-EA4F-8617-35F5AE4D2AE0}"/>
              </a:ext>
            </a:extLst>
          </p:cNvPr>
          <p:cNvPicPr>
            <a:picLocks noChangeAspect="1"/>
          </p:cNvPicPr>
          <p:nvPr/>
        </p:nvPicPr>
        <p:blipFill rotWithShape="1">
          <a:blip r:embed="rId12"/>
          <a:srcRect l="2083" t="12586" r="78578" b="76689"/>
          <a:stretch/>
        </p:blipFill>
        <p:spPr>
          <a:xfrm>
            <a:off x="8931275" y="276225"/>
            <a:ext cx="2609850" cy="1097991"/>
          </a:xfrm>
          <a:prstGeom prst="rect">
            <a:avLst/>
          </a:prstGeom>
        </p:spPr>
      </p:pic>
      <p:pic>
        <p:nvPicPr>
          <p:cNvPr id="12" name="Picture 11" descr="A diagram of a health belief model&#10;&#10;Description automatically generated">
            <a:extLst>
              <a:ext uri="{FF2B5EF4-FFF2-40B4-BE49-F238E27FC236}">
                <a16:creationId xmlns:a16="http://schemas.microsoft.com/office/drawing/2014/main" id="{D915D4CC-426E-8A43-B0E0-8DC2F2A9AC3E}"/>
              </a:ext>
            </a:extLst>
          </p:cNvPr>
          <p:cNvPicPr>
            <a:picLocks noChangeAspect="1"/>
          </p:cNvPicPr>
          <p:nvPr/>
        </p:nvPicPr>
        <p:blipFill rotWithShape="1">
          <a:blip r:embed="rId13">
            <a:extLst>
              <a:ext uri="{837473B0-CC2E-450A-ABE3-18F120FF3D39}">
                <a1611:picAttrSrcUrl xmlns:a1611="http://schemas.microsoft.com/office/drawing/2016/11/main" r:id="rId14"/>
              </a:ext>
            </a:extLst>
          </a:blip>
          <a:srcRect l="7207" t="12114" r="8210" b="8148"/>
          <a:stretch/>
        </p:blipFill>
        <p:spPr>
          <a:xfrm>
            <a:off x="8276701" y="3649112"/>
            <a:ext cx="3792827" cy="2763352"/>
          </a:xfrm>
          <a:prstGeom prst="rect">
            <a:avLst/>
          </a:prstGeom>
        </p:spPr>
      </p:pic>
      <p:sp>
        <p:nvSpPr>
          <p:cNvPr id="13" name="TextBox 12">
            <a:extLst>
              <a:ext uri="{FF2B5EF4-FFF2-40B4-BE49-F238E27FC236}">
                <a16:creationId xmlns:a16="http://schemas.microsoft.com/office/drawing/2014/main" id="{F6B4C690-250D-C246-9F55-90413D7A3434}"/>
              </a:ext>
            </a:extLst>
          </p:cNvPr>
          <p:cNvSpPr txBox="1"/>
          <p:nvPr/>
        </p:nvSpPr>
        <p:spPr>
          <a:xfrm>
            <a:off x="1659172" y="6858000"/>
            <a:ext cx="8873656"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1060094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6FB563-42C5-DB40-B20B-080366F86F90}"/>
              </a:ext>
            </a:extLst>
          </p:cNvPr>
          <p:cNvSpPr>
            <a:spLocks noGrp="1"/>
          </p:cNvSpPr>
          <p:nvPr>
            <p:ph type="title"/>
          </p:nvPr>
        </p:nvSpPr>
        <p:spPr>
          <a:xfrm>
            <a:off x="838202" y="46038"/>
            <a:ext cx="7873997" cy="1338262"/>
          </a:xfrm>
        </p:spPr>
        <p:txBody>
          <a:bodyPr vert="horz" lIns="91440" tIns="45720" rIns="91440" bIns="45720" rtlCol="0" anchor="ctr">
            <a:normAutofit/>
          </a:bodyPr>
          <a:lstStyle/>
          <a:p>
            <a:r>
              <a:rPr lang="en-US" b="1" kern="1200" dirty="0">
                <a:solidFill>
                  <a:schemeClr val="tx1"/>
                </a:solidFill>
                <a:latin typeface="Arial" panose="020B0604020202020204" pitchFamily="34" charset="0"/>
                <a:cs typeface="Arial" panose="020B0604020202020204" pitchFamily="34" charset="0"/>
              </a:rPr>
              <a:t>Equity and Access</a:t>
            </a:r>
          </a:p>
        </p:txBody>
      </p:sp>
      <p:sp>
        <p:nvSpPr>
          <p:cNvPr id="9" name="TextBox 8">
            <a:extLst>
              <a:ext uri="{FF2B5EF4-FFF2-40B4-BE49-F238E27FC236}">
                <a16:creationId xmlns:a16="http://schemas.microsoft.com/office/drawing/2014/main" id="{19293A31-5893-0C47-A05F-4CBA009B7EFB}"/>
              </a:ext>
            </a:extLst>
          </p:cNvPr>
          <p:cNvSpPr txBox="1"/>
          <p:nvPr/>
        </p:nvSpPr>
        <p:spPr>
          <a:xfrm>
            <a:off x="838201" y="1384301"/>
            <a:ext cx="5124584" cy="4792662"/>
          </a:xfrm>
          <a:prstGeom prst="rect">
            <a:avLst/>
          </a:prstGeom>
        </p:spPr>
        <p:txBody>
          <a:bodyPr vert="horz" lIns="91440" tIns="45720" rIns="91440" bIns="45720" rtlCol="0">
            <a:normAutofit/>
          </a:bodyPr>
          <a:lstStyle/>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Health outcomes and service engagement remain socially patterned (Marmot et al., 2020)</a:t>
            </a:r>
          </a:p>
          <a:p>
            <a:pPr>
              <a:lnSpc>
                <a:spcPct val="90000"/>
              </a:lnSpc>
              <a:spcAft>
                <a:spcPts val="600"/>
              </a:spcAft>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National policy and regulation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emphasise</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equitable, culturally responsive care (Equality Act, 2010; Care Quality Commission, 2025)</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NHS England initiatives, including the Patient and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Carer</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Race Equality Framework (PCREF), aim to reduce disparities in access and experience (NHS England, 2023)</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Community </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organisations</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such as Saheli Hub support health literacy and engagement (Saheli Hub, 2024; World Health Organization, 2024)</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This may encourage earlier help-seeking and participation in prevention</a:t>
            </a:r>
          </a:p>
          <a:p>
            <a:pPr indent="-228600">
              <a:lnSpc>
                <a:spcPct val="90000"/>
              </a:lnSpc>
              <a:spcAft>
                <a:spcPts val="600"/>
              </a:spcAft>
              <a:buFont typeface="Arial" panose="020B0604020202020204" pitchFamily="34" charset="0"/>
              <a:buChar char="•"/>
            </a:pPr>
            <a:endParaRPr lang="en-US" sz="1400" b="0" i="0" u="none" strike="noStrike" dirty="0">
              <a:solidFill>
                <a:schemeClr val="accent6">
                  <a:lumMod val="5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However, system capacity to deliver consistently equitable access remains variable</a:t>
            </a:r>
          </a:p>
        </p:txBody>
      </p:sp>
      <p:pic>
        <p:nvPicPr>
          <p:cNvPr id="7" name="Picture 6" descr="A comparison of people with apples&#10;&#10;Description automatically generated with medium confidence">
            <a:extLst>
              <a:ext uri="{FF2B5EF4-FFF2-40B4-BE49-F238E27FC236}">
                <a16:creationId xmlns:a16="http://schemas.microsoft.com/office/drawing/2014/main" id="{612BF516-7A12-3C4E-997B-854CD465C26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108" r="9184" b="1"/>
          <a:stretch>
            <a:fillRect/>
          </a:stretch>
        </p:blipFill>
        <p:spPr>
          <a:xfrm>
            <a:off x="6800986" y="1551648"/>
            <a:ext cx="4747547" cy="3783047"/>
          </a:xfrm>
          <a:prstGeom prst="rect">
            <a:avLst/>
          </a:prstGeom>
        </p:spPr>
      </p:pic>
    </p:spTree>
    <p:extLst>
      <p:ext uri="{BB962C8B-B14F-4D97-AF65-F5344CB8AC3E}">
        <p14:creationId xmlns:p14="http://schemas.microsoft.com/office/powerpoint/2010/main" val="252503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11F785-E9DF-9845-B727-AEDC98428D15}"/>
              </a:ext>
            </a:extLst>
          </p:cNvPr>
          <p:cNvSpPr>
            <a:spLocks noGrp="1"/>
          </p:cNvSpPr>
          <p:nvPr>
            <p:ph type="title"/>
          </p:nvPr>
        </p:nvSpPr>
        <p:spPr>
          <a:xfrm>
            <a:off x="3729843" y="228071"/>
            <a:ext cx="4998748" cy="905933"/>
          </a:xfrm>
        </p:spPr>
        <p:txBody>
          <a:bodyPr vert="horz" lIns="91440" tIns="45720" rIns="91440" bIns="45720" rtlCol="0" anchor="ctr">
            <a:noAutofit/>
          </a:bodyPr>
          <a:lstStyle/>
          <a:p>
            <a:r>
              <a:rPr lang="en-US" kern="1200" dirty="0">
                <a:solidFill>
                  <a:srgbClr val="213315"/>
                </a:solidFill>
                <a:latin typeface="Arial" panose="020B0604020202020204" pitchFamily="34" charset="0"/>
                <a:cs typeface="Arial" panose="020B0604020202020204" pitchFamily="34" charset="0"/>
              </a:rPr>
              <a:t>Recommendations</a:t>
            </a:r>
          </a:p>
        </p:txBody>
      </p:sp>
      <p:pic>
        <p:nvPicPr>
          <p:cNvPr id="5" name="Picture 4">
            <a:extLst>
              <a:ext uri="{FF2B5EF4-FFF2-40B4-BE49-F238E27FC236}">
                <a16:creationId xmlns:a16="http://schemas.microsoft.com/office/drawing/2014/main" id="{A12B3112-3871-3848-810A-8B1B766BC5F9}"/>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tretch>
            <a:fillRect/>
          </a:stretch>
        </p:blipFill>
        <p:spPr>
          <a:xfrm>
            <a:off x="7214803" y="770234"/>
            <a:ext cx="3919913" cy="5599876"/>
          </a:xfrm>
          <a:prstGeom prst="rect">
            <a:avLst/>
          </a:prstGeom>
        </p:spPr>
      </p:pic>
      <p:graphicFrame>
        <p:nvGraphicFramePr>
          <p:cNvPr id="7" name="Diagram 6">
            <a:extLst>
              <a:ext uri="{FF2B5EF4-FFF2-40B4-BE49-F238E27FC236}">
                <a16:creationId xmlns:a16="http://schemas.microsoft.com/office/drawing/2014/main" id="{7F7D4261-85D4-C54E-89CF-D2CE8A39CAE0}"/>
              </a:ext>
            </a:extLst>
          </p:cNvPr>
          <p:cNvGraphicFramePr/>
          <p:nvPr>
            <p:extLst>
              <p:ext uri="{D42A27DB-BD31-4B8C-83A1-F6EECF244321}">
                <p14:modId xmlns:p14="http://schemas.microsoft.com/office/powerpoint/2010/main" val="2333930785"/>
              </p:ext>
            </p:extLst>
          </p:nvPr>
        </p:nvGraphicFramePr>
        <p:xfrm>
          <a:off x="0" y="1030053"/>
          <a:ext cx="12014200" cy="55998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9619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AE03F-43C0-9B4B-B616-7AC9161993E1}"/>
              </a:ext>
            </a:extLst>
          </p:cNvPr>
          <p:cNvSpPr>
            <a:spLocks noGrp="1"/>
          </p:cNvSpPr>
          <p:nvPr>
            <p:ph type="title"/>
          </p:nvPr>
        </p:nvSpPr>
        <p:spPr>
          <a:xfrm>
            <a:off x="838200" y="365125"/>
            <a:ext cx="10515600" cy="1306443"/>
          </a:xfrm>
        </p:spPr>
        <p:txBody>
          <a:bodyPr vert="horz" lIns="91440" tIns="45720" rIns="91440" bIns="45720" rtlCol="0" anchor="ctr">
            <a:normAutofit/>
          </a:bodyPr>
          <a:lstStyle/>
          <a:p>
            <a:pPr algn="ctr"/>
            <a:r>
              <a:rPr lang="en-US" b="1" dirty="0">
                <a:solidFill>
                  <a:schemeClr val="accent6">
                    <a:lumMod val="50000"/>
                  </a:schemeClr>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7698025E-53FA-164F-B18A-E2A8C565C912}"/>
              </a:ext>
            </a:extLst>
          </p:cNvPr>
          <p:cNvSpPr txBox="1"/>
          <p:nvPr/>
        </p:nvSpPr>
        <p:spPr>
          <a:xfrm>
            <a:off x="838200" y="1825625"/>
            <a:ext cx="4152774" cy="4303464"/>
          </a:xfrm>
          <a:prstGeom prst="rect">
            <a:avLst/>
          </a:prstGeom>
        </p:spPr>
        <p:txBody>
          <a:bodyPr vert="horz" lIns="91440" tIns="45720" rIns="91440" bIns="45720" rtlCol="0">
            <a:normAutofit/>
          </a:bodyPr>
          <a:lstStyle/>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This presentation has shown that health, wellbeing and sustainable development are closely linked in modern health and social care. The concepts and models discussed highlight the need to move beyond a purely medical view of health towards prevention, early support and person-</a:t>
            </a:r>
            <a:r>
              <a:rPr lang="en-US" sz="1400" b="0" i="0" u="none" strike="noStrike" dirty="0" err="1">
                <a:solidFill>
                  <a:schemeClr val="accent6">
                    <a:lumMod val="50000"/>
                  </a:schemeClr>
                </a:solidFill>
                <a:effectLst/>
                <a:latin typeface="Arial" panose="020B0604020202020204" pitchFamily="34" charset="0"/>
                <a:cs typeface="Arial" panose="020B0604020202020204" pitchFamily="34" charset="0"/>
              </a:rPr>
              <a:t>centred</a:t>
            </a: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 care. </a:t>
            </a:r>
          </a:p>
          <a:p>
            <a:pPr indent="-228600">
              <a:lnSpc>
                <a:spcPct val="90000"/>
              </a:lnSpc>
              <a:spcAft>
                <a:spcPts val="600"/>
              </a:spcAft>
              <a:buFont typeface="Arial" panose="020B0604020202020204" pitchFamily="34" charset="0"/>
              <a:buChar char="•"/>
            </a:pPr>
            <a:endParaRPr lang="en-US" sz="1400" dirty="0">
              <a:solidFill>
                <a:schemeClr val="accent6">
                  <a:lumMod val="50000"/>
                </a:schemeClr>
              </a:solidFill>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The Saheli Hub case study demonstrates how culturally responsive, community-based services can reduce barriers and improve engagement among underserved groups. However, the evidence also shows that health inequalities, uneven service access and ongoing funding pressures continue to limit progress. </a:t>
            </a:r>
          </a:p>
          <a:p>
            <a:pPr>
              <a:lnSpc>
                <a:spcPct val="90000"/>
              </a:lnSpc>
              <a:spcAft>
                <a:spcPts val="600"/>
              </a:spcAft>
            </a:pPr>
            <a:endParaRPr lang="en-US" sz="1400" dirty="0">
              <a:solidFill>
                <a:schemeClr val="accent6">
                  <a:lumMod val="50000"/>
                </a:schemeClr>
              </a:solidFill>
              <a:latin typeface="Arial" panose="020B0604020202020204" pitchFamily="34" charset="0"/>
              <a:cs typeface="Arial" panose="020B0604020202020204" pitchFamily="34" charset="0"/>
            </a:endParaRPr>
          </a:p>
          <a:p>
            <a:pPr>
              <a:lnSpc>
                <a:spcPct val="90000"/>
              </a:lnSpc>
              <a:spcAft>
                <a:spcPts val="600"/>
              </a:spcAft>
            </a:pPr>
            <a:r>
              <a:rPr lang="en-US" sz="1400" b="0" i="0" u="none" strike="noStrike" dirty="0">
                <a:solidFill>
                  <a:schemeClr val="accent6">
                    <a:lumMod val="50000"/>
                  </a:schemeClr>
                </a:solidFill>
                <a:effectLst/>
                <a:latin typeface="Arial" panose="020B0604020202020204" pitchFamily="34" charset="0"/>
                <a:cs typeface="Arial" panose="020B0604020202020204" pitchFamily="34" charset="0"/>
              </a:rPr>
              <a:t>Overall, achieving fair and sustainable health improvement requires stronger cross-sector working, consistent policy delivery and continued investment in preventative community services.</a:t>
            </a:r>
            <a:endParaRPr lang="en-US" sz="1400" dirty="0">
              <a:solidFill>
                <a:schemeClr val="accent6">
                  <a:lumMod val="50000"/>
                </a:schemeClr>
              </a:solidFill>
              <a:latin typeface="Arial" panose="020B0604020202020204" pitchFamily="34" charset="0"/>
              <a:cs typeface="Arial" panose="020B0604020202020204" pitchFamily="34" charset="0"/>
            </a:endParaRPr>
          </a:p>
        </p:txBody>
      </p:sp>
      <p:pic>
        <p:nvPicPr>
          <p:cNvPr id="5" name="Picture 4" descr="A group of people standing on arrows&#10;&#10;Description automatically generated">
            <a:extLst>
              <a:ext uri="{FF2B5EF4-FFF2-40B4-BE49-F238E27FC236}">
                <a16:creationId xmlns:a16="http://schemas.microsoft.com/office/drawing/2014/main" id="{E4EB6DCA-E1DE-CC45-B47A-E44D01DCFFB6}"/>
              </a:ext>
            </a:extLst>
          </p:cNvPr>
          <p:cNvPicPr>
            <a:picLocks noChangeAspect="1"/>
          </p:cNvPicPr>
          <p:nvPr/>
        </p:nvPicPr>
        <p:blipFill>
          <a:blip r:embed="rId2">
            <a:extLst>
              <a:ext uri="{837473B0-CC2E-450A-ABE3-18F120FF3D39}">
                <a1611:picAttrSrcUrl xmlns:a1611="http://schemas.microsoft.com/office/drawing/2016/11/main" r:id="rId3"/>
              </a:ext>
            </a:extLst>
          </a:blip>
          <a:srcRect r="9716" b="1"/>
          <a:stretch>
            <a:fillRect/>
          </a:stretch>
        </p:blipFill>
        <p:spPr>
          <a:xfrm>
            <a:off x="5183500" y="1904282"/>
            <a:ext cx="6170299" cy="4224808"/>
          </a:xfrm>
          <a:prstGeom prst="rect">
            <a:avLst/>
          </a:prstGeom>
        </p:spPr>
      </p:pic>
    </p:spTree>
    <p:extLst>
      <p:ext uri="{BB962C8B-B14F-4D97-AF65-F5344CB8AC3E}">
        <p14:creationId xmlns:p14="http://schemas.microsoft.com/office/powerpoint/2010/main" val="2048570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CCE53-71D4-AA40-8FCA-BFB0D47F18A8}"/>
              </a:ext>
            </a:extLst>
          </p:cNvPr>
          <p:cNvSpPr>
            <a:spLocks noGrp="1"/>
          </p:cNvSpPr>
          <p:nvPr>
            <p:ph type="title"/>
          </p:nvPr>
        </p:nvSpPr>
        <p:spPr>
          <a:xfrm>
            <a:off x="838200" y="365125"/>
            <a:ext cx="10515600" cy="307975"/>
          </a:xfrm>
        </p:spPr>
        <p:txBody>
          <a:bodyPr>
            <a:normAutofit fontScale="90000"/>
          </a:bodyPr>
          <a:lstStyle/>
          <a:p>
            <a:r>
              <a:rPr lang="en-GB"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DDB0E58-F765-AE43-A3BE-C3808239700A}"/>
              </a:ext>
            </a:extLst>
          </p:cNvPr>
          <p:cNvSpPr txBox="1"/>
          <p:nvPr/>
        </p:nvSpPr>
        <p:spPr>
          <a:xfrm>
            <a:off x="838200" y="850900"/>
            <a:ext cx="11010900" cy="5847755"/>
          </a:xfrm>
          <a:prstGeom prst="rect">
            <a:avLst/>
          </a:prstGeom>
          <a:noFill/>
        </p:spPr>
        <p:txBody>
          <a:bodyPr wrap="square" rtlCol="0">
            <a:spAutoFit/>
          </a:bodyPr>
          <a:lstStyle/>
          <a:p>
            <a:pPr algn="l">
              <a:lnSpc>
                <a:spcPct val="150000"/>
              </a:lnSpc>
            </a:pPr>
            <a:r>
              <a:rPr lang="en-GB" sz="1200" b="0" i="0" u="none" strike="noStrike" dirty="0" err="1">
                <a:solidFill>
                  <a:srgbClr val="222222"/>
                </a:solidFill>
                <a:effectLst/>
                <a:latin typeface="Arial" panose="020B0604020202020204" pitchFamily="34" charset="0"/>
              </a:rPr>
              <a:t>Alatartseva</a:t>
            </a:r>
            <a:r>
              <a:rPr lang="en-GB" sz="1200" b="0" i="0" u="none" strike="noStrike" dirty="0">
                <a:solidFill>
                  <a:srgbClr val="222222"/>
                </a:solidFill>
                <a:effectLst/>
                <a:latin typeface="Arial" panose="020B0604020202020204" pitchFamily="34" charset="0"/>
              </a:rPr>
              <a:t>, E. and </a:t>
            </a:r>
            <a:r>
              <a:rPr lang="en-GB" sz="1200" b="0" i="0" u="none" strike="noStrike" dirty="0" err="1">
                <a:solidFill>
                  <a:srgbClr val="222222"/>
                </a:solidFill>
                <a:effectLst/>
                <a:latin typeface="Arial" panose="020B0604020202020204" pitchFamily="34" charset="0"/>
              </a:rPr>
              <a:t>Barysheva</a:t>
            </a:r>
            <a:r>
              <a:rPr lang="en-GB" sz="1200" b="0" i="0" u="none" strike="noStrike" dirty="0">
                <a:solidFill>
                  <a:srgbClr val="222222"/>
                </a:solidFill>
                <a:effectLst/>
                <a:latin typeface="Arial" panose="020B0604020202020204" pitchFamily="34" charset="0"/>
              </a:rPr>
              <a:t>, G. (2015) ‘Well-being: Subjective and objective aspects’, Procedia – Social and </a:t>
            </a:r>
            <a:r>
              <a:rPr lang="en-GB" sz="1200" b="0" i="0" u="none" strike="noStrike" dirty="0" err="1">
                <a:solidFill>
                  <a:srgbClr val="222222"/>
                </a:solidFill>
                <a:effectLst/>
                <a:latin typeface="Arial" panose="020B0604020202020204" pitchFamily="34" charset="0"/>
              </a:rPr>
              <a:t>Behavioral</a:t>
            </a:r>
            <a:r>
              <a:rPr lang="en-GB" sz="1200" b="0" i="0" u="none" strike="noStrike" dirty="0">
                <a:solidFill>
                  <a:srgbClr val="222222"/>
                </a:solidFill>
                <a:effectLst/>
                <a:latin typeface="Arial" panose="020B0604020202020204" pitchFamily="34" charset="0"/>
              </a:rPr>
              <a:t> Sciences, 166, pp. 36–42. doi:10.1016/j.sbspro.2014.12.479.</a:t>
            </a:r>
          </a:p>
          <a:p>
            <a:pPr algn="l">
              <a:lnSpc>
                <a:spcPct val="150000"/>
              </a:lnSpc>
            </a:pPr>
            <a:r>
              <a:rPr lang="en-GB" sz="1200" b="0" i="0" u="none" strike="noStrike" dirty="0" err="1">
                <a:solidFill>
                  <a:srgbClr val="222222"/>
                </a:solidFill>
                <a:effectLst/>
                <a:latin typeface="Arial" panose="020B0604020202020204" pitchFamily="34" charset="0"/>
              </a:rPr>
              <a:t>Alyafei</a:t>
            </a:r>
            <a:r>
              <a:rPr lang="en-GB" sz="1200" b="0" i="0" u="none" strike="noStrike" dirty="0">
                <a:solidFill>
                  <a:srgbClr val="222222"/>
                </a:solidFill>
                <a:effectLst/>
                <a:latin typeface="Arial" panose="020B0604020202020204" pitchFamily="34" charset="0"/>
              </a:rPr>
              <a:t>, A. and </a:t>
            </a:r>
            <a:r>
              <a:rPr lang="en-GB" sz="1200" b="0" i="0" u="none" strike="noStrike" dirty="0" err="1">
                <a:solidFill>
                  <a:srgbClr val="222222"/>
                </a:solidFill>
                <a:effectLst/>
                <a:latin typeface="Arial" panose="020B0604020202020204" pitchFamily="34" charset="0"/>
              </a:rPr>
              <a:t>Carr</a:t>
            </a:r>
            <a:r>
              <a:rPr lang="en-GB" sz="1200" b="0" i="0" u="none" strike="noStrike" dirty="0">
                <a:solidFill>
                  <a:srgbClr val="222222"/>
                </a:solidFill>
                <a:effectLst/>
                <a:latin typeface="Arial" panose="020B0604020202020204" pitchFamily="34" charset="0"/>
              </a:rPr>
              <a:t>, R.E. (2024) The Health Belief Model of </a:t>
            </a:r>
            <a:r>
              <a:rPr lang="en-GB" sz="1200" b="0" i="0" u="none" strike="noStrike" dirty="0" err="1">
                <a:solidFill>
                  <a:srgbClr val="222222"/>
                </a:solidFill>
                <a:effectLst/>
                <a:latin typeface="Arial" panose="020B0604020202020204" pitchFamily="34" charset="0"/>
              </a:rPr>
              <a:t>Behavior</a:t>
            </a:r>
            <a:r>
              <a:rPr lang="en-GB" sz="1200" b="0" i="0" u="none" strike="noStrike" dirty="0">
                <a:solidFill>
                  <a:srgbClr val="222222"/>
                </a:solidFill>
                <a:effectLst/>
                <a:latin typeface="Arial" panose="020B0604020202020204" pitchFamily="34" charset="0"/>
              </a:rPr>
              <a:t> Change. National Library of Medicine. Available at: </a:t>
            </a:r>
            <a:r>
              <a:rPr lang="en-GB" sz="1200" b="0" i="0" u="none" strike="noStrike" dirty="0">
                <a:solidFill>
                  <a:srgbClr val="1155CC"/>
                </a:solidFill>
                <a:effectLst/>
                <a:latin typeface="Arial" panose="020B0604020202020204" pitchFamily="34" charset="0"/>
                <a:hlinkClick r:id="rId2"/>
              </a:rPr>
              <a:t>https://www.ncbi.nlm.nih.gov/books/NBK606120/</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Amnesty International (2025) Economic, social and cultural rights. Available at: </a:t>
            </a:r>
            <a:r>
              <a:rPr lang="en-GB" sz="1200" b="0" i="0" u="none" strike="noStrike" dirty="0">
                <a:solidFill>
                  <a:srgbClr val="1155CC"/>
                </a:solidFill>
                <a:effectLst/>
                <a:latin typeface="Arial" panose="020B0604020202020204" pitchFamily="34" charset="0"/>
                <a:hlinkClick r:id="rId3"/>
              </a:rPr>
              <a:t>https://www.amnesty.org/en/what-we-do/economic-social-and-cultural-rights/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err="1">
                <a:solidFill>
                  <a:srgbClr val="222222"/>
                </a:solidFill>
                <a:effectLst/>
                <a:latin typeface="Arial" panose="020B0604020202020204" pitchFamily="34" charset="0"/>
              </a:rPr>
              <a:t>Beyera</a:t>
            </a:r>
            <a:r>
              <a:rPr lang="en-GB" sz="1200" b="0" i="0" u="none" strike="noStrike" dirty="0">
                <a:solidFill>
                  <a:srgbClr val="222222"/>
                </a:solidFill>
                <a:effectLst/>
                <a:latin typeface="Arial" panose="020B0604020202020204" pitchFamily="34" charset="0"/>
              </a:rPr>
              <a:t>, G.K., O’Brien, J. and Campbell, S. (2021) ‘Choosing a health behaviour theory or model for related research projects: A narrative review’, Journal of Research in Nursing, 27(5). doi:10.1177/17449871211051566.</a:t>
            </a:r>
          </a:p>
          <a:p>
            <a:pPr algn="l">
              <a:lnSpc>
                <a:spcPct val="150000"/>
              </a:lnSpc>
            </a:pPr>
            <a:r>
              <a:rPr lang="en-GB" sz="1200" b="0" i="0" u="none" strike="noStrike" dirty="0">
                <a:solidFill>
                  <a:srgbClr val="222222"/>
                </a:solidFill>
                <a:effectLst/>
                <a:latin typeface="Arial" panose="020B0604020202020204" pitchFamily="34" charset="0"/>
              </a:rPr>
              <a:t>Care Act (2014) Care Act 2014. Available at: </a:t>
            </a:r>
            <a:r>
              <a:rPr lang="en-GB" sz="1200" b="0" i="0" u="none" strike="noStrike" dirty="0">
                <a:solidFill>
                  <a:srgbClr val="1155CC"/>
                </a:solidFill>
                <a:effectLst/>
                <a:latin typeface="Arial" panose="020B0604020202020204" pitchFamily="34" charset="0"/>
                <a:hlinkClick r:id="rId4"/>
              </a:rPr>
              <a:t>https://www.legislation.gov.uk/ukpga/2014/23/section/1</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Care Quality Commission (2025) Culturally appropriate care. Available at: </a:t>
            </a:r>
            <a:r>
              <a:rPr lang="en-GB" sz="1200" b="0" i="0" u="none" strike="noStrike" dirty="0">
                <a:solidFill>
                  <a:srgbClr val="1155CC"/>
                </a:solidFill>
                <a:effectLst/>
                <a:latin typeface="Arial" panose="020B0604020202020204" pitchFamily="34" charset="0"/>
                <a:hlinkClick r:id="rId5"/>
              </a:rPr>
              <a:t>https://www.cqc.org.uk/guidance-providers/adult-social-care/culturally-appropriate-care</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Disability Discrimination Act (1995) Schedule 1: Meaning of disability. Available at: </a:t>
            </a:r>
            <a:r>
              <a:rPr lang="en-GB" sz="1200" b="0" i="0" u="none" strike="noStrike" dirty="0">
                <a:solidFill>
                  <a:srgbClr val="1155CC"/>
                </a:solidFill>
                <a:effectLst/>
                <a:latin typeface="Arial" panose="020B0604020202020204" pitchFamily="34" charset="0"/>
                <a:hlinkClick r:id="rId6"/>
              </a:rPr>
              <a:t>https://www.legislation.gov.uk/ukpga/1995/27/schedule/1</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Equality Act 2010 (2010) London: The Stationery Office. Available at: </a:t>
            </a:r>
            <a:r>
              <a:rPr lang="en-GB" sz="1200" b="0" i="0" u="none" strike="noStrike" dirty="0">
                <a:solidFill>
                  <a:srgbClr val="1155CC"/>
                </a:solidFill>
                <a:effectLst/>
                <a:latin typeface="Arial" panose="020B0604020202020204" pitchFamily="34" charset="0"/>
                <a:hlinkClick r:id="rId7"/>
              </a:rPr>
              <a:t>https://www.legislation.gov.uk/ukpga/2010/15/contents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European Parliamentary Research Service (2024) EU mental health and global health strategy briefing. Available at: </a:t>
            </a:r>
            <a:r>
              <a:rPr lang="en-GB" sz="1200" b="0" i="0" u="none" strike="noStrike" dirty="0">
                <a:solidFill>
                  <a:srgbClr val="1155CC"/>
                </a:solidFill>
                <a:effectLst/>
                <a:latin typeface="Arial" panose="020B0604020202020204" pitchFamily="34" charset="0"/>
                <a:hlinkClick r:id="rId8"/>
              </a:rPr>
              <a:t>https://www.europarl.europa.eu/RegData/etudes/BRIE/2024/762380/EPRS_BRI(2024)762380_EN.pdf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1155CC"/>
                </a:solidFill>
                <a:effectLst/>
                <a:latin typeface="Arial" panose="020B0604020202020204" pitchFamily="34" charset="0"/>
                <a:hlinkClick r:id="rId9"/>
              </a:rPr>
              <a:t>GOV.UK</a:t>
            </a:r>
            <a:r>
              <a:rPr lang="en-GB" sz="1200" b="0" i="0" u="none" strike="noStrike" dirty="0">
                <a:solidFill>
                  <a:srgbClr val="222222"/>
                </a:solidFill>
                <a:effectLst/>
                <a:latin typeface="Arial" panose="020B0604020202020204" pitchFamily="34" charset="0"/>
              </a:rPr>
              <a:t> (2021) Inclusion health: applying All Our Health. Available at: </a:t>
            </a:r>
            <a:r>
              <a:rPr lang="en-GB" sz="1200" b="0" i="0" u="none" strike="noStrike" dirty="0">
                <a:solidFill>
                  <a:srgbClr val="1155CC"/>
                </a:solidFill>
                <a:effectLst/>
                <a:latin typeface="Arial" panose="020B0604020202020204" pitchFamily="34" charset="0"/>
                <a:hlinkClick r:id="rId10"/>
              </a:rPr>
              <a:t>https://www.gov.uk/government/publications/inclusion-health-applying-all-our-health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Hagger, M.S. and Hamilton, K. (2025) ‘Progress on theory of planned </a:t>
            </a:r>
            <a:r>
              <a:rPr lang="en-GB" sz="1200" b="0" i="0" u="none" strike="noStrike" dirty="0" err="1">
                <a:solidFill>
                  <a:srgbClr val="222222"/>
                </a:solidFill>
                <a:effectLst/>
                <a:latin typeface="Arial" panose="020B0604020202020204" pitchFamily="34" charset="0"/>
              </a:rPr>
              <a:t>behavior</a:t>
            </a:r>
            <a:r>
              <a:rPr lang="en-GB" sz="1200" b="0" i="0" u="none" strike="noStrike" dirty="0">
                <a:solidFill>
                  <a:srgbClr val="222222"/>
                </a:solidFill>
                <a:effectLst/>
                <a:latin typeface="Arial" panose="020B0604020202020204" pitchFamily="34" charset="0"/>
              </a:rPr>
              <a:t> research: Advances in research synthesis and agenda for future research’, Journal of </a:t>
            </a:r>
            <a:r>
              <a:rPr lang="en-GB" sz="1200" b="0" i="0" u="none" strike="noStrike" dirty="0" err="1">
                <a:solidFill>
                  <a:srgbClr val="222222"/>
                </a:solidFill>
                <a:effectLst/>
                <a:latin typeface="Arial" panose="020B0604020202020204" pitchFamily="34" charset="0"/>
              </a:rPr>
              <a:t>Behavioral</a:t>
            </a:r>
            <a:r>
              <a:rPr lang="en-GB" sz="1200" b="0" i="0" u="none" strike="noStrike" dirty="0">
                <a:solidFill>
                  <a:srgbClr val="222222"/>
                </a:solidFill>
                <a:effectLst/>
                <a:latin typeface="Arial" panose="020B0604020202020204" pitchFamily="34" charset="0"/>
              </a:rPr>
              <a:t> Medicine, 48. doi:10.1007/s10865-024-00545-8.</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345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95BA41-4260-764C-AC68-A541D24B7D87}"/>
              </a:ext>
            </a:extLst>
          </p:cNvPr>
          <p:cNvSpPr txBox="1"/>
          <p:nvPr/>
        </p:nvSpPr>
        <p:spPr>
          <a:xfrm>
            <a:off x="139700" y="152400"/>
            <a:ext cx="11912600" cy="5847755"/>
          </a:xfrm>
          <a:prstGeom prst="rect">
            <a:avLst/>
          </a:prstGeom>
          <a:noFill/>
        </p:spPr>
        <p:txBody>
          <a:bodyPr wrap="square" rtlCol="0">
            <a:spAutoFit/>
          </a:bodyPr>
          <a:lstStyle/>
          <a:p>
            <a:pPr algn="l">
              <a:lnSpc>
                <a:spcPct val="150000"/>
              </a:lnSpc>
            </a:pPr>
            <a:r>
              <a:rPr lang="en-GB" sz="1200" b="0" i="0" u="none" strike="noStrike" dirty="0">
                <a:solidFill>
                  <a:srgbClr val="222222"/>
                </a:solidFill>
                <a:effectLst/>
                <a:latin typeface="Arial" panose="020B0604020202020204" pitchFamily="34" charset="0"/>
              </a:rPr>
              <a:t>Hywel </a:t>
            </a:r>
            <a:r>
              <a:rPr lang="en-GB" sz="1200" b="0" i="0" u="none" strike="noStrike" dirty="0" err="1">
                <a:solidFill>
                  <a:srgbClr val="222222"/>
                </a:solidFill>
                <a:effectLst/>
                <a:latin typeface="Arial" panose="020B0604020202020204" pitchFamily="34" charset="0"/>
              </a:rPr>
              <a:t>Dda</a:t>
            </a:r>
            <a:r>
              <a:rPr lang="en-GB" sz="1200" b="0" i="0" u="none" strike="noStrike" dirty="0">
                <a:solidFill>
                  <a:srgbClr val="222222"/>
                </a:solidFill>
                <a:effectLst/>
                <a:latin typeface="Arial" panose="020B0604020202020204" pitchFamily="34" charset="0"/>
              </a:rPr>
              <a:t> University Health Board (2025) Social model for health and wellbeing. Available at: </a:t>
            </a:r>
            <a:r>
              <a:rPr lang="en-GB" sz="1200" b="0" i="0" u="none" strike="noStrike" dirty="0">
                <a:solidFill>
                  <a:srgbClr val="1155CC"/>
                </a:solidFill>
                <a:effectLst/>
                <a:latin typeface="Arial" panose="020B0604020202020204" pitchFamily="34" charset="0"/>
                <a:hlinkClick r:id="rId2"/>
              </a:rPr>
              <a:t>https://hduhb.nhs.wales/healthcare/services-and-teams/social-model-for-health-and-wellbeing/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err="1">
                <a:solidFill>
                  <a:srgbClr val="222222"/>
                </a:solidFill>
                <a:effectLst/>
                <a:latin typeface="Arial" panose="020B0604020202020204" pitchFamily="34" charset="0"/>
              </a:rPr>
              <a:t>Jadad</a:t>
            </a:r>
            <a:r>
              <a:rPr lang="en-GB" sz="1200" b="0" i="0" u="none" strike="noStrike" dirty="0">
                <a:solidFill>
                  <a:srgbClr val="222222"/>
                </a:solidFill>
                <a:effectLst/>
                <a:latin typeface="Arial" panose="020B0604020202020204" pitchFamily="34" charset="0"/>
              </a:rPr>
              <a:t>, A.R. and O’Grady, L. (2014) ‘W is for wellbeing and the WHO definition of health’, BMJ, 349, g6886. doi:10.1136/bmj.g6886.</a:t>
            </a:r>
          </a:p>
          <a:p>
            <a:pPr algn="l">
              <a:lnSpc>
                <a:spcPct val="150000"/>
              </a:lnSpc>
            </a:pPr>
            <a:r>
              <a:rPr lang="en-GB" sz="1200" b="0" i="0" u="none" strike="noStrike" dirty="0" err="1">
                <a:solidFill>
                  <a:srgbClr val="222222"/>
                </a:solidFill>
                <a:effectLst/>
                <a:latin typeface="Arial" panose="020B0604020202020204" pitchFamily="34" charset="0"/>
              </a:rPr>
              <a:t>Lippai</a:t>
            </a:r>
            <a:r>
              <a:rPr lang="en-GB" sz="1200" b="0" i="0" u="none" strike="noStrike" dirty="0">
                <a:solidFill>
                  <a:srgbClr val="222222"/>
                </a:solidFill>
                <a:effectLst/>
                <a:latin typeface="Arial" panose="020B0604020202020204" pitchFamily="34" charset="0"/>
              </a:rPr>
              <a:t>, L.L. et al. (2025) ‘A global framework for integrating public health into wellbeing’, Frontiers in Public Health. Available at: </a:t>
            </a:r>
            <a:r>
              <a:rPr lang="en-GB" sz="1200" b="0" i="0" u="none" strike="noStrike" dirty="0">
                <a:solidFill>
                  <a:srgbClr val="1155CC"/>
                </a:solidFill>
                <a:effectLst/>
                <a:latin typeface="Arial" panose="020B0604020202020204" pitchFamily="34" charset="0"/>
                <a:hlinkClick r:id="rId3"/>
              </a:rPr>
              <a:t>https://pmc.ncbi.nlm.nih.gov/articles/PMC11841494/</a:t>
            </a:r>
            <a:r>
              <a:rPr lang="en-GB" sz="1200" b="0" i="0" u="none" strike="noStrike" dirty="0">
                <a:solidFill>
                  <a:srgbClr val="222222"/>
                </a:solidFill>
                <a:effectLst/>
                <a:latin typeface="Arial" panose="020B0604020202020204" pitchFamily="34" charset="0"/>
              </a:rPr>
              <a:t>� (Accessed: 13 February 2026).</a:t>
            </a:r>
            <a:endParaRPr lang="en-GB" sz="1200" dirty="0">
              <a:latin typeface="Arial" panose="020B0604020202020204" pitchFamily="34" charset="0"/>
              <a:cs typeface="Arial" panose="020B0604020202020204" pitchFamily="34" charset="0"/>
            </a:endParaRPr>
          </a:p>
          <a:p>
            <a:pPr algn="l">
              <a:lnSpc>
                <a:spcPct val="150000"/>
              </a:lnSpc>
            </a:pPr>
            <a:r>
              <a:rPr lang="en-GB" sz="1200" b="0" i="0" u="none" strike="noStrike" dirty="0">
                <a:solidFill>
                  <a:srgbClr val="222222"/>
                </a:solidFill>
                <a:effectLst/>
                <a:latin typeface="Arial" panose="020B0604020202020204" pitchFamily="34" charset="0"/>
              </a:rPr>
              <a:t>Marmot, M., Allen, J., Boyce, T., Goldblatt, P. and Morrison, J. (2020) Health Equity in England: The Marmot Review 10 Years On. London: Institute of Health Equity. Available at: </a:t>
            </a:r>
            <a:r>
              <a:rPr lang="en-GB" sz="1200" b="0" i="0" u="none" strike="noStrike" dirty="0">
                <a:solidFill>
                  <a:srgbClr val="1155CC"/>
                </a:solidFill>
                <a:effectLst/>
                <a:latin typeface="Arial" panose="020B0604020202020204" pitchFamily="34" charset="0"/>
                <a:hlinkClick r:id="rId4"/>
              </a:rPr>
              <a:t>https://www.health.org.uk/publications/reports/the-marmot-review-10-years-on</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Mensah, J. (2019) ‘Sustainable development: Meaning, history, principles, pillars and implications for human action’, Cogent Social Sciences, 5(1). doi:10.1080/23311886.2019.1653531.</a:t>
            </a:r>
          </a:p>
          <a:p>
            <a:pPr algn="l">
              <a:lnSpc>
                <a:spcPct val="150000"/>
              </a:lnSpc>
            </a:pPr>
            <a:r>
              <a:rPr lang="en-GB" sz="1200" b="0" i="0" u="none" strike="noStrike" dirty="0">
                <a:solidFill>
                  <a:srgbClr val="222222"/>
                </a:solidFill>
                <a:effectLst/>
                <a:latin typeface="Arial" panose="020B0604020202020204" pitchFamily="34" charset="0"/>
              </a:rPr>
              <a:t>NHS England (2022) What are Integrated Care Systems? Available at: </a:t>
            </a:r>
            <a:r>
              <a:rPr lang="en-GB" sz="1200" b="0" i="0" u="none" strike="noStrike" dirty="0">
                <a:solidFill>
                  <a:srgbClr val="1155CC"/>
                </a:solidFill>
                <a:effectLst/>
                <a:latin typeface="Arial" panose="020B0604020202020204" pitchFamily="34" charset="0"/>
                <a:hlinkClick r:id="rId5"/>
              </a:rPr>
              <a:t>https://www.england.nhs.uk/integratedcare/what-is-integrated-care/</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NHS England (2023) Patient and Carer Race Equality Framework (PCREF). Available at: </a:t>
            </a:r>
            <a:r>
              <a:rPr lang="en-GB" sz="1200" b="0" i="0" u="none" strike="noStrike" dirty="0">
                <a:solidFill>
                  <a:srgbClr val="1155CC"/>
                </a:solidFill>
                <a:effectLst/>
                <a:latin typeface="Arial" panose="020B0604020202020204" pitchFamily="34" charset="0"/>
                <a:hlinkClick r:id="rId6"/>
              </a:rPr>
              <a:t>https://www.england.nhs.uk/mental-health/taskforce/pc-ref/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NHS England (2024) Social prescribing. Available at: </a:t>
            </a:r>
            <a:r>
              <a:rPr lang="en-GB" sz="1200" b="0" i="0" u="none" strike="noStrike" dirty="0">
                <a:solidFill>
                  <a:srgbClr val="1155CC"/>
                </a:solidFill>
                <a:effectLst/>
                <a:latin typeface="Arial" panose="020B0604020202020204" pitchFamily="34" charset="0"/>
                <a:hlinkClick r:id="rId7"/>
              </a:rPr>
              <a:t>https://www.england.nhs.uk/personalisedcare/social-prescribing/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Public Health England (2018) Chapter 6: Wider determinants of health. Available at: </a:t>
            </a:r>
            <a:r>
              <a:rPr lang="en-GB" sz="1200" b="0" i="0" u="none" strike="noStrike" dirty="0">
                <a:solidFill>
                  <a:srgbClr val="1155CC"/>
                </a:solidFill>
                <a:effectLst/>
                <a:latin typeface="Arial" panose="020B0604020202020204" pitchFamily="34" charset="0"/>
                <a:hlinkClick r:id="rId8"/>
              </a:rPr>
              <a:t>https://www.gov.uk/government/publications/health-profile-for-england-2018/chapter-6-wider-determinants-of-health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Public Health England (2020) Sustainable Development Management Plan 2020–25. Available at: </a:t>
            </a:r>
            <a:r>
              <a:rPr lang="en-GB" sz="1200" b="0" i="0" u="none" strike="noStrike" dirty="0">
                <a:solidFill>
                  <a:srgbClr val="1155CC"/>
                </a:solidFill>
                <a:effectLst/>
                <a:latin typeface="Arial" panose="020B0604020202020204" pitchFamily="34" charset="0"/>
                <a:hlinkClick r:id="rId9"/>
              </a:rPr>
              <a:t>https://assets.publishing.service.gov.uk/media/5f2ace79d3bf7f1b17facde1/PHE_SDMP_2020_25-2.pdf</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Race Equality Foundation (2022) Health Briefing 36. Available at: </a:t>
            </a:r>
            <a:r>
              <a:rPr lang="en-GB" sz="1200" b="0" i="0" u="none" strike="noStrike" dirty="0">
                <a:solidFill>
                  <a:srgbClr val="1155CC"/>
                </a:solidFill>
                <a:effectLst/>
                <a:latin typeface="Arial" panose="020B0604020202020204" pitchFamily="34" charset="0"/>
                <a:hlinkClick r:id="rId10"/>
              </a:rPr>
              <a:t>https://raceequalityfoundation.org.uk</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Saheli Hub (2024) Annual Report 2023–2024. Available at: </a:t>
            </a:r>
            <a:r>
              <a:rPr lang="en-GB" sz="1200" b="0" i="0" u="none" strike="noStrike" dirty="0">
                <a:solidFill>
                  <a:srgbClr val="1155CC"/>
                </a:solidFill>
                <a:effectLst/>
                <a:latin typeface="Arial" panose="020B0604020202020204" pitchFamily="34" charset="0"/>
                <a:hlinkClick r:id="rId11"/>
              </a:rPr>
              <a:t>https://saheli.co.uk/wp-content/uploads/2025/02/saheli_annual-report_2024_SHORT_FINAL-WEB.pdf</a:t>
            </a:r>
            <a:r>
              <a:rPr lang="en-GB" sz="1200" b="0" i="0" u="none" strike="noStrike" dirty="0">
                <a:solidFill>
                  <a:srgbClr val="222222"/>
                </a:solidFill>
                <a:effectLst/>
                <a:latin typeface="Arial" panose="020B0604020202020204" pitchFamily="34" charset="0"/>
              </a:rPr>
              <a:t>� (Accessed: 13 February 2026).</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405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0F0BD4-75A4-504B-8C6B-CA37D0C99A35}"/>
              </a:ext>
            </a:extLst>
          </p:cNvPr>
          <p:cNvSpPr txBox="1"/>
          <p:nvPr/>
        </p:nvSpPr>
        <p:spPr>
          <a:xfrm>
            <a:off x="254000" y="203200"/>
            <a:ext cx="11696700" cy="4339650"/>
          </a:xfrm>
          <a:prstGeom prst="rect">
            <a:avLst/>
          </a:prstGeom>
          <a:noFill/>
        </p:spPr>
        <p:txBody>
          <a:bodyPr wrap="square" rtlCol="0">
            <a:spAutoFit/>
          </a:bodyPr>
          <a:lstStyle/>
          <a:p>
            <a:pPr algn="l">
              <a:lnSpc>
                <a:spcPct val="150000"/>
              </a:lnSpc>
            </a:pPr>
            <a:r>
              <a:rPr lang="en-GB" sz="1200" b="0" i="0" u="none" strike="noStrike" dirty="0">
                <a:solidFill>
                  <a:srgbClr val="222222"/>
                </a:solidFill>
                <a:effectLst/>
                <a:latin typeface="Arial" panose="020B0604020202020204" pitchFamily="34" charset="0"/>
              </a:rPr>
              <a:t>Saheli Hub (no date) What we do. Available at: </a:t>
            </a:r>
            <a:r>
              <a:rPr lang="en-GB" sz="1200" b="0" i="0" u="none" strike="noStrike" dirty="0">
                <a:solidFill>
                  <a:srgbClr val="1155CC"/>
                </a:solidFill>
                <a:effectLst/>
                <a:latin typeface="Arial" panose="020B0604020202020204" pitchFamily="34" charset="0"/>
                <a:hlinkClick r:id="rId2"/>
              </a:rPr>
              <a:t>https://saheli.co.uk/</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Simons, G. and Baldwin, D.S. (2021) ‘A critical review of the definition of “wellbeing” for doctors and their patients in a post COVID-19 era’, International Journal of Social Psychiatry, 67(8), pp. 984–991. doi:10.1177/00207640211032259.</a:t>
            </a:r>
          </a:p>
          <a:p>
            <a:pPr algn="l">
              <a:lnSpc>
                <a:spcPct val="150000"/>
              </a:lnSpc>
            </a:pPr>
            <a:r>
              <a:rPr lang="en-GB" sz="1200" b="0" i="0" u="none" strike="noStrike" dirty="0" err="1">
                <a:solidFill>
                  <a:srgbClr val="222222"/>
                </a:solidFill>
                <a:effectLst/>
                <a:latin typeface="Arial" panose="020B0604020202020204" pitchFamily="34" charset="0"/>
              </a:rPr>
              <a:t>Stoewen</a:t>
            </a:r>
            <a:r>
              <a:rPr lang="en-GB" sz="1200" b="0" i="0" u="none" strike="noStrike" dirty="0">
                <a:solidFill>
                  <a:srgbClr val="222222"/>
                </a:solidFill>
                <a:effectLst/>
                <a:latin typeface="Arial" panose="020B0604020202020204" pitchFamily="34" charset="0"/>
              </a:rPr>
              <a:t>, D.L. (2017) ‘Dimensions of wellness: Change your habits, change your life’, The Canadian Veterinary Journal, 58(8), p. 861. Available at: </a:t>
            </a:r>
            <a:r>
              <a:rPr lang="en-GB" sz="1200" b="0" i="0" u="none" strike="noStrike" dirty="0">
                <a:solidFill>
                  <a:srgbClr val="1155CC"/>
                </a:solidFill>
                <a:effectLst/>
                <a:latin typeface="Arial" panose="020B0604020202020204" pitchFamily="34" charset="0"/>
                <a:hlinkClick r:id="rId3"/>
              </a:rPr>
              <a:t>https://pmc.ncbi.nlm.nih.gov/articles/PMC5508938/</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The Global Goals (2025) Goal 3: Good health and well-being. Available at: </a:t>
            </a:r>
            <a:r>
              <a:rPr lang="en-GB" sz="1200" b="0" i="0" u="none" strike="noStrike" dirty="0">
                <a:solidFill>
                  <a:srgbClr val="1155CC"/>
                </a:solidFill>
                <a:effectLst/>
                <a:latin typeface="Arial" panose="020B0604020202020204" pitchFamily="34" charset="0"/>
                <a:hlinkClick r:id="rId4"/>
              </a:rPr>
              <a:t>https://globalgoals.org/goals/3-good-health-and-well-being/</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United Nations (1966) International Covenant on Economic, Social and Cultural Rights. Available at: </a:t>
            </a:r>
            <a:r>
              <a:rPr lang="en-GB" sz="1200" b="0" i="0" u="none" strike="noStrike" dirty="0">
                <a:solidFill>
                  <a:srgbClr val="1155CC"/>
                </a:solidFill>
                <a:effectLst/>
                <a:latin typeface="Arial" panose="020B0604020202020204" pitchFamily="34" charset="0"/>
                <a:hlinkClick r:id="rId5"/>
              </a:rPr>
              <a:t>https://www.ohchr.org/en/instruments-mechanisms/instruments/international-covenant-economic-social-and-cultural-rights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United Nations (2015) The 17 Sustainable Development Goals. Available at: </a:t>
            </a:r>
            <a:r>
              <a:rPr lang="en-GB" sz="1200" b="0" i="0" u="none" strike="noStrike" dirty="0">
                <a:solidFill>
                  <a:srgbClr val="1155CC"/>
                </a:solidFill>
                <a:effectLst/>
                <a:latin typeface="Arial" panose="020B0604020202020204" pitchFamily="34" charset="0"/>
                <a:hlinkClick r:id="rId6"/>
              </a:rPr>
              <a:t>https://sdgs.un.org/goals</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Commission on Environment and Development (1987) Our common future. Oxford: Oxford University Press.</a:t>
            </a:r>
          </a:p>
          <a:p>
            <a:pPr algn="l">
              <a:lnSpc>
                <a:spcPct val="150000"/>
              </a:lnSpc>
            </a:pPr>
            <a:r>
              <a:rPr lang="en-GB" sz="1200" b="0" i="0" u="none" strike="noStrike" dirty="0">
                <a:solidFill>
                  <a:srgbClr val="222222"/>
                </a:solidFill>
                <a:effectLst/>
                <a:latin typeface="Arial" panose="020B0604020202020204" pitchFamily="34" charset="0"/>
              </a:rPr>
              <a:t>World Health Organization (1948) Constitution of the World Health Organization. Geneva: World Health Organization. Available at: </a:t>
            </a:r>
            <a:r>
              <a:rPr lang="en-GB" sz="1200" b="0" i="0" u="none" strike="noStrike" dirty="0">
                <a:solidFill>
                  <a:srgbClr val="1155CC"/>
                </a:solidFill>
                <a:effectLst/>
                <a:latin typeface="Arial" panose="020B0604020202020204" pitchFamily="34" charset="0"/>
                <a:hlinkClick r:id="rId7"/>
              </a:rPr>
              <a:t>https://www.who.int/about/governance/constitution</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Health Organization (2023) One Health. Available at: </a:t>
            </a:r>
            <a:r>
              <a:rPr lang="en-GB" sz="1200" b="0" i="0" u="none" strike="noStrike" dirty="0">
                <a:solidFill>
                  <a:srgbClr val="1155CC"/>
                </a:solidFill>
                <a:effectLst/>
                <a:latin typeface="Arial" panose="020B0604020202020204" pitchFamily="34" charset="0"/>
                <a:hlinkClick r:id="rId8"/>
              </a:rPr>
              <a:t>https://www.who.int/health-topics/one-health</a:t>
            </a:r>
            <a:r>
              <a:rPr lang="en-GB" sz="1200" b="0" i="0" u="none" strike="noStrike" dirty="0">
                <a:solidFill>
                  <a:srgbClr val="222222"/>
                </a:solidFill>
                <a:effectLst/>
                <a:latin typeface="Arial" panose="020B0604020202020204" pitchFamily="34" charset="0"/>
              </a:rPr>
              <a:t>� (Accessed: 13 February 2026).</a:t>
            </a:r>
          </a:p>
          <a:p>
            <a:pPr algn="l">
              <a:lnSpc>
                <a:spcPct val="150000"/>
              </a:lnSpc>
            </a:pPr>
            <a:r>
              <a:rPr lang="en-GB" sz="1200" b="0" i="0" u="none" strike="noStrike" dirty="0">
                <a:solidFill>
                  <a:srgbClr val="222222"/>
                </a:solidFill>
                <a:effectLst/>
                <a:latin typeface="Arial" panose="020B0604020202020204" pitchFamily="34" charset="0"/>
              </a:rPr>
              <a:t>World Health Organization (2024) Health literacy. Available at: </a:t>
            </a:r>
            <a:r>
              <a:rPr lang="en-GB" sz="1200" b="0" i="0" u="none" strike="noStrike" dirty="0">
                <a:solidFill>
                  <a:srgbClr val="1155CC"/>
                </a:solidFill>
                <a:effectLst/>
                <a:latin typeface="Arial" panose="020B0604020202020204" pitchFamily="34" charset="0"/>
                <a:hlinkClick r:id="rId9"/>
              </a:rPr>
              <a:t>https://www.who.int/news-room/fact-sheets/detail/health-literacy</a:t>
            </a:r>
            <a:r>
              <a:rPr lang="en-GB" sz="1200" b="0" i="0" u="none" strike="noStrike" dirty="0">
                <a:solidFill>
                  <a:srgbClr val="222222"/>
                </a:solidFill>
                <a:effectLst/>
                <a:latin typeface="Arial" panose="020B0604020202020204" pitchFamily="34" charset="0"/>
              </a:rPr>
              <a:t>� (Accessed: 13 February 2026).</a:t>
            </a:r>
          </a:p>
          <a:p>
            <a:br>
              <a:rPr lang="en-GB" sz="1200" dirty="0"/>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5513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2324</TotalTime>
  <Words>3996</Words>
  <Application>Microsoft Macintosh PowerPoint</Application>
  <PresentationFormat>Widescreen</PresentationFormat>
  <Paragraphs>285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 Braille</vt:lpstr>
      <vt:lpstr>Arial</vt:lpstr>
      <vt:lpstr>Calibri</vt:lpstr>
      <vt:lpstr>Calibri Light</vt:lpstr>
      <vt:lpstr>Office Theme</vt:lpstr>
      <vt:lpstr>BSc (Hons) Health and Social Care  Health, Wellbeing and Sustainable Development BMHP6030  Component 1: Health, Wellbeing and Lecturer: Parese Ahmed  Component 1 Sustainable Development (Presentation)  Rumeena Miah </vt:lpstr>
      <vt:lpstr>Introduction </vt:lpstr>
      <vt:lpstr>Definitions and Key Concepts</vt:lpstr>
      <vt:lpstr>HEALTH</vt:lpstr>
      <vt:lpstr>WELLBEING</vt:lpstr>
      <vt:lpstr>Ecological Systems Theory  </vt:lpstr>
      <vt:lpstr>Theories</vt:lpstr>
      <vt:lpstr>Sustainable Development Goals</vt:lpstr>
      <vt:lpstr>Sustainable Development Goal 3 Good Health and Wellbeing</vt:lpstr>
      <vt:lpstr>Policy and Governance</vt:lpstr>
      <vt:lpstr>Policy and Governance…cont</vt:lpstr>
      <vt:lpstr>Case Study: Saheli Hub</vt:lpstr>
      <vt:lpstr>Case study…cont</vt:lpstr>
      <vt:lpstr>Equity and Access</vt:lpstr>
      <vt:lpstr>Recommendations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Health and Social Care  Health, Wellbeing and Sustainable Development BMHP6030  Component 1: Health, Wellbeing and Sustainable Development   Rumeena Miah </dc:title>
  <dc:creator>Rumeena Miah (2236702)</dc:creator>
  <cp:lastModifiedBy>Rumeena Miah (2236702)</cp:lastModifiedBy>
  <cp:revision>44</cp:revision>
  <dcterms:created xsi:type="dcterms:W3CDTF">2026-02-13T22:45:59Z</dcterms:created>
  <dcterms:modified xsi:type="dcterms:W3CDTF">2026-02-15T13:30:23Z</dcterms:modified>
</cp:coreProperties>
</file>