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4"/>
  </p:notesMasterIdLst>
  <p:sldIdLst>
    <p:sldId id="266" r:id="rId5"/>
    <p:sldId id="308" r:id="rId6"/>
    <p:sldId id="309" r:id="rId7"/>
    <p:sldId id="310" r:id="rId8"/>
    <p:sldId id="312" r:id="rId9"/>
    <p:sldId id="313" r:id="rId10"/>
    <p:sldId id="314" r:id="rId11"/>
    <p:sldId id="315" r:id="rId12"/>
    <p:sldId id="31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882" autoAdjust="0"/>
    <p:restoredTop sz="79119" autoAdjust="0"/>
  </p:normalViewPr>
  <p:slideViewPr>
    <p:cSldViewPr snapToGrid="0">
      <p:cViewPr varScale="1">
        <p:scale>
          <a:sx n="81" d="100"/>
          <a:sy n="81" d="100"/>
        </p:scale>
        <p:origin x="504" y="9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C5D6AF-7267-4AE7-B3C4-79D366EC933C}" type="datetimeFigureOut">
              <a:rPr lang="en-GB" smtClean="0"/>
              <a:t>11/05/2023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24D03F-52C8-4E4F-8BD9-DD0D565A6BA0}" type="slidenum">
              <a:rPr lang="en-GB" smtClean="0"/>
              <a:t>‹#›</a:t>
            </a:fld>
            <a:endParaRPr lang="en-GB"/>
          </a:p>
        </p:txBody>
      </p:sp>
    </p:spTree>
    <p:extLst>
      <p:ext uri="{BB962C8B-B14F-4D97-AF65-F5344CB8AC3E}">
        <p14:creationId xmlns:p14="http://schemas.microsoft.com/office/powerpoint/2010/main" val="367961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https://padlet.com/rstewart122/remake-of-what-does-management-involve-vce0xdwex9soox8s</a:t>
            </a:r>
          </a:p>
          <a:p>
            <a:endParaRPr lang="en-GB" dirty="0"/>
          </a:p>
          <a:p>
            <a:r>
              <a:rPr lang="en-GB" dirty="0"/>
              <a:t>Display the QR code on screen – encourage students to scan and follow link to the </a:t>
            </a:r>
            <a:r>
              <a:rPr lang="en-GB" dirty="0" err="1"/>
              <a:t>padlet</a:t>
            </a:r>
            <a:r>
              <a:rPr lang="en-GB" dirty="0"/>
              <a:t>. Display the </a:t>
            </a:r>
            <a:r>
              <a:rPr lang="en-GB" dirty="0" err="1"/>
              <a:t>padlet</a:t>
            </a:r>
            <a:r>
              <a:rPr lang="en-GB" dirty="0"/>
              <a:t> on screen so that ideas can be posted live in class. Remind students of professionalism, be supportive to each other when discussing the ideas. There are no wrong answers, this is an open discussion and experiences with vary our answers. </a:t>
            </a:r>
          </a:p>
        </p:txBody>
      </p:sp>
      <p:sp>
        <p:nvSpPr>
          <p:cNvPr id="4" name="Slide Number Placeholder 3"/>
          <p:cNvSpPr>
            <a:spLocks noGrp="1"/>
          </p:cNvSpPr>
          <p:nvPr>
            <p:ph type="sldNum" sz="quarter" idx="5"/>
          </p:nvPr>
        </p:nvSpPr>
        <p:spPr/>
        <p:txBody>
          <a:bodyPr/>
          <a:lstStyle/>
          <a:p>
            <a:fld id="{2F24D03F-52C8-4E4F-8BD9-DD0D565A6BA0}" type="slidenum">
              <a:rPr lang="en-GB" smtClean="0"/>
              <a:t>3</a:t>
            </a:fld>
            <a:endParaRPr lang="en-GB"/>
          </a:p>
        </p:txBody>
      </p:sp>
    </p:spTree>
    <p:extLst>
      <p:ext uri="{BB962C8B-B14F-4D97-AF65-F5344CB8AC3E}">
        <p14:creationId xmlns:p14="http://schemas.microsoft.com/office/powerpoint/2010/main" val="333122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 whether the Padlet posts were varied or similar. What were the common points that were made? </a:t>
            </a:r>
          </a:p>
          <a:p>
            <a:r>
              <a:rPr lang="en-GB" dirty="0"/>
              <a:t>Slide content is only visible on slide show when clicking. </a:t>
            </a:r>
          </a:p>
          <a:p>
            <a:endParaRPr lang="en-GB" dirty="0"/>
          </a:p>
          <a:p>
            <a:r>
              <a:rPr lang="en-GB" dirty="0"/>
              <a:t>Cole, 2011 pg6 uses a diagram to explain that Management, manager and managing are all different. Management = A set of roles concerned with the administration of an organisation to achieve specified goals. Manager= A person responsible for administering an organisation (or part of it) and its resources.  Managing = What individual managers do to run the part of the organisation they are responsible for. </a:t>
            </a:r>
          </a:p>
          <a:p>
            <a:endParaRPr lang="en-GB" dirty="0"/>
          </a:p>
        </p:txBody>
      </p:sp>
      <p:sp>
        <p:nvSpPr>
          <p:cNvPr id="4" name="Slide Number Placeholder 3"/>
          <p:cNvSpPr>
            <a:spLocks noGrp="1"/>
          </p:cNvSpPr>
          <p:nvPr>
            <p:ph type="sldNum" sz="quarter" idx="5"/>
          </p:nvPr>
        </p:nvSpPr>
        <p:spPr/>
        <p:txBody>
          <a:bodyPr/>
          <a:lstStyle/>
          <a:p>
            <a:fld id="{2F24D03F-52C8-4E4F-8BD9-DD0D565A6BA0}" type="slidenum">
              <a:rPr lang="en-GB" smtClean="0"/>
              <a:t>4</a:t>
            </a:fld>
            <a:endParaRPr lang="en-GB"/>
          </a:p>
        </p:txBody>
      </p:sp>
    </p:spTree>
    <p:extLst>
      <p:ext uri="{BB962C8B-B14F-4D97-AF65-F5344CB8AC3E}">
        <p14:creationId xmlns:p14="http://schemas.microsoft.com/office/powerpoint/2010/main" val="2357989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 the next few weeks we will dig further into several Classical theories – these theories were developed by practising managers and were based on their experience. Human Relation theories tended to be developed by academic and social scientists that focused on motivation  and staff. </a:t>
            </a:r>
          </a:p>
          <a:p>
            <a:endParaRPr lang="en-GB" dirty="0"/>
          </a:p>
          <a:p>
            <a:r>
              <a:rPr lang="en-GB" dirty="0"/>
              <a:t>Reading task – page 6 and 7 from Cole and Kelly (2011) </a:t>
            </a:r>
          </a:p>
        </p:txBody>
      </p:sp>
      <p:sp>
        <p:nvSpPr>
          <p:cNvPr id="4" name="Slide Number Placeholder 3"/>
          <p:cNvSpPr>
            <a:spLocks noGrp="1"/>
          </p:cNvSpPr>
          <p:nvPr>
            <p:ph type="sldNum" sz="quarter" idx="5"/>
          </p:nvPr>
        </p:nvSpPr>
        <p:spPr/>
        <p:txBody>
          <a:bodyPr/>
          <a:lstStyle/>
          <a:p>
            <a:fld id="{2F24D03F-52C8-4E4F-8BD9-DD0D565A6BA0}" type="slidenum">
              <a:rPr lang="en-GB" smtClean="0"/>
              <a:t>5</a:t>
            </a:fld>
            <a:endParaRPr lang="en-GB"/>
          </a:p>
        </p:txBody>
      </p:sp>
    </p:spTree>
    <p:extLst>
      <p:ext uri="{BB962C8B-B14F-4D97-AF65-F5344CB8AC3E}">
        <p14:creationId xmlns:p14="http://schemas.microsoft.com/office/powerpoint/2010/main" val="40949216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The pages are available as a pdf. Allocate time and come back together to ensure completion. </a:t>
            </a:r>
          </a:p>
          <a:p>
            <a:endParaRPr lang="en-GB" sz="1600" dirty="0"/>
          </a:p>
          <a:p>
            <a:r>
              <a:rPr lang="en-GB" sz="1600" dirty="0"/>
              <a:t>Print off and encourage students to highlight theorists and also any vocabulary that is not understood.  </a:t>
            </a:r>
          </a:p>
        </p:txBody>
      </p:sp>
      <p:sp>
        <p:nvSpPr>
          <p:cNvPr id="4" name="Slide Number Placeholder 3"/>
          <p:cNvSpPr>
            <a:spLocks noGrp="1"/>
          </p:cNvSpPr>
          <p:nvPr>
            <p:ph type="sldNum" sz="quarter" idx="5"/>
          </p:nvPr>
        </p:nvSpPr>
        <p:spPr/>
        <p:txBody>
          <a:bodyPr/>
          <a:lstStyle/>
          <a:p>
            <a:fld id="{2F24D03F-52C8-4E4F-8BD9-DD0D565A6BA0}" type="slidenum">
              <a:rPr lang="en-GB" smtClean="0"/>
              <a:t>6</a:t>
            </a:fld>
            <a:endParaRPr lang="en-GB"/>
          </a:p>
        </p:txBody>
      </p:sp>
    </p:spTree>
    <p:extLst>
      <p:ext uri="{BB962C8B-B14F-4D97-AF65-F5344CB8AC3E}">
        <p14:creationId xmlns:p14="http://schemas.microsoft.com/office/powerpoint/2010/main" val="1549029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should have identified about ten theorists. Explain that we will explore several of these theories in detail during the coming weeks but there is not time to study all theorists – further reading of the </a:t>
            </a:r>
            <a:r>
              <a:rPr lang="en-GB" dirty="0" err="1"/>
              <a:t>Cole&amp;Kelly</a:t>
            </a:r>
            <a:r>
              <a:rPr lang="en-GB" dirty="0"/>
              <a:t> (2011) text can provide greater detail. </a:t>
            </a:r>
          </a:p>
        </p:txBody>
      </p:sp>
      <p:sp>
        <p:nvSpPr>
          <p:cNvPr id="4" name="Slide Number Placeholder 3"/>
          <p:cNvSpPr>
            <a:spLocks noGrp="1"/>
          </p:cNvSpPr>
          <p:nvPr>
            <p:ph type="sldNum" sz="quarter" idx="5"/>
          </p:nvPr>
        </p:nvSpPr>
        <p:spPr/>
        <p:txBody>
          <a:bodyPr/>
          <a:lstStyle/>
          <a:p>
            <a:fld id="{2F24D03F-52C8-4E4F-8BD9-DD0D565A6BA0}" type="slidenum">
              <a:rPr lang="en-GB" smtClean="0"/>
              <a:t>7</a:t>
            </a:fld>
            <a:endParaRPr lang="en-GB"/>
          </a:p>
        </p:txBody>
      </p:sp>
    </p:spTree>
    <p:extLst>
      <p:ext uri="{BB962C8B-B14F-4D97-AF65-F5344CB8AC3E}">
        <p14:creationId xmlns:p14="http://schemas.microsoft.com/office/powerpoint/2010/main" val="3193331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5/11/2023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hyperlink" Target="https://padlet.com/rstewart122/remake-of-what-does-management-involve-vce0xdwex9soox8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rmAutofit fontScale="90000"/>
          </a:bodyPr>
          <a:lstStyle/>
          <a:p>
            <a:r>
              <a:rPr lang="en-US" dirty="0"/>
              <a:t>Introduction to Management Theories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lnSpcReduction="10000"/>
          </a:bodyPr>
          <a:lstStyle/>
          <a:p>
            <a:r>
              <a:rPr lang="en-US" dirty="0"/>
              <a:t>Week 6 - BMSW5101 developing workplace critical thinking</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this session.. </a:t>
            </a:r>
          </a:p>
        </p:txBody>
      </p:sp>
      <p:grpSp>
        <p:nvGrpSpPr>
          <p:cNvPr id="14" name="Group 13">
            <a:extLst>
              <a:ext uri="{FF2B5EF4-FFF2-40B4-BE49-F238E27FC236}">
                <a16:creationId xmlns:a16="http://schemas.microsoft.com/office/drawing/2014/main" id="{AD40CC19-31F4-E9DB-5485-3FC0B929BFD1}"/>
              </a:ext>
            </a:extLst>
          </p:cNvPr>
          <p:cNvGrpSpPr/>
          <p:nvPr/>
        </p:nvGrpSpPr>
        <p:grpSpPr>
          <a:xfrm>
            <a:off x="2176007" y="2439054"/>
            <a:ext cx="2981250" cy="3105001"/>
            <a:chOff x="1132569" y="2439054"/>
            <a:chExt cx="2981250" cy="3105001"/>
          </a:xfrm>
        </p:grpSpPr>
        <p:sp>
          <p:nvSpPr>
            <p:cNvPr id="5" name="Oval 4">
              <a:extLst>
                <a:ext uri="{FF2B5EF4-FFF2-40B4-BE49-F238E27FC236}">
                  <a16:creationId xmlns:a16="http://schemas.microsoft.com/office/drawing/2014/main" id="{EA957A44-73BB-6E0A-EDA4-E86E72D49BD7}"/>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Users">
              <a:extLst>
                <a:ext uri="{FF2B5EF4-FFF2-40B4-BE49-F238E27FC236}">
                  <a16:creationId xmlns:a16="http://schemas.microsoft.com/office/drawing/2014/main" id="{87132276-92BD-B899-D41B-818428EBFA33}"/>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3FCCD0E9-E7CA-EA1C-4784-BBB7D9A908EC}"/>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We will explore what we define as management. </a:t>
              </a:r>
            </a:p>
          </p:txBody>
        </p:sp>
      </p:grpSp>
      <p:grpSp>
        <p:nvGrpSpPr>
          <p:cNvPr id="15" name="Group 14">
            <a:extLst>
              <a:ext uri="{FF2B5EF4-FFF2-40B4-BE49-F238E27FC236}">
                <a16:creationId xmlns:a16="http://schemas.microsoft.com/office/drawing/2014/main" id="{AEEF1750-2E85-F95D-017A-4C5FCF45316B}"/>
              </a:ext>
            </a:extLst>
          </p:cNvPr>
          <p:cNvGrpSpPr/>
          <p:nvPr/>
        </p:nvGrpSpPr>
        <p:grpSpPr>
          <a:xfrm>
            <a:off x="4635537" y="2826617"/>
            <a:ext cx="2981250" cy="2717438"/>
            <a:chOff x="4635537" y="2826617"/>
            <a:chExt cx="2981250" cy="2717438"/>
          </a:xfrm>
        </p:grpSpPr>
        <p:sp>
          <p:nvSpPr>
            <p:cNvPr id="9" name="Rectangle 8" descr="Business Growth">
              <a:extLst>
                <a:ext uri="{FF2B5EF4-FFF2-40B4-BE49-F238E27FC236}">
                  <a16:creationId xmlns:a16="http://schemas.microsoft.com/office/drawing/2014/main" id="{973B739A-8DAB-69DD-F38C-785940B446FE}"/>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FEA9883E-8601-B886-AE39-93C5998157B3}"/>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endParaRPr lang="en-US" sz="1600" kern="1200" dirty="0"/>
            </a:p>
          </p:txBody>
        </p:sp>
      </p:grpSp>
      <p:grpSp>
        <p:nvGrpSpPr>
          <p:cNvPr id="16" name="Group 15">
            <a:extLst>
              <a:ext uri="{FF2B5EF4-FFF2-40B4-BE49-F238E27FC236}">
                <a16:creationId xmlns:a16="http://schemas.microsoft.com/office/drawing/2014/main" id="{B47910F9-C411-8255-3C64-5DB69A1CEC2D}"/>
              </a:ext>
            </a:extLst>
          </p:cNvPr>
          <p:cNvGrpSpPr/>
          <p:nvPr/>
        </p:nvGrpSpPr>
        <p:grpSpPr>
          <a:xfrm>
            <a:off x="7229226" y="2439054"/>
            <a:ext cx="2981250" cy="3105001"/>
            <a:chOff x="8138506" y="2439054"/>
            <a:chExt cx="2981250" cy="3105001"/>
          </a:xfrm>
        </p:grpSpPr>
        <p:sp>
          <p:nvSpPr>
            <p:cNvPr id="11" name="Oval 10">
              <a:extLst>
                <a:ext uri="{FF2B5EF4-FFF2-40B4-BE49-F238E27FC236}">
                  <a16:creationId xmlns:a16="http://schemas.microsoft.com/office/drawing/2014/main" id="{1743623B-82D5-15D5-3293-7C72D8EB6AB5}"/>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Teacher">
              <a:extLst>
                <a:ext uri="{FF2B5EF4-FFF2-40B4-BE49-F238E27FC236}">
                  <a16:creationId xmlns:a16="http://schemas.microsoft.com/office/drawing/2014/main" id="{F7DDB4A2-FC88-3C87-157B-51DA33D85493}"/>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AA7A4A4C-74DA-FEFB-32C2-BE83AC3B3552}"/>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Introduce the main types of management theory</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4D36F-0D4D-6AD2-E61E-F2799A6CF757}"/>
              </a:ext>
            </a:extLst>
          </p:cNvPr>
          <p:cNvSpPr>
            <a:spLocks noGrp="1"/>
          </p:cNvSpPr>
          <p:nvPr>
            <p:ph type="title"/>
          </p:nvPr>
        </p:nvSpPr>
        <p:spPr>
          <a:xfrm>
            <a:off x="6833676" y="639098"/>
            <a:ext cx="4709396" cy="3494790"/>
          </a:xfrm>
        </p:spPr>
        <p:txBody>
          <a:bodyPr vert="horz" lIns="91440" tIns="45720" rIns="91440" bIns="45720" rtlCol="0" anchor="b">
            <a:normAutofit/>
          </a:bodyPr>
          <a:lstStyle/>
          <a:p>
            <a:r>
              <a:rPr lang="en-US" dirty="0">
                <a:solidFill>
                  <a:schemeClr val="tx1">
                    <a:lumMod val="85000"/>
                    <a:lumOff val="15000"/>
                  </a:schemeClr>
                </a:solidFill>
              </a:rPr>
              <a:t>What is management?</a:t>
            </a:r>
          </a:p>
        </p:txBody>
      </p:sp>
      <p:cxnSp>
        <p:nvCxnSpPr>
          <p:cNvPr id="16" name="Straight Connector 15">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DF1DD8E2-FA3D-3396-41DC-AB1B55C6BFCD}"/>
              </a:ext>
            </a:extLst>
          </p:cNvPr>
          <p:cNvSpPr txBox="1"/>
          <p:nvPr/>
        </p:nvSpPr>
        <p:spPr>
          <a:xfrm>
            <a:off x="8329353" y="4474741"/>
            <a:ext cx="3031039" cy="923330"/>
          </a:xfrm>
          <a:prstGeom prst="rect">
            <a:avLst/>
          </a:prstGeom>
          <a:noFill/>
        </p:spPr>
        <p:txBody>
          <a:bodyPr wrap="square" rtlCol="0">
            <a:spAutoFit/>
          </a:bodyPr>
          <a:lstStyle/>
          <a:p>
            <a:r>
              <a:rPr lang="en-GB" dirty="0"/>
              <a:t>Scan the QR and post your thoughts on what management involves. </a:t>
            </a:r>
          </a:p>
        </p:txBody>
      </p:sp>
      <p:pic>
        <p:nvPicPr>
          <p:cNvPr id="8" name="Picture 7">
            <a:hlinkClick r:id="rId3"/>
            <a:extLst>
              <a:ext uri="{FF2B5EF4-FFF2-40B4-BE49-F238E27FC236}">
                <a16:creationId xmlns:a16="http://schemas.microsoft.com/office/drawing/2014/main" id="{45E0090C-1AA5-97E1-DABE-2DA4D80969E3}"/>
              </a:ext>
            </a:extLst>
          </p:cNvPr>
          <p:cNvPicPr>
            <a:picLocks noChangeAspect="1"/>
          </p:cNvPicPr>
          <p:nvPr/>
        </p:nvPicPr>
        <p:blipFill>
          <a:blip r:embed="rId4"/>
          <a:stretch>
            <a:fillRect/>
          </a:stretch>
        </p:blipFill>
        <p:spPr>
          <a:xfrm>
            <a:off x="930444" y="1229582"/>
            <a:ext cx="4926409" cy="4885695"/>
          </a:xfrm>
          <a:prstGeom prst="rect">
            <a:avLst/>
          </a:prstGeom>
        </p:spPr>
      </p:pic>
    </p:spTree>
    <p:extLst>
      <p:ext uri="{BB962C8B-B14F-4D97-AF65-F5344CB8AC3E}">
        <p14:creationId xmlns:p14="http://schemas.microsoft.com/office/powerpoint/2010/main" val="1394981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6E3DF-C28B-C820-DD96-D830DD3275D3}"/>
              </a:ext>
            </a:extLst>
          </p:cNvPr>
          <p:cNvSpPr>
            <a:spLocks noGrp="1"/>
          </p:cNvSpPr>
          <p:nvPr>
            <p:ph type="title"/>
          </p:nvPr>
        </p:nvSpPr>
        <p:spPr>
          <a:xfrm>
            <a:off x="5117309" y="634946"/>
            <a:ext cx="6432434" cy="1450757"/>
          </a:xfrm>
        </p:spPr>
        <p:txBody>
          <a:bodyPr>
            <a:normAutofit/>
          </a:bodyPr>
          <a:lstStyle/>
          <a:p>
            <a:r>
              <a:rPr lang="en-GB" dirty="0"/>
              <a:t>What is management?</a:t>
            </a:r>
          </a:p>
        </p:txBody>
      </p:sp>
      <p:pic>
        <p:nvPicPr>
          <p:cNvPr id="5" name="Picture 4" descr="Businessman crossed hands">
            <a:extLst>
              <a:ext uri="{FF2B5EF4-FFF2-40B4-BE49-F238E27FC236}">
                <a16:creationId xmlns:a16="http://schemas.microsoft.com/office/drawing/2014/main" id="{5988812F-88E7-1EB7-A9A2-6531547940E8}"/>
              </a:ext>
            </a:extLst>
          </p:cNvPr>
          <p:cNvPicPr>
            <a:picLocks noChangeAspect="1"/>
          </p:cNvPicPr>
          <p:nvPr/>
        </p:nvPicPr>
        <p:blipFill>
          <a:blip r:embed="rId3"/>
          <a:stretch>
            <a:fillRect/>
          </a:stretch>
        </p:blipFill>
        <p:spPr>
          <a:xfrm>
            <a:off x="534471" y="826186"/>
            <a:ext cx="919447" cy="2519034"/>
          </a:xfrm>
          <a:prstGeom prst="rect">
            <a:avLst/>
          </a:prstGeom>
        </p:spPr>
      </p:pic>
      <p:cxnSp>
        <p:nvCxnSpPr>
          <p:cNvPr id="14" name="Straight Connector 13">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Business woman sitting arms crossed">
            <a:extLst>
              <a:ext uri="{FF2B5EF4-FFF2-40B4-BE49-F238E27FC236}">
                <a16:creationId xmlns:a16="http://schemas.microsoft.com/office/drawing/2014/main" id="{53CF327E-0634-D3CF-ACAA-C913A74F1A14}"/>
              </a:ext>
            </a:extLst>
          </p:cNvPr>
          <p:cNvPicPr>
            <a:picLocks noChangeAspect="1"/>
          </p:cNvPicPr>
          <p:nvPr/>
        </p:nvPicPr>
        <p:blipFill>
          <a:blip r:embed="rId4"/>
          <a:stretch>
            <a:fillRect/>
          </a:stretch>
        </p:blipFill>
        <p:spPr>
          <a:xfrm>
            <a:off x="2220834" y="1007184"/>
            <a:ext cx="1883864" cy="2478770"/>
          </a:xfrm>
          <a:prstGeom prst="rect">
            <a:avLst/>
          </a:prstGeom>
        </p:spPr>
      </p:pic>
      <p:sp>
        <p:nvSpPr>
          <p:cNvPr id="3" name="Content Placeholder 2">
            <a:extLst>
              <a:ext uri="{FF2B5EF4-FFF2-40B4-BE49-F238E27FC236}">
                <a16:creationId xmlns:a16="http://schemas.microsoft.com/office/drawing/2014/main" id="{7771C516-03B4-C1AA-2651-C32C700D40ED}"/>
              </a:ext>
            </a:extLst>
          </p:cNvPr>
          <p:cNvSpPr>
            <a:spLocks noGrp="1"/>
          </p:cNvSpPr>
          <p:nvPr>
            <p:ph idx="1"/>
          </p:nvPr>
        </p:nvSpPr>
        <p:spPr>
          <a:xfrm>
            <a:off x="4206240" y="2407435"/>
            <a:ext cx="7343502" cy="3811635"/>
          </a:xfrm>
        </p:spPr>
        <p:txBody>
          <a:bodyPr>
            <a:normAutofit/>
          </a:bodyPr>
          <a:lstStyle/>
          <a:p>
            <a:pPr>
              <a:lnSpc>
                <a:spcPct val="100000"/>
              </a:lnSpc>
            </a:pPr>
            <a:r>
              <a:rPr lang="en-GB" sz="1900" dirty="0">
                <a:latin typeface="Arial" panose="020B0604020202020204" pitchFamily="34" charset="0"/>
                <a:cs typeface="Arial" panose="020B0604020202020204" pitchFamily="34" charset="0"/>
              </a:rPr>
              <a:t>Mullins (2005) states that management is not a simple term to define. Whilst it is a generic term, it is subject to many interpretations. “At its most basic, management may be viewed as ‘making things happen’’ </a:t>
            </a:r>
          </a:p>
          <a:p>
            <a:pPr>
              <a:lnSpc>
                <a:spcPct val="100000"/>
              </a:lnSpc>
            </a:pPr>
            <a:endParaRPr lang="en-GB" sz="1900" dirty="0">
              <a:latin typeface="Arial" panose="020B0604020202020204" pitchFamily="34" charset="0"/>
              <a:cs typeface="Arial" panose="020B0604020202020204" pitchFamily="34" charset="0"/>
            </a:endParaRPr>
          </a:p>
          <a:p>
            <a:pPr>
              <a:lnSpc>
                <a:spcPct val="100000"/>
              </a:lnSpc>
            </a:pPr>
            <a:r>
              <a:rPr lang="en-GB" sz="1900" dirty="0">
                <a:latin typeface="Arial" panose="020B0604020202020204" pitchFamily="34" charset="0"/>
                <a:cs typeface="Arial" panose="020B0604020202020204" pitchFamily="34" charset="0"/>
              </a:rPr>
              <a:t>Drucker (1979, p14) defines management accordingly, “Management is tasks. Management is a discipline. But management is also people. Every achievement of management is the achievement of a manager. Every failure is a failure of a manager.”</a:t>
            </a:r>
          </a:p>
          <a:p>
            <a:pPr>
              <a:lnSpc>
                <a:spcPct val="100000"/>
              </a:lnSpc>
            </a:pPr>
            <a:endParaRPr lang="en-GB" sz="1900" dirty="0"/>
          </a:p>
          <a:p>
            <a:pPr>
              <a:lnSpc>
                <a:spcPct val="100000"/>
              </a:lnSpc>
            </a:pPr>
            <a:endParaRPr lang="en-GB" sz="1900" dirty="0"/>
          </a:p>
          <a:p>
            <a:pPr marL="0" indent="0">
              <a:lnSpc>
                <a:spcPct val="100000"/>
              </a:lnSpc>
              <a:buNone/>
            </a:pPr>
            <a:endParaRPr lang="en-GB" sz="1900" dirty="0"/>
          </a:p>
        </p:txBody>
      </p:sp>
      <p:sp>
        <p:nvSpPr>
          <p:cNvPr id="16" name="Rectangle 15">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a:extLst>
              <a:ext uri="{FF2B5EF4-FFF2-40B4-BE49-F238E27FC236}">
                <a16:creationId xmlns:a16="http://schemas.microsoft.com/office/drawing/2014/main" id="{E1C1330D-F35B-5DEF-5AEA-697AF6975904}"/>
              </a:ext>
            </a:extLst>
          </p:cNvPr>
          <p:cNvSpPr/>
          <p:nvPr/>
        </p:nvSpPr>
        <p:spPr>
          <a:xfrm>
            <a:off x="4104698" y="2407435"/>
            <a:ext cx="7730836" cy="3547045"/>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283720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8"/>
                                        </p:tgtEl>
                                      </p:cBhvr>
                                    </p:animEffect>
                                    <p:set>
                                      <p:cBhvr>
                                        <p:cTn id="7" dur="1" fill="hold">
                                          <p:stCondLst>
                                            <p:cond delay="499"/>
                                          </p:stCondLst>
                                        </p:cTn>
                                        <p:tgtEl>
                                          <p:spTgt spid="8"/>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78F81A7-4DD4-3E6F-624D-B599B269D96C}"/>
              </a:ext>
            </a:extLst>
          </p:cNvPr>
          <p:cNvPicPr>
            <a:picLocks noGrp="1" noChangeAspect="1"/>
          </p:cNvPicPr>
          <p:nvPr>
            <p:ph idx="1"/>
          </p:nvPr>
        </p:nvPicPr>
        <p:blipFill rotWithShape="1">
          <a:blip r:embed="rId3"/>
          <a:srcRect r="69417" b="16944"/>
          <a:stretch/>
        </p:blipFill>
        <p:spPr>
          <a:xfrm>
            <a:off x="1474747" y="1658226"/>
            <a:ext cx="2826628" cy="3320059"/>
          </a:xfrm>
          <a:prstGeom prst="rect">
            <a:avLst/>
          </a:prstGeom>
        </p:spPr>
      </p:pic>
      <p:sp>
        <p:nvSpPr>
          <p:cNvPr id="6" name="TextBox 5">
            <a:extLst>
              <a:ext uri="{FF2B5EF4-FFF2-40B4-BE49-F238E27FC236}">
                <a16:creationId xmlns:a16="http://schemas.microsoft.com/office/drawing/2014/main" id="{8EB8D481-AFE0-0748-D1EF-7EC4C769F605}"/>
              </a:ext>
            </a:extLst>
          </p:cNvPr>
          <p:cNvSpPr txBox="1"/>
          <p:nvPr/>
        </p:nvSpPr>
        <p:spPr>
          <a:xfrm>
            <a:off x="7890626" y="5470943"/>
            <a:ext cx="2225289" cy="369332"/>
          </a:xfrm>
          <a:prstGeom prst="rect">
            <a:avLst/>
          </a:prstGeom>
          <a:noFill/>
        </p:spPr>
        <p:txBody>
          <a:bodyPr wrap="none" rtlCol="0">
            <a:spAutoFit/>
          </a:bodyPr>
          <a:lstStyle/>
          <a:p>
            <a:r>
              <a:rPr lang="en-GB" dirty="0"/>
              <a:t>(Mullins, 2005, p67)</a:t>
            </a:r>
          </a:p>
        </p:txBody>
      </p:sp>
      <p:sp>
        <p:nvSpPr>
          <p:cNvPr id="7" name="TextBox 6">
            <a:extLst>
              <a:ext uri="{FF2B5EF4-FFF2-40B4-BE49-F238E27FC236}">
                <a16:creationId xmlns:a16="http://schemas.microsoft.com/office/drawing/2014/main" id="{9CF8850B-73FE-FBF7-C89A-5F64856E0796}"/>
              </a:ext>
            </a:extLst>
          </p:cNvPr>
          <p:cNvSpPr txBox="1"/>
          <p:nvPr/>
        </p:nvSpPr>
        <p:spPr>
          <a:xfrm>
            <a:off x="648701" y="793188"/>
            <a:ext cx="9467213"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Management Theory – The main approaches</a:t>
            </a:r>
          </a:p>
        </p:txBody>
      </p:sp>
      <p:pic>
        <p:nvPicPr>
          <p:cNvPr id="8" name="Content Placeholder 4">
            <a:extLst>
              <a:ext uri="{FF2B5EF4-FFF2-40B4-BE49-F238E27FC236}">
                <a16:creationId xmlns:a16="http://schemas.microsoft.com/office/drawing/2014/main" id="{F3802689-9F24-DC31-ECEB-7D4DCE384503}"/>
              </a:ext>
            </a:extLst>
          </p:cNvPr>
          <p:cNvPicPr>
            <a:picLocks noChangeAspect="1"/>
          </p:cNvPicPr>
          <p:nvPr/>
        </p:nvPicPr>
        <p:blipFill rotWithShape="1">
          <a:blip r:embed="rId3"/>
          <a:srcRect l="26829" r="49262" b="14023"/>
          <a:stretch/>
        </p:blipFill>
        <p:spPr>
          <a:xfrm>
            <a:off x="3886199" y="1668822"/>
            <a:ext cx="2209801" cy="3436857"/>
          </a:xfrm>
          <a:prstGeom prst="rect">
            <a:avLst/>
          </a:prstGeom>
        </p:spPr>
      </p:pic>
      <p:pic>
        <p:nvPicPr>
          <p:cNvPr id="9" name="Content Placeholder 4">
            <a:extLst>
              <a:ext uri="{FF2B5EF4-FFF2-40B4-BE49-F238E27FC236}">
                <a16:creationId xmlns:a16="http://schemas.microsoft.com/office/drawing/2014/main" id="{1BB328D3-C0EE-CF39-C72B-FA37B0FB054B}"/>
              </a:ext>
            </a:extLst>
          </p:cNvPr>
          <p:cNvPicPr>
            <a:picLocks noChangeAspect="1"/>
          </p:cNvPicPr>
          <p:nvPr/>
        </p:nvPicPr>
        <p:blipFill rotWithShape="1">
          <a:blip r:embed="rId3"/>
          <a:srcRect l="48117" r="27561" b="12790"/>
          <a:stretch/>
        </p:blipFill>
        <p:spPr>
          <a:xfrm>
            <a:off x="5964059" y="1670926"/>
            <a:ext cx="2247900" cy="3486115"/>
          </a:xfrm>
          <a:prstGeom prst="rect">
            <a:avLst/>
          </a:prstGeom>
        </p:spPr>
      </p:pic>
      <p:pic>
        <p:nvPicPr>
          <p:cNvPr id="11" name="Content Placeholder 4">
            <a:extLst>
              <a:ext uri="{FF2B5EF4-FFF2-40B4-BE49-F238E27FC236}">
                <a16:creationId xmlns:a16="http://schemas.microsoft.com/office/drawing/2014/main" id="{E3CDD649-F0D4-9BF1-F5A3-29E96C348DFB}"/>
              </a:ext>
            </a:extLst>
          </p:cNvPr>
          <p:cNvPicPr>
            <a:picLocks noChangeAspect="1"/>
          </p:cNvPicPr>
          <p:nvPr/>
        </p:nvPicPr>
        <p:blipFill rotWithShape="1">
          <a:blip r:embed="rId3"/>
          <a:srcRect l="68625" b="13304"/>
          <a:stretch/>
        </p:blipFill>
        <p:spPr>
          <a:xfrm>
            <a:off x="7874282" y="1666236"/>
            <a:ext cx="2899815" cy="3465579"/>
          </a:xfrm>
          <a:prstGeom prst="rect">
            <a:avLst/>
          </a:prstGeom>
        </p:spPr>
      </p:pic>
      <p:pic>
        <p:nvPicPr>
          <p:cNvPr id="13" name="Content Placeholder 4">
            <a:extLst>
              <a:ext uri="{FF2B5EF4-FFF2-40B4-BE49-F238E27FC236}">
                <a16:creationId xmlns:a16="http://schemas.microsoft.com/office/drawing/2014/main" id="{25EBE40A-2BCF-6ED0-A76A-6C53B781336E}"/>
              </a:ext>
            </a:extLst>
          </p:cNvPr>
          <p:cNvPicPr>
            <a:picLocks noChangeAspect="1"/>
          </p:cNvPicPr>
          <p:nvPr/>
        </p:nvPicPr>
        <p:blipFill>
          <a:blip r:embed="rId3"/>
          <a:stretch>
            <a:fillRect/>
          </a:stretch>
        </p:blipFill>
        <p:spPr>
          <a:xfrm>
            <a:off x="1474747" y="1473560"/>
            <a:ext cx="9242506" cy="3997383"/>
          </a:xfrm>
          <a:prstGeom prst="rect">
            <a:avLst/>
          </a:prstGeom>
        </p:spPr>
      </p:pic>
    </p:spTree>
    <p:extLst>
      <p:ext uri="{BB962C8B-B14F-4D97-AF65-F5344CB8AC3E}">
        <p14:creationId xmlns:p14="http://schemas.microsoft.com/office/powerpoint/2010/main" val="1853147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2C8CA-607D-1A23-8632-333B0F51539D}"/>
              </a:ext>
            </a:extLst>
          </p:cNvPr>
          <p:cNvSpPr>
            <a:spLocks noGrp="1"/>
          </p:cNvSpPr>
          <p:nvPr>
            <p:ph type="title"/>
          </p:nvPr>
        </p:nvSpPr>
        <p:spPr>
          <a:xfrm>
            <a:off x="477078" y="516836"/>
            <a:ext cx="3100136" cy="1960234"/>
          </a:xfrm>
        </p:spPr>
        <p:txBody>
          <a:bodyPr>
            <a:normAutofit/>
          </a:bodyPr>
          <a:lstStyle/>
          <a:p>
            <a:r>
              <a:rPr lang="en-GB" sz="4000">
                <a:solidFill>
                  <a:srgbClr val="945E50"/>
                </a:solidFill>
              </a:rPr>
              <a:t>Reading Task</a:t>
            </a:r>
          </a:p>
        </p:txBody>
      </p:sp>
      <p:cxnSp>
        <p:nvCxnSpPr>
          <p:cNvPr id="25" name="Straight Connector 24">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8346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Content Placeholder 10">
            <a:extLst>
              <a:ext uri="{FF2B5EF4-FFF2-40B4-BE49-F238E27FC236}">
                <a16:creationId xmlns:a16="http://schemas.microsoft.com/office/drawing/2014/main" id="{6BF1CDC7-F1EC-2047-B508-142B1CA6EE5E}"/>
              </a:ext>
            </a:extLst>
          </p:cNvPr>
          <p:cNvSpPr>
            <a:spLocks noGrp="1"/>
          </p:cNvSpPr>
          <p:nvPr>
            <p:ph idx="1"/>
          </p:nvPr>
        </p:nvSpPr>
        <p:spPr>
          <a:xfrm>
            <a:off x="492371" y="2790855"/>
            <a:ext cx="3084844" cy="3311766"/>
          </a:xfrm>
        </p:spPr>
        <p:txBody>
          <a:bodyPr>
            <a:normAutofit/>
          </a:bodyPr>
          <a:lstStyle/>
          <a:p>
            <a:r>
              <a:rPr lang="en-GB" sz="1600" dirty="0">
                <a:latin typeface="Arial" panose="020B0604020202020204" pitchFamily="34" charset="0"/>
                <a:cs typeface="Arial" panose="020B0604020202020204" pitchFamily="34" charset="0"/>
              </a:rPr>
              <a:t>Cole and Kelly (2011) page 6 &amp; 7 </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Read and gain a grounding of the different theoretical perspectives</a:t>
            </a:r>
            <a:r>
              <a:rPr lang="en-GB" sz="160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pic>
        <p:nvPicPr>
          <p:cNvPr id="5" name="Content Placeholder 4" descr="Businesswoman writing notepad">
            <a:extLst>
              <a:ext uri="{FF2B5EF4-FFF2-40B4-BE49-F238E27FC236}">
                <a16:creationId xmlns:a16="http://schemas.microsoft.com/office/drawing/2014/main" id="{0CEA5D4C-5E38-32CA-C58C-0301CEFF26BF}"/>
              </a:ext>
            </a:extLst>
          </p:cNvPr>
          <p:cNvPicPr>
            <a:picLocks noChangeAspect="1"/>
          </p:cNvPicPr>
          <p:nvPr/>
        </p:nvPicPr>
        <p:blipFill>
          <a:blip r:embed="rId3"/>
          <a:stretch>
            <a:fillRect/>
          </a:stretch>
        </p:blipFill>
        <p:spPr>
          <a:xfrm>
            <a:off x="4820994" y="643467"/>
            <a:ext cx="2061294" cy="5571066"/>
          </a:xfrm>
          <a:prstGeom prst="rect">
            <a:avLst/>
          </a:prstGeom>
        </p:spPr>
      </p:pic>
      <p:pic>
        <p:nvPicPr>
          <p:cNvPr id="7" name="Picture 6" descr="Businessman using notepad">
            <a:extLst>
              <a:ext uri="{FF2B5EF4-FFF2-40B4-BE49-F238E27FC236}">
                <a16:creationId xmlns:a16="http://schemas.microsoft.com/office/drawing/2014/main" id="{430F2F08-ABB0-210C-310D-EDB8A963B531}"/>
              </a:ext>
            </a:extLst>
          </p:cNvPr>
          <p:cNvPicPr>
            <a:picLocks noChangeAspect="1"/>
          </p:cNvPicPr>
          <p:nvPr/>
        </p:nvPicPr>
        <p:blipFill>
          <a:blip r:embed="rId4"/>
          <a:stretch>
            <a:fillRect/>
          </a:stretch>
        </p:blipFill>
        <p:spPr>
          <a:xfrm>
            <a:off x="8815670" y="643467"/>
            <a:ext cx="1882287" cy="5577152"/>
          </a:xfrm>
          <a:prstGeom prst="rect">
            <a:avLst/>
          </a:prstGeom>
        </p:spPr>
      </p:pic>
      <p:sp>
        <p:nvSpPr>
          <p:cNvPr id="27" name="Rectangle 26">
            <a:extLst>
              <a:ext uri="{FF2B5EF4-FFF2-40B4-BE49-F238E27FC236}">
                <a16:creationId xmlns:a16="http://schemas.microsoft.com/office/drawing/2014/main" id="{7A3E0404-86A9-40FA-8DB8-302414EE2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72193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dirty="0"/>
          </a:p>
        </p:txBody>
      </p:sp>
      <p:pic>
        <p:nvPicPr>
          <p:cNvPr id="5" name="Picture 4" descr="A person writing in notebook">
            <a:extLst>
              <a:ext uri="{FF2B5EF4-FFF2-40B4-BE49-F238E27FC236}">
                <a16:creationId xmlns:a16="http://schemas.microsoft.com/office/drawing/2014/main" id="{95B86935-462F-7510-B9D9-DFEB7AD79058}"/>
              </a:ext>
            </a:extLst>
          </p:cNvPr>
          <p:cNvPicPr>
            <a:picLocks noChangeAspect="1"/>
          </p:cNvPicPr>
          <p:nvPr/>
        </p:nvPicPr>
        <p:blipFill rotWithShape="1">
          <a:blip r:embed="rId3"/>
          <a:srcRect t="11199" r="-1" b="4509"/>
          <a:stretch/>
        </p:blipFill>
        <p:spPr>
          <a:xfrm>
            <a:off x="1524" y="10"/>
            <a:ext cx="12188952" cy="6857990"/>
          </a:xfrm>
          <a:prstGeom prst="rect">
            <a:avLst/>
          </a:prstGeom>
        </p:spPr>
      </p:pic>
      <p:sp>
        <p:nvSpPr>
          <p:cNvPr id="17" name="Rectangle 11">
            <a:extLst>
              <a:ext uri="{FF2B5EF4-FFF2-40B4-BE49-F238E27FC236}">
                <a16:creationId xmlns:a16="http://schemas.microsoft.com/office/drawing/2014/main" id="{95B38FD6-641F-41BF-B466-C1C6366420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474" y="1238442"/>
            <a:ext cx="3635926" cy="43557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BD0CC-9A30-FF49-F7A2-5B296F38D60E}"/>
              </a:ext>
            </a:extLst>
          </p:cNvPr>
          <p:cNvSpPr>
            <a:spLocks noGrp="1"/>
          </p:cNvSpPr>
          <p:nvPr>
            <p:ph type="title"/>
          </p:nvPr>
        </p:nvSpPr>
        <p:spPr>
          <a:xfrm>
            <a:off x="948648" y="1419273"/>
            <a:ext cx="3153580" cy="1358188"/>
          </a:xfrm>
        </p:spPr>
        <p:txBody>
          <a:bodyPr>
            <a:normAutofit/>
          </a:bodyPr>
          <a:lstStyle/>
          <a:p>
            <a:r>
              <a:rPr lang="en-GB" sz="3600">
                <a:solidFill>
                  <a:schemeClr val="tx1"/>
                </a:solidFill>
              </a:rPr>
              <a:t>The theorists</a:t>
            </a:r>
          </a:p>
        </p:txBody>
      </p:sp>
      <p:cxnSp>
        <p:nvCxnSpPr>
          <p:cNvPr id="14" name="Straight Connector 13">
            <a:extLst>
              <a:ext uri="{FF2B5EF4-FFF2-40B4-BE49-F238E27FC236}">
                <a16:creationId xmlns:a16="http://schemas.microsoft.com/office/drawing/2014/main" id="{6BF9119E-766E-4526-AAE5-639F577C04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8277" y="2865016"/>
            <a:ext cx="2926080" cy="0"/>
          </a:xfrm>
          <a:prstGeom prst="line">
            <a:avLst/>
          </a:prstGeom>
          <a:ln w="12700">
            <a:solidFill>
              <a:schemeClr val="tx1">
                <a:lumMod val="75000"/>
                <a:lumOff val="25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817AA95-7A58-6A25-834B-6935C997844F}"/>
              </a:ext>
            </a:extLst>
          </p:cNvPr>
          <p:cNvSpPr>
            <a:spLocks noGrp="1"/>
          </p:cNvSpPr>
          <p:nvPr>
            <p:ph idx="1"/>
          </p:nvPr>
        </p:nvSpPr>
        <p:spPr>
          <a:xfrm>
            <a:off x="948648" y="2978254"/>
            <a:ext cx="3153580" cy="2444238"/>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From completing the reading, which theorist names did you identify? </a:t>
            </a:r>
          </a:p>
          <a:p>
            <a:endParaRPr lang="en-GB" sz="1600" dirty="0">
              <a:solidFill>
                <a:schemeClr val="tx1"/>
              </a:solidFill>
            </a:endParaRPr>
          </a:p>
        </p:txBody>
      </p:sp>
      <p:sp>
        <p:nvSpPr>
          <p:cNvPr id="16" name="Rectangle 15">
            <a:extLst>
              <a:ext uri="{FF2B5EF4-FFF2-40B4-BE49-F238E27FC236}">
                <a16:creationId xmlns:a16="http://schemas.microsoft.com/office/drawing/2014/main" id="{1FE461C7-FF45-427F-83D7-18DFBD48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63300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90F57-5C29-5DEE-71D4-88F74A409A4F}"/>
              </a:ext>
            </a:extLst>
          </p:cNvPr>
          <p:cNvSpPr>
            <a:spLocks noGrp="1"/>
          </p:cNvSpPr>
          <p:nvPr>
            <p:ph type="title"/>
          </p:nvPr>
        </p:nvSpPr>
        <p:spPr/>
        <p:txBody>
          <a:bodyPr/>
          <a:lstStyle/>
          <a:p>
            <a:r>
              <a:rPr lang="en-GB" dirty="0"/>
              <a:t>Next….</a:t>
            </a:r>
          </a:p>
        </p:txBody>
      </p:sp>
      <p:grpSp>
        <p:nvGrpSpPr>
          <p:cNvPr id="12" name="Group 11">
            <a:extLst>
              <a:ext uri="{FF2B5EF4-FFF2-40B4-BE49-F238E27FC236}">
                <a16:creationId xmlns:a16="http://schemas.microsoft.com/office/drawing/2014/main" id="{58638537-71B9-4B6D-CA00-01BAE94489F9}"/>
              </a:ext>
            </a:extLst>
          </p:cNvPr>
          <p:cNvGrpSpPr/>
          <p:nvPr/>
        </p:nvGrpSpPr>
        <p:grpSpPr>
          <a:xfrm>
            <a:off x="1062448" y="2664612"/>
            <a:ext cx="8267337" cy="1206953"/>
            <a:chOff x="2032000" y="2490479"/>
            <a:chExt cx="8128000" cy="879120"/>
          </a:xfrm>
        </p:grpSpPr>
        <p:sp>
          <p:nvSpPr>
            <p:cNvPr id="8" name="Rectangle 7">
              <a:extLst>
                <a:ext uri="{FF2B5EF4-FFF2-40B4-BE49-F238E27FC236}">
                  <a16:creationId xmlns:a16="http://schemas.microsoft.com/office/drawing/2014/main" id="{D66A54D7-FFA8-8EDE-960E-AE1DEC6E7ADA}"/>
                </a:ext>
              </a:extLst>
            </p:cNvPr>
            <p:cNvSpPr/>
            <p:nvPr/>
          </p:nvSpPr>
          <p:spPr>
            <a:xfrm>
              <a:off x="2032000" y="2815199"/>
              <a:ext cx="8128000" cy="554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DB0CEB82-8C5D-78CB-3EC3-761F139A3F2F}"/>
                </a:ext>
              </a:extLst>
            </p:cNvPr>
            <p:cNvSpPr/>
            <p:nvPr/>
          </p:nvSpPr>
          <p:spPr>
            <a:xfrm>
              <a:off x="2438400" y="2490479"/>
              <a:ext cx="5689600" cy="649440"/>
            </a:xfrm>
            <a:custGeom>
              <a:avLst/>
              <a:gdLst>
                <a:gd name="connsiteX0" fmla="*/ 0 w 5689600"/>
                <a:gd name="connsiteY0" fmla="*/ 108242 h 649440"/>
                <a:gd name="connsiteX1" fmla="*/ 108242 w 5689600"/>
                <a:gd name="connsiteY1" fmla="*/ 0 h 649440"/>
                <a:gd name="connsiteX2" fmla="*/ 5581358 w 5689600"/>
                <a:gd name="connsiteY2" fmla="*/ 0 h 649440"/>
                <a:gd name="connsiteX3" fmla="*/ 5689600 w 5689600"/>
                <a:gd name="connsiteY3" fmla="*/ 108242 h 649440"/>
                <a:gd name="connsiteX4" fmla="*/ 5689600 w 5689600"/>
                <a:gd name="connsiteY4" fmla="*/ 541198 h 649440"/>
                <a:gd name="connsiteX5" fmla="*/ 5581358 w 5689600"/>
                <a:gd name="connsiteY5" fmla="*/ 649440 h 649440"/>
                <a:gd name="connsiteX6" fmla="*/ 108242 w 5689600"/>
                <a:gd name="connsiteY6" fmla="*/ 649440 h 649440"/>
                <a:gd name="connsiteX7" fmla="*/ 0 w 5689600"/>
                <a:gd name="connsiteY7" fmla="*/ 541198 h 649440"/>
                <a:gd name="connsiteX8" fmla="*/ 0 w 5689600"/>
                <a:gd name="connsiteY8" fmla="*/ 108242 h 64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649440">
                  <a:moveTo>
                    <a:pt x="0" y="108242"/>
                  </a:moveTo>
                  <a:cubicBezTo>
                    <a:pt x="0" y="48462"/>
                    <a:pt x="48462" y="0"/>
                    <a:pt x="108242" y="0"/>
                  </a:cubicBezTo>
                  <a:lnTo>
                    <a:pt x="5581358" y="0"/>
                  </a:lnTo>
                  <a:cubicBezTo>
                    <a:pt x="5641138" y="0"/>
                    <a:pt x="5689600" y="48462"/>
                    <a:pt x="5689600" y="108242"/>
                  </a:cubicBezTo>
                  <a:lnTo>
                    <a:pt x="5689600" y="541198"/>
                  </a:lnTo>
                  <a:cubicBezTo>
                    <a:pt x="5689600" y="600978"/>
                    <a:pt x="5641138" y="649440"/>
                    <a:pt x="5581358" y="649440"/>
                  </a:cubicBezTo>
                  <a:lnTo>
                    <a:pt x="108242" y="649440"/>
                  </a:lnTo>
                  <a:cubicBezTo>
                    <a:pt x="48462" y="649440"/>
                    <a:pt x="0" y="600978"/>
                    <a:pt x="0" y="541198"/>
                  </a:cubicBezTo>
                  <a:lnTo>
                    <a:pt x="0" y="1082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6756" tIns="31703" rIns="246756" bIns="31703" numCol="1" spcCol="1270" anchor="ctr" anchorCtr="0">
              <a:noAutofit/>
            </a:bodyPr>
            <a:lstStyle/>
            <a:p>
              <a:pPr marL="0" lvl="0" indent="0" algn="l" defTabSz="977900">
                <a:lnSpc>
                  <a:spcPct val="90000"/>
                </a:lnSpc>
                <a:spcBef>
                  <a:spcPct val="0"/>
                </a:spcBef>
                <a:spcAft>
                  <a:spcPct val="35000"/>
                </a:spcAft>
                <a:buNone/>
              </a:pPr>
              <a:r>
                <a:rPr lang="en-GB" sz="1800" b="1" dirty="0">
                  <a:effectLst/>
                  <a:latin typeface="Arial" panose="020B0604020202020204" pitchFamily="34" charset="0"/>
                  <a:ea typeface="Calibri" panose="020F0502020204030204" pitchFamily="34" charset="0"/>
                </a:rPr>
                <a:t>Management Theory</a:t>
              </a:r>
              <a:r>
                <a:rPr lang="en-GB" sz="1800" dirty="0">
                  <a:effectLst/>
                  <a:latin typeface="Arial" panose="020B0604020202020204" pitchFamily="34" charset="0"/>
                  <a:ea typeface="Calibri" panose="020F0502020204030204" pitchFamily="34" charset="0"/>
                </a:rPr>
                <a:t> – Fayol 14 Principles of Management</a:t>
              </a:r>
              <a:endParaRPr lang="en-GB" sz="2200" kern="1200" dirty="0"/>
            </a:p>
          </p:txBody>
        </p:sp>
      </p:grpSp>
    </p:spTree>
    <p:extLst>
      <p:ext uri="{BB962C8B-B14F-4D97-AF65-F5344CB8AC3E}">
        <p14:creationId xmlns:p14="http://schemas.microsoft.com/office/powerpoint/2010/main" val="3436021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82EE9-409C-E1E7-8845-693698BB2A0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BAB4664-A428-D1DA-F043-AEE01EE0A5BD}"/>
              </a:ext>
            </a:extLst>
          </p:cNvPr>
          <p:cNvSpPr>
            <a:spLocks noGrp="1"/>
          </p:cNvSpPr>
          <p:nvPr>
            <p:ph idx="1"/>
          </p:nvPr>
        </p:nvSpPr>
        <p:spPr/>
        <p:txBody>
          <a:bodyPr/>
          <a:lstStyle/>
          <a:p>
            <a:endParaRPr lang="en-GB" dirty="0"/>
          </a:p>
          <a:p>
            <a:r>
              <a:rPr lang="en-GB" dirty="0"/>
              <a:t>Cole, G. and Kelly, P., (2011) </a:t>
            </a:r>
            <a:r>
              <a:rPr lang="en-GB" i="1" dirty="0"/>
              <a:t>Management Theory and Practice</a:t>
            </a:r>
            <a:r>
              <a:rPr lang="en-GB" dirty="0"/>
              <a:t>, 7</a:t>
            </a:r>
            <a:r>
              <a:rPr lang="en-GB" baseline="30000" dirty="0"/>
              <a:t>th</a:t>
            </a:r>
            <a:r>
              <a:rPr lang="en-GB" dirty="0"/>
              <a:t> Ed, Cengage Learning, Andover. </a:t>
            </a:r>
          </a:p>
          <a:p>
            <a:pPr marL="0" indent="0">
              <a:buNone/>
            </a:pPr>
            <a:r>
              <a:rPr lang="en-GB" dirty="0"/>
              <a:t> Drucker, P.F., (1979) </a:t>
            </a:r>
            <a:r>
              <a:rPr lang="en-GB" i="1" dirty="0"/>
              <a:t>Management</a:t>
            </a:r>
            <a:r>
              <a:rPr lang="en-GB" dirty="0"/>
              <a:t>, Pan Books. </a:t>
            </a:r>
          </a:p>
          <a:p>
            <a:r>
              <a:rPr lang="en-GB" dirty="0"/>
              <a:t>Mullins, L.J., (2005) </a:t>
            </a:r>
            <a:r>
              <a:rPr lang="en-GB" i="1" dirty="0"/>
              <a:t>Management and Organisational Behaviour</a:t>
            </a:r>
            <a:r>
              <a:rPr lang="en-GB" dirty="0"/>
              <a:t>, 7</a:t>
            </a:r>
            <a:r>
              <a:rPr lang="en-GB" baseline="30000" dirty="0"/>
              <a:t>th</a:t>
            </a:r>
            <a:r>
              <a:rPr lang="en-GB" dirty="0"/>
              <a:t> Edition, Person Education, Harlow. </a:t>
            </a:r>
          </a:p>
          <a:p>
            <a:r>
              <a:rPr lang="en-GB" dirty="0"/>
              <a:t> </a:t>
            </a:r>
          </a:p>
        </p:txBody>
      </p:sp>
    </p:spTree>
    <p:extLst>
      <p:ext uri="{BB962C8B-B14F-4D97-AF65-F5344CB8AC3E}">
        <p14:creationId xmlns:p14="http://schemas.microsoft.com/office/powerpoint/2010/main" val="1273252587"/>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{4E768EB4-4EC9-4C4E-ADA0-7A9E61AABD9D}tf11437505_win32</Template>
  <TotalTime>0</TotalTime>
  <Words>596</Words>
  <Application>Microsoft Office PowerPoint</Application>
  <PresentationFormat>Widescreen</PresentationFormat>
  <Paragraphs>47</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Georgia Pro Cond Light</vt:lpstr>
      <vt:lpstr>Speak Pro</vt:lpstr>
      <vt:lpstr>RetrospectVTI</vt:lpstr>
      <vt:lpstr>Introduction to Management Theories</vt:lpstr>
      <vt:lpstr>During this session.. </vt:lpstr>
      <vt:lpstr>What is management?</vt:lpstr>
      <vt:lpstr>What is management?</vt:lpstr>
      <vt:lpstr>PowerPoint Presentation</vt:lpstr>
      <vt:lpstr>Reading Task</vt:lpstr>
      <vt:lpstr>The theorists</vt:lpstr>
      <vt:lpstr>Next….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Management Theories</dc:title>
  <dc:creator>Rebecca Kavanagh</dc:creator>
  <cp:lastModifiedBy>Rebecca Stewart</cp:lastModifiedBy>
  <cp:revision>8</cp:revision>
  <dcterms:created xsi:type="dcterms:W3CDTF">2022-09-19T17:15:36Z</dcterms:created>
  <dcterms:modified xsi:type="dcterms:W3CDTF">2023-05-11T14:11:43Z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