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3"/>
      <p:bold r:id="rId24"/>
      <p:italic r:id="rId25"/>
      <p:boldItalic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CA182D-D2C9-489F-9DAC-07CD7EABBD00}" v="4" dt="2022-03-02T13:50:56.1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53"/>
    <p:restoredTop sz="84464"/>
  </p:normalViewPr>
  <p:slideViewPr>
    <p:cSldViewPr>
      <p:cViewPr varScale="1">
        <p:scale>
          <a:sx n="89" d="100"/>
          <a:sy n="89" d="100"/>
        </p:scale>
        <p:origin x="417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4.fntdata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3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2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1.fntdata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3/2/2022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SHSS6067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Circulation and Shock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456510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800" b="1" dirty="0"/>
              <a:t>Learning outcomes </a:t>
            </a:r>
          </a:p>
          <a:p>
            <a:r>
              <a:rPr lang="en-GB" dirty="0"/>
              <a:t>Upon completion of this chapter, candidates should be able to demonstrate the ability to apply the principles of Immediate Care in Sport to an injured, shocked athlete. </a:t>
            </a:r>
          </a:p>
          <a:p>
            <a:pPr marL="0" indent="0">
              <a:buNone/>
            </a:pPr>
            <a:r>
              <a:rPr lang="en-GB" dirty="0"/>
              <a:t>Objectives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definition and causes of shock including non-haemorrhagic as well as haemorrhagic causes.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Develop knowledge and skills of recognising the shocked athlete.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areas and organs of the injured athlete that may result in haemorrhage shock.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Develop knowledge and skills of managing the shocked athlete.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and deliver the concepts of balance fluid resuscitation in a shocked athlete.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importance of re-evaluation of the shocked athlete after any intervention.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Shock </a:t>
            </a:r>
          </a:p>
          <a:p>
            <a:r>
              <a:rPr lang="en-GB" dirty="0"/>
              <a:t>Inadequate organ and tissue perfusion.</a:t>
            </a:r>
          </a:p>
          <a:p>
            <a:pPr lvl="2"/>
            <a:r>
              <a:rPr lang="en-GB" dirty="0"/>
              <a:t>There is not enough appropriate fluid in the circulatory system to enable sufficient carrying of oxygen and nutrients to the tissues and remove waste products of metabolism. </a:t>
            </a:r>
          </a:p>
          <a:p>
            <a:pPr lvl="2"/>
            <a:r>
              <a:rPr lang="en-GB" dirty="0"/>
              <a:t>The important aspects are to identify the cause and treat the cause and to help restore the circulatory volume which may in addition require fluid therapy.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761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19008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two types of shock </a:t>
            </a:r>
          </a:p>
          <a:p>
            <a:r>
              <a:rPr lang="en-GB" dirty="0"/>
              <a:t>Haemorrhagic Shock </a:t>
            </a:r>
          </a:p>
          <a:p>
            <a:r>
              <a:rPr lang="en-GB" dirty="0"/>
              <a:t>Non-Haemorrhagic Shock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045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1256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200" dirty="0"/>
              <a:t>Non-Haemorrhagic Shock </a:t>
            </a:r>
          </a:p>
          <a:p>
            <a:r>
              <a:rPr lang="en-GB" dirty="0"/>
              <a:t>Cardiogenic </a:t>
            </a:r>
          </a:p>
          <a:p>
            <a:pPr lvl="2"/>
            <a:r>
              <a:rPr lang="en-GB" dirty="0"/>
              <a:t>Where the heart is failing or failed to generate adequate cardiac output, e.g. cardiac arrest. </a:t>
            </a:r>
          </a:p>
          <a:p>
            <a:r>
              <a:rPr lang="en-GB" dirty="0"/>
              <a:t>Tension pneumothorax </a:t>
            </a:r>
          </a:p>
          <a:p>
            <a:pPr lvl="2"/>
            <a:r>
              <a:rPr lang="en-GB" dirty="0"/>
              <a:t>Build of pressure in the lung cavity results in pressure on the </a:t>
            </a:r>
            <a:r>
              <a:rPr lang="en-GB" dirty="0" err="1"/>
              <a:t>myocardiuam</a:t>
            </a:r>
            <a:r>
              <a:rPr lang="en-GB" dirty="0"/>
              <a:t> &amp; more importantly the superior and inferior vena cava restricting the return of the venous blood to the heart resulting in poor cardiac output and, if not relieved, PEA cardiac arrest. </a:t>
            </a:r>
          </a:p>
          <a:p>
            <a:r>
              <a:rPr lang="en-GB" dirty="0"/>
              <a:t>Neurogenic </a:t>
            </a:r>
          </a:p>
          <a:p>
            <a:pPr lvl="2"/>
            <a:r>
              <a:rPr lang="en-GB" dirty="0"/>
              <a:t>Damage to the high thoracic &amp; spinal cord with loss of the sympathetic supply to the peripheries resulting in vasodilatation. </a:t>
            </a:r>
          </a:p>
          <a:p>
            <a:pPr lvl="2"/>
            <a:r>
              <a:rPr lang="en-GB" dirty="0"/>
              <a:t>Leading to the circulating volume to be distributed to the peripheries and significantly reduce venous return to the heart.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1824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125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4200" dirty="0"/>
              <a:t>Non-</a:t>
            </a:r>
            <a:r>
              <a:rPr lang="en-US" sz="4200" dirty="0" err="1"/>
              <a:t>Haemorrhagic</a:t>
            </a:r>
            <a:r>
              <a:rPr lang="en-US" sz="4200" dirty="0"/>
              <a:t> Shock </a:t>
            </a:r>
          </a:p>
          <a:p>
            <a:r>
              <a:rPr lang="en-US" sz="4000" dirty="0"/>
              <a:t>Septic </a:t>
            </a:r>
          </a:p>
          <a:p>
            <a:pPr lvl="2"/>
            <a:r>
              <a:rPr lang="en-US" sz="3200" dirty="0"/>
              <a:t>The overwhelming inflammatory response to the infection results in peripheral vasodilatation and reduced central circulation. </a:t>
            </a:r>
          </a:p>
          <a:p>
            <a:r>
              <a:rPr lang="en-US" sz="4000" dirty="0"/>
              <a:t>Anaphylactic </a:t>
            </a:r>
          </a:p>
          <a:p>
            <a:pPr lvl="2"/>
            <a:r>
              <a:rPr lang="en-US" sz="3200" dirty="0"/>
              <a:t>The overwhelming inflammatory response to the allergen results in peripheral vasodilatation </a:t>
            </a:r>
          </a:p>
          <a:p>
            <a:pPr lvl="2"/>
            <a:r>
              <a:rPr lang="en-US" sz="3200" dirty="0"/>
              <a:t>Capillary membranes too become leaky with soft tissue swelling and significant reduction in central circulation.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329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1872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Haemorrhagic Shock </a:t>
            </a:r>
          </a:p>
          <a:p>
            <a:r>
              <a:rPr lang="en-GB" sz="2000" dirty="0"/>
              <a:t>Loss of circulating volume resulting in end organ failure </a:t>
            </a:r>
            <a:endParaRPr lang="en-US" sz="20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6204132"/>
              </p:ext>
            </p:extLst>
          </p:nvPr>
        </p:nvGraphicFramePr>
        <p:xfrm>
          <a:off x="683568" y="1772816"/>
          <a:ext cx="7416823" cy="3774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7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876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876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8764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6625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Class 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Class II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Class III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Class IV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Blood</a:t>
                      </a:r>
                      <a:r>
                        <a:rPr lang="en-GB" baseline="0" dirty="0"/>
                        <a:t> Loss (ml)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&lt; 750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750-1500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1500-2000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&gt;2000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Blood Loss 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&lt;15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15-30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30-40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&gt;40%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Pulse</a:t>
                      </a:r>
                      <a:r>
                        <a:rPr lang="en-GB" baseline="0" dirty="0"/>
                        <a:t> Rate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&lt;100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&gt;100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&gt;120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&gt;140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Resp</a:t>
                      </a:r>
                      <a:r>
                        <a:rPr lang="en-GB" dirty="0"/>
                        <a:t> Rate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14-20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20-30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30-45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&gt;35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Normal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Normal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Reduced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Reduced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Normal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Reduced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Mental</a:t>
                      </a:r>
                      <a:r>
                        <a:rPr lang="en-GB" baseline="0" dirty="0"/>
                        <a:t> State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Sl. anxious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Mild anxious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Anxious</a:t>
                      </a:r>
                      <a:r>
                        <a:rPr lang="en-GB" baseline="0" dirty="0"/>
                        <a:t> &amp; confused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Confused</a:t>
                      </a:r>
                      <a:r>
                        <a:rPr lang="en-GB" baseline="0" dirty="0"/>
                        <a:t> &amp; lethargic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6907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302433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5100" dirty="0"/>
              <a:t>Assessment of Circulation </a:t>
            </a:r>
          </a:p>
          <a:p>
            <a:r>
              <a:rPr lang="en-GB" sz="4000" dirty="0"/>
              <a:t>Colour – Perfusion or Pale </a:t>
            </a:r>
          </a:p>
          <a:p>
            <a:r>
              <a:rPr lang="en-GB" sz="4000" dirty="0"/>
              <a:t>Respiratory Rate – relative trend of INCREASE </a:t>
            </a:r>
          </a:p>
          <a:p>
            <a:r>
              <a:rPr lang="en-GB" sz="4000" dirty="0"/>
              <a:t>Pulse Rate – relative trend of INCREASE </a:t>
            </a:r>
          </a:p>
          <a:p>
            <a:r>
              <a:rPr lang="en-GB" sz="4000" dirty="0"/>
              <a:t>Blood Pressure- relative trend of DECREASE </a:t>
            </a:r>
          </a:p>
          <a:p>
            <a:r>
              <a:rPr lang="en-GB" sz="4000" dirty="0"/>
              <a:t>Conscious Level – DECREASE 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314914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82453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4400" dirty="0"/>
              <a:t>Management of Shock </a:t>
            </a:r>
          </a:p>
          <a:p>
            <a:r>
              <a:rPr lang="en-US" sz="4400" dirty="0"/>
              <a:t>SABC </a:t>
            </a:r>
          </a:p>
          <a:p>
            <a:r>
              <a:rPr lang="en-US" sz="4400" dirty="0"/>
              <a:t>Check presence of radial pulse (90mmHg) </a:t>
            </a:r>
          </a:p>
          <a:p>
            <a:r>
              <a:rPr lang="en-US" sz="4400" dirty="0"/>
              <a:t>External </a:t>
            </a:r>
            <a:r>
              <a:rPr lang="en-US" sz="4400" dirty="0" err="1"/>
              <a:t>Haemorrhage</a:t>
            </a:r>
            <a:r>
              <a:rPr lang="en-US" sz="4400" dirty="0"/>
              <a:t>? </a:t>
            </a:r>
          </a:p>
          <a:p>
            <a:pPr lvl="2"/>
            <a:r>
              <a:rPr lang="en-US" sz="3600" dirty="0"/>
              <a:t>Think on the Floor </a:t>
            </a:r>
          </a:p>
          <a:p>
            <a:r>
              <a:rPr lang="en-US" sz="4400" dirty="0"/>
              <a:t>Internal </a:t>
            </a:r>
            <a:r>
              <a:rPr lang="en-US" sz="4400" dirty="0" err="1"/>
              <a:t>Haemorrhage</a:t>
            </a:r>
            <a:r>
              <a:rPr lang="en-US" sz="4400" dirty="0"/>
              <a:t>? </a:t>
            </a:r>
          </a:p>
          <a:p>
            <a:pPr lvl="2"/>
            <a:r>
              <a:rPr lang="en-US" sz="3600" dirty="0"/>
              <a:t>Think 5 More </a:t>
            </a:r>
          </a:p>
          <a:p>
            <a:pPr lvl="2"/>
            <a:r>
              <a:rPr lang="en-US" sz="3600" dirty="0"/>
              <a:t>Chest </a:t>
            </a:r>
          </a:p>
          <a:p>
            <a:pPr lvl="2"/>
            <a:r>
              <a:rPr lang="en-US" sz="3600" dirty="0"/>
              <a:t>Abdomen </a:t>
            </a:r>
          </a:p>
          <a:p>
            <a:pPr lvl="3"/>
            <a:r>
              <a:rPr lang="en-US" sz="3200" dirty="0"/>
              <a:t>Liver </a:t>
            </a:r>
          </a:p>
          <a:p>
            <a:pPr lvl="3"/>
            <a:r>
              <a:rPr lang="en-US" sz="3200" dirty="0"/>
              <a:t>Spleen </a:t>
            </a:r>
          </a:p>
          <a:p>
            <a:pPr lvl="2"/>
            <a:r>
              <a:rPr lang="en-US" sz="3600" dirty="0"/>
              <a:t>Renal •</a:t>
            </a:r>
          </a:p>
          <a:p>
            <a:pPr lvl="2"/>
            <a:r>
              <a:rPr lang="en-US" sz="3600" dirty="0"/>
              <a:t>Pelvis ♯ </a:t>
            </a:r>
          </a:p>
          <a:p>
            <a:pPr lvl="2"/>
            <a:r>
              <a:rPr lang="en-US" sz="3600" dirty="0"/>
              <a:t>Long Bones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448064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824536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On the floor </a:t>
            </a:r>
          </a:p>
          <a:p>
            <a:pPr lvl="1"/>
            <a:r>
              <a:rPr lang="en-US" sz="2400" dirty="0"/>
              <a:t>Catastrophic </a:t>
            </a:r>
            <a:r>
              <a:rPr lang="en-US" sz="2400" dirty="0" err="1"/>
              <a:t>haemorrhage</a:t>
            </a:r>
            <a:r>
              <a:rPr lang="en-US" sz="2400" dirty="0"/>
              <a:t> control on SAFE approach </a:t>
            </a:r>
          </a:p>
          <a:p>
            <a:pPr lvl="1"/>
            <a:r>
              <a:rPr lang="en-US" sz="2400" dirty="0"/>
              <a:t>Five more </a:t>
            </a:r>
          </a:p>
          <a:p>
            <a:pPr lvl="2"/>
            <a:r>
              <a:rPr lang="en-US" sz="2000" dirty="0"/>
              <a:t>Chest </a:t>
            </a:r>
          </a:p>
          <a:p>
            <a:pPr lvl="2"/>
            <a:r>
              <a:rPr lang="en-US" sz="2000" dirty="0"/>
              <a:t>Assessed in Breathing – Massive </a:t>
            </a:r>
            <a:r>
              <a:rPr lang="en-US" sz="2000" dirty="0" err="1"/>
              <a:t>Haemothorax</a:t>
            </a:r>
            <a:r>
              <a:rPr lang="en-US" sz="2000" dirty="0"/>
              <a:t> </a:t>
            </a:r>
          </a:p>
          <a:p>
            <a:pPr lvl="2"/>
            <a:r>
              <a:rPr lang="en-US" sz="2000" dirty="0"/>
              <a:t>Abdomen </a:t>
            </a:r>
          </a:p>
          <a:p>
            <a:pPr lvl="3"/>
            <a:r>
              <a:rPr lang="en-US" sz="1600" dirty="0"/>
              <a:t>Liver </a:t>
            </a:r>
          </a:p>
          <a:p>
            <a:pPr lvl="3"/>
            <a:r>
              <a:rPr lang="en-US" sz="1600" dirty="0"/>
              <a:t>P+/ tenderness </a:t>
            </a:r>
          </a:p>
          <a:p>
            <a:pPr lvl="3"/>
            <a:r>
              <a:rPr lang="en-US" sz="1600" dirty="0"/>
              <a:t>R lower ribs T8-T12 </a:t>
            </a:r>
          </a:p>
          <a:p>
            <a:pPr lvl="3"/>
            <a:r>
              <a:rPr lang="en-US" sz="1600" dirty="0"/>
              <a:t>Possible guarding </a:t>
            </a:r>
          </a:p>
          <a:p>
            <a:pPr lvl="2"/>
            <a:r>
              <a:rPr lang="en-US" sz="2000" dirty="0"/>
              <a:t>Spleen </a:t>
            </a:r>
          </a:p>
          <a:p>
            <a:pPr lvl="3"/>
            <a:r>
              <a:rPr lang="en-US" sz="1600" dirty="0"/>
              <a:t>P+/ tenderness </a:t>
            </a:r>
          </a:p>
          <a:p>
            <a:pPr lvl="3"/>
            <a:r>
              <a:rPr lang="en-US" sz="1600" dirty="0"/>
              <a:t>Upper L ribs T8 – T10 </a:t>
            </a:r>
          </a:p>
          <a:p>
            <a:pPr lvl="3"/>
            <a:r>
              <a:rPr lang="en-US" sz="1600" dirty="0"/>
              <a:t>Delayed shock 4-6 hours 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7296404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824536"/>
          </a:xfrm>
        </p:spPr>
        <p:txBody>
          <a:bodyPr>
            <a:normAutofit lnSpcReduction="10000"/>
          </a:bodyPr>
          <a:lstStyle/>
          <a:p>
            <a:pPr lvl="1"/>
            <a:r>
              <a:rPr lang="en-US" sz="2400" dirty="0"/>
              <a:t>Renal </a:t>
            </a:r>
          </a:p>
          <a:p>
            <a:pPr lvl="2"/>
            <a:r>
              <a:rPr lang="en-US" sz="2000" dirty="0"/>
              <a:t>P+/ Bruising </a:t>
            </a:r>
          </a:p>
          <a:p>
            <a:pPr lvl="2"/>
            <a:r>
              <a:rPr lang="en-US" sz="2000" dirty="0" err="1"/>
              <a:t>Haematuria</a:t>
            </a:r>
            <a:r>
              <a:rPr lang="en-US" sz="2000" dirty="0"/>
              <a:t> (blood in urine) </a:t>
            </a:r>
          </a:p>
          <a:p>
            <a:pPr lvl="1"/>
            <a:r>
              <a:rPr lang="en-US" dirty="0"/>
              <a:t>Pelvis ♯ </a:t>
            </a:r>
          </a:p>
          <a:p>
            <a:pPr lvl="2"/>
            <a:r>
              <a:rPr lang="en-US" dirty="0"/>
              <a:t>Shortened leg </a:t>
            </a:r>
          </a:p>
          <a:p>
            <a:pPr lvl="2"/>
            <a:r>
              <a:rPr lang="en-US" dirty="0"/>
              <a:t>P+ </a:t>
            </a:r>
          </a:p>
          <a:p>
            <a:pPr lvl="2"/>
            <a:r>
              <a:rPr lang="en-US" dirty="0"/>
              <a:t>Instability </a:t>
            </a:r>
          </a:p>
          <a:p>
            <a:pPr lvl="2"/>
            <a:r>
              <a:rPr lang="en-US" dirty="0"/>
              <a:t>Urethral damage </a:t>
            </a:r>
          </a:p>
          <a:p>
            <a:pPr lvl="2"/>
            <a:r>
              <a:rPr lang="en-US" dirty="0"/>
              <a:t>Rectal bleeding </a:t>
            </a:r>
          </a:p>
          <a:p>
            <a:pPr lvl="1"/>
            <a:r>
              <a:rPr lang="en-US" dirty="0"/>
              <a:t>Long Bone ♯ </a:t>
            </a:r>
          </a:p>
          <a:p>
            <a:pPr lvl="2"/>
            <a:r>
              <a:rPr lang="en-US" dirty="0"/>
              <a:t>Alignment &amp; P+</a:t>
            </a:r>
            <a:endParaRPr lang="en-US" sz="200" dirty="0"/>
          </a:p>
        </p:txBody>
      </p:sp>
    </p:spTree>
    <p:extLst>
      <p:ext uri="{BB962C8B-B14F-4D97-AF65-F5344CB8AC3E}">
        <p14:creationId xmlns:p14="http://schemas.microsoft.com/office/powerpoint/2010/main" val="35061946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824536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sz="3000" dirty="0"/>
              <a:t>• Haemorrhagic Shock </a:t>
            </a:r>
          </a:p>
          <a:p>
            <a:pPr lvl="2"/>
            <a:r>
              <a:rPr lang="en-GB" sz="2600" dirty="0"/>
              <a:t>THINK </a:t>
            </a:r>
          </a:p>
          <a:p>
            <a:pPr lvl="3"/>
            <a:r>
              <a:rPr lang="en-GB" sz="2200" dirty="0"/>
              <a:t>On the Floor (external) </a:t>
            </a:r>
          </a:p>
          <a:p>
            <a:pPr lvl="3"/>
            <a:r>
              <a:rPr lang="en-GB" sz="2200" dirty="0"/>
              <a:t>Plus 5 More </a:t>
            </a:r>
          </a:p>
          <a:p>
            <a:pPr lvl="3"/>
            <a:r>
              <a:rPr lang="en-GB" sz="2200" dirty="0"/>
              <a:t>Chest </a:t>
            </a:r>
          </a:p>
          <a:p>
            <a:pPr lvl="3"/>
            <a:r>
              <a:rPr lang="en-GB" sz="2200" dirty="0"/>
              <a:t>Abdomen </a:t>
            </a:r>
          </a:p>
          <a:p>
            <a:pPr lvl="3"/>
            <a:r>
              <a:rPr lang="en-GB" sz="2200" dirty="0"/>
              <a:t>Retroperitoneal (kidney) </a:t>
            </a:r>
          </a:p>
          <a:p>
            <a:pPr lvl="3"/>
            <a:r>
              <a:rPr lang="en-GB" sz="2200" dirty="0"/>
              <a:t>Pelvis </a:t>
            </a:r>
          </a:p>
          <a:p>
            <a:pPr lvl="3"/>
            <a:r>
              <a:rPr lang="en-GB" sz="2200" dirty="0"/>
              <a:t>Long bones </a:t>
            </a:r>
            <a:endParaRPr lang="en-US" sz="2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0116" y="44624"/>
            <a:ext cx="4033884" cy="30198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2683" y="3352973"/>
            <a:ext cx="2108749" cy="1876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6169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496944" cy="4824536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US" sz="3600" dirty="0"/>
              <a:t>On field assessment </a:t>
            </a:r>
          </a:p>
          <a:p>
            <a:pPr lvl="1"/>
            <a:r>
              <a:rPr lang="en-US" sz="3000" dirty="0"/>
              <a:t>Heart rate – above 100 bpm </a:t>
            </a:r>
          </a:p>
          <a:p>
            <a:pPr lvl="1"/>
            <a:r>
              <a:rPr lang="en-US" sz="3000" dirty="0" err="1"/>
              <a:t>Colour</a:t>
            </a:r>
            <a:r>
              <a:rPr lang="en-US" sz="3000" dirty="0"/>
              <a:t> – cyanosis indicates O2 Saturation ≤ 85% </a:t>
            </a:r>
          </a:p>
          <a:p>
            <a:pPr lvl="1"/>
            <a:r>
              <a:rPr lang="en-US" sz="3000" dirty="0"/>
              <a:t>Capillary Refill Time (CRT) ≤ 2sec </a:t>
            </a:r>
          </a:p>
          <a:p>
            <a:pPr lvl="1"/>
            <a:r>
              <a:rPr lang="en-US" sz="3000" dirty="0"/>
              <a:t>Blood Pressure – radial pulse absent indicates SBP &lt; 90mmHg </a:t>
            </a:r>
          </a:p>
        </p:txBody>
      </p:sp>
    </p:spTree>
    <p:extLst>
      <p:ext uri="{BB962C8B-B14F-4D97-AF65-F5344CB8AC3E}">
        <p14:creationId xmlns:p14="http://schemas.microsoft.com/office/powerpoint/2010/main" val="35777922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-180528" y="301298"/>
            <a:ext cx="6768752" cy="4824536"/>
          </a:xfrm>
        </p:spPr>
        <p:txBody>
          <a:bodyPr>
            <a:normAutofit fontScale="85000" lnSpcReduction="20000"/>
          </a:bodyPr>
          <a:lstStyle/>
          <a:p>
            <a:pPr marL="457200" lvl="1" indent="0">
              <a:buNone/>
            </a:pPr>
            <a:r>
              <a:rPr lang="en-US" sz="3200" dirty="0"/>
              <a:t>Management of </a:t>
            </a:r>
            <a:r>
              <a:rPr lang="en-US" sz="3200" dirty="0" err="1"/>
              <a:t>Haemorrhagic</a:t>
            </a:r>
            <a:r>
              <a:rPr lang="en-US" sz="3200" dirty="0"/>
              <a:t> Shock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Control </a:t>
            </a:r>
            <a:r>
              <a:rPr lang="en-US" sz="3200" dirty="0" err="1"/>
              <a:t>haemorrhage</a:t>
            </a:r>
            <a:r>
              <a:rPr lang="en-US" sz="3200" dirty="0"/>
              <a:t> &amp; move to ED ASAP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If time allows </a:t>
            </a:r>
          </a:p>
          <a:p>
            <a:pPr lvl="2"/>
            <a:r>
              <a:rPr lang="en-US" dirty="0"/>
              <a:t>Get IV access (</a:t>
            </a:r>
            <a:r>
              <a:rPr lang="en-US" dirty="0" err="1"/>
              <a:t>Dr</a:t>
            </a:r>
            <a:r>
              <a:rPr lang="en-US" dirty="0"/>
              <a:t>) </a:t>
            </a:r>
          </a:p>
          <a:p>
            <a:pPr lvl="2"/>
            <a:r>
              <a:rPr lang="en-US" dirty="0"/>
              <a:t>2 x large bore cannula (14-16 gauge) </a:t>
            </a:r>
          </a:p>
          <a:p>
            <a:pPr lvl="2"/>
            <a:r>
              <a:rPr lang="en-US" dirty="0"/>
              <a:t>Inserted in to anti-cubital fossa </a:t>
            </a:r>
          </a:p>
          <a:p>
            <a:pPr lvl="2"/>
            <a:r>
              <a:rPr lang="en-US" dirty="0"/>
              <a:t>Or Extra Jugular </a:t>
            </a:r>
          </a:p>
          <a:p>
            <a:pPr lvl="2"/>
            <a:r>
              <a:rPr lang="en-US" dirty="0"/>
              <a:t>Or Interosseous via EZIO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If blunt trauma &amp; absent radial pulse </a:t>
            </a:r>
          </a:p>
          <a:p>
            <a:pPr lvl="2"/>
            <a:r>
              <a:rPr lang="en-US" dirty="0"/>
              <a:t>Administer crystalloid fluid (e.g. saline) </a:t>
            </a:r>
          </a:p>
          <a:p>
            <a:pPr lvl="2"/>
            <a:r>
              <a:rPr lang="en-US" dirty="0"/>
              <a:t>In aliquots of 250mls </a:t>
            </a:r>
          </a:p>
          <a:p>
            <a:pPr lvl="2"/>
            <a:r>
              <a:rPr lang="en-US" dirty="0"/>
              <a:t>Recheck radial pulse (titrated response)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Be cautious with the transient responder </a:t>
            </a:r>
            <a:endParaRPr lang="en-US" sz="2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124744"/>
            <a:ext cx="2751141" cy="19681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209" y="3429000"/>
            <a:ext cx="1864627" cy="1534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9243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-180528" y="301298"/>
            <a:ext cx="5904656" cy="4824536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For pelvic fractures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Bind with a SAM sling or T-Pod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Apply pressure across inter-trochanteric line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Not above </a:t>
            </a:r>
          </a:p>
          <a:p>
            <a:pPr lvl="2"/>
            <a:r>
              <a:rPr lang="en-GB" dirty="0"/>
              <a:t>This will open the pelvis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Aim to reduce pelvic volume </a:t>
            </a:r>
            <a:endParaRPr lang="en-US" sz="2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7306" y="116632"/>
            <a:ext cx="2735569" cy="273556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689446"/>
            <a:ext cx="2826572" cy="211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1289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49722" y="332656"/>
            <a:ext cx="8470750" cy="4824536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Key learning points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Definition and causes of shock including non-haemorrhagic as well haemorrhagic causes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Recognising the shocked athlete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Potential causes for haemorrhagic shock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Management of the shocked athlete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Balanced fluid resuscitation in a shocked athlete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Importance of re-evaluation of the shocked athlete after any intervention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0432066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66c22e5-8225-46c3-9abb-23d460e866c8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29B1840EED65478A1BBBA02491ACC6" ma:contentTypeVersion="14" ma:contentTypeDescription="Create a new document." ma:contentTypeScope="" ma:versionID="e12eccda083f734e567e65c314c06690">
  <xsd:schema xmlns:xsd="http://www.w3.org/2001/XMLSchema" xmlns:xs="http://www.w3.org/2001/XMLSchema" xmlns:p="http://schemas.microsoft.com/office/2006/metadata/properties" xmlns:ns3="e66c22e5-8225-46c3-9abb-23d460e866c8" xmlns:ns4="22c661eb-85a9-4250-880c-d65c82aaab1a" targetNamespace="http://schemas.microsoft.com/office/2006/metadata/properties" ma:root="true" ma:fieldsID="c242ad00e0ef2770a76f664516977ae4" ns3:_="" ns4:_="">
    <xsd:import namespace="e66c22e5-8225-46c3-9abb-23d460e866c8"/>
    <xsd:import namespace="22c661eb-85a9-4250-880c-d65c82aaab1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6c22e5-8225-46c3-9abb-23d460e866c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c661eb-85a9-4250-880c-d65c82aaab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terms/"/>
    <ds:schemaRef ds:uri="http://purl.org/dc/dcmitype/"/>
    <ds:schemaRef ds:uri="http://www.w3.org/XML/1998/namespace"/>
    <ds:schemaRef ds:uri="22c661eb-85a9-4250-880c-d65c82aaab1a"/>
    <ds:schemaRef ds:uri="http://schemas.openxmlformats.org/package/2006/metadata/core-properties"/>
    <ds:schemaRef ds:uri="e66c22e5-8225-46c3-9abb-23d460e866c8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927295EF-1FAB-4C15-8941-89D070FDDA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66c22e5-8225-46c3-9abb-23d460e866c8"/>
    <ds:schemaRef ds:uri="22c661eb-85a9-4250-880c-d65c82aaab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779</Words>
  <Application>Microsoft Office PowerPoint</Application>
  <PresentationFormat>On-screen Show (4:3)</PresentationFormat>
  <Paragraphs>160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Calibri</vt:lpstr>
      <vt:lpstr>Arial</vt:lpstr>
      <vt:lpstr>Myriad Pro</vt:lpstr>
      <vt:lpstr>20140311PresentationUWTSDTemplate</vt:lpstr>
      <vt:lpstr>SHSS6067  Sports Trauma Management  Circulation and Shock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102</cp:revision>
  <dcterms:created xsi:type="dcterms:W3CDTF">2015-04-14T15:21:28Z</dcterms:created>
  <dcterms:modified xsi:type="dcterms:W3CDTF">2022-03-02T13:50:56Z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0x010100AD29B1840EED65478A1BBBA02491ACC6</vt:lpwstr>
  </property>
</Properties>
</file>