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 snapToGrid="0">
      <p:cViewPr varScale="1">
        <p:scale>
          <a:sx n="77" d="100"/>
          <a:sy n="77" d="100"/>
        </p:scale>
        <p:origin x="75" y="6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790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562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07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57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15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196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03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446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427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35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052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7F3AF-D750-4041-BDB5-B039DFBE6632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A14BFF-854D-42BF-8C21-403204755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206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37072"/>
            <a:ext cx="9144000" cy="9604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Exercise &amp; Specific Populations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573" y="1771292"/>
            <a:ext cx="11237343" cy="759123"/>
          </a:xfrm>
        </p:spPr>
        <p:txBody>
          <a:bodyPr>
            <a:normAutofit/>
          </a:bodyPr>
          <a:lstStyle/>
          <a:p>
            <a:pPr algn="l"/>
            <a:r>
              <a:rPr lang="en-GB" sz="2800" dirty="0" smtClean="0">
                <a:solidFill>
                  <a:srgbClr val="0070C0"/>
                </a:solidFill>
              </a:rPr>
              <a:t>Sport &amp; Exercise Science – BMSS6003 </a:t>
            </a:r>
            <a:r>
              <a:rPr lang="en-GB" sz="2800" dirty="0" smtClean="0"/>
              <a:t>		</a:t>
            </a:r>
            <a:r>
              <a:rPr lang="en-GB" sz="2800" dirty="0" smtClean="0">
                <a:solidFill>
                  <a:srgbClr val="FF0000"/>
                </a:solidFill>
              </a:rPr>
              <a:t>Sport Therapy – SHSS6061</a:t>
            </a: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659" y="2467155"/>
            <a:ext cx="3173318" cy="21120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3948" y="4084437"/>
            <a:ext cx="3500976" cy="26991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052" y="3605841"/>
            <a:ext cx="3929821" cy="2236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5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Exercise for Special or Specific populations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altLang="en-US" dirty="0" smtClean="0">
                <a:cs typeface="ＭＳ Ｐゴシック" charset="0"/>
              </a:rPr>
              <a:t>The use of </a:t>
            </a:r>
            <a:r>
              <a:rPr lang="en-US" altLang="en-US" dirty="0" err="1" smtClean="0">
                <a:cs typeface="ＭＳ Ｐゴシック" charset="0"/>
              </a:rPr>
              <a:t>specialised</a:t>
            </a:r>
            <a:r>
              <a:rPr lang="en-US" altLang="en-US" dirty="0" smtClean="0">
                <a:cs typeface="ＭＳ Ｐゴシック" charset="0"/>
              </a:rPr>
              <a:t> exercise and performance </a:t>
            </a:r>
            <a:r>
              <a:rPr lang="en-US" altLang="en-US" dirty="0" err="1" smtClean="0">
                <a:cs typeface="ＭＳ Ｐゴシック" charset="0"/>
              </a:rPr>
              <a:t>programmes</a:t>
            </a:r>
            <a:r>
              <a:rPr lang="en-US" altLang="en-US" dirty="0" smtClean="0">
                <a:cs typeface="ＭＳ Ｐゴシック" charset="0"/>
              </a:rPr>
              <a:t> to enhance the health and wellbeing of people with specific needs due to underlying health, functional, demographic / ethnic or </a:t>
            </a:r>
            <a:r>
              <a:rPr lang="en-US" altLang="en-US" dirty="0" err="1" smtClean="0">
                <a:cs typeface="ＭＳ Ｐゴシック" charset="0"/>
              </a:rPr>
              <a:t>behavioural</a:t>
            </a:r>
            <a:r>
              <a:rPr lang="en-US" altLang="en-US" dirty="0" smtClean="0">
                <a:cs typeface="ＭＳ Ｐゴシック" charset="0"/>
              </a:rPr>
              <a:t> concerns.</a:t>
            </a:r>
          </a:p>
          <a:p>
            <a:pPr marL="0" indent="0">
              <a:buNone/>
              <a:defRPr/>
            </a:pPr>
            <a:endParaRPr lang="en-US" altLang="en-US" dirty="0">
              <a:cs typeface="ＭＳ Ｐゴシック" charset="0"/>
            </a:endParaRPr>
          </a:p>
          <a:p>
            <a:pPr marL="0" indent="0">
              <a:buNone/>
              <a:defRPr/>
            </a:pPr>
            <a:r>
              <a:rPr lang="en-US" altLang="en-US" dirty="0" smtClean="0">
                <a:cs typeface="ＭＳ Ｐゴシック" charset="0"/>
              </a:rPr>
              <a:t>To reduce the impact of inactivity, dynapenia, sarcopenia and cachexia on quality of life.</a:t>
            </a:r>
          </a:p>
          <a:p>
            <a:pPr>
              <a:defRPr/>
            </a:pPr>
            <a:endParaRPr lang="en-US" altLang="en-US" dirty="0">
              <a:cs typeface="ＭＳ Ｐゴシック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72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9549438"/>
              </p:ext>
            </p:extLst>
          </p:nvPr>
        </p:nvGraphicFramePr>
        <p:xfrm>
          <a:off x="1035169" y="0"/>
          <a:ext cx="10133164" cy="67967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5934">
                  <a:extLst>
                    <a:ext uri="{9D8B030D-6E8A-4147-A177-3AD203B41FA5}">
                      <a16:colId xmlns:a16="http://schemas.microsoft.com/office/drawing/2014/main" val="4259004677"/>
                    </a:ext>
                  </a:extLst>
                </a:gridCol>
                <a:gridCol w="1126790">
                  <a:extLst>
                    <a:ext uri="{9D8B030D-6E8A-4147-A177-3AD203B41FA5}">
                      <a16:colId xmlns:a16="http://schemas.microsoft.com/office/drawing/2014/main" val="722825413"/>
                    </a:ext>
                  </a:extLst>
                </a:gridCol>
                <a:gridCol w="2354701">
                  <a:extLst>
                    <a:ext uri="{9D8B030D-6E8A-4147-A177-3AD203B41FA5}">
                      <a16:colId xmlns:a16="http://schemas.microsoft.com/office/drawing/2014/main" val="4027713077"/>
                    </a:ext>
                  </a:extLst>
                </a:gridCol>
                <a:gridCol w="2905096">
                  <a:extLst>
                    <a:ext uri="{9D8B030D-6E8A-4147-A177-3AD203B41FA5}">
                      <a16:colId xmlns:a16="http://schemas.microsoft.com/office/drawing/2014/main" val="3940061522"/>
                    </a:ext>
                  </a:extLst>
                </a:gridCol>
                <a:gridCol w="3340643">
                  <a:extLst>
                    <a:ext uri="{9D8B030D-6E8A-4147-A177-3AD203B41FA5}">
                      <a16:colId xmlns:a16="http://schemas.microsoft.com/office/drawing/2014/main" val="2932041463"/>
                    </a:ext>
                  </a:extLst>
                </a:gridCol>
              </a:tblGrid>
              <a:tr h="16191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Week Start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Topic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Asynchronous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Lab based Practical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632498028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28-9-20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Module overview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Why Exercise?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Testing in the Covid Era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1750948952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5-10-20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Health inequalities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Epidemiology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Programme design &amp; Exercise Adherence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117366382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12-10-20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Efficacy of Treatment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Comp / Alt therapies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Complementary therapies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730614160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19-10-20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Ageing and exercise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Functional changes due to ageing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Fitness &amp; health assessments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824284203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26-10-20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Paediatrics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Health v High performance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Measurement and assessment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647576759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Pregnancy and exercise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Do’s and don’ts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Designing a programme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312235454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9-11-20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Mental health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Exercise v medication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Questionnaires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151993950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Joint replacement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Exercise recommendations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Return to activity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470330303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23-11-20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Non-specific back pain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Assessments and recommendations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Home based exercise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3175141077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 performance athlete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Overtraining and detraining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Returning to high performance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751502269"/>
                  </a:ext>
                </a:extLst>
              </a:tr>
              <a:tr h="32382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7-12-20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Assignment 1 (Systematic review)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Conducting a Systematic review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Assignment 1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984183625"/>
                  </a:ext>
                </a:extLst>
              </a:tr>
              <a:tr h="178619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14-12-20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CHRSITMAS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293448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4-1-21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Assignment support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Assignment support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Assignment support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469446039"/>
                  </a:ext>
                </a:extLst>
              </a:tr>
              <a:tr h="32382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11-1-21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Allergies, Nutrition &amp; the athlete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Elimination diets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Food frequency analysis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3035714585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18-1-21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Eating disorders &amp; the athlete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Supplementation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Dietary planning for performance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4054419554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25-1-21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Asthma and the Athlete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Exercise induced asthma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Asthma management plan &amp; ventilation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579376947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1-2-21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Assignment 2 (Case study)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Conducting a  case study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Assignment 2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566542603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17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8-2-21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Exercise referral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Structures and processes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Developing an exercise referral scheme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1456559908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18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15-2-21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Obesity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Fat physiology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Body composition and exercise planning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533811043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19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22-2-21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Diabetes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Glycaemic index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Calculating the glycaemic load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3034626305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20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1-3-21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Cardiovascular disease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Hypertension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Blood pressure &amp; heart rate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3059500976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21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8-3-21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Autoimmune conditions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Multiple Sclerosis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Balance and coordination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2109393088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22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15-3-21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Stroke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Stroke &amp; exercise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Functional v training exercise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3011284723"/>
                  </a:ext>
                </a:extLst>
              </a:tr>
              <a:tr h="2385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23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22-3-21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Cancer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Cancer and exercise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Lifestyle evaluation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1369833657"/>
                  </a:ext>
                </a:extLst>
              </a:tr>
              <a:tr h="178619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29-3-21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EASTER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992136"/>
                  </a:ext>
                </a:extLst>
              </a:tr>
              <a:tr h="17861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24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19-4-21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Arthritis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Rheumatoid / Osteoarthritis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Home based exercise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499107085"/>
                  </a:ext>
                </a:extLst>
              </a:tr>
              <a:tr h="17861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25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26-4-21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Tutorials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Individual tutorial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Data Collection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3390131077"/>
                  </a:ext>
                </a:extLst>
              </a:tr>
              <a:tr h="17861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26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3-5-21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Tutorials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Individual tutorial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Data Collection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6786" marR="36786" marT="0" marB="0" anchor="ctr"/>
                </a:tc>
                <a:extLst>
                  <a:ext uri="{0D108BD9-81ED-4DB2-BD59-A6C34878D82A}">
                    <a16:rowId xmlns:a16="http://schemas.microsoft.com/office/drawing/2014/main" val="41600862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5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Research &amp; Practice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200" y="1529751"/>
            <a:ext cx="10515600" cy="46472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0" dirty="0" smtClean="0"/>
              <a:t>Exercise can offer both a curative and palliative approach to the management of a condition.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b="0" dirty="0" smtClean="0"/>
              <a:t>Exercise taking a palliative approach seeks to affect the consequences of the disease, rather than the cause and </a:t>
            </a:r>
            <a:r>
              <a:rPr lang="en-US" altLang="en-US" dirty="0" smtClean="0"/>
              <a:t>can influence</a:t>
            </a:r>
            <a:r>
              <a:rPr lang="en-US" altLang="en-US" b="0" dirty="0" smtClean="0"/>
              <a:t> quality of life without affecting the underlying condition. </a:t>
            </a:r>
          </a:p>
          <a:p>
            <a:pPr marL="0" indent="0">
              <a:buNone/>
            </a:pPr>
            <a:endParaRPr lang="en-US" altLang="en-US" b="0" dirty="0" smtClean="0"/>
          </a:p>
          <a:p>
            <a:pPr marL="0" indent="0">
              <a:buNone/>
            </a:pPr>
            <a:r>
              <a:rPr lang="en-US" altLang="en-US" b="0" dirty="0" smtClean="0"/>
              <a:t>However, there are many issues and concerns with prescribing exercise for people with specific needs that may limit efficacy and desirability of that exercise.</a:t>
            </a:r>
          </a:p>
          <a:p>
            <a:pPr marL="0" indent="0">
              <a:buNone/>
            </a:pPr>
            <a:endParaRPr lang="en-US" altLang="en-US" b="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577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Specific Populations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0483"/>
            <a:ext cx="10515600" cy="475648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dirty="0">
                <a:cs typeface="ＭＳ Ｐゴシック" charset="0"/>
              </a:rPr>
              <a:t>Despite the physical and psychological benefits of exercise, participation is not always appropriate for all people.</a:t>
            </a:r>
          </a:p>
          <a:p>
            <a:pPr marL="0" indent="0">
              <a:buNone/>
              <a:defRPr/>
            </a:pPr>
            <a:endParaRPr lang="en-US" altLang="en-US" dirty="0">
              <a:cs typeface="ＭＳ Ｐゴシック" charset="0"/>
            </a:endParaRPr>
          </a:p>
          <a:p>
            <a:pPr marL="0" indent="0">
              <a:buNone/>
              <a:defRPr/>
            </a:pPr>
            <a:r>
              <a:rPr lang="en-US" altLang="en-US" dirty="0">
                <a:cs typeface="ＭＳ Ｐゴシック" charset="0"/>
              </a:rPr>
              <a:t>Because of limitations or characteristics, certain groups of individuals, or special populations, may require altered exercise programming supervised by specially trained exercise professionals</a:t>
            </a:r>
            <a:r>
              <a:rPr lang="en-US" altLang="en-US" dirty="0" smtClean="0">
                <a:cs typeface="ＭＳ Ｐゴシック" charset="0"/>
              </a:rPr>
              <a:t>.</a:t>
            </a:r>
          </a:p>
          <a:p>
            <a:pPr marL="0" indent="0">
              <a:buNone/>
              <a:defRPr/>
            </a:pPr>
            <a:endParaRPr lang="en-US" altLang="en-US" dirty="0">
              <a:cs typeface="ＭＳ Ｐゴシック" charset="0"/>
            </a:endParaRPr>
          </a:p>
          <a:p>
            <a:pPr marL="0" indent="0">
              <a:buNone/>
              <a:defRPr/>
            </a:pPr>
            <a:r>
              <a:rPr lang="en-US" altLang="en-US" dirty="0" smtClean="0"/>
              <a:t>Opportunities </a:t>
            </a:r>
            <a:r>
              <a:rPr lang="en-US" altLang="en-US" dirty="0"/>
              <a:t>and access to training may be limited for </a:t>
            </a:r>
            <a:r>
              <a:rPr lang="en-US" altLang="en-US" dirty="0" smtClean="0"/>
              <a:t>specific </a:t>
            </a:r>
            <a:r>
              <a:rPr lang="en-US" altLang="en-US" dirty="0"/>
              <a:t>populations, leading to a low participation </a:t>
            </a:r>
            <a:r>
              <a:rPr lang="en-US" altLang="en-US" dirty="0" smtClean="0"/>
              <a:t>rates.</a:t>
            </a:r>
            <a:endParaRPr lang="en-US" altLang="en-US" dirty="0">
              <a:cs typeface="ＭＳ Ｐゴシック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44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Knowledge and Understanding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Understand the condition</a:t>
            </a:r>
          </a:p>
          <a:p>
            <a:pPr marL="0" indent="0">
              <a:buNone/>
            </a:pPr>
            <a:r>
              <a:rPr lang="en-GB" dirty="0" smtClean="0"/>
              <a:t>Evaluate the client</a:t>
            </a:r>
          </a:p>
          <a:p>
            <a:pPr marL="0" indent="0">
              <a:buNone/>
            </a:pPr>
            <a:r>
              <a:rPr lang="en-GB" dirty="0" smtClean="0"/>
              <a:t>Understand the research</a:t>
            </a:r>
          </a:p>
          <a:p>
            <a:pPr marL="0" indent="0">
              <a:buNone/>
            </a:pPr>
            <a:r>
              <a:rPr lang="en-GB" dirty="0" smtClean="0"/>
              <a:t>Apply effective practice</a:t>
            </a:r>
          </a:p>
          <a:p>
            <a:pPr marL="0" indent="0">
              <a:buNone/>
            </a:pPr>
            <a:r>
              <a:rPr lang="en-GB" dirty="0" smtClean="0"/>
              <a:t>Understand potential issues and comorbidities</a:t>
            </a:r>
          </a:p>
          <a:p>
            <a:pPr marL="0" indent="0">
              <a:buNone/>
            </a:pPr>
            <a:r>
              <a:rPr lang="en-GB" dirty="0" smtClean="0"/>
              <a:t>Manage secondary conditions and issues</a:t>
            </a:r>
          </a:p>
          <a:p>
            <a:pPr marL="0" indent="0">
              <a:buNone/>
            </a:pPr>
            <a:r>
              <a:rPr lang="en-GB" dirty="0" smtClean="0"/>
              <a:t>Stimulating &amp; maintain adherence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54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Module Assessments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33556" y="1681163"/>
            <a:ext cx="5664020" cy="498445"/>
          </a:xfrm>
          <a:ln>
            <a:solidFill>
              <a:srgbClr val="00B0F0"/>
            </a:solidFill>
          </a:ln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Sport &amp; Exercise Science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58792" y="2505075"/>
            <a:ext cx="5738783" cy="3684588"/>
          </a:xfrm>
          <a:ln>
            <a:solidFill>
              <a:srgbClr val="FF0000"/>
            </a:solidFill>
          </a:ln>
        </p:spPr>
        <p:txBody>
          <a:bodyPr/>
          <a:lstStyle/>
          <a:p>
            <a:pPr marL="0" lvl="0" indent="0">
              <a:buNone/>
            </a:pPr>
            <a:r>
              <a:rPr lang="en-GB" dirty="0">
                <a:solidFill>
                  <a:srgbClr val="FF0000"/>
                </a:solidFill>
              </a:rPr>
              <a:t>Systematic </a:t>
            </a:r>
            <a:r>
              <a:rPr lang="en-GB" dirty="0" smtClean="0">
                <a:solidFill>
                  <a:srgbClr val="FF0000"/>
                </a:solidFill>
              </a:rPr>
              <a:t>Review - 26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 March 2021 </a:t>
            </a:r>
            <a:r>
              <a:rPr lang="en-GB" dirty="0">
                <a:solidFill>
                  <a:srgbClr val="FF0000"/>
                </a:solidFill>
              </a:rPr>
              <a:t> </a:t>
            </a:r>
            <a:endParaRPr lang="en-GB" dirty="0" smtClean="0">
              <a:solidFill>
                <a:srgbClr val="FF0000"/>
              </a:solidFill>
            </a:endParaRPr>
          </a:p>
          <a:p>
            <a:pPr marL="0" lv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GB" dirty="0">
                <a:solidFill>
                  <a:srgbClr val="FF0000"/>
                </a:solidFill>
              </a:rPr>
              <a:t>Case </a:t>
            </a:r>
            <a:r>
              <a:rPr lang="en-GB" dirty="0" smtClean="0">
                <a:solidFill>
                  <a:srgbClr val="FF0000"/>
                </a:solidFill>
              </a:rPr>
              <a:t>Study - </a:t>
            </a:r>
            <a:r>
              <a:rPr lang="en-GB" dirty="0">
                <a:solidFill>
                  <a:srgbClr val="FF0000"/>
                </a:solidFill>
              </a:rPr>
              <a:t>7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 May </a:t>
            </a:r>
            <a:r>
              <a:rPr lang="en-GB" dirty="0" smtClean="0">
                <a:solidFill>
                  <a:srgbClr val="FF0000"/>
                </a:solidFill>
              </a:rPr>
              <a:t>2021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689420" cy="498445"/>
          </a:xfrm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Sport Therapy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726502" cy="3684588"/>
          </a:xfrm>
          <a:ln>
            <a:solidFill>
              <a:schemeClr val="accent1"/>
            </a:solidFill>
          </a:ln>
        </p:spPr>
        <p:txBody>
          <a:bodyPr/>
          <a:lstStyle/>
          <a:p>
            <a:pPr marL="0" lv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Systematic Review - 26</a:t>
            </a:r>
            <a:r>
              <a:rPr lang="en-GB" baseline="30000" dirty="0" smtClean="0">
                <a:solidFill>
                  <a:srgbClr val="0070C0"/>
                </a:solidFill>
              </a:rPr>
              <a:t>th</a:t>
            </a:r>
            <a:r>
              <a:rPr lang="en-GB" dirty="0" smtClean="0">
                <a:solidFill>
                  <a:srgbClr val="0070C0"/>
                </a:solidFill>
              </a:rPr>
              <a:t> March 2021  </a:t>
            </a:r>
          </a:p>
          <a:p>
            <a:pPr marL="0" lvl="0" indent="0">
              <a:buNone/>
            </a:pPr>
            <a:endParaRPr lang="en-GB" dirty="0" smtClean="0">
              <a:solidFill>
                <a:srgbClr val="0070C0"/>
              </a:solidFill>
            </a:endParaRPr>
          </a:p>
          <a:p>
            <a:pPr marL="0" lv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Case Study Exam -  7</a:t>
            </a:r>
            <a:r>
              <a:rPr lang="en-GB" baseline="30000" dirty="0" smtClean="0">
                <a:solidFill>
                  <a:srgbClr val="0070C0"/>
                </a:solidFill>
              </a:rPr>
              <a:t>th</a:t>
            </a:r>
            <a:r>
              <a:rPr lang="en-GB" dirty="0" smtClean="0">
                <a:solidFill>
                  <a:srgbClr val="0070C0"/>
                </a:solidFill>
              </a:rPr>
              <a:t> May 2021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82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1421</TotalTime>
  <Words>563</Words>
  <Application>Microsoft Office PowerPoint</Application>
  <PresentationFormat>Widescreen</PresentationFormat>
  <Paragraphs>174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MS PGothic</vt:lpstr>
      <vt:lpstr>Arial</vt:lpstr>
      <vt:lpstr>Calibri</vt:lpstr>
      <vt:lpstr>Calibri Light</vt:lpstr>
      <vt:lpstr>Times New Roman</vt:lpstr>
      <vt:lpstr>Office Theme</vt:lpstr>
      <vt:lpstr>Exercise &amp; Specific Populations</vt:lpstr>
      <vt:lpstr>Exercise for Special or Specific populations</vt:lpstr>
      <vt:lpstr>PowerPoint Presentation</vt:lpstr>
      <vt:lpstr>Research &amp; Practice </vt:lpstr>
      <vt:lpstr>Specific Populations</vt:lpstr>
      <vt:lpstr>Knowledge and Understanding</vt:lpstr>
      <vt:lpstr>Module Assessments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 &amp; Specific Populations</dc:title>
  <dc:creator>David Gardner</dc:creator>
  <cp:lastModifiedBy>David Gardner</cp:lastModifiedBy>
  <cp:revision>12</cp:revision>
  <dcterms:created xsi:type="dcterms:W3CDTF">2020-09-23T13:55:46Z</dcterms:created>
  <dcterms:modified xsi:type="dcterms:W3CDTF">2020-09-24T13:37:24Z</dcterms:modified>
</cp:coreProperties>
</file>