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84" r:id="rId4"/>
    <p:sldId id="278" r:id="rId5"/>
    <p:sldId id="282" r:id="rId6"/>
    <p:sldId id="280" r:id="rId7"/>
    <p:sldId id="281" r:id="rId8"/>
    <p:sldId id="274" r:id="rId9"/>
    <p:sldId id="275" r:id="rId10"/>
    <p:sldId id="28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8992-041C-426D-A431-4D83945A37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EB72A-C4C5-4F2E-87E7-EF73FB038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EFE360-2459-44BE-A30F-94A50FA164A0}"/>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5" name="Footer Placeholder 4">
            <a:extLst>
              <a:ext uri="{FF2B5EF4-FFF2-40B4-BE49-F238E27FC236}">
                <a16:creationId xmlns:a16="http://schemas.microsoft.com/office/drawing/2014/main" id="{3E96841D-5445-425D-B834-2C7ACB814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DEF62-A423-4126-BE16-37A79151E45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125614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A0EC-FF5F-4200-A972-B3ADF8B4D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7F376A-9515-479D-A302-C1C82FC5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1860FF-1FB7-46FD-93E0-85BBB9737A76}"/>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5" name="Footer Placeholder 4">
            <a:extLst>
              <a:ext uri="{FF2B5EF4-FFF2-40B4-BE49-F238E27FC236}">
                <a16:creationId xmlns:a16="http://schemas.microsoft.com/office/drawing/2014/main" id="{F0282F39-3604-4A2B-AA71-53743D00B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00E42-4FC8-4CCC-9198-83979BBEC37B}"/>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46979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3720-9AAC-486F-9E81-20E62FDC89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2E9B4-21D6-4F9D-91B9-5678881ECD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B0E68-3427-4E9E-BC11-0E465026A0C7}"/>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5" name="Footer Placeholder 4">
            <a:extLst>
              <a:ext uri="{FF2B5EF4-FFF2-40B4-BE49-F238E27FC236}">
                <a16:creationId xmlns:a16="http://schemas.microsoft.com/office/drawing/2014/main" id="{6AC8E30A-87F6-4B6A-8870-1883633A6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99798-30F4-4942-A4E8-A210F534D62C}"/>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54072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E62-A630-4780-B859-56071D8BD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7668F-A9A4-4FE1-8BF8-89F0F819A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21438-3113-42F9-BF6D-FF0476151A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D09419-071D-4722-BB50-9F95D74021F5}"/>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6" name="Footer Placeholder 5">
            <a:extLst>
              <a:ext uri="{FF2B5EF4-FFF2-40B4-BE49-F238E27FC236}">
                <a16:creationId xmlns:a16="http://schemas.microsoft.com/office/drawing/2014/main" id="{51705054-21A8-4141-949D-80D19F302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0A977-35FD-474B-8879-08CC3400E26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5136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4636-2FE7-4EE6-826D-CA6C678F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3CD2A-794C-4FF5-B853-F37E3CAF9F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98342-C64D-4E29-AC4C-C0B1332AC7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780F9-791C-429E-ADE2-84329467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D684A1-68BF-4697-A8EE-4C972B870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2EF97-861D-4641-BB23-F12D9D105A6B}"/>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8" name="Footer Placeholder 7">
            <a:extLst>
              <a:ext uri="{FF2B5EF4-FFF2-40B4-BE49-F238E27FC236}">
                <a16:creationId xmlns:a16="http://schemas.microsoft.com/office/drawing/2014/main" id="{58A12BF4-DAC1-473C-9E25-4815D41C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1C372-4B4D-455B-9BC6-E2402E15444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9877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E1BC-EE3A-412E-B5C0-106F3C21A9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80D95D-288B-46F2-86B2-AAC451A85DCE}"/>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4" name="Footer Placeholder 3">
            <a:extLst>
              <a:ext uri="{FF2B5EF4-FFF2-40B4-BE49-F238E27FC236}">
                <a16:creationId xmlns:a16="http://schemas.microsoft.com/office/drawing/2014/main" id="{6E822B17-0127-43C7-8680-F4BD425FB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20222E-FFC9-46B9-8CCA-7ACE17E0395D}"/>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04225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A69C3-7085-49EB-8AA8-D7F42ABECDB1}"/>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3" name="Footer Placeholder 2">
            <a:extLst>
              <a:ext uri="{FF2B5EF4-FFF2-40B4-BE49-F238E27FC236}">
                <a16:creationId xmlns:a16="http://schemas.microsoft.com/office/drawing/2014/main" id="{22B53C3B-49C7-4C0E-B3FC-D48C4ED0FC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AD578-8E91-4350-B134-3C430370D344}"/>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17143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43C7-C35D-418A-9779-90C37EF40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6A2B8-9693-4CB3-8ABA-BC8092BF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6FA3-7AED-42E0-BE52-DAD8AD6CB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DBA22-DA38-49E2-9F8D-952ADAD83A89}"/>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6" name="Footer Placeholder 5">
            <a:extLst>
              <a:ext uri="{FF2B5EF4-FFF2-40B4-BE49-F238E27FC236}">
                <a16:creationId xmlns:a16="http://schemas.microsoft.com/office/drawing/2014/main" id="{69092F71-EB28-4BFA-ABE9-3202ECE47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AACCF-4CF6-4DF7-A248-4BE3A7A94CE8}"/>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2872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EA7-3DD8-43BE-8313-9F5643993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828599-1C9D-489F-832F-5D52D524F7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525F01-E7F3-4C2D-AF34-98286224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9C80C-128A-4611-A630-789061A75FDF}"/>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6" name="Footer Placeholder 5">
            <a:extLst>
              <a:ext uri="{FF2B5EF4-FFF2-40B4-BE49-F238E27FC236}">
                <a16:creationId xmlns:a16="http://schemas.microsoft.com/office/drawing/2014/main" id="{B6926B1D-C410-43D5-8CBE-C55054FAA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9AD0-07D1-48F7-A5E3-99764AB6A6F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72433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4CE6-BA53-479B-843A-FE7523FAE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4CB06-431A-4A29-BF63-A303DAA7EB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23DFB-753B-40FD-B794-4EF1B40563C3}"/>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5" name="Footer Placeholder 4">
            <a:extLst>
              <a:ext uri="{FF2B5EF4-FFF2-40B4-BE49-F238E27FC236}">
                <a16:creationId xmlns:a16="http://schemas.microsoft.com/office/drawing/2014/main" id="{FBC45ABC-2AC3-43AC-AA21-AD562B609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3F1C-74B9-4568-9E1A-9BA456BDD63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96114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A6AD6-70A2-41B6-BBCA-8E250A6CB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71A22-CA80-423D-8608-77587E397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A6520-3465-4AC1-9498-1F1CF1C1EBCB}"/>
              </a:ext>
            </a:extLst>
          </p:cNvPr>
          <p:cNvSpPr>
            <a:spLocks noGrp="1"/>
          </p:cNvSpPr>
          <p:nvPr>
            <p:ph type="dt" sz="half" idx="10"/>
          </p:nvPr>
        </p:nvSpPr>
        <p:spPr/>
        <p:txBody>
          <a:bodyPr/>
          <a:lstStyle/>
          <a:p>
            <a:fld id="{58539845-33F5-429C-A905-C8ED5500BB0D}" type="datetimeFigureOut">
              <a:rPr lang="en-GB" smtClean="0"/>
              <a:t>07/02/2023</a:t>
            </a:fld>
            <a:endParaRPr lang="en-GB"/>
          </a:p>
        </p:txBody>
      </p:sp>
      <p:sp>
        <p:nvSpPr>
          <p:cNvPr id="5" name="Footer Placeholder 4">
            <a:extLst>
              <a:ext uri="{FF2B5EF4-FFF2-40B4-BE49-F238E27FC236}">
                <a16:creationId xmlns:a16="http://schemas.microsoft.com/office/drawing/2014/main" id="{480A9682-8279-4835-8830-84F4D7977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42C1A-C67C-4F92-AB00-BCA142EE99B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465259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3864FC-5925-4F9D-99DC-FA89AFFF2A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015-DD8D-4FC8-A529-788FBA984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74C09-C1CD-427C-B36A-9699AE54F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9845-33F5-429C-A905-C8ED5500BB0D}" type="datetimeFigureOut">
              <a:rPr lang="en-GB" smtClean="0"/>
              <a:t>07/02/2023</a:t>
            </a:fld>
            <a:endParaRPr lang="en-GB"/>
          </a:p>
        </p:txBody>
      </p:sp>
      <p:sp>
        <p:nvSpPr>
          <p:cNvPr id="5" name="Footer Placeholder 4">
            <a:extLst>
              <a:ext uri="{FF2B5EF4-FFF2-40B4-BE49-F238E27FC236}">
                <a16:creationId xmlns:a16="http://schemas.microsoft.com/office/drawing/2014/main" id="{E1483295-CB9C-4BF4-83AC-905AE48B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A38ECB-E5AD-4612-AA26-31287AB3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1CEEC7-87C1-4EB2-85EE-7A40F75B9024}" type="slidenum">
              <a:rPr lang="en-GB" smtClean="0"/>
              <a:t>‹#›</a:t>
            </a:fld>
            <a:endParaRPr lang="en-GB"/>
          </a:p>
        </p:txBody>
      </p:sp>
    </p:spTree>
    <p:extLst>
      <p:ext uri="{BB962C8B-B14F-4D97-AF65-F5344CB8AC3E}">
        <p14:creationId xmlns:p14="http://schemas.microsoft.com/office/powerpoint/2010/main" val="66337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and Managing Change Report </a:t>
            </a:r>
          </a:p>
        </p:txBody>
      </p:sp>
      <p:sp>
        <p:nvSpPr>
          <p:cNvPr id="3" name="Content Placeholder 2"/>
          <p:cNvSpPr>
            <a:spLocks noGrp="1"/>
          </p:cNvSpPr>
          <p:nvPr>
            <p:ph idx="1"/>
          </p:nvPr>
        </p:nvSpPr>
        <p:spPr/>
        <p:txBody>
          <a:bodyPr/>
          <a:lstStyle/>
          <a:p>
            <a:r>
              <a:rPr lang="en-GB" dirty="0"/>
              <a:t>Format- Professional Business Report Format.</a:t>
            </a:r>
          </a:p>
          <a:p>
            <a:r>
              <a:rPr lang="en-GB" dirty="0"/>
              <a:t>3500 words (+/- 10%)</a:t>
            </a:r>
          </a:p>
          <a:p>
            <a:r>
              <a:rPr lang="en-GB" dirty="0"/>
              <a:t>Date</a:t>
            </a:r>
            <a:r>
              <a:rPr lang="en-GB"/>
              <a:t>: 24</a:t>
            </a:r>
            <a:r>
              <a:rPr lang="en-GB" baseline="30000"/>
              <a:t>th</a:t>
            </a:r>
            <a:r>
              <a:rPr lang="en-GB"/>
              <a:t> March 2023- </a:t>
            </a:r>
            <a:r>
              <a:rPr lang="en-GB" dirty="0"/>
              <a:t>Time 15.00</a:t>
            </a:r>
          </a:p>
          <a:p>
            <a:r>
              <a:rPr lang="en-GB" dirty="0"/>
              <a:t>Submission is via </a:t>
            </a:r>
            <a:r>
              <a:rPr lang="en-GB" dirty="0" err="1"/>
              <a:t>Turnitin</a:t>
            </a:r>
            <a:endParaRPr lang="en-GB" dirty="0"/>
          </a:p>
          <a:p>
            <a:r>
              <a:rPr lang="en-GB" dirty="0"/>
              <a:t>Please use draft submission before final submission.</a:t>
            </a:r>
          </a:p>
          <a:p>
            <a:r>
              <a:rPr lang="en-GB" dirty="0"/>
              <a:t>Please ensure you upload the final report 1 hour before deadline time.</a:t>
            </a:r>
          </a:p>
          <a:p>
            <a:endParaRPr lang="en-GB" dirty="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A2C-E243-4E4B-84C0-C188DB26A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6AE1C-9E1F-4976-951D-DC9ADA504F81}"/>
              </a:ext>
            </a:extLst>
          </p:cNvPr>
          <p:cNvSpPr>
            <a:spLocks noGrp="1"/>
          </p:cNvSpPr>
          <p:nvPr>
            <p:ph idx="1"/>
          </p:nvPr>
        </p:nvSpPr>
        <p:spPr/>
        <p:txBody>
          <a:bodyPr/>
          <a:lstStyle/>
          <a:p>
            <a:r>
              <a:rPr lang="en-GB" dirty="0"/>
              <a:t>Please do not forget to include :</a:t>
            </a:r>
          </a:p>
          <a:p>
            <a:r>
              <a:rPr lang="en-GB" dirty="0"/>
              <a:t>Executive Summary</a:t>
            </a:r>
          </a:p>
          <a:p>
            <a:r>
              <a:rPr lang="en-GB" dirty="0"/>
              <a:t>Contents Page</a:t>
            </a:r>
          </a:p>
          <a:p>
            <a:r>
              <a:rPr lang="en-GB" dirty="0"/>
              <a:t>Introduction to report which should include :</a:t>
            </a:r>
          </a:p>
          <a:p>
            <a:r>
              <a:rPr lang="en-GB" dirty="0"/>
              <a:t>Information you would have previously placed in 1.0 Terms of Reference and 2.0 Procedure.</a:t>
            </a:r>
          </a:p>
        </p:txBody>
      </p:sp>
    </p:spTree>
    <p:extLst>
      <p:ext uri="{BB962C8B-B14F-4D97-AF65-F5344CB8AC3E}">
        <p14:creationId xmlns:p14="http://schemas.microsoft.com/office/powerpoint/2010/main" val="3499873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8EB4E-01FB-4226-B1B8-BC1BC4DDBB99}"/>
              </a:ext>
            </a:extLst>
          </p:cNvPr>
          <p:cNvSpPr>
            <a:spLocks noGrp="1"/>
          </p:cNvSpPr>
          <p:nvPr>
            <p:ph type="title"/>
          </p:nvPr>
        </p:nvSpPr>
        <p:spPr/>
        <p:txBody>
          <a:bodyPr/>
          <a:lstStyle/>
          <a:p>
            <a:r>
              <a:rPr lang="en-GB" dirty="0"/>
              <a:t>Important </a:t>
            </a:r>
          </a:p>
        </p:txBody>
      </p:sp>
      <p:sp>
        <p:nvSpPr>
          <p:cNvPr id="3" name="Content Placeholder 2">
            <a:extLst>
              <a:ext uri="{FF2B5EF4-FFF2-40B4-BE49-F238E27FC236}">
                <a16:creationId xmlns:a16="http://schemas.microsoft.com/office/drawing/2014/main" id="{E3CB7907-2979-4B6D-B9CF-C6B2AA4622FE}"/>
              </a:ext>
            </a:extLst>
          </p:cNvPr>
          <p:cNvSpPr>
            <a:spLocks noGrp="1"/>
          </p:cNvSpPr>
          <p:nvPr>
            <p:ph idx="1"/>
          </p:nvPr>
        </p:nvSpPr>
        <p:spPr/>
        <p:txBody>
          <a:bodyPr>
            <a:normAutofit lnSpcReduction="10000"/>
          </a:bodyPr>
          <a:lstStyle/>
          <a:p>
            <a:r>
              <a:rPr lang="en-GB" sz="2400" dirty="0"/>
              <a:t>Remember in the findings you need to complete the tasks by including:</a:t>
            </a:r>
          </a:p>
          <a:p>
            <a:r>
              <a:rPr lang="en-GB" sz="2400" dirty="0"/>
              <a:t> relevant information from your research on the organisation and its change.</a:t>
            </a:r>
          </a:p>
          <a:p>
            <a:r>
              <a:rPr lang="en-GB" sz="2400" dirty="0"/>
              <a:t>Ensure you incorporate information from the lectures on the topic of ‘Change’- Try to use the appropriate terms/models when discussing these issues- The main internal or external driver for the change, was there evidence the organisation used a model of change- Lewin etc, did the change process move the culture from Handy to another model of culture, was there a style of leadership used- Transformational etc, Did change agents gather information on people and classify them using Kubler- Ross, </a:t>
            </a:r>
            <a:r>
              <a:rPr lang="en-GB" sz="2400" dirty="0" err="1"/>
              <a:t>apathetics</a:t>
            </a:r>
            <a:r>
              <a:rPr lang="en-GB" sz="2400" dirty="0"/>
              <a:t> etc.  Did they use this to help the change process.</a:t>
            </a:r>
          </a:p>
          <a:p>
            <a:r>
              <a:rPr lang="en-GB" sz="2400" dirty="0"/>
              <a:t>Also, demonstrate wider reading/research by including other models/theories of influence on </a:t>
            </a:r>
            <a:r>
              <a:rPr lang="en-GB" sz="2400"/>
              <a:t>these task areas.</a:t>
            </a:r>
            <a:endParaRPr lang="en-GB" sz="2400" dirty="0"/>
          </a:p>
        </p:txBody>
      </p:sp>
    </p:spTree>
    <p:extLst>
      <p:ext uri="{BB962C8B-B14F-4D97-AF65-F5344CB8AC3E}">
        <p14:creationId xmlns:p14="http://schemas.microsoft.com/office/powerpoint/2010/main" val="1311350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A49B-E46E-4643-BD05-B90C6CA7C734}"/>
              </a:ext>
            </a:extLst>
          </p:cNvPr>
          <p:cNvSpPr>
            <a:spLocks noGrp="1"/>
          </p:cNvSpPr>
          <p:nvPr>
            <p:ph type="title"/>
          </p:nvPr>
        </p:nvSpPr>
        <p:spPr/>
        <p:txBody>
          <a:bodyPr/>
          <a:lstStyle/>
          <a:p>
            <a:r>
              <a:rPr lang="en-GB" dirty="0"/>
              <a:t>Background to Org./Area of Change/</a:t>
            </a:r>
          </a:p>
        </p:txBody>
      </p:sp>
      <p:sp>
        <p:nvSpPr>
          <p:cNvPr id="3" name="Content Placeholder 2">
            <a:extLst>
              <a:ext uri="{FF2B5EF4-FFF2-40B4-BE49-F238E27FC236}">
                <a16:creationId xmlns:a16="http://schemas.microsoft.com/office/drawing/2014/main" id="{1154A8EC-1C51-4D51-9397-4738D12D3569}"/>
              </a:ext>
            </a:extLst>
          </p:cNvPr>
          <p:cNvSpPr>
            <a:spLocks noGrp="1"/>
          </p:cNvSpPr>
          <p:nvPr>
            <p:ph idx="1"/>
          </p:nvPr>
        </p:nvSpPr>
        <p:spPr/>
        <p:txBody>
          <a:bodyPr>
            <a:normAutofit lnSpcReduction="10000"/>
          </a:bodyPr>
          <a:lstStyle/>
          <a:p>
            <a:r>
              <a:rPr lang="en-GB" dirty="0"/>
              <a:t>2.1</a:t>
            </a:r>
          </a:p>
          <a:p>
            <a:r>
              <a:rPr lang="en-GB" dirty="0"/>
              <a:t>The findings of the report should start with background information on the organisation sourced from your professional discussion. </a:t>
            </a:r>
          </a:p>
          <a:p>
            <a:r>
              <a:rPr lang="en-GB" dirty="0"/>
              <a:t>2.2</a:t>
            </a:r>
          </a:p>
          <a:p>
            <a:r>
              <a:rPr lang="en-GB" dirty="0"/>
              <a:t>You should  state the reason for the change- Financial, Human Resource etc change and  support this with a </a:t>
            </a:r>
            <a:r>
              <a:rPr lang="en-GB" b="1" dirty="0"/>
              <a:t>critical</a:t>
            </a:r>
            <a:r>
              <a:rPr lang="en-GB" dirty="0"/>
              <a:t> discussion of the influences of this area/s on change within organisations and specifically your organisation.</a:t>
            </a:r>
          </a:p>
          <a:p>
            <a:r>
              <a:rPr lang="en-GB" dirty="0"/>
              <a:t>You should also demonstrate through the SWOT and PESTLE analysis discussion how internal and external factors influenced this change.</a:t>
            </a:r>
          </a:p>
          <a:p>
            <a:endParaRPr lang="en-GB" dirty="0"/>
          </a:p>
        </p:txBody>
      </p:sp>
    </p:spTree>
    <p:extLst>
      <p:ext uri="{BB962C8B-B14F-4D97-AF65-F5344CB8AC3E}">
        <p14:creationId xmlns:p14="http://schemas.microsoft.com/office/powerpoint/2010/main" val="1138142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90D3-D373-4705-BAF5-674A66F9BFF3}"/>
              </a:ext>
            </a:extLst>
          </p:cNvPr>
          <p:cNvSpPr>
            <a:spLocks noGrp="1"/>
          </p:cNvSpPr>
          <p:nvPr>
            <p:ph type="title"/>
          </p:nvPr>
        </p:nvSpPr>
        <p:spPr/>
        <p:txBody>
          <a:bodyPr/>
          <a:lstStyle/>
          <a:p>
            <a:r>
              <a:rPr lang="en-GB" dirty="0"/>
              <a:t>Change Models</a:t>
            </a:r>
          </a:p>
        </p:txBody>
      </p:sp>
      <p:sp>
        <p:nvSpPr>
          <p:cNvPr id="3" name="Content Placeholder 2">
            <a:extLst>
              <a:ext uri="{FF2B5EF4-FFF2-40B4-BE49-F238E27FC236}">
                <a16:creationId xmlns:a16="http://schemas.microsoft.com/office/drawing/2014/main" id="{CFC8839A-1B08-4384-B392-61CC0470D173}"/>
              </a:ext>
            </a:extLst>
          </p:cNvPr>
          <p:cNvSpPr>
            <a:spLocks noGrp="1"/>
          </p:cNvSpPr>
          <p:nvPr>
            <p:ph idx="1"/>
          </p:nvPr>
        </p:nvSpPr>
        <p:spPr/>
        <p:txBody>
          <a:bodyPr/>
          <a:lstStyle/>
          <a:p>
            <a:r>
              <a:rPr lang="en-GB" dirty="0"/>
              <a:t>2.2 Discuss which ‘models’ of change were engaged with in the planning/implementation stage </a:t>
            </a:r>
            <a:r>
              <a:rPr lang="en-GB" dirty="0" err="1"/>
              <a:t>i.e</a:t>
            </a:r>
            <a:r>
              <a:rPr lang="en-GB" dirty="0"/>
              <a:t> Lewin, Kubler Ross etc. </a:t>
            </a:r>
          </a:p>
          <a:p>
            <a:r>
              <a:rPr lang="en-GB" dirty="0"/>
              <a:t>Describe the benefits of using a change ‘model’ to help in the change process.</a:t>
            </a:r>
          </a:p>
          <a:p>
            <a:endParaRPr lang="en-GB" dirty="0"/>
          </a:p>
        </p:txBody>
      </p:sp>
    </p:spTree>
    <p:extLst>
      <p:ext uri="{BB962C8B-B14F-4D97-AF65-F5344CB8AC3E}">
        <p14:creationId xmlns:p14="http://schemas.microsoft.com/office/powerpoint/2010/main" val="4021554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8DBE-103C-4003-AA2A-3F3D8D515528}"/>
              </a:ext>
            </a:extLst>
          </p:cNvPr>
          <p:cNvSpPr>
            <a:spLocks noGrp="1"/>
          </p:cNvSpPr>
          <p:nvPr>
            <p:ph type="title"/>
          </p:nvPr>
        </p:nvSpPr>
        <p:spPr/>
        <p:txBody>
          <a:bodyPr/>
          <a:lstStyle/>
          <a:p>
            <a:r>
              <a:rPr lang="en-GB" dirty="0"/>
              <a:t>Leadership – Management of Complex Areas</a:t>
            </a:r>
          </a:p>
        </p:txBody>
      </p:sp>
      <p:sp>
        <p:nvSpPr>
          <p:cNvPr id="3" name="Content Placeholder 2">
            <a:extLst>
              <a:ext uri="{FF2B5EF4-FFF2-40B4-BE49-F238E27FC236}">
                <a16:creationId xmlns:a16="http://schemas.microsoft.com/office/drawing/2014/main" id="{AF58C3CB-63B3-4151-97FB-F01EF0B869C6}"/>
              </a:ext>
            </a:extLst>
          </p:cNvPr>
          <p:cNvSpPr>
            <a:spLocks noGrp="1"/>
          </p:cNvSpPr>
          <p:nvPr>
            <p:ph idx="1"/>
          </p:nvPr>
        </p:nvSpPr>
        <p:spPr/>
        <p:txBody>
          <a:bodyPr/>
          <a:lstStyle/>
          <a:p>
            <a:r>
              <a:rPr lang="en-GB" dirty="0"/>
              <a:t>2.3</a:t>
            </a:r>
          </a:p>
          <a:p>
            <a:r>
              <a:rPr lang="en-GB" dirty="0"/>
              <a:t>Identify and describe the involvement of leaders from within the organisation  in the planning and implementation of the change process. Within this section discuss ‘complex’ areas of the change process that called for the involvement of leaders.  Complex areas maybe –</a:t>
            </a:r>
            <a:r>
              <a:rPr lang="en-GB" dirty="0" err="1"/>
              <a:t>i.e</a:t>
            </a:r>
            <a:r>
              <a:rPr lang="en-GB" dirty="0"/>
              <a:t> people, finance, culture, organisation systems, stakeholders, market strength, improved knowledge etc. Did the leadership ‘Help or Hinder’ the change process –How/Why?</a:t>
            </a:r>
          </a:p>
          <a:p>
            <a:r>
              <a:rPr lang="en-GB" dirty="0"/>
              <a:t>Support this section with a critical discussion of ‘Leadership’ in relation to change and in particular managing ‘complex’ issues.</a:t>
            </a:r>
          </a:p>
          <a:p>
            <a:endParaRPr lang="en-GB" dirty="0"/>
          </a:p>
        </p:txBody>
      </p:sp>
    </p:spTree>
    <p:extLst>
      <p:ext uri="{BB962C8B-B14F-4D97-AF65-F5344CB8AC3E}">
        <p14:creationId xmlns:p14="http://schemas.microsoft.com/office/powerpoint/2010/main" val="28052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A805-5440-4AC4-BFD9-327085A10D8C}"/>
              </a:ext>
            </a:extLst>
          </p:cNvPr>
          <p:cNvSpPr>
            <a:spLocks noGrp="1"/>
          </p:cNvSpPr>
          <p:nvPr>
            <p:ph type="title"/>
          </p:nvPr>
        </p:nvSpPr>
        <p:spPr/>
        <p:txBody>
          <a:bodyPr/>
          <a:lstStyle/>
          <a:p>
            <a:r>
              <a:rPr lang="en-GB" dirty="0"/>
              <a:t>Culture</a:t>
            </a:r>
          </a:p>
        </p:txBody>
      </p:sp>
      <p:sp>
        <p:nvSpPr>
          <p:cNvPr id="3" name="Content Placeholder 2">
            <a:extLst>
              <a:ext uri="{FF2B5EF4-FFF2-40B4-BE49-F238E27FC236}">
                <a16:creationId xmlns:a16="http://schemas.microsoft.com/office/drawing/2014/main" id="{6615A925-5218-4B37-A79D-B2EF44CF15B8}"/>
              </a:ext>
            </a:extLst>
          </p:cNvPr>
          <p:cNvSpPr>
            <a:spLocks noGrp="1"/>
          </p:cNvSpPr>
          <p:nvPr>
            <p:ph idx="1"/>
          </p:nvPr>
        </p:nvSpPr>
        <p:spPr/>
        <p:txBody>
          <a:bodyPr/>
          <a:lstStyle/>
          <a:p>
            <a:r>
              <a:rPr lang="en-GB" dirty="0"/>
              <a:t>2.4</a:t>
            </a:r>
          </a:p>
          <a:p>
            <a:r>
              <a:rPr lang="en-GB" dirty="0"/>
              <a:t>Using a model </a:t>
            </a:r>
            <a:r>
              <a:rPr lang="en-GB" dirty="0" err="1"/>
              <a:t>i.e</a:t>
            </a:r>
            <a:r>
              <a:rPr lang="en-GB" dirty="0"/>
              <a:t> Handy,  Hofstede etc describe the culture of the organisation. </a:t>
            </a:r>
          </a:p>
          <a:p>
            <a:r>
              <a:rPr lang="en-GB" dirty="0"/>
              <a:t> Discuss  changes in the culture based on the ‘change’  and use examples  to support your discussion.</a:t>
            </a:r>
          </a:p>
          <a:p>
            <a:r>
              <a:rPr lang="en-GB" dirty="0"/>
              <a:t>Critically evaluate the impact of culture on the change process within organisations.</a:t>
            </a:r>
          </a:p>
        </p:txBody>
      </p:sp>
    </p:spTree>
    <p:extLst>
      <p:ext uri="{BB962C8B-B14F-4D97-AF65-F5344CB8AC3E}">
        <p14:creationId xmlns:p14="http://schemas.microsoft.com/office/powerpoint/2010/main" val="2124232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Agents</a:t>
            </a:r>
          </a:p>
        </p:txBody>
      </p:sp>
      <p:sp>
        <p:nvSpPr>
          <p:cNvPr id="3" name="Content Placeholder 2"/>
          <p:cNvSpPr>
            <a:spLocks noGrp="1"/>
          </p:cNvSpPr>
          <p:nvPr>
            <p:ph idx="1"/>
          </p:nvPr>
        </p:nvSpPr>
        <p:spPr/>
        <p:txBody>
          <a:bodyPr>
            <a:normAutofit lnSpcReduction="10000"/>
          </a:bodyPr>
          <a:lstStyle/>
          <a:p>
            <a:r>
              <a:rPr lang="en-GB"/>
              <a:t>2.5</a:t>
            </a:r>
            <a:endParaRPr lang="en-GB" dirty="0"/>
          </a:p>
          <a:p>
            <a:r>
              <a:rPr lang="en-GB" dirty="0"/>
              <a:t>Discuss where and how   ‘change agents’ were used in the  process and identify  their contribution.  Did the ‘change agents’ come from internal or external sources.</a:t>
            </a:r>
          </a:p>
          <a:p>
            <a:r>
              <a:rPr lang="en-GB" dirty="0"/>
              <a:t>OR</a:t>
            </a:r>
          </a:p>
          <a:p>
            <a:r>
              <a:rPr lang="en-GB" dirty="0"/>
              <a:t>Where no ‘change’ agents were used identify the issues that arose due to this.  </a:t>
            </a:r>
          </a:p>
          <a:p>
            <a:r>
              <a:rPr lang="en-GB" dirty="0"/>
              <a:t> Support this section with a critical discussion of  the role of ‘change agents’ within the change process.</a:t>
            </a:r>
          </a:p>
          <a:p>
            <a:r>
              <a:rPr lang="en-GB" dirty="0"/>
              <a:t> </a:t>
            </a:r>
          </a:p>
        </p:txBody>
      </p:sp>
    </p:spTree>
    <p:extLst>
      <p:ext uri="{BB962C8B-B14F-4D97-AF65-F5344CB8AC3E}">
        <p14:creationId xmlns:p14="http://schemas.microsoft.com/office/powerpoint/2010/main" val="3046311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3.0</a:t>
            </a:r>
          </a:p>
          <a:p>
            <a:r>
              <a:rPr lang="en-GB" dirty="0"/>
              <a:t>Provide a conclusion which highlights the areas of success within the change process- </a:t>
            </a:r>
            <a:r>
              <a:rPr lang="en-GB" dirty="0" err="1"/>
              <a:t>i.e</a:t>
            </a:r>
            <a:r>
              <a:rPr lang="en-GB" dirty="0"/>
              <a:t>  Use of ‘change agents’ etc. Then outline the areas that require further development to aid successful change planning and implementation in the future-</a:t>
            </a:r>
            <a:r>
              <a:rPr lang="en-GB" dirty="0" err="1"/>
              <a:t>i.e</a:t>
            </a:r>
            <a:r>
              <a:rPr lang="en-GB" dirty="0"/>
              <a:t>  </a:t>
            </a:r>
            <a:r>
              <a:rPr lang="en-GB" dirty="0" err="1"/>
              <a:t>Insufficent</a:t>
            </a:r>
            <a:r>
              <a:rPr lang="en-GB" dirty="0"/>
              <a:t> analysis of the internal or external environment, poor leadership, etc.  These areas should guide you to your recommendations.</a:t>
            </a:r>
          </a:p>
          <a:p>
            <a:r>
              <a:rPr lang="en-GB" dirty="0"/>
              <a:t>4.0</a:t>
            </a:r>
          </a:p>
          <a:p>
            <a:r>
              <a:rPr lang="en-GB" dirty="0"/>
              <a:t>Compile a set of recommendations to aid the organisation in future planning and implementation of  a change process.  These should be presented in the form of an improvement plan- please see template provided on </a:t>
            </a:r>
            <a:r>
              <a:rPr lang="en-GB" dirty="0" err="1"/>
              <a:t>moodle</a:t>
            </a:r>
            <a:r>
              <a:rPr lang="en-GB"/>
              <a:t>.</a:t>
            </a:r>
            <a:endParaRPr lang="en-GB" dirty="0"/>
          </a:p>
          <a:p>
            <a:r>
              <a:rPr lang="en-GB" dirty="0"/>
              <a:t>NB.</a:t>
            </a:r>
          </a:p>
          <a:p>
            <a:r>
              <a:rPr lang="en-GB" dirty="0"/>
              <a:t>Please remember this a academic report and therefore must be supported by a range of references, theories etc.  Please read  assignment guidance for support on this.</a:t>
            </a:r>
          </a:p>
        </p:txBody>
      </p:sp>
    </p:spTree>
    <p:extLst>
      <p:ext uri="{BB962C8B-B14F-4D97-AF65-F5344CB8AC3E}">
        <p14:creationId xmlns:p14="http://schemas.microsoft.com/office/powerpoint/2010/main" val="94593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2B38A-ECC0-4C3B-B601-886393EEA6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A6E8D3-739E-47F5-BD76-DA5C761B4728}"/>
              </a:ext>
            </a:extLst>
          </p:cNvPr>
          <p:cNvSpPr>
            <a:spLocks noGrp="1"/>
          </p:cNvSpPr>
          <p:nvPr>
            <p:ph idx="1"/>
          </p:nvPr>
        </p:nvSpPr>
        <p:spPr/>
        <p:txBody>
          <a:bodyPr/>
          <a:lstStyle/>
          <a:p>
            <a:r>
              <a:rPr lang="en-GB" dirty="0"/>
              <a:t>5.0 Appendices- SWOT and PESTLE</a:t>
            </a:r>
          </a:p>
          <a:p>
            <a:r>
              <a:rPr lang="en-GB" dirty="0"/>
              <a:t>6.0 Reference List- at least </a:t>
            </a:r>
            <a:r>
              <a:rPr lang="en-GB"/>
              <a:t>20 references</a:t>
            </a:r>
            <a:endParaRPr lang="en-GB" dirty="0"/>
          </a:p>
        </p:txBody>
      </p:sp>
    </p:spTree>
    <p:extLst>
      <p:ext uri="{BB962C8B-B14F-4D97-AF65-F5344CB8AC3E}">
        <p14:creationId xmlns:p14="http://schemas.microsoft.com/office/powerpoint/2010/main" val="3255630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TotalTime>
  <Words>749</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Leading and Managing Change Report </vt:lpstr>
      <vt:lpstr>PowerPoint Presentation</vt:lpstr>
      <vt:lpstr>Important </vt:lpstr>
      <vt:lpstr>Background to Org./Area of Change/</vt:lpstr>
      <vt:lpstr>Change Models</vt:lpstr>
      <vt:lpstr>Leadership – Management of Complex Areas</vt:lpstr>
      <vt:lpstr>Culture</vt:lpstr>
      <vt:lpstr>Change Agents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Managing Change Report</dc:title>
  <dc:creator>Maria Heffernan</dc:creator>
  <cp:lastModifiedBy>Maria Heffernan</cp:lastModifiedBy>
  <cp:revision>24</cp:revision>
  <dcterms:created xsi:type="dcterms:W3CDTF">2020-06-07T10:41:38Z</dcterms:created>
  <dcterms:modified xsi:type="dcterms:W3CDTF">2023-02-07T14:04:47Z</dcterms:modified>
</cp:coreProperties>
</file>