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3"/>
  </p:notesMasterIdLst>
  <p:sldIdLst>
    <p:sldId id="256" r:id="rId2"/>
    <p:sldId id="294" r:id="rId3"/>
    <p:sldId id="295" r:id="rId4"/>
    <p:sldId id="292" r:id="rId5"/>
    <p:sldId id="293" r:id="rId6"/>
    <p:sldId id="262" r:id="rId7"/>
    <p:sldId id="266" r:id="rId8"/>
    <p:sldId id="267" r:id="rId9"/>
    <p:sldId id="263" r:id="rId10"/>
    <p:sldId id="268" r:id="rId11"/>
    <p:sldId id="259" r:id="rId12"/>
    <p:sldId id="284" r:id="rId13"/>
    <p:sldId id="286" r:id="rId14"/>
    <p:sldId id="289" r:id="rId15"/>
    <p:sldId id="287" r:id="rId16"/>
    <p:sldId id="288" r:id="rId17"/>
    <p:sldId id="290" r:id="rId18"/>
    <p:sldId id="282" r:id="rId19"/>
    <p:sldId id="283" r:id="rId20"/>
    <p:sldId id="285" r:id="rId21"/>
    <p:sldId id="264" r:id="rId22"/>
    <p:sldId id="265" r:id="rId23"/>
    <p:sldId id="296" r:id="rId24"/>
    <p:sldId id="258" r:id="rId25"/>
    <p:sldId id="297" r:id="rId26"/>
    <p:sldId id="271" r:id="rId27"/>
    <p:sldId id="272" r:id="rId28"/>
    <p:sldId id="273" r:id="rId29"/>
    <p:sldId id="276" r:id="rId30"/>
    <p:sldId id="275" r:id="rId31"/>
    <p:sldId id="27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15"/>
    <p:restoredTop sz="69085"/>
  </p:normalViewPr>
  <p:slideViewPr>
    <p:cSldViewPr snapToGrid="0" snapToObjects="1">
      <p:cViewPr>
        <p:scale>
          <a:sx n="117" d="100"/>
          <a:sy n="117" d="100"/>
        </p:scale>
        <p:origin x="25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notesMaster" Target="notesMasters/notesMaster1.xml"/><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720C8-E2B6-2D44-910B-17FA5EBF80EC}" type="datetimeFigureOut">
              <a:rPr lang="en-US" smtClean="0"/>
              <a:t>2/9/20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613411-B527-6546-87E4-F77DA7A9C7F2}" type="slidenum">
              <a:rPr lang="en-US" smtClean="0"/>
              <a:t>‹#›</a:t>
            </a:fld>
            <a:endParaRPr lang="en-US"/>
          </a:p>
        </p:txBody>
      </p:sp>
    </p:spTree>
    <p:extLst>
      <p:ext uri="{BB962C8B-B14F-4D97-AF65-F5344CB8AC3E}">
        <p14:creationId xmlns:p14="http://schemas.microsoft.com/office/powerpoint/2010/main" val="734073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The_Mistress_of_the_Copper_Mountain" TargetMode="External"/><Relationship Id="rId4" Type="http://schemas.openxmlformats.org/officeDocument/2006/relationships/hyperlink" Target="https://en.wikipedia.org/wiki/Bailiff" TargetMode="External"/><Relationship Id="rId5" Type="http://schemas.openxmlformats.org/officeDocument/2006/relationships/hyperlink" Target="https://en.wikipedia.org/wiki/Face_(mining)" TargetMode="External"/><Relationship Id="rId6" Type="http://schemas.openxmlformats.org/officeDocument/2006/relationships/hyperlink" Target="https://en.wikipedia.org/wiki/Malachite" TargetMode="External"/><Relationship Id="rId7" Type="http://schemas.openxmlformats.org/officeDocument/2006/relationships/hyperlink" Target="https://en.wikipedia.org/wiki/Casket" TargetMode="External"/><Relationship Id="rId8" Type="http://schemas.openxmlformats.org/officeDocument/2006/relationships/hyperlink" Target="https://en.wikipedia.org/wiki/The_Mistress_of_the_Copper_Mountain_(fairy_tale)#cite_note-20" TargetMode="External"/><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The_Mistress_of_the_Copper_Mountain" TargetMode="External"/><Relationship Id="rId4" Type="http://schemas.openxmlformats.org/officeDocument/2006/relationships/hyperlink" Target="https://en.wikipedia.org/wiki/Bailiff" TargetMode="External"/><Relationship Id="rId5" Type="http://schemas.openxmlformats.org/officeDocument/2006/relationships/hyperlink" Target="https://en.wikipedia.org/wiki/Face_(mining)" TargetMode="External"/><Relationship Id="rId6" Type="http://schemas.openxmlformats.org/officeDocument/2006/relationships/hyperlink" Target="https://en.wikipedia.org/wiki/Malachite" TargetMode="External"/><Relationship Id="rId7" Type="http://schemas.openxmlformats.org/officeDocument/2006/relationships/hyperlink" Target="https://en.wikipedia.org/wiki/Casket" TargetMode="External"/><Relationship Id="rId8" Type="http://schemas.openxmlformats.org/officeDocument/2006/relationships/hyperlink" Target="https://en.wikipedia.org/wiki/The_Mistress_of_the_Copper_Mountain_(fairy_tale)#cite_note-20" TargetMode="External"/><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4.xml.rels><?xml version="1.0" encoding="UTF-8" standalone="yes"?>
<Relationships xmlns="http://schemas.openxmlformats.org/package/2006/relationships"><Relationship Id="rId9" Type="http://schemas.openxmlformats.org/officeDocument/2006/relationships/hyperlink" Target="https://en.wikipedia.org/wiki/The_Malachite_Casket_(fairy_tale)#cite_note-10" TargetMode="External"/><Relationship Id="rId20" Type="http://schemas.openxmlformats.org/officeDocument/2006/relationships/hyperlink" Target="https://en.wikipedia.org/wiki/Saint_Petersburg" TargetMode="External"/><Relationship Id="rId21" Type="http://schemas.openxmlformats.org/officeDocument/2006/relationships/hyperlink" Target="https://en.wikipedia.org/wiki/Winter_Palace" TargetMode="External"/><Relationship Id="rId22" Type="http://schemas.openxmlformats.org/officeDocument/2006/relationships/hyperlink" Target="https://en.wikipedia.org/wiki/The_Malachite_Casket_(fairy_tale)#cite_note-12" TargetMode="External"/><Relationship Id="rId10" Type="http://schemas.openxmlformats.org/officeDocument/2006/relationships/hyperlink" Target="https://en.wikipedia.org/wiki/Malachite_Room_of_the_Winter_Palace" TargetMode="External"/><Relationship Id="rId11" Type="http://schemas.openxmlformats.org/officeDocument/2006/relationships/hyperlink" Target="https://en.wikipedia.org/wiki/Needlework" TargetMode="External"/><Relationship Id="rId12" Type="http://schemas.openxmlformats.org/officeDocument/2006/relationships/hyperlink" Target="https://en.wikipedia.org/wiki/The_Malachite_Casket_(fairy_tale)#cite_note-11" TargetMode="External"/><Relationship Id="rId13" Type="http://schemas.openxmlformats.org/officeDocument/2006/relationships/hyperlink" Target="https://en.wikipedia.org/wiki/Polevskoy_Copper_Smelting_Plant" TargetMode="External"/><Relationship Id="rId14" Type="http://schemas.openxmlformats.org/officeDocument/2006/relationships/hyperlink" Target="https://en.wikipedia.org/wiki/Bailiff" TargetMode="External"/><Relationship Id="rId15" Type="http://schemas.openxmlformats.org/officeDocument/2006/relationships/hyperlink" Target="https://en.wikipedia.org/wiki/Romanization_of_Russian" TargetMode="External"/><Relationship Id="rId16" Type="http://schemas.openxmlformats.org/officeDocument/2006/relationships/hyperlink" Target="https://en.wikipedia.org/wiki/Flagellation" TargetMode="External"/><Relationship Id="rId17" Type="http://schemas.openxmlformats.org/officeDocument/2006/relationships/hyperlink" Target="https://en.wikipedia.org/wiki/Mistress_(lover)" TargetMode="External"/><Relationship Id="rId18" Type="http://schemas.openxmlformats.org/officeDocument/2006/relationships/hyperlink" Target="https://en.wikipedia.org/wiki/Russian_nobility" TargetMode="External"/><Relationship Id="rId19" Type="http://schemas.openxmlformats.org/officeDocument/2006/relationships/hyperlink" Target="https://en.wikipedia.org/wiki/Tsarina" TargetMode="External"/><Relationship Id="rId1" Type="http://schemas.openxmlformats.org/officeDocument/2006/relationships/notesMaster" Target="../notesMasters/notesMaster1.xml"/><Relationship Id="rId2" Type="http://schemas.openxmlformats.org/officeDocument/2006/relationships/slide" Target="../slides/slide20.xml"/><Relationship Id="rId3" Type="http://schemas.openxmlformats.org/officeDocument/2006/relationships/hyperlink" Target="https://en.wikipedia.org/wiki/Malachite" TargetMode="External"/><Relationship Id="rId4" Type="http://schemas.openxmlformats.org/officeDocument/2006/relationships/hyperlink" Target="https://en.wikipedia.org/wiki/Casket" TargetMode="External"/><Relationship Id="rId5" Type="http://schemas.openxmlformats.org/officeDocument/2006/relationships/hyperlink" Target="https://en.wikipedia.org/wiki/The_Mistress_of_the_Copper_Mountain" TargetMode="External"/><Relationship Id="rId6" Type="http://schemas.openxmlformats.org/officeDocument/2006/relationships/hyperlink" Target="https://en.wikipedia.org/wiki/Vagrancy_(people)" TargetMode="External"/><Relationship Id="rId7" Type="http://schemas.openxmlformats.org/officeDocument/2006/relationships/hyperlink" Target="https://en.wikipedia.org/wiki/Embroidery" TargetMode="External"/><Relationship Id="rId8" Type="http://schemas.openxmlformats.org/officeDocument/2006/relationships/hyperlink" Target="https://en.wikipedia.org/wiki/Tramp"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nordicnoir.tv</a:t>
            </a:r>
            <a:r>
              <a:rPr lang="en-US" dirty="0" smtClean="0"/>
              <a:t>/</a:t>
            </a:r>
            <a:endParaRPr lang="en-US" dirty="0"/>
          </a:p>
        </p:txBody>
      </p:sp>
      <p:sp>
        <p:nvSpPr>
          <p:cNvPr id="4" name="Slide Number Placeholder 3"/>
          <p:cNvSpPr>
            <a:spLocks noGrp="1"/>
          </p:cNvSpPr>
          <p:nvPr>
            <p:ph type="sldNum" sz="quarter" idx="10"/>
          </p:nvPr>
        </p:nvSpPr>
        <p:spPr/>
        <p:txBody>
          <a:bodyPr/>
          <a:lstStyle/>
          <a:p>
            <a:fld id="{29613411-B527-6546-87E4-F77DA7A9C7F2}" type="slidenum">
              <a:rPr lang="en-US" smtClean="0"/>
              <a:t>6</a:t>
            </a:fld>
            <a:endParaRPr lang="en-US"/>
          </a:p>
        </p:txBody>
      </p:sp>
    </p:spTree>
    <p:extLst>
      <p:ext uri="{BB962C8B-B14F-4D97-AF65-F5344CB8AC3E}">
        <p14:creationId xmlns:p14="http://schemas.microsoft.com/office/powerpoint/2010/main" val="286031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1" i="0" kern="1200" dirty="0" smtClean="0">
                <a:solidFill>
                  <a:schemeClr val="tx1"/>
                </a:solidFill>
                <a:effectLst/>
                <a:latin typeface="+mn-lt"/>
                <a:ea typeface="+mn-ea"/>
                <a:cs typeface="+mn-cs"/>
              </a:rPr>
              <a:t>Plot Summary</a:t>
            </a:r>
            <a:r>
              <a:rPr lang="is-IS" sz="1200" b="1" i="0" kern="1200" dirty="0" smtClean="0">
                <a:solidFill>
                  <a:schemeClr val="tx1"/>
                </a:solidFill>
                <a:effectLst/>
                <a:latin typeface="+mn-lt"/>
                <a:ea typeface="+mn-ea"/>
                <a:cs typeface="+mn-cs"/>
              </a:rPr>
              <a:t>…</a:t>
            </a:r>
            <a:endParaRPr lang="en-US" sz="1200" b="1"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In this </a:t>
            </a:r>
            <a:r>
              <a:rPr lang="en-US" sz="1200" b="0" i="1" kern="1200" dirty="0" err="1" smtClean="0">
                <a:solidFill>
                  <a:schemeClr val="tx1"/>
                </a:solidFill>
                <a:effectLst/>
                <a:latin typeface="+mn-lt"/>
                <a:ea typeface="+mn-ea"/>
                <a:cs typeface="+mn-cs"/>
              </a:rPr>
              <a:t>skaz</a:t>
            </a:r>
            <a:r>
              <a:rPr lang="en-US" sz="1200" b="0" i="0" kern="1200" dirty="0" smtClean="0">
                <a:solidFill>
                  <a:schemeClr val="tx1"/>
                </a:solidFill>
                <a:effectLst/>
                <a:latin typeface="+mn-lt"/>
                <a:ea typeface="+mn-ea"/>
                <a:cs typeface="+mn-cs"/>
              </a:rPr>
              <a:t>, </a:t>
            </a:r>
            <a:r>
              <a:rPr lang="en-US" sz="1200" b="1" i="0" kern="1200" dirty="0" smtClean="0">
                <a:solidFill>
                  <a:schemeClr val="tx1"/>
                </a:solidFill>
                <a:effectLst/>
                <a:latin typeface="+mn-lt"/>
                <a:ea typeface="+mn-ea"/>
                <a:cs typeface="+mn-cs"/>
              </a:rPr>
              <a:t>a young factory worker </a:t>
            </a:r>
            <a:r>
              <a:rPr lang="en-US" sz="1200" b="1" i="0" kern="1200" dirty="0" err="1" smtClean="0">
                <a:solidFill>
                  <a:schemeClr val="tx1"/>
                </a:solidFill>
                <a:effectLst/>
                <a:latin typeface="+mn-lt"/>
                <a:ea typeface="+mn-ea"/>
                <a:cs typeface="+mn-cs"/>
              </a:rPr>
              <a:t>Stepan</a:t>
            </a:r>
            <a:r>
              <a:rPr lang="en-US" sz="1200" b="1" i="0" kern="120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meets a woman in the unusual clothing. He realizes that the woman is actually the legendary </a:t>
            </a:r>
            <a:r>
              <a:rPr lang="en-US" sz="1200" b="0" i="0" u="none" strike="noStrike" kern="1200" dirty="0" smtClean="0">
                <a:solidFill>
                  <a:schemeClr val="tx1"/>
                </a:solidFill>
                <a:effectLst/>
                <a:latin typeface="+mn-lt"/>
                <a:ea typeface="+mn-ea"/>
                <a:cs typeface="+mn-cs"/>
                <a:hlinkClick r:id="rId3" tooltip="The Mistress of the Copper Mountain"/>
              </a:rPr>
              <a:t>Mistress of the Copper Mountain</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She orders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to tell his </a:t>
            </a:r>
            <a:r>
              <a:rPr lang="en-US" sz="1200" b="0" i="0" u="none" strike="noStrike" kern="1200" dirty="0" smtClean="0">
                <a:solidFill>
                  <a:schemeClr val="tx1"/>
                </a:solidFill>
                <a:effectLst/>
                <a:latin typeface="+mn-lt"/>
                <a:ea typeface="+mn-ea"/>
                <a:cs typeface="+mn-cs"/>
                <a:hlinkClick r:id="rId4" tooltip="Bailiff"/>
              </a:rPr>
              <a:t>bailiff</a:t>
            </a:r>
            <a:r>
              <a:rPr lang="en-US" sz="1200" b="0" i="0" kern="1200" dirty="0" smtClean="0">
                <a:solidFill>
                  <a:schemeClr val="tx1"/>
                </a:solidFill>
                <a:effectLst/>
                <a:latin typeface="+mn-lt"/>
                <a:ea typeface="+mn-ea"/>
                <a:cs typeface="+mn-cs"/>
              </a:rPr>
              <a:t>, the "stinking goat", to get out of the </a:t>
            </a:r>
            <a:r>
              <a:rPr lang="en-US" sz="1200" b="0" i="0" kern="1200" dirty="0" err="1" smtClean="0">
                <a:solidFill>
                  <a:schemeClr val="tx1"/>
                </a:solidFill>
                <a:effectLst/>
                <a:latin typeface="+mn-lt"/>
                <a:ea typeface="+mn-ea"/>
                <a:cs typeface="+mn-cs"/>
              </a:rPr>
              <a:t>Krasnogorsk</a:t>
            </a:r>
            <a:r>
              <a:rPr lang="en-US" sz="1200" b="0" i="0" kern="1200" dirty="0" smtClean="0">
                <a:solidFill>
                  <a:schemeClr val="tx1"/>
                </a:solidFill>
                <a:effectLst/>
                <a:latin typeface="+mn-lt"/>
                <a:ea typeface="+mn-ea"/>
                <a:cs typeface="+mn-cs"/>
              </a:rPr>
              <a:t> mine. </a:t>
            </a:r>
          </a:p>
          <a:p>
            <a:endParaRPr lang="en-US" sz="1200" b="0" i="0" kern="1200" dirty="0" smtClean="0">
              <a:solidFill>
                <a:schemeClr val="tx1"/>
              </a:solidFill>
              <a:effectLst/>
              <a:latin typeface="+mn-lt"/>
              <a:ea typeface="+mn-ea"/>
              <a:cs typeface="+mn-cs"/>
            </a:endParaRPr>
          </a:p>
          <a:p>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does as he is told and pays the price: he is flogged and sent to a </a:t>
            </a:r>
            <a:r>
              <a:rPr lang="en-US" sz="1200" b="0" i="0" u="none" strike="noStrike" kern="1200" dirty="0" smtClean="0">
                <a:solidFill>
                  <a:schemeClr val="tx1"/>
                </a:solidFill>
                <a:effectLst/>
                <a:latin typeface="+mn-lt"/>
                <a:ea typeface="+mn-ea"/>
                <a:cs typeface="+mn-cs"/>
                <a:hlinkClick r:id="rId5" tooltip="Face (mining)"/>
              </a:rPr>
              <a:t>mine face</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He is then saved by the Mistress herself. She brings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to her domain, shows him her riches and proposes marriage. </a:t>
            </a:r>
          </a:p>
          <a:p>
            <a:endParaRPr lang="en-US" sz="1200" b="0" i="0" kern="1200" dirty="0" smtClean="0">
              <a:solidFill>
                <a:schemeClr val="tx1"/>
              </a:solidFill>
              <a:effectLst/>
              <a:latin typeface="+mn-lt"/>
              <a:ea typeface="+mn-ea"/>
              <a:cs typeface="+mn-cs"/>
            </a:endParaRPr>
          </a:p>
          <a:p>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honestly replies that he already promised to marry another girl,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Mistress is delighted by his reply. She reveals that her proposal was a test of Stepan's </a:t>
            </a:r>
            <a:r>
              <a:rPr lang="en-US" sz="1200" b="1" i="0" kern="1200" dirty="0" smtClean="0">
                <a:solidFill>
                  <a:schemeClr val="tx1"/>
                </a:solidFill>
                <a:effectLst/>
                <a:latin typeface="+mn-lt"/>
                <a:ea typeface="+mn-ea"/>
                <a:cs typeface="+mn-cs"/>
              </a:rPr>
              <a:t>honesty and integrity.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She presents a </a:t>
            </a:r>
            <a:r>
              <a:rPr lang="en-US" sz="1200" b="0" i="0" u="none" strike="noStrike" kern="1200" dirty="0" smtClean="0">
                <a:solidFill>
                  <a:schemeClr val="tx1"/>
                </a:solidFill>
                <a:effectLst/>
                <a:latin typeface="+mn-lt"/>
                <a:ea typeface="+mn-ea"/>
                <a:cs typeface="+mn-cs"/>
                <a:hlinkClick r:id="rId6" tooltip="Malachite"/>
              </a:rPr>
              <a:t>malachite</a:t>
            </a:r>
            <a:r>
              <a:rPr lang="en-US" sz="1200" b="0" i="0" kern="120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mn-lt"/>
                <a:ea typeface="+mn-ea"/>
                <a:cs typeface="+mn-cs"/>
                <a:hlinkClick r:id="rId7" tooltip="Casket"/>
              </a:rPr>
              <a:t>casket</a:t>
            </a:r>
            <a:r>
              <a:rPr lang="en-US" sz="1200" b="0" i="0" kern="1200" dirty="0" smtClean="0">
                <a:solidFill>
                  <a:schemeClr val="tx1"/>
                </a:solidFill>
                <a:effectLst/>
                <a:latin typeface="+mn-lt"/>
                <a:ea typeface="+mn-ea"/>
                <a:cs typeface="+mn-cs"/>
              </a:rPr>
              <a:t> filled with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for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and lets the man go, making one final request that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would forget about her.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Unfortunately,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cannot do that. He marries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and lives with her for many years, but he is unhappy. One day he goes away and doesn't come back. His body is later found lying by a rock.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tale concludes with the words: </a:t>
            </a:r>
            <a:r>
              <a:rPr lang="en-US" sz="1200" b="1" i="0" kern="1200" dirty="0" smtClean="0">
                <a:solidFill>
                  <a:schemeClr val="tx1"/>
                </a:solidFill>
                <a:effectLst/>
                <a:latin typeface="+mn-lt"/>
                <a:ea typeface="+mn-ea"/>
                <a:cs typeface="+mn-cs"/>
              </a:rPr>
              <a:t>"It's a chancy thing to meet her [The Mistress], it brings woe for a bad man, and for a good one there's little joy comes of it".</a:t>
            </a:r>
            <a:r>
              <a:rPr lang="en-US" sz="1200" b="1" i="0" u="none" strike="noStrike" kern="1200" baseline="30000" dirty="0" smtClean="0">
                <a:solidFill>
                  <a:schemeClr val="tx1"/>
                </a:solidFill>
                <a:effectLst/>
                <a:latin typeface="+mn-lt"/>
                <a:ea typeface="+mn-ea"/>
                <a:cs typeface="+mn-cs"/>
                <a:hlinkClick r:id="rId8"/>
              </a:rPr>
              <a:t>[20]</a:t>
            </a:r>
            <a:endParaRPr lang="en-US" b="1" dirty="0"/>
          </a:p>
        </p:txBody>
      </p:sp>
      <p:sp>
        <p:nvSpPr>
          <p:cNvPr id="4" name="Slide Number Placeholder 3"/>
          <p:cNvSpPr>
            <a:spLocks noGrp="1"/>
          </p:cNvSpPr>
          <p:nvPr>
            <p:ph type="sldNum" sz="quarter" idx="10"/>
          </p:nvPr>
        </p:nvSpPr>
        <p:spPr/>
        <p:txBody>
          <a:bodyPr/>
          <a:lstStyle/>
          <a:p>
            <a:fld id="{29613411-B527-6546-87E4-F77DA7A9C7F2}" type="slidenum">
              <a:rPr lang="en-US" smtClean="0"/>
              <a:t>18</a:t>
            </a:fld>
            <a:endParaRPr lang="en-US"/>
          </a:p>
        </p:txBody>
      </p:sp>
    </p:spTree>
    <p:extLst>
      <p:ext uri="{BB962C8B-B14F-4D97-AF65-F5344CB8AC3E}">
        <p14:creationId xmlns:p14="http://schemas.microsoft.com/office/powerpoint/2010/main" val="1474749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In this </a:t>
            </a:r>
            <a:r>
              <a:rPr lang="en-US" sz="1200" b="0" i="1" kern="1200" dirty="0" err="1" smtClean="0">
                <a:solidFill>
                  <a:schemeClr val="tx1"/>
                </a:solidFill>
                <a:effectLst/>
                <a:latin typeface="+mn-lt"/>
                <a:ea typeface="+mn-ea"/>
                <a:cs typeface="+mn-cs"/>
              </a:rPr>
              <a:t>skaz</a:t>
            </a:r>
            <a:r>
              <a:rPr lang="en-US" sz="1200" b="0" i="0" kern="1200" dirty="0" smtClean="0">
                <a:solidFill>
                  <a:schemeClr val="tx1"/>
                </a:solidFill>
                <a:effectLst/>
                <a:latin typeface="+mn-lt"/>
                <a:ea typeface="+mn-ea"/>
                <a:cs typeface="+mn-cs"/>
              </a:rPr>
              <a:t>, a young factory worker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meets a woman in the unusual clothing. He realizes that the woman is actually the legendary </a:t>
            </a:r>
            <a:r>
              <a:rPr lang="en-US" sz="1200" b="0" i="0" u="none" strike="noStrike" kern="1200" dirty="0" smtClean="0">
                <a:solidFill>
                  <a:schemeClr val="tx1"/>
                </a:solidFill>
                <a:effectLst/>
                <a:latin typeface="+mn-lt"/>
                <a:ea typeface="+mn-ea"/>
                <a:cs typeface="+mn-cs"/>
                <a:hlinkClick r:id="rId3" tooltip="The Mistress of the Copper Mountain"/>
              </a:rPr>
              <a:t>Mistress of the Copper Mountain</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She orders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to tell his </a:t>
            </a:r>
            <a:r>
              <a:rPr lang="en-US" sz="1200" b="0" i="0" u="none" strike="noStrike" kern="1200" dirty="0" smtClean="0">
                <a:solidFill>
                  <a:schemeClr val="tx1"/>
                </a:solidFill>
                <a:effectLst/>
                <a:latin typeface="+mn-lt"/>
                <a:ea typeface="+mn-ea"/>
                <a:cs typeface="+mn-cs"/>
                <a:hlinkClick r:id="rId4" tooltip="Bailiff"/>
              </a:rPr>
              <a:t>bailiff</a:t>
            </a:r>
            <a:r>
              <a:rPr lang="en-US" sz="1200" b="0" i="0" kern="1200" dirty="0" smtClean="0">
                <a:solidFill>
                  <a:schemeClr val="tx1"/>
                </a:solidFill>
                <a:effectLst/>
                <a:latin typeface="+mn-lt"/>
                <a:ea typeface="+mn-ea"/>
                <a:cs typeface="+mn-cs"/>
              </a:rPr>
              <a:t>, the "stinking goat", to get out of the </a:t>
            </a:r>
            <a:r>
              <a:rPr lang="en-US" sz="1200" b="0" i="0" kern="1200" dirty="0" err="1" smtClean="0">
                <a:solidFill>
                  <a:schemeClr val="tx1"/>
                </a:solidFill>
                <a:effectLst/>
                <a:latin typeface="+mn-lt"/>
                <a:ea typeface="+mn-ea"/>
                <a:cs typeface="+mn-cs"/>
              </a:rPr>
              <a:t>Krasnogorsk</a:t>
            </a:r>
            <a:r>
              <a:rPr lang="en-US" sz="1200" b="0" i="0" kern="1200" dirty="0" smtClean="0">
                <a:solidFill>
                  <a:schemeClr val="tx1"/>
                </a:solidFill>
                <a:effectLst/>
                <a:latin typeface="+mn-lt"/>
                <a:ea typeface="+mn-ea"/>
                <a:cs typeface="+mn-cs"/>
              </a:rPr>
              <a:t> mine. </a:t>
            </a:r>
          </a:p>
          <a:p>
            <a:endParaRPr lang="en-US" sz="1200" b="0" i="0" kern="1200" dirty="0" smtClean="0">
              <a:solidFill>
                <a:schemeClr val="tx1"/>
              </a:solidFill>
              <a:effectLst/>
              <a:latin typeface="+mn-lt"/>
              <a:ea typeface="+mn-ea"/>
              <a:cs typeface="+mn-cs"/>
            </a:endParaRPr>
          </a:p>
          <a:p>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does as he is told and pays the price: he is flogged and sent to a </a:t>
            </a:r>
            <a:r>
              <a:rPr lang="en-US" sz="1200" b="0" i="0" u="none" strike="noStrike" kern="1200" dirty="0" smtClean="0">
                <a:solidFill>
                  <a:schemeClr val="tx1"/>
                </a:solidFill>
                <a:effectLst/>
                <a:latin typeface="+mn-lt"/>
                <a:ea typeface="+mn-ea"/>
                <a:cs typeface="+mn-cs"/>
                <a:hlinkClick r:id="rId5" tooltip="Face (mining)"/>
              </a:rPr>
              <a:t>mine face</a:t>
            </a:r>
            <a:r>
              <a:rPr lang="en-US" sz="1200" b="0" i="0" kern="1200" dirty="0" smtClean="0">
                <a:solidFill>
                  <a:schemeClr val="tx1"/>
                </a:solidFill>
                <a:effectLst/>
                <a:latin typeface="+mn-lt"/>
                <a:ea typeface="+mn-ea"/>
                <a:cs typeface="+mn-cs"/>
              </a:rPr>
              <a:t>. He is then saved by the Mistress herself. She brings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to her domain, shows him her riches and proposes marriage. </a:t>
            </a:r>
          </a:p>
          <a:p>
            <a:endParaRPr lang="en-US" sz="1200" b="0" i="0" kern="1200" dirty="0" smtClean="0">
              <a:solidFill>
                <a:schemeClr val="tx1"/>
              </a:solidFill>
              <a:effectLst/>
              <a:latin typeface="+mn-lt"/>
              <a:ea typeface="+mn-ea"/>
              <a:cs typeface="+mn-cs"/>
            </a:endParaRPr>
          </a:p>
          <a:p>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honestly replies that he already promised to marry another girl,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The Mistress is delighted by his reply. She reveals that her proposal was a test of Stepan's honesty and integrity.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She presents a </a:t>
            </a:r>
            <a:r>
              <a:rPr lang="en-US" sz="1200" b="0" i="0" u="none" strike="noStrike" kern="1200" dirty="0" smtClean="0">
                <a:solidFill>
                  <a:schemeClr val="tx1"/>
                </a:solidFill>
                <a:effectLst/>
                <a:latin typeface="+mn-lt"/>
                <a:ea typeface="+mn-ea"/>
                <a:cs typeface="+mn-cs"/>
                <a:hlinkClick r:id="rId6" tooltip="Malachite"/>
              </a:rPr>
              <a:t>malachite</a:t>
            </a:r>
            <a:r>
              <a:rPr lang="en-US" sz="1200" b="0" i="0" kern="120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mn-lt"/>
                <a:ea typeface="+mn-ea"/>
                <a:cs typeface="+mn-cs"/>
                <a:hlinkClick r:id="rId7" tooltip="Casket"/>
              </a:rPr>
              <a:t>casket</a:t>
            </a:r>
            <a:r>
              <a:rPr lang="en-US" sz="1200" b="0" i="0" kern="1200" dirty="0" smtClean="0">
                <a:solidFill>
                  <a:schemeClr val="tx1"/>
                </a:solidFill>
                <a:effectLst/>
                <a:latin typeface="+mn-lt"/>
                <a:ea typeface="+mn-ea"/>
                <a:cs typeface="+mn-cs"/>
              </a:rPr>
              <a:t> filled with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for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and lets the man go, making one final request that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would forget about her.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Unfortunately,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cannot do that. He marries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and lives with her for many years, but he is unhappy.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One day he goes away and doesn't come back. His body is later found lying by a rock.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tale concludes with the words: "It's a chancy thing to meet her [The Mistress], it brings woe for a bad man, and for a good one there's little joy comes of it".</a:t>
            </a:r>
            <a:r>
              <a:rPr lang="en-US" sz="1200" b="0" i="0" u="none" strike="noStrike" kern="1200" baseline="30000" dirty="0" smtClean="0">
                <a:solidFill>
                  <a:schemeClr val="tx1"/>
                </a:solidFill>
                <a:effectLst/>
                <a:latin typeface="+mn-lt"/>
                <a:ea typeface="+mn-ea"/>
                <a:cs typeface="+mn-cs"/>
                <a:hlinkClick r:id="rId8"/>
              </a:rPr>
              <a:t>[20]</a:t>
            </a:r>
            <a:endParaRPr lang="en-US" dirty="0"/>
          </a:p>
        </p:txBody>
      </p:sp>
      <p:sp>
        <p:nvSpPr>
          <p:cNvPr id="4" name="Slide Number Placeholder 3"/>
          <p:cNvSpPr>
            <a:spLocks noGrp="1"/>
          </p:cNvSpPr>
          <p:nvPr>
            <p:ph type="sldNum" sz="quarter" idx="10"/>
          </p:nvPr>
        </p:nvSpPr>
        <p:spPr/>
        <p:txBody>
          <a:bodyPr/>
          <a:lstStyle/>
          <a:p>
            <a:fld id="{29613411-B527-6546-87E4-F77DA7A9C7F2}" type="slidenum">
              <a:rPr lang="en-US" smtClean="0"/>
              <a:t>19</a:t>
            </a:fld>
            <a:endParaRPr lang="en-US"/>
          </a:p>
        </p:txBody>
      </p:sp>
    </p:spTree>
    <p:extLst>
      <p:ext uri="{BB962C8B-B14F-4D97-AF65-F5344CB8AC3E}">
        <p14:creationId xmlns:p14="http://schemas.microsoft.com/office/powerpoint/2010/main" val="1225717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talented miner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dies, leaving his widow </a:t>
            </a:r>
            <a:r>
              <a:rPr lang="en-US" sz="1200" b="0" i="0" kern="1200" dirty="0" err="1" smtClean="0">
                <a:solidFill>
                  <a:schemeClr val="tx1"/>
                </a:solidFill>
                <a:effectLst/>
                <a:latin typeface="+mn-lt"/>
                <a:ea typeface="+mn-ea"/>
                <a:cs typeface="+mn-cs"/>
              </a:rPr>
              <a:t>Nastasya</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Nastyona</a:t>
            </a:r>
            <a:r>
              <a:rPr lang="en-US" sz="1200" b="0" i="0" kern="1200" dirty="0" smtClean="0">
                <a:solidFill>
                  <a:schemeClr val="tx1"/>
                </a:solidFill>
                <a:effectLst/>
                <a:latin typeface="+mn-lt"/>
                <a:ea typeface="+mn-ea"/>
                <a:cs typeface="+mn-cs"/>
              </a:rPr>
              <a:t>) and their two sons and a daughter. </a:t>
            </a:r>
            <a:r>
              <a:rPr lang="en-US" sz="1200" b="0" i="0" kern="1200" baseline="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Nastasya</a:t>
            </a:r>
            <a:r>
              <a:rPr lang="en-US" sz="1200" b="0" i="0" kern="1200" dirty="0" smtClean="0">
                <a:solidFill>
                  <a:schemeClr val="tx1"/>
                </a:solidFill>
                <a:effectLst/>
                <a:latin typeface="+mn-lt"/>
                <a:ea typeface="+mn-ea"/>
                <a:cs typeface="+mn-cs"/>
              </a:rPr>
              <a:t> becomes the owner of the </a:t>
            </a:r>
            <a:r>
              <a:rPr lang="en-US" sz="1200" b="0" i="0" u="none" strike="noStrike" kern="1200" dirty="0" smtClean="0">
                <a:solidFill>
                  <a:schemeClr val="tx1"/>
                </a:solidFill>
                <a:effectLst/>
                <a:latin typeface="+mn-lt"/>
                <a:ea typeface="+mn-ea"/>
                <a:cs typeface="+mn-cs"/>
                <a:hlinkClick r:id="rId3" tooltip="Malachite"/>
              </a:rPr>
              <a:t>Malachite</a:t>
            </a:r>
            <a:r>
              <a:rPr lang="en-US" sz="1200" b="0" i="0" kern="120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mn-lt"/>
                <a:ea typeface="+mn-ea"/>
                <a:cs typeface="+mn-cs"/>
                <a:hlinkClick r:id="rId4" tooltip="Casket"/>
              </a:rPr>
              <a:t>Casket</a:t>
            </a:r>
            <a:r>
              <a:rPr lang="en-US" sz="1200" b="0" i="0" kern="1200" dirty="0" smtClean="0">
                <a:solidFill>
                  <a:schemeClr val="tx1"/>
                </a:solidFill>
                <a:effectLst/>
                <a:latin typeface="+mn-lt"/>
                <a:ea typeface="+mn-ea"/>
                <a:cs typeface="+mn-cs"/>
              </a:rPr>
              <a:t>, filled with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which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got from the legendary </a:t>
            </a:r>
            <a:r>
              <a:rPr lang="en-US" sz="1200" b="0" i="0" u="none" strike="noStrike" kern="1200" dirty="0" smtClean="0">
                <a:solidFill>
                  <a:schemeClr val="tx1"/>
                </a:solidFill>
                <a:effectLst/>
                <a:latin typeface="+mn-lt"/>
                <a:ea typeface="+mn-ea"/>
                <a:cs typeface="+mn-cs"/>
                <a:hlinkClick r:id="rId5" tooltip="The Mistress of the Copper Mountain"/>
              </a:rPr>
              <a:t>Mistress of the Copper Mountain</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Only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likes to play with the Casket, and every piece of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looks good on her.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With black hair and green eyes,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does not look like her mother at all, as if she was born to different parents. Her appearance resembles that of the Mistress of the Copper Mountain.</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A female </a:t>
            </a:r>
            <a:r>
              <a:rPr lang="en-US" sz="1200" b="0" i="0" u="none" strike="noStrike" kern="1200" dirty="0" smtClean="0">
                <a:solidFill>
                  <a:schemeClr val="tx1"/>
                </a:solidFill>
                <a:effectLst/>
                <a:latin typeface="+mn-lt"/>
                <a:ea typeface="+mn-ea"/>
                <a:cs typeface="+mn-cs"/>
                <a:hlinkClick r:id="rId6" tooltip="Vagrancy (people)"/>
              </a:rPr>
              <a:t>vagabond</a:t>
            </a:r>
            <a:r>
              <a:rPr lang="en-US" sz="1200" b="0" i="0" kern="1200" dirty="0" smtClean="0">
                <a:solidFill>
                  <a:schemeClr val="tx1"/>
                </a:solidFill>
                <a:effectLst/>
                <a:latin typeface="+mn-lt"/>
                <a:ea typeface="+mn-ea"/>
                <a:cs typeface="+mn-cs"/>
              </a:rPr>
              <a:t> comes to their house and stays for a while, teaching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silk </a:t>
            </a:r>
            <a:r>
              <a:rPr lang="en-US" sz="1200" b="0" i="0" u="none" strike="noStrike" kern="1200" dirty="0" smtClean="0">
                <a:solidFill>
                  <a:schemeClr val="tx1"/>
                </a:solidFill>
                <a:effectLst/>
                <a:latin typeface="+mn-lt"/>
                <a:ea typeface="+mn-ea"/>
                <a:cs typeface="+mn-cs"/>
                <a:hlinkClick r:id="rId7" tooltip="Embroidery"/>
              </a:rPr>
              <a:t>embroidering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Nastasya</a:t>
            </a:r>
            <a:r>
              <a:rPr lang="en-US" sz="1200" b="0" i="0" kern="1200" dirty="0" smtClean="0">
                <a:solidFill>
                  <a:schemeClr val="tx1"/>
                </a:solidFill>
                <a:effectLst/>
                <a:latin typeface="+mn-lt"/>
                <a:ea typeface="+mn-ea"/>
                <a:cs typeface="+mn-cs"/>
              </a:rPr>
              <a:t> is not happy with the arrangement, because she feels that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"doesn't want to come to her own mother, but hugs a </a:t>
            </a:r>
            <a:r>
              <a:rPr lang="en-US" sz="1200" b="0" i="0" u="none" strike="noStrike" kern="1200" dirty="0" smtClean="0">
                <a:solidFill>
                  <a:schemeClr val="tx1"/>
                </a:solidFill>
                <a:effectLst/>
                <a:latin typeface="+mn-lt"/>
                <a:ea typeface="+mn-ea"/>
                <a:cs typeface="+mn-cs"/>
                <a:hlinkClick r:id="rId8" tooltip="Tramp"/>
              </a:rPr>
              <a:t>tramp</a:t>
            </a:r>
            <a:r>
              <a:rPr lang="en-US" sz="1200" b="0" i="0" kern="1200" dirty="0" smtClean="0">
                <a:solidFill>
                  <a:schemeClr val="tx1"/>
                </a:solidFill>
                <a:effectLst/>
                <a:latin typeface="+mn-lt"/>
                <a:ea typeface="+mn-ea"/>
                <a:cs typeface="+mn-cs"/>
              </a:rPr>
              <a:t>".</a:t>
            </a:r>
            <a:r>
              <a:rPr lang="en-US" sz="1200" b="0" i="0" u="none" strike="noStrike" kern="1200" baseline="30000" dirty="0" smtClean="0">
                <a:solidFill>
                  <a:schemeClr val="tx1"/>
                </a:solidFill>
                <a:effectLst/>
                <a:latin typeface="+mn-lt"/>
                <a:ea typeface="+mn-ea"/>
                <a:cs typeface="+mn-cs"/>
                <a:hlinkClick r:id="rId9"/>
              </a:rPr>
              <a:t>[10]</a:t>
            </a:r>
            <a:r>
              <a:rPr lang="en-US" sz="1200" b="0" i="0" kern="1200" dirty="0" smtClean="0">
                <a:solidFill>
                  <a:schemeClr val="tx1"/>
                </a:solidFill>
                <a:effectLst/>
                <a:latin typeface="+mn-lt"/>
                <a:ea typeface="+mn-ea"/>
                <a:cs typeface="+mn-cs"/>
              </a:rPr>
              <a:t> Nevertheless they become very close. One day, when the woman is alone with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the girl shows her the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from the Malachite Casket, and in return the woman shows her a vision of a beautiful room decorated with malachite. She explains that the </a:t>
            </a:r>
            <a:r>
              <a:rPr lang="en-US" sz="1200" b="0" i="0" u="none" strike="noStrike" kern="1200" dirty="0" smtClean="0">
                <a:solidFill>
                  <a:schemeClr val="tx1"/>
                </a:solidFill>
                <a:effectLst/>
                <a:latin typeface="+mn-lt"/>
                <a:ea typeface="+mn-ea"/>
                <a:cs typeface="+mn-cs"/>
                <a:hlinkClick r:id="rId10" tooltip="Malachite Room of the Winter Palace"/>
              </a:rPr>
              <a:t>Malachite Room of the Tsar's palace</a:t>
            </a:r>
            <a:r>
              <a:rPr lang="en-US" sz="1200" b="0" i="0" kern="1200" dirty="0" smtClean="0">
                <a:solidFill>
                  <a:schemeClr val="tx1"/>
                </a:solidFill>
                <a:effectLst/>
                <a:latin typeface="+mn-lt"/>
                <a:ea typeface="+mn-ea"/>
                <a:cs typeface="+mn-cs"/>
              </a:rPr>
              <a:t> is decorated with the malachite that </a:t>
            </a:r>
            <a:r>
              <a:rPr lang="en-US" sz="1200" b="0" i="0" kern="1200" dirty="0" err="1" smtClean="0">
                <a:solidFill>
                  <a:schemeClr val="tx1"/>
                </a:solidFill>
                <a:effectLst/>
                <a:latin typeface="+mn-lt"/>
                <a:ea typeface="+mn-ea"/>
                <a:cs typeface="+mn-cs"/>
              </a:rPr>
              <a:t>Stepan</a:t>
            </a:r>
            <a:r>
              <a:rPr lang="en-US" sz="1200" b="0" i="0" kern="1200" dirty="0" smtClean="0">
                <a:solidFill>
                  <a:schemeClr val="tx1"/>
                </a:solidFill>
                <a:effectLst/>
                <a:latin typeface="+mn-lt"/>
                <a:ea typeface="+mn-ea"/>
                <a:cs typeface="+mn-cs"/>
              </a:rPr>
              <a:t> mined. Next day the mysterious woman leaves </a:t>
            </a:r>
            <a:r>
              <a:rPr lang="en-US" sz="1200" b="0" i="0" kern="1200" dirty="0" err="1" smtClean="0">
                <a:solidFill>
                  <a:schemeClr val="tx1"/>
                </a:solidFill>
                <a:effectLst/>
                <a:latin typeface="+mn-lt"/>
                <a:ea typeface="+mn-ea"/>
                <a:cs typeface="+mn-cs"/>
              </a:rPr>
              <a:t>Nastasya's</a:t>
            </a:r>
            <a:r>
              <a:rPr lang="en-US" sz="1200" b="0" i="0" kern="1200" dirty="0" smtClean="0">
                <a:solidFill>
                  <a:schemeClr val="tx1"/>
                </a:solidFill>
                <a:effectLst/>
                <a:latin typeface="+mn-lt"/>
                <a:ea typeface="+mn-ea"/>
                <a:cs typeface="+mn-cs"/>
              </a:rPr>
              <a:t> house. Before she leaves, she presents the girl with a small button for a "remembrance".</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Meanwhile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grows up. She becomes an incredibly skilled </a:t>
            </a:r>
            <a:r>
              <a:rPr lang="en-US" sz="1200" b="0" i="0" u="none" strike="noStrike" kern="1200" dirty="0" smtClean="0">
                <a:solidFill>
                  <a:schemeClr val="tx1"/>
                </a:solidFill>
                <a:effectLst/>
                <a:latin typeface="+mn-lt"/>
                <a:ea typeface="+mn-ea"/>
                <a:cs typeface="+mn-cs"/>
                <a:hlinkClick r:id="rId11" tooltip="Needlework"/>
              </a:rPr>
              <a:t>needleworker</a:t>
            </a:r>
            <a:r>
              <a:rPr lang="en-US" sz="1200" b="0" i="0" kern="1200" dirty="0" smtClean="0">
                <a:solidFill>
                  <a:schemeClr val="tx1"/>
                </a:solidFill>
                <a:effectLst/>
                <a:latin typeface="+mn-lt"/>
                <a:ea typeface="+mn-ea"/>
                <a:cs typeface="+mn-cs"/>
              </a:rPr>
              <a:t> and a great beauty, but keeps to herself and avoids other girls' company. People start calling her "a stone statue".</a:t>
            </a:r>
            <a:r>
              <a:rPr lang="en-US" sz="1200" b="0" i="0" u="none" strike="noStrike" kern="1200" baseline="30000" dirty="0" smtClean="0">
                <a:solidFill>
                  <a:schemeClr val="tx1"/>
                </a:solidFill>
                <a:effectLst/>
                <a:latin typeface="+mn-lt"/>
                <a:ea typeface="+mn-ea"/>
                <a:cs typeface="+mn-cs"/>
                <a:hlinkClick r:id="rId12"/>
              </a:rPr>
              <a:t>[11]</a:t>
            </a:r>
            <a:r>
              <a:rPr lang="en-US" sz="1200" b="0" i="0" kern="1200" dirty="0" smtClean="0">
                <a:solidFill>
                  <a:schemeClr val="tx1"/>
                </a:solidFill>
                <a:effectLst/>
                <a:latin typeface="+mn-lt"/>
                <a:ea typeface="+mn-ea"/>
                <a:cs typeface="+mn-cs"/>
              </a:rPr>
              <a:t> A lot of young men at the </a:t>
            </a:r>
            <a:r>
              <a:rPr lang="en-US" sz="1200" b="0" i="0" u="none" strike="noStrike" kern="1200" dirty="0" smtClean="0">
                <a:solidFill>
                  <a:schemeClr val="tx1"/>
                </a:solidFill>
                <a:effectLst/>
                <a:latin typeface="+mn-lt"/>
                <a:ea typeface="+mn-ea"/>
                <a:cs typeface="+mn-cs"/>
                <a:hlinkClick r:id="rId13" tooltip="Polevskoy Copper Smelting Plant"/>
              </a:rPr>
              <a:t>Polevaya</a:t>
            </a:r>
            <a:r>
              <a:rPr lang="en-US" sz="1200" b="0" i="0" kern="1200" dirty="0" smtClean="0">
                <a:solidFill>
                  <a:schemeClr val="tx1"/>
                </a:solidFill>
                <a:effectLst/>
                <a:latin typeface="+mn-lt"/>
                <a:ea typeface="+mn-ea"/>
                <a:cs typeface="+mn-cs"/>
              </a:rPr>
              <a:t> factory are attracted to her, but do not dare to approach her because of her coldness. </a:t>
            </a:r>
            <a:r>
              <a:rPr lang="en-US" sz="1200" b="0" i="0" kern="1200" dirty="0" err="1" smtClean="0">
                <a:solidFill>
                  <a:schemeClr val="tx1"/>
                </a:solidFill>
                <a:effectLst/>
                <a:latin typeface="+mn-lt"/>
                <a:ea typeface="+mn-ea"/>
                <a:cs typeface="+mn-cs"/>
              </a:rPr>
              <a:t>Nastasya</a:t>
            </a:r>
            <a:r>
              <a:rPr lang="en-US" sz="1200" b="0" i="0" kern="1200" dirty="0" smtClean="0">
                <a:solidFill>
                  <a:schemeClr val="tx1"/>
                </a:solidFill>
                <a:effectLst/>
                <a:latin typeface="+mn-lt"/>
                <a:ea typeface="+mn-ea"/>
                <a:cs typeface="+mn-cs"/>
              </a:rPr>
              <a:t> blames this behaviour on the vagabond "sorceress". One day a tragedy occurs in the family: the house is burned to the ground. </a:t>
            </a:r>
            <a:r>
              <a:rPr lang="en-US" sz="1200" b="0" i="0" kern="1200" dirty="0" err="1" smtClean="0">
                <a:solidFill>
                  <a:schemeClr val="tx1"/>
                </a:solidFill>
                <a:effectLst/>
                <a:latin typeface="+mn-lt"/>
                <a:ea typeface="+mn-ea"/>
                <a:cs typeface="+mn-cs"/>
              </a:rPr>
              <a:t>Nastasya</a:t>
            </a:r>
            <a:r>
              <a:rPr lang="en-US" sz="1200" b="0" i="0" kern="1200" dirty="0" smtClean="0">
                <a:solidFill>
                  <a:schemeClr val="tx1"/>
                </a:solidFill>
                <a:effectLst/>
                <a:latin typeface="+mn-lt"/>
                <a:ea typeface="+mn-ea"/>
                <a:cs typeface="+mn-cs"/>
              </a:rPr>
              <a:t> has to sell the Malachite Casket. A lot of merchants are interested in the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At the same time, a new </a:t>
            </a:r>
            <a:r>
              <a:rPr lang="en-US" sz="1200" b="0" i="0" u="none" strike="noStrike" kern="1200" dirty="0" smtClean="0">
                <a:solidFill>
                  <a:schemeClr val="tx1"/>
                </a:solidFill>
                <a:effectLst/>
                <a:latin typeface="+mn-lt"/>
                <a:ea typeface="+mn-ea"/>
                <a:cs typeface="+mn-cs"/>
                <a:hlinkClick r:id="rId14" tooltip="Bailiff"/>
              </a:rPr>
              <a:t>bailiff</a:t>
            </a:r>
            <a:r>
              <a:rPr lang="en-US" sz="1200" b="0" i="0" kern="1200" dirty="0" smtClean="0">
                <a:solidFill>
                  <a:schemeClr val="tx1"/>
                </a:solidFill>
                <a:effectLst/>
                <a:latin typeface="+mn-lt"/>
                <a:ea typeface="+mn-ea"/>
                <a:cs typeface="+mn-cs"/>
              </a:rPr>
              <a:t> arrives at the factory. He is quickly nicknamed "Flogger" (Russian: </a:t>
            </a:r>
            <a:r>
              <a:rPr lang="en-US" sz="1200" b="0" i="0" kern="1200" dirty="0" err="1" smtClean="0">
                <a:solidFill>
                  <a:schemeClr val="tx1"/>
                </a:solidFill>
                <a:effectLst/>
                <a:latin typeface="+mn-lt"/>
                <a:ea typeface="+mn-ea"/>
                <a:cs typeface="+mn-cs"/>
              </a:rPr>
              <a:t>Паротя</a:t>
            </a:r>
            <a:r>
              <a:rPr lang="en-US" sz="1200" b="0" i="0" kern="120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mn-lt"/>
                <a:ea typeface="+mn-ea"/>
                <a:cs typeface="+mn-cs"/>
                <a:hlinkClick r:id="rId15" tooltip="Romanization of Russian"/>
              </a:rPr>
              <a:t>tr.</a:t>
            </a:r>
            <a:r>
              <a:rPr lang="en-US" sz="1200" b="0" i="0" kern="1200" dirty="0" smtClean="0">
                <a:solidFill>
                  <a:schemeClr val="tx1"/>
                </a:solidFill>
                <a:effectLst/>
                <a:latin typeface="+mn-lt"/>
                <a:ea typeface="+mn-ea"/>
                <a:cs typeface="+mn-cs"/>
              </a:rPr>
              <a:t> </a:t>
            </a:r>
            <a:r>
              <a:rPr lang="en-US" sz="1200" b="0" i="1" kern="1200" dirty="0" err="1" smtClean="0">
                <a:solidFill>
                  <a:schemeClr val="tx1"/>
                </a:solidFill>
                <a:effectLst/>
                <a:latin typeface="+mn-lt"/>
                <a:ea typeface="+mn-ea"/>
                <a:cs typeface="+mn-cs"/>
              </a:rPr>
              <a:t>Parotya</a:t>
            </a:r>
            <a:r>
              <a:rPr lang="en-US" sz="1200" b="0" i="0" kern="1200" dirty="0" smtClean="0">
                <a:solidFill>
                  <a:schemeClr val="tx1"/>
                </a:solidFill>
                <a:effectLst/>
                <a:latin typeface="+mn-lt"/>
                <a:ea typeface="+mn-ea"/>
                <a:cs typeface="+mn-cs"/>
              </a:rPr>
              <a:t>) because he always orders </a:t>
            </a:r>
            <a:r>
              <a:rPr lang="en-US" sz="1200" b="0" i="0" u="none" strike="noStrike" kern="1200" dirty="0" smtClean="0">
                <a:solidFill>
                  <a:schemeClr val="tx1"/>
                </a:solidFill>
                <a:effectLst/>
                <a:latin typeface="+mn-lt"/>
                <a:ea typeface="+mn-ea"/>
                <a:cs typeface="+mn-cs"/>
                <a:hlinkClick r:id="rId16" tooltip="Flagellation"/>
              </a:rPr>
              <a:t>flagellation</a:t>
            </a:r>
            <a:r>
              <a:rPr lang="en-US" sz="1200" b="0" i="0" kern="1200" dirty="0" smtClean="0">
                <a:solidFill>
                  <a:schemeClr val="tx1"/>
                </a:solidFill>
                <a:effectLst/>
                <a:latin typeface="+mn-lt"/>
                <a:ea typeface="+mn-ea"/>
                <a:cs typeface="+mn-cs"/>
              </a:rPr>
              <a:t> as a form of punishment. The bailiff is married to the </a:t>
            </a:r>
            <a:r>
              <a:rPr lang="en-US" sz="1200" b="0" i="0" u="none" strike="noStrike" kern="1200" dirty="0" smtClean="0">
                <a:solidFill>
                  <a:schemeClr val="tx1"/>
                </a:solidFill>
                <a:effectLst/>
                <a:latin typeface="+mn-lt"/>
                <a:ea typeface="+mn-ea"/>
                <a:cs typeface="+mn-cs"/>
                <a:hlinkClick r:id="rId17" tooltip="Mistress (lover)"/>
              </a:rPr>
              <a:t>mistress</a:t>
            </a:r>
            <a:r>
              <a:rPr lang="en-US" sz="1200" b="0" i="0" kern="1200" dirty="0" smtClean="0">
                <a:solidFill>
                  <a:schemeClr val="tx1"/>
                </a:solidFill>
                <a:effectLst/>
                <a:latin typeface="+mn-lt"/>
                <a:ea typeface="+mn-ea"/>
                <a:cs typeface="+mn-cs"/>
              </a:rPr>
              <a:t> of the local landlord's son, and this rich woman eventually buys the Casket. However she cannot wear the </a:t>
            </a:r>
            <a:r>
              <a:rPr lang="en-US" sz="1200" b="0" i="0" kern="1200" dirty="0" err="1" smtClean="0">
                <a:solidFill>
                  <a:schemeClr val="tx1"/>
                </a:solidFill>
                <a:effectLst/>
                <a:latin typeface="+mn-lt"/>
                <a:ea typeface="+mn-ea"/>
                <a:cs typeface="+mn-cs"/>
              </a:rPr>
              <a:t>jewellery</a:t>
            </a:r>
            <a:r>
              <a:rPr lang="en-US" sz="1200" b="0" i="0" kern="1200" dirty="0" smtClean="0">
                <a:solidFill>
                  <a:schemeClr val="tx1"/>
                </a:solidFill>
                <a:effectLst/>
                <a:latin typeface="+mn-lt"/>
                <a:ea typeface="+mn-ea"/>
                <a:cs typeface="+mn-cs"/>
              </a:rPr>
              <a:t> because every piece of it pains her. She asks various craftsmen to fix it for her, but all of them refuse to touch the gemstones, explaining that none of the masters is willing to quarrel with their maker and they were made to fit one person only. Flogger's wife gives up and decides to resell the Casket at earliest convenience.</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When the old landlord dies, his son wants his mistress back. Flogger is angry at first, but when he hears of </a:t>
            </a:r>
            <a:r>
              <a:rPr lang="en-US" sz="1200" b="0" i="0" kern="1200" dirty="0" err="1" smtClean="0">
                <a:solidFill>
                  <a:schemeClr val="tx1"/>
                </a:solidFill>
                <a:effectLst/>
                <a:latin typeface="+mn-lt"/>
                <a:ea typeface="+mn-ea"/>
                <a:cs typeface="+mn-cs"/>
              </a:rPr>
              <a:t>Tanyushka's</a:t>
            </a:r>
            <a:r>
              <a:rPr lang="en-US" sz="1200" b="0" i="0" kern="1200" dirty="0" smtClean="0">
                <a:solidFill>
                  <a:schemeClr val="tx1"/>
                </a:solidFill>
                <a:effectLst/>
                <a:latin typeface="+mn-lt"/>
                <a:ea typeface="+mn-ea"/>
                <a:cs typeface="+mn-cs"/>
              </a:rPr>
              <a:t> beauty and comes to see her, he is smitten. He tries to court the girl, but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is very cold with him. The landlord's son, the </a:t>
            </a:r>
            <a:r>
              <a:rPr lang="en-US" sz="1200" b="0" i="0" u="none" strike="noStrike" kern="1200" dirty="0" smtClean="0">
                <a:solidFill>
                  <a:schemeClr val="tx1"/>
                </a:solidFill>
                <a:effectLst/>
                <a:latin typeface="+mn-lt"/>
                <a:ea typeface="+mn-ea"/>
                <a:cs typeface="+mn-cs"/>
                <a:hlinkClick r:id="rId18" tooltip="Russian nobility"/>
              </a:rPr>
              <a:t>noble man</a:t>
            </a:r>
            <a:r>
              <a:rPr lang="en-US" sz="1200" b="0" i="0" kern="1200" dirty="0" smtClean="0">
                <a:solidFill>
                  <a:schemeClr val="tx1"/>
                </a:solidFill>
                <a:effectLst/>
                <a:latin typeface="+mn-lt"/>
                <a:ea typeface="+mn-ea"/>
                <a:cs typeface="+mn-cs"/>
              </a:rPr>
              <a:t> named </a:t>
            </a:r>
            <a:r>
              <a:rPr lang="en-US" sz="1200" b="0" i="0" kern="1200" dirty="0" err="1" smtClean="0">
                <a:solidFill>
                  <a:schemeClr val="tx1"/>
                </a:solidFill>
                <a:effectLst/>
                <a:latin typeface="+mn-lt"/>
                <a:ea typeface="+mn-ea"/>
                <a:cs typeface="+mn-cs"/>
              </a:rPr>
              <a:t>Turchaninov</a:t>
            </a:r>
            <a:r>
              <a:rPr lang="en-US" sz="1200" b="0" i="0" kern="1200" dirty="0" smtClean="0">
                <a:solidFill>
                  <a:schemeClr val="tx1"/>
                </a:solidFill>
                <a:effectLst/>
                <a:latin typeface="+mn-lt"/>
                <a:ea typeface="+mn-ea"/>
                <a:cs typeface="+mn-cs"/>
              </a:rPr>
              <a:t>, finally comes for Flogger's wife. When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catches his eye, he forgets about his mistress. He buys the Casket from her and offers it to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but she refuses. </a:t>
            </a:r>
            <a:r>
              <a:rPr lang="en-US" sz="1200" b="0" i="0" kern="1200" dirty="0" err="1" smtClean="0">
                <a:solidFill>
                  <a:schemeClr val="tx1"/>
                </a:solidFill>
                <a:effectLst/>
                <a:latin typeface="+mn-lt"/>
                <a:ea typeface="+mn-ea"/>
                <a:cs typeface="+mn-cs"/>
              </a:rPr>
              <a:t>Turchaninov</a:t>
            </a:r>
            <a:r>
              <a:rPr lang="en-US" sz="1200" b="0" i="0" kern="1200" dirty="0" smtClean="0">
                <a:solidFill>
                  <a:schemeClr val="tx1"/>
                </a:solidFill>
                <a:effectLst/>
                <a:latin typeface="+mn-lt"/>
                <a:ea typeface="+mn-ea"/>
                <a:cs typeface="+mn-cs"/>
              </a:rPr>
              <a:t> then claims that he wishes to marry the girl. She announces that she will only agree to the marriage if he shows her the </a:t>
            </a:r>
            <a:r>
              <a:rPr lang="en-US" sz="1200" b="0" i="0" u="none" strike="noStrike" kern="1200" dirty="0" smtClean="0">
                <a:solidFill>
                  <a:schemeClr val="tx1"/>
                </a:solidFill>
                <a:effectLst/>
                <a:latin typeface="+mn-lt"/>
                <a:ea typeface="+mn-ea"/>
                <a:cs typeface="+mn-cs"/>
                <a:hlinkClick r:id="rId19" tooltip="Tsarina"/>
              </a:rPr>
              <a:t>Tsarina</a:t>
            </a:r>
            <a:r>
              <a:rPr lang="en-US" sz="1200" b="0" i="0" kern="1200" dirty="0" smtClean="0">
                <a:solidFill>
                  <a:schemeClr val="tx1"/>
                </a:solidFill>
                <a:effectLst/>
                <a:latin typeface="+mn-lt"/>
                <a:ea typeface="+mn-ea"/>
                <a:cs typeface="+mn-cs"/>
              </a:rPr>
              <a:t> herself at the Malachite Room in </a:t>
            </a:r>
            <a:r>
              <a:rPr lang="en-US" sz="1200" b="0" i="0" u="none" strike="noStrike" kern="1200" dirty="0" smtClean="0">
                <a:solidFill>
                  <a:schemeClr val="tx1"/>
                </a:solidFill>
                <a:effectLst/>
                <a:latin typeface="+mn-lt"/>
                <a:ea typeface="+mn-ea"/>
                <a:cs typeface="+mn-cs"/>
                <a:hlinkClick r:id="rId20" tooltip="Saint Petersburg"/>
              </a:rPr>
              <a:t>Saint Petersburg</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Turchaninov</a:t>
            </a:r>
            <a:r>
              <a:rPr lang="en-US" sz="1200" b="0" i="0" kern="1200" dirty="0" smtClean="0">
                <a:solidFill>
                  <a:schemeClr val="tx1"/>
                </a:solidFill>
                <a:effectLst/>
                <a:latin typeface="+mn-lt"/>
                <a:ea typeface="+mn-ea"/>
                <a:cs typeface="+mn-cs"/>
              </a:rPr>
              <a:t> agrees. Dressed like a queen,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arrives at </a:t>
            </a:r>
            <a:r>
              <a:rPr lang="en-US" sz="1200" b="0" i="0" u="none" strike="noStrike" kern="1200" dirty="0" smtClean="0">
                <a:solidFill>
                  <a:schemeClr val="tx1"/>
                </a:solidFill>
                <a:effectLst/>
                <a:latin typeface="+mn-lt"/>
                <a:ea typeface="+mn-ea"/>
                <a:cs typeface="+mn-cs"/>
                <a:hlinkClick r:id="rId21" tooltip="Winter Palace"/>
              </a:rPr>
              <a:t>the Palace</a:t>
            </a:r>
            <a:r>
              <a:rPr lang="en-US" sz="1200" b="0" i="0" kern="1200" dirty="0" smtClean="0">
                <a:solidFill>
                  <a:schemeClr val="tx1"/>
                </a:solidFill>
                <a:effectLst/>
                <a:latin typeface="+mn-lt"/>
                <a:ea typeface="+mn-ea"/>
                <a:cs typeface="+mn-cs"/>
              </a:rPr>
              <a:t>, and walks directly to the Malachite Room. Tsarina enters the room, saying: "Now then, show me this nigh-handed maid". Upon hearing that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frowns and says to </a:t>
            </a:r>
            <a:r>
              <a:rPr lang="en-US" sz="1200" b="0" i="0" kern="1200" dirty="0" err="1" smtClean="0">
                <a:solidFill>
                  <a:schemeClr val="tx1"/>
                </a:solidFill>
                <a:effectLst/>
                <a:latin typeface="+mn-lt"/>
                <a:ea typeface="+mn-ea"/>
                <a:cs typeface="+mn-cs"/>
              </a:rPr>
              <a:t>Turchaninov</a:t>
            </a:r>
            <a:r>
              <a:rPr lang="en-US" sz="1200" b="0" i="0" kern="1200" dirty="0" smtClean="0">
                <a:solidFill>
                  <a:schemeClr val="tx1"/>
                </a:solidFill>
                <a:effectLst/>
                <a:latin typeface="+mn-lt"/>
                <a:ea typeface="+mn-ea"/>
                <a:cs typeface="+mn-cs"/>
              </a:rPr>
              <a:t>: "What does this mean? I told ye to show me the Tsarina, and you've done it so as to show me to her. [...] I don't want to see any more of ye".</a:t>
            </a:r>
            <a:r>
              <a:rPr lang="en-US" sz="1200" b="0" i="0" u="none" strike="noStrike" kern="1200" baseline="30000" dirty="0" smtClean="0">
                <a:solidFill>
                  <a:schemeClr val="tx1"/>
                </a:solidFill>
                <a:effectLst/>
                <a:latin typeface="+mn-lt"/>
                <a:ea typeface="+mn-ea"/>
                <a:cs typeface="+mn-cs"/>
                <a:hlinkClick r:id="rId22"/>
              </a:rPr>
              <a:t>[12]</a:t>
            </a:r>
            <a:r>
              <a:rPr lang="en-US" sz="1200" b="0" i="0" kern="1200" dirty="0" smtClean="0">
                <a:solidFill>
                  <a:schemeClr val="tx1"/>
                </a:solidFill>
                <a:effectLst/>
                <a:latin typeface="+mn-lt"/>
                <a:ea typeface="+mn-ea"/>
                <a:cs typeface="+mn-cs"/>
              </a:rPr>
              <a:t> Adding that he is no match for her anyway, </a:t>
            </a:r>
            <a:r>
              <a:rPr lang="en-US" sz="1200" b="0" i="0" kern="1200" dirty="0" err="1" smtClean="0">
                <a:solidFill>
                  <a:schemeClr val="tx1"/>
                </a:solidFill>
                <a:effectLst/>
                <a:latin typeface="+mn-lt"/>
                <a:ea typeface="+mn-ea"/>
                <a:cs typeface="+mn-cs"/>
              </a:rPr>
              <a:t>Tanyushka</a:t>
            </a:r>
            <a:r>
              <a:rPr lang="en-US" sz="1200" b="0" i="0" kern="1200" dirty="0" smtClean="0">
                <a:solidFill>
                  <a:schemeClr val="tx1"/>
                </a:solidFill>
                <a:effectLst/>
                <a:latin typeface="+mn-lt"/>
                <a:ea typeface="+mn-ea"/>
                <a:cs typeface="+mn-cs"/>
              </a:rPr>
              <a:t> leans against the malachite wall and melts away. She is never seen again, but the Mistress of the Copper Mountain gets a twin—people see two maids in malachite robes.</a:t>
            </a:r>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9613411-B527-6546-87E4-F77DA7A9C7F2}" type="slidenum">
              <a:rPr lang="en-US" smtClean="0"/>
              <a:t>20</a:t>
            </a:fld>
            <a:endParaRPr lang="en-US"/>
          </a:p>
        </p:txBody>
      </p:sp>
    </p:spTree>
    <p:extLst>
      <p:ext uri="{BB962C8B-B14F-4D97-AF65-F5344CB8AC3E}">
        <p14:creationId xmlns:p14="http://schemas.microsoft.com/office/powerpoint/2010/main" val="2032301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3B5FE600-2CFB-2149-8F75-3565756C7571}" type="datetimeFigureOut">
              <a:rPr lang="en-US" smtClean="0"/>
              <a:t>2/9/20</a:t>
            </a:fld>
            <a:endParaRPr lang="en-US"/>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03321A61-7BB4-124E-B0C7-0A2280626D2F}" type="slidenum">
              <a:rPr lang="en-US" smtClean="0"/>
              <a:t>‹#›</a:t>
            </a:fld>
            <a:endParaRPr lang="en-US"/>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33564"/>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3B5FE600-2CFB-2149-8F75-3565756C7571}" type="datetimeFigureOut">
              <a:rPr lang="en-US" smtClean="0"/>
              <a:t>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851839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3B5FE600-2CFB-2149-8F75-3565756C7571}" type="datetimeFigureOut">
              <a:rPr lang="en-US" smtClean="0"/>
              <a:t>2/9/20</a:t>
            </a:fld>
            <a:endParaRPr lang="en-US"/>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03321A61-7BB4-124E-B0C7-0A2280626D2F}" type="slidenum">
              <a:rPr lang="en-US" smtClean="0"/>
              <a:t>‹#›</a:t>
            </a:fld>
            <a:endParaRPr lang="en-US"/>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947873"/>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3B5FE600-2CFB-2149-8F75-3565756C7571}" type="datetimeFigureOut">
              <a:rPr lang="en-US" smtClean="0"/>
              <a:t>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929348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3B5FE600-2CFB-2149-8F75-3565756C7571}" type="datetimeFigureOut">
              <a:rPr lang="en-US" smtClean="0"/>
              <a:t>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918448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3B5FE600-2CFB-2149-8F75-3565756C7571}" type="datetimeFigureOut">
              <a:rPr lang="en-US" smtClean="0"/>
              <a:t>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244593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FE600-2CFB-2149-8F75-3565756C7571}" type="datetimeFigureOut">
              <a:rPr lang="en-US" smtClean="0"/>
              <a:t>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607556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GB" smtClean="0"/>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B5FE600-2CFB-2149-8F75-3565756C7571}" type="datetimeFigureOut">
              <a:rPr lang="en-US" smtClean="0"/>
              <a:t>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2069879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B5FE600-2CFB-2149-8F75-3565756C7571}" type="datetimeFigureOut">
              <a:rPr lang="en-US" smtClean="0"/>
              <a:t>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1381562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3B5FE600-2CFB-2149-8F75-3565756C7571}" type="datetimeFigureOut">
              <a:rPr lang="en-US" smtClean="0"/>
              <a:t>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321A61-7BB4-124E-B0C7-0A2280626D2F}" type="slidenum">
              <a:rPr lang="en-US" smtClean="0"/>
              <a:t>‹#›</a:t>
            </a:fld>
            <a:endParaRPr lang="en-US"/>
          </a:p>
        </p:txBody>
      </p:sp>
    </p:spTree>
    <p:extLst>
      <p:ext uri="{BB962C8B-B14F-4D97-AF65-F5344CB8AC3E}">
        <p14:creationId xmlns:p14="http://schemas.microsoft.com/office/powerpoint/2010/main" val="1322384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3B5FE600-2CFB-2149-8F75-3565756C7571}" type="datetimeFigureOut">
              <a:rPr lang="en-US" smtClean="0"/>
              <a:t>2/9/20</a:t>
            </a:fld>
            <a:endParaRPr lang="en-US"/>
          </a:p>
        </p:txBody>
      </p:sp>
      <p:sp>
        <p:nvSpPr>
          <p:cNvPr id="5" name="Footer Placeholder 4"/>
          <p:cNvSpPr>
            <a:spLocks noGrp="1"/>
          </p:cNvSpPr>
          <p:nvPr>
            <p:ph type="ftr" sz="quarter" idx="11"/>
          </p:nvPr>
        </p:nvSpPr>
        <p:spPr>
          <a:xfrm>
            <a:off x="6536187" y="6315949"/>
            <a:ext cx="3814856" cy="365125"/>
          </a:xfrm>
        </p:spPr>
        <p:txBody>
          <a:bodyPr/>
          <a:lstStyle/>
          <a:p>
            <a:endParaRPr lang="en-US"/>
          </a:p>
        </p:txBody>
      </p:sp>
      <p:sp>
        <p:nvSpPr>
          <p:cNvPr id="6" name="Slide Number Placeholder 5"/>
          <p:cNvSpPr>
            <a:spLocks noGrp="1"/>
          </p:cNvSpPr>
          <p:nvPr>
            <p:ph type="sldNum" sz="quarter" idx="12"/>
          </p:nvPr>
        </p:nvSpPr>
        <p:spPr>
          <a:xfrm>
            <a:off x="11784011" y="5607592"/>
            <a:ext cx="407988" cy="365125"/>
          </a:xfrm>
        </p:spPr>
        <p:txBody>
          <a:bodyPr/>
          <a:lstStyle/>
          <a:p>
            <a:fld id="{03321A61-7BB4-124E-B0C7-0A2280626D2F}" type="slidenum">
              <a:rPr lang="en-US" smtClean="0"/>
              <a:t>‹#›</a:t>
            </a:fld>
            <a:endParaRPr lang="en-US"/>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1440518"/>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3B5FE600-2CFB-2149-8F75-3565756C7571}" type="datetimeFigureOut">
              <a:rPr lang="en-US" smtClean="0"/>
              <a:t>2/9/20</a:t>
            </a:fld>
            <a:endParaRPr lang="en-US"/>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03321A61-7BB4-124E-B0C7-0A2280626D2F}" type="slidenum">
              <a:rPr lang="en-US" smtClean="0"/>
              <a:t>‹#›</a:t>
            </a:fld>
            <a:endParaRPr lang="en-US"/>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106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5" Type="http://schemas.openxmlformats.org/officeDocument/2006/relationships/image" Target="../media/image12.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5" Type="http://schemas.openxmlformats.org/officeDocument/2006/relationships/image" Target="../media/image19.jpeg"/><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jpeg"/><Relationship Id="rId1" Type="http://schemas.openxmlformats.org/officeDocument/2006/relationships/slideLayout" Target="../slideLayouts/slideLayout2.xml"/><Relationship Id="rId2" Type="http://schemas.openxmlformats.org/officeDocument/2006/relationships/image" Target="../media/image2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6.jpe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eg"/><Relationship Id="rId3" Type="http://schemas.openxmlformats.org/officeDocument/2006/relationships/image" Target="../media/image3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jpeg"/><Relationship Id="rId3" Type="http://schemas.openxmlformats.org/officeDocument/2006/relationships/image" Target="../media/image35.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jpeg"/><Relationship Id="rId3" Type="http://schemas.openxmlformats.org/officeDocument/2006/relationships/image" Target="../media/image3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84570" y="4376057"/>
            <a:ext cx="4247961" cy="696686"/>
          </a:xfrm>
        </p:spPr>
        <p:txBody>
          <a:bodyPr>
            <a:noAutofit/>
          </a:bodyPr>
          <a:lstStyle/>
          <a:p>
            <a:pPr algn="r"/>
            <a:r>
              <a:rPr lang="en-US" sz="4800" i="0" dirty="0" smtClean="0">
                <a:latin typeface="Helvetica Neue Light" charset="0"/>
                <a:ea typeface="Helvetica Neue Light" charset="0"/>
                <a:cs typeface="Helvetica Neue Light" charset="0"/>
              </a:rPr>
              <a:t>Copper city </a:t>
            </a:r>
            <a:endParaRPr lang="en-US" sz="4800" i="0" dirty="0">
              <a:latin typeface="Helvetica Neue Light" charset="0"/>
              <a:ea typeface="Helvetica Neue Light" charset="0"/>
              <a:cs typeface="Helvetica Neue Light" charset="0"/>
            </a:endParaRPr>
          </a:p>
        </p:txBody>
      </p:sp>
      <p:sp>
        <p:nvSpPr>
          <p:cNvPr id="3" name="Subtitle 2"/>
          <p:cNvSpPr>
            <a:spLocks noGrp="1"/>
          </p:cNvSpPr>
          <p:nvPr>
            <p:ph type="subTitle" idx="1"/>
          </p:nvPr>
        </p:nvSpPr>
        <p:spPr>
          <a:xfrm>
            <a:off x="4398170" y="5061857"/>
            <a:ext cx="7034362" cy="446314"/>
          </a:xfrm>
        </p:spPr>
        <p:txBody>
          <a:bodyPr>
            <a:normAutofit/>
          </a:bodyPr>
          <a:lstStyle/>
          <a:p>
            <a:pPr algn="r"/>
            <a:r>
              <a:rPr lang="en-US" sz="1600" i="0" dirty="0" smtClean="0">
                <a:latin typeface="Helvetica Neue Light" charset="0"/>
                <a:ea typeface="Helvetica Neue Light" charset="0"/>
                <a:cs typeface="Helvetica Neue Light" charset="0"/>
              </a:rPr>
              <a:t>  Nordic </a:t>
            </a:r>
            <a:r>
              <a:rPr lang="en-US" sz="1600" i="0" dirty="0" smtClean="0">
                <a:latin typeface="Helvetica Neue Light" charset="0"/>
                <a:ea typeface="Helvetica Neue Light" charset="0"/>
                <a:cs typeface="Helvetica Neue Light" charset="0"/>
              </a:rPr>
              <a:t>Noir </a:t>
            </a:r>
            <a:r>
              <a:rPr lang="en-US" sz="1600" i="0" dirty="0">
                <a:latin typeface="Helvetica Neue Light" charset="0"/>
                <a:ea typeface="Helvetica Neue Light" charset="0"/>
                <a:cs typeface="Helvetica Neue Light" charset="0"/>
              </a:rPr>
              <a:t>i</a:t>
            </a:r>
            <a:r>
              <a:rPr lang="en-US" sz="1600" i="0" dirty="0" smtClean="0">
                <a:latin typeface="Helvetica Neue Light" charset="0"/>
                <a:ea typeface="Helvetica Neue Light" charset="0"/>
                <a:cs typeface="Helvetica Neue Light" charset="0"/>
              </a:rPr>
              <a:t>nspired </a:t>
            </a:r>
            <a:r>
              <a:rPr lang="en-US" sz="1600" i="0" dirty="0">
                <a:latin typeface="Helvetica Neue Light" charset="0"/>
                <a:ea typeface="Helvetica Neue Light" charset="0"/>
                <a:cs typeface="Helvetica Neue Light" charset="0"/>
              </a:rPr>
              <a:t>c</a:t>
            </a:r>
            <a:r>
              <a:rPr lang="en-US" sz="1600" i="0" dirty="0" smtClean="0">
                <a:latin typeface="Helvetica Neue Light" charset="0"/>
                <a:ea typeface="Helvetica Neue Light" charset="0"/>
                <a:cs typeface="Helvetica Neue Light" charset="0"/>
              </a:rPr>
              <a:t>oncept for a new Netflix Original TV show</a:t>
            </a:r>
          </a:p>
        </p:txBody>
      </p:sp>
      <p:sp>
        <p:nvSpPr>
          <p:cNvPr id="4" name="TextBox 3"/>
          <p:cNvSpPr txBox="1"/>
          <p:nvPr/>
        </p:nvSpPr>
        <p:spPr>
          <a:xfrm>
            <a:off x="8642986" y="5584763"/>
            <a:ext cx="2789546" cy="369332"/>
          </a:xfrm>
          <a:prstGeom prst="rect">
            <a:avLst/>
          </a:prstGeom>
          <a:noFill/>
        </p:spPr>
        <p:txBody>
          <a:bodyPr wrap="none" rtlCol="0">
            <a:spAutoFit/>
          </a:bodyPr>
          <a:lstStyle/>
          <a:p>
            <a:pPr algn="r"/>
            <a:r>
              <a:rPr lang="en-US" b="1" dirty="0" smtClean="0"/>
              <a:t>Film &amp;TV Production </a:t>
            </a:r>
            <a:r>
              <a:rPr lang="en-US" b="1" dirty="0" smtClean="0"/>
              <a:t>1 &amp; 2</a:t>
            </a:r>
            <a:endParaRPr lang="en-US" b="1" dirty="0"/>
          </a:p>
        </p:txBody>
      </p:sp>
    </p:spTree>
    <p:extLst>
      <p:ext uri="{BB962C8B-B14F-4D97-AF65-F5344CB8AC3E}">
        <p14:creationId xmlns:p14="http://schemas.microsoft.com/office/powerpoint/2010/main" val="1919952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i="0" dirty="0">
                <a:latin typeface="Helvetica Neue Light" charset="0"/>
                <a:ea typeface="Helvetica Neue Light" charset="0"/>
                <a:cs typeface="Helvetica Neue Light" charset="0"/>
              </a:rPr>
              <a:t/>
            </a:r>
            <a:br>
              <a:rPr lang="en-US" sz="2800" b="1" i="0" dirty="0">
                <a:latin typeface="Helvetica Neue Light" charset="0"/>
                <a:ea typeface="Helvetica Neue Light" charset="0"/>
                <a:cs typeface="Helvetica Neue Light" charset="0"/>
              </a:rPr>
            </a:br>
            <a:r>
              <a:rPr lang="en-US" sz="2800" b="1" i="0" dirty="0" smtClean="0">
                <a:latin typeface="Helvetica Neue Light" charset="0"/>
                <a:ea typeface="Helvetica Neue Light" charset="0"/>
                <a:cs typeface="Helvetica Neue Light" charset="0"/>
              </a:rPr>
              <a:t> </a:t>
            </a:r>
            <a:r>
              <a:rPr lang="en-US" sz="2800" b="1" i="0" dirty="0" smtClean="0">
                <a:latin typeface="Helvetica Neue Light" charset="0"/>
                <a:ea typeface="Helvetica Neue Light" charset="0"/>
                <a:cs typeface="Helvetica Neue Light" charset="0"/>
              </a:rPr>
              <a:t/>
            </a:r>
            <a:br>
              <a:rPr lang="en-US" sz="2800" b="1" i="0" dirty="0" smtClean="0">
                <a:latin typeface="Helvetica Neue Light" charset="0"/>
                <a:ea typeface="Helvetica Neue Light" charset="0"/>
                <a:cs typeface="Helvetica Neue Light" charset="0"/>
              </a:rPr>
            </a:br>
            <a:r>
              <a:rPr lang="en-US" sz="2800" b="1" i="0" dirty="0" smtClean="0">
                <a:latin typeface="Helvetica Neue Light" charset="0"/>
                <a:ea typeface="Helvetica Neue Light" charset="0"/>
                <a:cs typeface="Helvetica Neue Light" charset="0"/>
              </a:rPr>
              <a:t/>
            </a:r>
            <a:br>
              <a:rPr lang="en-US" sz="2800" b="1" i="0" dirty="0" smtClean="0">
                <a:latin typeface="Helvetica Neue Light" charset="0"/>
                <a:ea typeface="Helvetica Neue Light" charset="0"/>
                <a:cs typeface="Helvetica Neue Light" charset="0"/>
              </a:rPr>
            </a:br>
            <a:r>
              <a:rPr lang="en-US" sz="1800" i="0" dirty="0" smtClean="0">
                <a:latin typeface="Helvetica Neue Light" charset="0"/>
                <a:ea typeface="Helvetica Neue Light" charset="0"/>
                <a:cs typeface="Helvetica Neue Light" charset="0"/>
              </a:rPr>
              <a:t>what you have to do</a:t>
            </a:r>
            <a:endParaRPr lang="en-US" sz="18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99529" y="811113"/>
            <a:ext cx="6248398" cy="5655156"/>
          </a:xfrm>
        </p:spPr>
        <p:txBody>
          <a:bodyPr>
            <a:normAutofit/>
          </a:bodyPr>
          <a:lstStyle/>
          <a:p>
            <a:pPr marL="0" indent="0" algn="just">
              <a:buNone/>
            </a:pPr>
            <a:r>
              <a:rPr lang="en-US" sz="1600" dirty="0" smtClean="0"/>
              <a:t>By </a:t>
            </a:r>
            <a:r>
              <a:rPr lang="en-US" sz="1600" b="1" dirty="0" smtClean="0"/>
              <a:t>21</a:t>
            </a:r>
            <a:r>
              <a:rPr lang="en-US" sz="1600" b="1" baseline="30000" dirty="0" smtClean="0"/>
              <a:t>st</a:t>
            </a:r>
            <a:r>
              <a:rPr lang="en-US" sz="1600" b="1" dirty="0" smtClean="0"/>
              <a:t> February 2020</a:t>
            </a:r>
          </a:p>
          <a:p>
            <a:pPr marL="0" indent="0" algn="just">
              <a:buNone/>
            </a:pPr>
            <a:r>
              <a:rPr lang="en-US" sz="1600" b="1" dirty="0" smtClean="0"/>
              <a:t>You </a:t>
            </a:r>
            <a:r>
              <a:rPr lang="en-US" sz="1600" b="1" dirty="0" smtClean="0"/>
              <a:t>have to produce the following</a:t>
            </a:r>
          </a:p>
          <a:p>
            <a:pPr marL="0" indent="0" algn="just">
              <a:buNone/>
            </a:pPr>
            <a:endParaRPr lang="en-US" sz="1600" b="1" dirty="0" smtClean="0"/>
          </a:p>
          <a:p>
            <a:pPr algn="just"/>
            <a:r>
              <a:rPr lang="en-US" sz="1600" b="1" u="sng" dirty="0" smtClean="0"/>
              <a:t>10</a:t>
            </a:r>
            <a:r>
              <a:rPr lang="en-US" sz="1600" b="1" u="sng" dirty="0" smtClean="0"/>
              <a:t> </a:t>
            </a:r>
            <a:r>
              <a:rPr lang="en-US" sz="1600" b="1" u="sng" dirty="0" smtClean="0"/>
              <a:t>minute portfolio (40%) </a:t>
            </a:r>
          </a:p>
          <a:p>
            <a:pPr lvl="1" algn="just"/>
            <a:r>
              <a:rPr lang="en-US" sz="1600" dirty="0" smtClean="0"/>
              <a:t> a series </a:t>
            </a:r>
            <a:r>
              <a:rPr lang="en-US" sz="1600" b="1" dirty="0" smtClean="0"/>
              <a:t>filmmaking studies </a:t>
            </a:r>
            <a:r>
              <a:rPr lang="en-US" sz="1600" b="1" dirty="0" smtClean="0"/>
              <a:t>(</a:t>
            </a:r>
            <a:r>
              <a:rPr lang="en-US" sz="1600" dirty="0" smtClean="0"/>
              <a:t>leading </a:t>
            </a:r>
            <a:r>
              <a:rPr lang="en-US" sz="1600" dirty="0" smtClean="0"/>
              <a:t>to a </a:t>
            </a:r>
            <a:r>
              <a:rPr lang="en-US" sz="1600" b="1" dirty="0" smtClean="0"/>
              <a:t>60-90 second </a:t>
            </a:r>
            <a:r>
              <a:rPr lang="en-US" sz="1600" dirty="0" smtClean="0"/>
              <a:t>opening/title sequence </a:t>
            </a:r>
            <a:r>
              <a:rPr lang="en-US" sz="1600" dirty="0" smtClean="0"/>
              <a:t> or trailer in Block 5 -  Post Production) for </a:t>
            </a:r>
            <a:r>
              <a:rPr lang="en-US" sz="1600" dirty="0" smtClean="0"/>
              <a:t>your proposed episode 0f </a:t>
            </a:r>
            <a:r>
              <a:rPr lang="en-US" sz="1600" b="1" dirty="0" smtClean="0"/>
              <a:t>Copper City </a:t>
            </a:r>
            <a:r>
              <a:rPr lang="en-US" sz="1600" dirty="0"/>
              <a:t>( or alternative). </a:t>
            </a:r>
            <a:r>
              <a:rPr lang="en-US" sz="1600" b="1" dirty="0" smtClean="0"/>
              <a:t> </a:t>
            </a:r>
            <a:endParaRPr lang="en-US" sz="1600" b="1" dirty="0" smtClean="0"/>
          </a:p>
          <a:p>
            <a:pPr lvl="1" algn="just"/>
            <a:r>
              <a:rPr lang="en-US" sz="1600" b="1" dirty="0" smtClean="0"/>
              <a:t>This is likely to consist of various studies/tests</a:t>
            </a:r>
            <a:r>
              <a:rPr lang="en-US" sz="1600" dirty="0" smtClean="0"/>
              <a:t> that you have undertaken (thinking like a DoP) exploring camera movement applying a range aesthetic principles of cinematography. </a:t>
            </a:r>
          </a:p>
          <a:p>
            <a:pPr lvl="1" algn="just"/>
            <a:endParaRPr lang="en-US" sz="1600" dirty="0" smtClean="0"/>
          </a:p>
          <a:p>
            <a:pPr algn="just"/>
            <a:r>
              <a:rPr lang="en-US" sz="1600" b="1" u="sng" dirty="0" smtClean="0"/>
              <a:t>10</a:t>
            </a:r>
            <a:r>
              <a:rPr lang="en-US" sz="1600" b="1" u="sng" dirty="0" smtClean="0"/>
              <a:t> </a:t>
            </a:r>
            <a:r>
              <a:rPr lang="en-US" sz="1600" b="1" u="sng" dirty="0" smtClean="0"/>
              <a:t>minute visual essay (60%) </a:t>
            </a:r>
          </a:p>
          <a:p>
            <a:pPr algn="just"/>
            <a:r>
              <a:rPr lang="en-US" sz="1600" dirty="0" smtClean="0"/>
              <a:t>a visual analysis of the process that demonstrates and discusses the work in your portfolio leading to the final opening/title sequence. </a:t>
            </a:r>
            <a:endParaRPr lang="en-US" sz="1600" dirty="0"/>
          </a:p>
        </p:txBody>
      </p:sp>
      <p:sp>
        <p:nvSpPr>
          <p:cNvPr id="5" name="TextBox 4"/>
          <p:cNvSpPr txBox="1"/>
          <p:nvPr/>
        </p:nvSpPr>
        <p:spPr>
          <a:xfrm>
            <a:off x="2912212" y="811113"/>
            <a:ext cx="1846980" cy="369332"/>
          </a:xfrm>
          <a:prstGeom prst="rect">
            <a:avLst/>
          </a:prstGeom>
          <a:noFill/>
        </p:spPr>
        <p:txBody>
          <a:bodyPr wrap="none" rtlCol="0">
            <a:spAutoFit/>
          </a:bodyPr>
          <a:lstStyle/>
          <a:p>
            <a:pPr algn="r"/>
            <a:r>
              <a:rPr lang="en-US" dirty="0" smtClean="0">
                <a:latin typeface="Helvetica Neue" charset="0"/>
                <a:ea typeface="Helvetica Neue" charset="0"/>
                <a:cs typeface="Helvetica Neue" charset="0"/>
              </a:rPr>
              <a:t>Level 4 | FTVP 1</a:t>
            </a:r>
            <a:endParaRPr lang="en-US" dirty="0">
              <a:latin typeface="Helvetica Neue" charset="0"/>
              <a:ea typeface="Helvetica Neue" charset="0"/>
              <a:cs typeface="Helvetica Neue" charset="0"/>
            </a:endParaRPr>
          </a:p>
        </p:txBody>
      </p:sp>
      <p:pic>
        <p:nvPicPr>
          <p:cNvPr id="7170" name="Picture 2" descr="mage result for copper  swan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440" y="2405742"/>
            <a:ext cx="4102466" cy="2736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849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199529" y="811113"/>
            <a:ext cx="6248398" cy="5655156"/>
          </a:xfrm>
        </p:spPr>
        <p:txBody>
          <a:bodyPr>
            <a:normAutofit/>
          </a:bodyPr>
          <a:lstStyle/>
          <a:p>
            <a:pPr marL="0" indent="0" algn="just">
              <a:buNone/>
            </a:pPr>
            <a:r>
              <a:rPr lang="en-US" sz="1600" dirty="0" smtClean="0"/>
              <a:t>By </a:t>
            </a:r>
            <a:r>
              <a:rPr lang="en-US" sz="1600" b="1" dirty="0" smtClean="0"/>
              <a:t>21</a:t>
            </a:r>
            <a:r>
              <a:rPr lang="en-US" sz="1600" b="1" baseline="30000" dirty="0" smtClean="0"/>
              <a:t>st</a:t>
            </a:r>
            <a:r>
              <a:rPr lang="en-US" sz="1600" b="1" dirty="0" smtClean="0"/>
              <a:t> February 2020</a:t>
            </a:r>
          </a:p>
          <a:p>
            <a:pPr marL="0" indent="0" algn="just">
              <a:buNone/>
            </a:pPr>
            <a:r>
              <a:rPr lang="en-US" sz="1600" b="1" dirty="0" smtClean="0"/>
              <a:t>You </a:t>
            </a:r>
            <a:r>
              <a:rPr lang="en-US" sz="1600" b="1" dirty="0" smtClean="0"/>
              <a:t>have to produce the following</a:t>
            </a:r>
          </a:p>
          <a:p>
            <a:pPr marL="0" indent="0" algn="just">
              <a:buNone/>
            </a:pPr>
            <a:endParaRPr lang="en-US" sz="1600" b="1" dirty="0" smtClean="0"/>
          </a:p>
          <a:p>
            <a:pPr algn="just"/>
            <a:r>
              <a:rPr lang="en-US" sz="1600" b="1" u="sng" dirty="0"/>
              <a:t>5</a:t>
            </a:r>
            <a:r>
              <a:rPr lang="en-US" sz="1600" b="1" u="sng" dirty="0" smtClean="0"/>
              <a:t> </a:t>
            </a:r>
            <a:r>
              <a:rPr lang="en-US" sz="1600" b="1" u="sng" dirty="0" smtClean="0"/>
              <a:t>minute portfolio </a:t>
            </a:r>
            <a:r>
              <a:rPr lang="en-US" sz="1600" b="1" u="sng" dirty="0" smtClean="0"/>
              <a:t>(50</a:t>
            </a:r>
            <a:r>
              <a:rPr lang="en-US" sz="1600" b="1" u="sng" dirty="0" smtClean="0"/>
              <a:t>%) </a:t>
            </a:r>
          </a:p>
          <a:p>
            <a:pPr lvl="1" algn="just"/>
            <a:r>
              <a:rPr lang="en-US" sz="1600" dirty="0" smtClean="0"/>
              <a:t> a </a:t>
            </a:r>
            <a:r>
              <a:rPr lang="en-US" sz="1600" dirty="0" smtClean="0"/>
              <a:t>carefully planned, produced and directed </a:t>
            </a:r>
            <a:r>
              <a:rPr lang="en-US" sz="1600" b="1" dirty="0" smtClean="0"/>
              <a:t>5 minute key scene (or 2-3 shorter scenes) (</a:t>
            </a:r>
            <a:r>
              <a:rPr lang="en-US" sz="1600" dirty="0" smtClean="0"/>
              <a:t>that you will revisit in Block 5 -  Post Production) for </a:t>
            </a:r>
            <a:r>
              <a:rPr lang="en-US" sz="1600" dirty="0" smtClean="0"/>
              <a:t>your proposed episode 0f </a:t>
            </a:r>
            <a:r>
              <a:rPr lang="en-US" sz="1600" b="1" dirty="0" smtClean="0"/>
              <a:t>Copper City </a:t>
            </a:r>
            <a:r>
              <a:rPr lang="en-US" sz="1600" dirty="0" smtClean="0"/>
              <a:t>( or alternative). </a:t>
            </a:r>
            <a:endParaRPr lang="en-US" sz="1600" dirty="0" smtClean="0"/>
          </a:p>
          <a:p>
            <a:pPr lvl="1" algn="just"/>
            <a:r>
              <a:rPr lang="en-US" sz="1600" b="1" dirty="0" smtClean="0"/>
              <a:t>This </a:t>
            </a:r>
            <a:r>
              <a:rPr lang="en-US" sz="1600" b="1" dirty="0" smtClean="0"/>
              <a:t>could include a number of </a:t>
            </a:r>
            <a:r>
              <a:rPr lang="en-US" sz="1600" dirty="0" smtClean="0"/>
              <a:t> </a:t>
            </a:r>
            <a:r>
              <a:rPr lang="en-US" sz="1600" dirty="0" smtClean="0"/>
              <a:t>that you have </a:t>
            </a:r>
            <a:r>
              <a:rPr lang="en-US" sz="1600" dirty="0" smtClean="0"/>
              <a:t>produced and directed</a:t>
            </a:r>
            <a:r>
              <a:rPr lang="en-US" sz="1600" dirty="0" smtClean="0"/>
              <a:t> </a:t>
            </a:r>
            <a:r>
              <a:rPr lang="en-US" sz="1600" dirty="0" smtClean="0"/>
              <a:t>(thinking like a </a:t>
            </a:r>
            <a:r>
              <a:rPr lang="en-US" sz="1600" dirty="0" smtClean="0"/>
              <a:t>director, DoP ) </a:t>
            </a:r>
            <a:r>
              <a:rPr lang="en-US" sz="1600" dirty="0" smtClean="0"/>
              <a:t>exploring </a:t>
            </a:r>
            <a:r>
              <a:rPr lang="en-US" sz="1600" dirty="0" smtClean="0"/>
              <a:t>directing, performance, camera </a:t>
            </a:r>
            <a:r>
              <a:rPr lang="en-US" sz="1600" dirty="0" smtClean="0"/>
              <a:t>movement applying a range aesthetic principles </a:t>
            </a:r>
            <a:r>
              <a:rPr lang="en-US" sz="1600" dirty="0" smtClean="0"/>
              <a:t>to the</a:t>
            </a:r>
            <a:r>
              <a:rPr lang="en-US" sz="1600" dirty="0" smtClean="0"/>
              <a:t> </a:t>
            </a:r>
            <a:r>
              <a:rPr lang="en-US" sz="1600" dirty="0" smtClean="0"/>
              <a:t>cinematography. </a:t>
            </a:r>
          </a:p>
          <a:p>
            <a:pPr lvl="1" algn="just"/>
            <a:endParaRPr lang="en-US" sz="1600" dirty="0" smtClean="0"/>
          </a:p>
          <a:p>
            <a:pPr algn="just"/>
            <a:r>
              <a:rPr lang="en-US" sz="1600" b="1" u="sng" dirty="0"/>
              <a:t>5</a:t>
            </a:r>
            <a:r>
              <a:rPr lang="en-US" sz="1600" b="1" u="sng" dirty="0" smtClean="0"/>
              <a:t> </a:t>
            </a:r>
            <a:r>
              <a:rPr lang="en-US" sz="1600" b="1" u="sng" dirty="0" smtClean="0"/>
              <a:t>minute visual essay </a:t>
            </a:r>
            <a:r>
              <a:rPr lang="en-US" sz="1600" b="1" u="sng" dirty="0" smtClean="0"/>
              <a:t>(50</a:t>
            </a:r>
            <a:r>
              <a:rPr lang="en-US" sz="1600" b="1" u="sng" dirty="0" smtClean="0"/>
              <a:t>%) </a:t>
            </a:r>
          </a:p>
          <a:p>
            <a:pPr algn="just"/>
            <a:r>
              <a:rPr lang="en-US" sz="1600" dirty="0" smtClean="0"/>
              <a:t>a visual analysis of the process that demonstrates and discusses the work in your portfolio leading to the final </a:t>
            </a:r>
            <a:r>
              <a:rPr lang="en-US" sz="1600" dirty="0" smtClean="0"/>
              <a:t>key scene(s) . </a:t>
            </a:r>
            <a:endParaRPr lang="en-US" sz="1600" dirty="0"/>
          </a:p>
        </p:txBody>
      </p:sp>
      <p:sp>
        <p:nvSpPr>
          <p:cNvPr id="4" name="TextBox 3"/>
          <p:cNvSpPr txBox="1"/>
          <p:nvPr/>
        </p:nvSpPr>
        <p:spPr>
          <a:xfrm>
            <a:off x="2748926" y="802208"/>
            <a:ext cx="1846980" cy="369332"/>
          </a:xfrm>
          <a:prstGeom prst="rect">
            <a:avLst/>
          </a:prstGeom>
          <a:noFill/>
        </p:spPr>
        <p:txBody>
          <a:bodyPr wrap="none" rtlCol="0">
            <a:spAutoFit/>
          </a:bodyPr>
          <a:lstStyle/>
          <a:p>
            <a:pPr algn="r"/>
            <a:r>
              <a:rPr lang="en-US" smtClean="0">
                <a:latin typeface="Helvetica Neue" charset="0"/>
                <a:ea typeface="Helvetica Neue" charset="0"/>
                <a:cs typeface="Helvetica Neue" charset="0"/>
              </a:rPr>
              <a:t>Level 5 | FTVP 2</a:t>
            </a:r>
            <a:endParaRPr lang="en-US">
              <a:latin typeface="Helvetica Neue" charset="0"/>
              <a:ea typeface="Helvetica Neue" charset="0"/>
              <a:cs typeface="Helvetica Neue" charset="0"/>
            </a:endParaRPr>
          </a:p>
        </p:txBody>
      </p:sp>
      <p:sp>
        <p:nvSpPr>
          <p:cNvPr id="7" name="Title 1"/>
          <p:cNvSpPr txBox="1">
            <a:spLocks/>
          </p:cNvSpPr>
          <p:nvPr/>
        </p:nvSpPr>
        <p:spPr>
          <a:xfrm>
            <a:off x="762000" y="404640"/>
            <a:ext cx="3833906" cy="4952492"/>
          </a:xfrm>
          <a:prstGeom prst="rect">
            <a:avLst/>
          </a:prstGeom>
        </p:spPr>
        <p:txBody>
          <a:bodyPr vert="horz" lIns="91440" tIns="45720" rIns="91440" bIns="45720" rtlCol="0" anchor="t">
            <a:normAutofit/>
          </a:bodyPr>
          <a:lst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a:lstStyle>
          <a:p>
            <a:r>
              <a:rPr lang="en-US" sz="2800" b="1" i="0" dirty="0" smtClean="0">
                <a:latin typeface="Helvetica Neue Light" charset="0"/>
                <a:ea typeface="Helvetica Neue Light" charset="0"/>
                <a:cs typeface="Helvetica Neue Light" charset="0"/>
              </a:rPr>
              <a:t/>
            </a:r>
            <a:br>
              <a:rPr lang="en-US" sz="2800" b="1" i="0" dirty="0" smtClean="0">
                <a:latin typeface="Helvetica Neue Light" charset="0"/>
                <a:ea typeface="Helvetica Neue Light" charset="0"/>
                <a:cs typeface="Helvetica Neue Light" charset="0"/>
              </a:rPr>
            </a:br>
            <a:r>
              <a:rPr lang="en-US" sz="2800" b="1" i="0" dirty="0" smtClean="0">
                <a:latin typeface="Helvetica Neue Light" charset="0"/>
                <a:ea typeface="Helvetica Neue Light" charset="0"/>
                <a:cs typeface="Helvetica Neue Light" charset="0"/>
              </a:rPr>
              <a:t> </a:t>
            </a:r>
            <a:br>
              <a:rPr lang="en-US" sz="2800" b="1" i="0" dirty="0" smtClean="0">
                <a:latin typeface="Helvetica Neue Light" charset="0"/>
                <a:ea typeface="Helvetica Neue Light" charset="0"/>
                <a:cs typeface="Helvetica Neue Light" charset="0"/>
              </a:rPr>
            </a:br>
            <a:r>
              <a:rPr lang="en-US" sz="2800" b="1" i="0" dirty="0" smtClean="0">
                <a:latin typeface="Helvetica Neue Light" charset="0"/>
                <a:ea typeface="Helvetica Neue Light" charset="0"/>
                <a:cs typeface="Helvetica Neue Light" charset="0"/>
              </a:rPr>
              <a:t/>
            </a:r>
            <a:br>
              <a:rPr lang="en-US" sz="2800" b="1" i="0" dirty="0" smtClean="0">
                <a:latin typeface="Helvetica Neue Light" charset="0"/>
                <a:ea typeface="Helvetica Neue Light" charset="0"/>
                <a:cs typeface="Helvetica Neue Light" charset="0"/>
              </a:rPr>
            </a:br>
            <a:r>
              <a:rPr lang="en-US" sz="1800" i="0" dirty="0" smtClean="0">
                <a:latin typeface="Helvetica Neue Light" charset="0"/>
                <a:ea typeface="Helvetica Neue Light" charset="0"/>
                <a:cs typeface="Helvetica Neue Light" charset="0"/>
              </a:rPr>
              <a:t>what you have to do</a:t>
            </a:r>
            <a:endParaRPr lang="en-US" sz="1800" i="0" dirty="0">
              <a:latin typeface="Helvetica Neue Light" charset="0"/>
              <a:ea typeface="Helvetica Neue Light" charset="0"/>
              <a:cs typeface="Helvetica Neue Light" charset="0"/>
            </a:endParaRPr>
          </a:p>
        </p:txBody>
      </p:sp>
      <p:pic>
        <p:nvPicPr>
          <p:cNvPr id="8194" name="Picture 2" descr="mage result for mine swan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177" y="2307771"/>
            <a:ext cx="4067582" cy="3049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0998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40228" y="988728"/>
            <a:ext cx="3833906" cy="1780751"/>
          </a:xfrm>
        </p:spPr>
        <p:txBody>
          <a:bodyPr>
            <a:normAutofit fontScale="90000"/>
          </a:bodyPr>
          <a:lstStyle/>
          <a:p>
            <a:pPr>
              <a:lnSpc>
                <a:spcPct val="100000"/>
              </a:lnSpc>
            </a:pPr>
            <a:r>
              <a:rPr lang="en-US" sz="3600" i="0" dirty="0" smtClean="0">
                <a:latin typeface="Helvetica Neue Light" charset="0"/>
                <a:ea typeface="Helvetica Neue Light" charset="0"/>
                <a:cs typeface="Helvetica Neue Light" charset="0"/>
              </a:rPr>
              <a:t/>
            </a:r>
            <a:br>
              <a:rPr lang="en-US" sz="3600"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Week 1</a:t>
            </a:r>
            <a:br>
              <a:rPr lang="en-US" sz="3200" b="1" i="0" dirty="0" smtClean="0">
                <a:latin typeface="Helvetica Neue Light" charset="0"/>
                <a:ea typeface="Helvetica Neue Light" charset="0"/>
                <a:cs typeface="Helvetica Neue Light" charset="0"/>
              </a:rPr>
            </a:br>
            <a:r>
              <a:rPr lang="en-US" sz="1600" i="0" dirty="0" smtClean="0">
                <a:latin typeface="Helvetica Neue Light" charset="0"/>
                <a:ea typeface="Helvetica Neue Light" charset="0"/>
                <a:cs typeface="Helvetica Neue Light" charset="0"/>
              </a:rPr>
              <a:t>recap: </a:t>
            </a:r>
            <a:br>
              <a:rPr lang="en-US" sz="1600" i="0" dirty="0" smtClean="0">
                <a:latin typeface="Helvetica Neue Light" charset="0"/>
                <a:ea typeface="Helvetica Neue Light" charset="0"/>
                <a:cs typeface="Helvetica Neue Light" charset="0"/>
              </a:rPr>
            </a:br>
            <a:r>
              <a:rPr lang="en-US" sz="1600" i="0" dirty="0" smtClean="0">
                <a:latin typeface="Helvetica Neue Light" charset="0"/>
                <a:ea typeface="Helvetica Neue Light" charset="0"/>
                <a:cs typeface="Helvetica Neue Light" charset="0"/>
              </a:rPr>
              <a:t>what we covered</a:t>
            </a:r>
            <a:br>
              <a:rPr lang="en-US" sz="1600" i="0" dirty="0" smtClean="0">
                <a:latin typeface="Helvetica Neue Light" charset="0"/>
                <a:ea typeface="Helvetica Neue Light" charset="0"/>
                <a:cs typeface="Helvetica Neue Light" charset="0"/>
              </a:rPr>
            </a:br>
            <a:r>
              <a:rPr lang="en-US" sz="1600" i="0" dirty="0">
                <a:latin typeface="Helvetica Neue Light" charset="0"/>
                <a:ea typeface="Helvetica Neue Light" charset="0"/>
                <a:cs typeface="Helvetica Neue Light" charset="0"/>
              </a:rPr>
              <a:t/>
            </a:r>
            <a:br>
              <a:rPr lang="en-US" sz="1600" i="0" dirty="0">
                <a:latin typeface="Helvetica Neue Light" charset="0"/>
                <a:ea typeface="Helvetica Neue Light" charset="0"/>
                <a:cs typeface="Helvetica Neue Light" charset="0"/>
              </a:rPr>
            </a:br>
            <a:r>
              <a:rPr lang="en-US" sz="1600" i="0" smtClean="0">
                <a:latin typeface="Helvetica Neue Light" charset="0"/>
                <a:ea typeface="Helvetica Neue Light" charset="0"/>
                <a:cs typeface="Helvetica Neue Light" charset="0"/>
              </a:rPr>
              <a:t/>
            </a:r>
            <a:br>
              <a:rPr lang="en-US" sz="1600" i="0" smtClean="0">
                <a:latin typeface="Helvetica Neue Light" charset="0"/>
                <a:ea typeface="Helvetica Neue Light" charset="0"/>
                <a:cs typeface="Helvetica Neue Light" charset="0"/>
              </a:rPr>
            </a:br>
            <a:endParaRPr lang="en-US" sz="1600" i="0" dirty="0">
              <a:latin typeface="Helvetica Neue" charset="0"/>
              <a:ea typeface="Helvetica Neue" charset="0"/>
              <a:cs typeface="Helvetica Neue" charset="0"/>
            </a:endParaRPr>
          </a:p>
        </p:txBody>
      </p:sp>
      <p:sp>
        <p:nvSpPr>
          <p:cNvPr id="3" name="Content Placeholder 2"/>
          <p:cNvSpPr>
            <a:spLocks noGrp="1"/>
          </p:cNvSpPr>
          <p:nvPr>
            <p:ph idx="1"/>
          </p:nvPr>
        </p:nvSpPr>
        <p:spPr>
          <a:xfrm>
            <a:off x="4963886" y="988728"/>
            <a:ext cx="6248398" cy="5655156"/>
          </a:xfrm>
        </p:spPr>
        <p:txBody>
          <a:bodyPr>
            <a:normAutofit/>
          </a:bodyPr>
          <a:lstStyle/>
          <a:p>
            <a:pPr algn="just"/>
            <a:r>
              <a:rPr lang="en-US" sz="1600" b="1" dirty="0" smtClean="0">
                <a:latin typeface="Helvetica Neue Light" charset="0"/>
                <a:ea typeface="Helvetica Neue Light" charset="0"/>
                <a:cs typeface="Helvetica Neue Light" charset="0"/>
              </a:rPr>
              <a:t>Welsh Noir </a:t>
            </a:r>
            <a:r>
              <a:rPr lang="en-US" sz="1600" dirty="0" smtClean="0">
                <a:latin typeface="Helvetica Neue Light" charset="0"/>
                <a:ea typeface="Helvetica Neue Light" charset="0"/>
                <a:cs typeface="Helvetica Neue Light" charset="0"/>
              </a:rPr>
              <a:t>– Nordic noir inspired crime drama that combines a stylish but </a:t>
            </a:r>
            <a:r>
              <a:rPr lang="en-US" sz="1600" b="1" dirty="0" smtClean="0">
                <a:latin typeface="Helvetica Neue Light" charset="0"/>
                <a:ea typeface="Helvetica Neue Light" charset="0"/>
                <a:cs typeface="Helvetica Neue Light" charset="0"/>
              </a:rPr>
              <a:t>bleak aesthetic </a:t>
            </a:r>
            <a:r>
              <a:rPr lang="en-US" sz="1600" dirty="0" smtClean="0">
                <a:latin typeface="Helvetica Neue Light" charset="0"/>
                <a:ea typeface="Helvetica Neue Light" charset="0"/>
                <a:cs typeface="Helvetica Neue Light" charset="0"/>
              </a:rPr>
              <a:t>with </a:t>
            </a:r>
            <a:r>
              <a:rPr lang="en-US" sz="1600" b="1" dirty="0" smtClean="0">
                <a:latin typeface="Helvetica Neue Light" charset="0"/>
                <a:ea typeface="Helvetica Neue Light" charset="0"/>
                <a:cs typeface="Helvetica Neue Light" charset="0"/>
              </a:rPr>
              <a:t>dark narratives </a:t>
            </a:r>
            <a:r>
              <a:rPr lang="en-US" sz="1600" dirty="0" smtClean="0">
                <a:latin typeface="Helvetica Neue Light" charset="0"/>
                <a:ea typeface="Helvetica Neue Light" charset="0"/>
                <a:cs typeface="Helvetica Neue Light" charset="0"/>
              </a:rPr>
              <a:t>around recurring themes – political decay, existential angst</a:t>
            </a:r>
            <a:r>
              <a:rPr lang="is-IS" sz="1600" dirty="0" smtClean="0">
                <a:latin typeface="Helvetica Neue Light" charset="0"/>
                <a:ea typeface="Helvetica Neue Light" charset="0"/>
                <a:cs typeface="Helvetica Neue Light" charset="0"/>
              </a:rPr>
              <a:t>…</a:t>
            </a:r>
            <a:endParaRPr lang="en-US" sz="1600" dirty="0" smtClean="0">
              <a:latin typeface="Helvetica Neue Light" charset="0"/>
              <a:ea typeface="Helvetica Neue Light" charset="0"/>
              <a:cs typeface="Helvetica Neue Light" charset="0"/>
            </a:endParaRPr>
          </a:p>
          <a:p>
            <a:pPr algn="just"/>
            <a:r>
              <a:rPr lang="en-US" sz="1600" b="1" dirty="0" smtClean="0">
                <a:latin typeface="Helvetica Neue Light" charset="0"/>
                <a:ea typeface="Helvetica Neue Light" charset="0"/>
                <a:cs typeface="Helvetica Neue Light" charset="0"/>
              </a:rPr>
              <a:t>Myths and Fairy Tales </a:t>
            </a:r>
            <a:r>
              <a:rPr lang="en-US" sz="1600" dirty="0" smtClean="0">
                <a:latin typeface="Helvetica Neue Light" charset="0"/>
                <a:ea typeface="Helvetica Neue Light" charset="0"/>
                <a:cs typeface="Helvetica Neue Light" charset="0"/>
              </a:rPr>
              <a:t>–  have lots of potential as starting points for re-imaging contemporary story lines using the existing architectures and archetypes and dramatic forms from historical models</a:t>
            </a:r>
          </a:p>
          <a:p>
            <a:pPr algn="just"/>
            <a:r>
              <a:rPr lang="en-US" sz="1600" b="1" dirty="0" smtClean="0">
                <a:latin typeface="Helvetica Neue Light" charset="0"/>
                <a:ea typeface="Helvetica Neue Light" charset="0"/>
                <a:cs typeface="Helvetica Neue Light" charset="0"/>
              </a:rPr>
              <a:t>Sins &amp; Virtues </a:t>
            </a:r>
            <a:r>
              <a:rPr lang="en-US" sz="1600" dirty="0" smtClean="0">
                <a:latin typeface="Helvetica Neue Light" charset="0"/>
                <a:ea typeface="Helvetica Neue Light" charset="0"/>
                <a:cs typeface="Helvetica Neue Light" charset="0"/>
              </a:rPr>
              <a:t>– Character Traits</a:t>
            </a:r>
          </a:p>
          <a:p>
            <a:pPr algn="just"/>
            <a:r>
              <a:rPr lang="en-US" sz="1600" b="1" dirty="0" smtClean="0">
                <a:latin typeface="Helvetica Neue Light" charset="0"/>
                <a:ea typeface="Helvetica Neue Light" charset="0"/>
                <a:cs typeface="Helvetica Neue Light" charset="0"/>
              </a:rPr>
              <a:t>Character Strengths </a:t>
            </a:r>
            <a:r>
              <a:rPr lang="en-US" sz="1600" dirty="0" smtClean="0">
                <a:latin typeface="Helvetica Neue Light" charset="0"/>
                <a:ea typeface="Helvetica Neue Light" charset="0"/>
                <a:cs typeface="Helvetica Neue Light" charset="0"/>
              </a:rPr>
              <a:t>(positive psychology) and </a:t>
            </a:r>
            <a:r>
              <a:rPr lang="en-US" sz="1600" b="1" dirty="0" smtClean="0">
                <a:latin typeface="Helvetica Neue Light" charset="0"/>
                <a:ea typeface="Helvetica Neue Light" charset="0"/>
                <a:cs typeface="Helvetica Neue Light" charset="0"/>
              </a:rPr>
              <a:t>Character Disorders</a:t>
            </a:r>
            <a:r>
              <a:rPr lang="en-US" sz="1600" dirty="0" smtClean="0">
                <a:latin typeface="Helvetica Neue Light" charset="0"/>
                <a:ea typeface="Helvetica Neue Light" charset="0"/>
                <a:cs typeface="Helvetica Neue Light" charset="0"/>
              </a:rPr>
              <a:t> (psychopathology)</a:t>
            </a:r>
          </a:p>
          <a:p>
            <a:pPr algn="just"/>
            <a:r>
              <a:rPr lang="en-US" sz="1600" b="1" dirty="0" smtClean="0">
                <a:latin typeface="Helvetica Neue Light" charset="0"/>
                <a:ea typeface="Helvetica Neue Light" charset="0"/>
                <a:cs typeface="Helvetica Neue Light" charset="0"/>
              </a:rPr>
              <a:t>Existentialism</a:t>
            </a:r>
            <a:r>
              <a:rPr lang="en-US" sz="1600" dirty="0" smtClean="0">
                <a:latin typeface="Helvetica Neue Light" charset="0"/>
                <a:ea typeface="Helvetica Neue Light" charset="0"/>
                <a:cs typeface="Helvetica Neue Light" charset="0"/>
              </a:rPr>
              <a:t> – themes of existence – alienation, isolation, absurd, freedom, </a:t>
            </a:r>
          </a:p>
          <a:p>
            <a:pPr algn="just"/>
            <a:r>
              <a:rPr lang="en-US" sz="1600" b="1" dirty="0" smtClean="0">
                <a:latin typeface="Helvetica Neue Light" charset="0"/>
                <a:ea typeface="Helvetica Neue Light" charset="0"/>
                <a:cs typeface="Helvetica Neue Light" charset="0"/>
              </a:rPr>
              <a:t>Existential Motifs in </a:t>
            </a:r>
            <a:r>
              <a:rPr lang="en-US" sz="1600" b="1" dirty="0">
                <a:latin typeface="Helvetica Neue Light" charset="0"/>
                <a:ea typeface="Helvetica Neue Light" charset="0"/>
                <a:cs typeface="Helvetica Neue Light" charset="0"/>
              </a:rPr>
              <a:t>N</a:t>
            </a:r>
            <a:r>
              <a:rPr lang="en-US" sz="1600" b="1" dirty="0" smtClean="0">
                <a:latin typeface="Helvetica Neue Light" charset="0"/>
                <a:ea typeface="Helvetica Neue Light" charset="0"/>
                <a:cs typeface="Helvetica Neue Light" charset="0"/>
              </a:rPr>
              <a:t>ordic Noir </a:t>
            </a:r>
          </a:p>
          <a:p>
            <a:pPr algn="just"/>
            <a:r>
              <a:rPr lang="en-US" sz="1600" b="1" dirty="0" smtClean="0">
                <a:latin typeface="Helvetica Neue Light" charset="0"/>
                <a:ea typeface="Helvetica Neue Light" charset="0"/>
                <a:cs typeface="Helvetica Neue Light" charset="0"/>
              </a:rPr>
              <a:t>Modernism</a:t>
            </a:r>
            <a:r>
              <a:rPr lang="en-US" sz="1600" dirty="0" smtClean="0">
                <a:latin typeface="Helvetica Neue Light" charset="0"/>
                <a:ea typeface="Helvetica Neue Light" charset="0"/>
                <a:cs typeface="Helvetica Neue Light" charset="0"/>
              </a:rPr>
              <a:t> – breaking form and the fracturing of the city</a:t>
            </a:r>
            <a:endParaRPr lang="en-US" sz="1600" dirty="0">
              <a:latin typeface="Helvetica Neue Light" charset="0"/>
              <a:ea typeface="Helvetica Neue Light" charset="0"/>
              <a:cs typeface="Helvetica Neue Light" charset="0"/>
            </a:endParaRPr>
          </a:p>
        </p:txBody>
      </p:sp>
      <p:sp>
        <p:nvSpPr>
          <p:cNvPr id="4" name="Rectangle 3"/>
          <p:cNvSpPr/>
          <p:nvPr/>
        </p:nvSpPr>
        <p:spPr>
          <a:xfrm>
            <a:off x="1230085" y="3068249"/>
            <a:ext cx="3344049" cy="2031325"/>
          </a:xfrm>
          <a:prstGeom prst="rect">
            <a:avLst/>
          </a:prstGeom>
        </p:spPr>
        <p:txBody>
          <a:bodyPr wrap="square">
            <a:spAutoFit/>
          </a:bodyPr>
          <a:lstStyle/>
          <a:p>
            <a:pPr algn="r">
              <a:lnSpc>
                <a:spcPct val="150000"/>
              </a:lnSpc>
            </a:pPr>
            <a:r>
              <a:rPr lang="en-US" sz="1400" dirty="0">
                <a:latin typeface="Helvetica Neue" charset="0"/>
                <a:ea typeface="Helvetica Neue" charset="0"/>
                <a:cs typeface="Helvetica Neue" charset="0"/>
              </a:rPr>
              <a:t>Genre Focus</a:t>
            </a:r>
            <a:br>
              <a:rPr lang="en-US" sz="1400" dirty="0">
                <a:latin typeface="Helvetica Neue" charset="0"/>
                <a:ea typeface="Helvetica Neue" charset="0"/>
                <a:cs typeface="Helvetica Neue" charset="0"/>
              </a:rPr>
            </a:br>
            <a:r>
              <a:rPr lang="en-US" sz="1400" dirty="0">
                <a:latin typeface="Helvetica Neue" charset="0"/>
                <a:ea typeface="Helvetica Neue" charset="0"/>
                <a:cs typeface="Helvetica Neue" charset="0"/>
              </a:rPr>
              <a:t>Story Development</a:t>
            </a:r>
            <a:br>
              <a:rPr lang="en-US" sz="1400" dirty="0">
                <a:latin typeface="Helvetica Neue" charset="0"/>
                <a:ea typeface="Helvetica Neue" charset="0"/>
                <a:cs typeface="Helvetica Neue" charset="0"/>
              </a:rPr>
            </a:br>
            <a:r>
              <a:rPr lang="en-US" sz="1400" dirty="0">
                <a:latin typeface="Helvetica Neue" charset="0"/>
                <a:ea typeface="Helvetica Neue" charset="0"/>
                <a:cs typeface="Helvetica Neue" charset="0"/>
              </a:rPr>
              <a:t>Character Qualities</a:t>
            </a:r>
            <a:br>
              <a:rPr lang="en-US" sz="1400" dirty="0">
                <a:latin typeface="Helvetica Neue" charset="0"/>
                <a:ea typeface="Helvetica Neue" charset="0"/>
                <a:cs typeface="Helvetica Neue" charset="0"/>
              </a:rPr>
            </a:br>
            <a:r>
              <a:rPr lang="en-US" sz="1400" dirty="0">
                <a:latin typeface="Helvetica Neue" charset="0"/>
                <a:ea typeface="Helvetica Neue" charset="0"/>
                <a:cs typeface="Helvetica Neue" charset="0"/>
              </a:rPr>
              <a:t>The Search for </a:t>
            </a:r>
            <a:r>
              <a:rPr lang="en-US" sz="1400" dirty="0" smtClean="0">
                <a:latin typeface="Helvetica Neue" charset="0"/>
                <a:ea typeface="Helvetica Neue" charset="0"/>
                <a:cs typeface="Helvetica Neue" charset="0"/>
              </a:rPr>
              <a:t>Meaning</a:t>
            </a:r>
          </a:p>
          <a:p>
            <a:pPr algn="r">
              <a:lnSpc>
                <a:spcPct val="150000"/>
              </a:lnSpc>
            </a:pPr>
            <a:r>
              <a:rPr lang="en-US" sz="1400" dirty="0" smtClean="0">
                <a:latin typeface="Helvetica Neue" charset="0"/>
                <a:ea typeface="Helvetica Neue" charset="0"/>
                <a:cs typeface="Helvetica Neue" charset="0"/>
              </a:rPr>
              <a:t>Psychological Atmospheres</a:t>
            </a:r>
          </a:p>
          <a:p>
            <a:pPr algn="r">
              <a:lnSpc>
                <a:spcPct val="150000"/>
              </a:lnSpc>
            </a:pPr>
            <a:r>
              <a:rPr lang="en-US" sz="1400" dirty="0" smtClean="0">
                <a:latin typeface="Helvetica Neue" charset="0"/>
                <a:ea typeface="Helvetica Neue" charset="0"/>
                <a:cs typeface="Helvetica Neue" charset="0"/>
              </a:rPr>
              <a:t>Political and Sociological Conditions </a:t>
            </a:r>
            <a:endParaRPr lang="en-US" sz="1400" dirty="0"/>
          </a:p>
        </p:txBody>
      </p:sp>
    </p:spTree>
    <p:extLst>
      <p:ext uri="{BB962C8B-B14F-4D97-AF65-F5344CB8AC3E}">
        <p14:creationId xmlns:p14="http://schemas.microsoft.com/office/powerpoint/2010/main" val="97762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957943"/>
            <a:ext cx="3833906" cy="1153886"/>
          </a:xfrm>
        </p:spPr>
        <p:txBody>
          <a:bodyPr>
            <a:normAutofit/>
          </a:bodyPr>
          <a:lstStyle/>
          <a:p>
            <a:r>
              <a:rPr lang="en-US" sz="2400" b="1" i="0" dirty="0" smtClean="0">
                <a:latin typeface="Helvetica Neue" charset="0"/>
                <a:ea typeface="Helvetica Neue" charset="0"/>
                <a:cs typeface="Helvetica Neue" charset="0"/>
              </a:rPr>
              <a:t>the abyss of freedom</a:t>
            </a:r>
            <a:br>
              <a:rPr lang="en-US" sz="2400" b="1" i="0" dirty="0" smtClean="0">
                <a:latin typeface="Helvetica Neue" charset="0"/>
                <a:ea typeface="Helvetica Neue" charset="0"/>
                <a:cs typeface="Helvetica Neue" charset="0"/>
              </a:rPr>
            </a:br>
            <a:r>
              <a:rPr lang="en-US" sz="1100" b="1" i="0" dirty="0" smtClean="0">
                <a:latin typeface="Helvetica Neue" charset="0"/>
                <a:ea typeface="Helvetica Neue" charset="0"/>
                <a:cs typeface="Helvetica Neue" charset="0"/>
              </a:rPr>
              <a:t>or</a:t>
            </a:r>
            <a:r>
              <a:rPr lang="is-IS" sz="1100" b="1" i="0" dirty="0" smtClean="0">
                <a:latin typeface="Helvetica Neue" charset="0"/>
                <a:ea typeface="Helvetica Neue" charset="0"/>
                <a:cs typeface="Helvetica Neue" charset="0"/>
              </a:rPr>
              <a:t>…</a:t>
            </a:r>
            <a:r>
              <a:rPr lang="en-US" sz="1100" b="1" i="0" dirty="0" smtClean="0">
                <a:latin typeface="Helvetica Neue" charset="0"/>
                <a:ea typeface="Helvetica Neue" charset="0"/>
                <a:cs typeface="Helvetica Neue" charset="0"/>
              </a:rPr>
              <a:t>the more art is controlled, limited</a:t>
            </a:r>
            <a:br>
              <a:rPr lang="en-US" sz="1100" b="1" i="0" dirty="0" smtClean="0">
                <a:latin typeface="Helvetica Neue" charset="0"/>
                <a:ea typeface="Helvetica Neue" charset="0"/>
                <a:cs typeface="Helvetica Neue" charset="0"/>
              </a:rPr>
            </a:br>
            <a:r>
              <a:rPr lang="is-IS" sz="1100" b="1" i="0" dirty="0" smtClean="0">
                <a:latin typeface="Helvetica Neue" charset="0"/>
                <a:ea typeface="Helvetica Neue" charset="0"/>
                <a:cs typeface="Helvetica Neue" charset="0"/>
              </a:rPr>
              <a:t>…</a:t>
            </a:r>
            <a:r>
              <a:rPr lang="en-US" sz="1100" b="1" i="0" dirty="0" smtClean="0">
                <a:latin typeface="Helvetica Neue" charset="0"/>
                <a:ea typeface="Helvetica Neue" charset="0"/>
                <a:cs typeface="Helvetica Neue" charset="0"/>
              </a:rPr>
              <a:t>the more it is free</a:t>
            </a:r>
            <a:endParaRPr lang="en-US" sz="1400" b="1" i="0" dirty="0">
              <a:latin typeface="Helvetica Neue" charset="0"/>
              <a:ea typeface="Helvetica Neue" charset="0"/>
              <a:cs typeface="Helvetica Neue" charset="0"/>
            </a:endParaRPr>
          </a:p>
        </p:txBody>
      </p:sp>
      <p:sp>
        <p:nvSpPr>
          <p:cNvPr id="3" name="Content Placeholder 2"/>
          <p:cNvSpPr>
            <a:spLocks noGrp="1"/>
          </p:cNvSpPr>
          <p:nvPr>
            <p:ph idx="1"/>
          </p:nvPr>
        </p:nvSpPr>
        <p:spPr>
          <a:xfrm>
            <a:off x="5181600" y="816428"/>
            <a:ext cx="6085114" cy="5407793"/>
          </a:xfrm>
        </p:spPr>
        <p:txBody>
          <a:bodyPr>
            <a:normAutofit fontScale="85000" lnSpcReduction="20000"/>
          </a:bodyPr>
          <a:lstStyle/>
          <a:p>
            <a:pPr marL="0" indent="0" algn="just">
              <a:lnSpc>
                <a:spcPct val="150000"/>
              </a:lnSpc>
              <a:buNone/>
            </a:pPr>
            <a:r>
              <a:rPr lang="en-US" sz="1600" b="1" dirty="0">
                <a:latin typeface="Helvetica Neue" charset="0"/>
                <a:ea typeface="Helvetica Neue" charset="0"/>
                <a:cs typeface="Helvetica Neue" charset="0"/>
              </a:rPr>
              <a:t>“The more art is controlled, limited, worked over, the more it is free. </a:t>
            </a:r>
            <a:r>
              <a:rPr lang="en-US" sz="1600" dirty="0">
                <a:latin typeface="Helvetica Neue" charset="0"/>
                <a:ea typeface="Helvetica Neue" charset="0"/>
                <a:cs typeface="Helvetica Neue" charset="0"/>
              </a:rPr>
              <a:t>As for myself, I experience a sort of terror when, at the moment of setting to work and finding myself before the infinitude of possibilities that present themselves, I have the feeling that everything is </a:t>
            </a:r>
            <a:r>
              <a:rPr lang="en-US" sz="1600" dirty="0" smtClean="0">
                <a:latin typeface="Helvetica Neue" charset="0"/>
                <a:ea typeface="Helvetica Neue" charset="0"/>
                <a:cs typeface="Helvetica Neue" charset="0"/>
              </a:rPr>
              <a:t>permissible </a:t>
            </a:r>
            <a:r>
              <a:rPr lang="en-US" sz="1600" dirty="0">
                <a:latin typeface="Helvetica Neue" charset="0"/>
                <a:ea typeface="Helvetica Neue" charset="0"/>
                <a:cs typeface="Helvetica Neue" charset="0"/>
              </a:rPr>
              <a:t>to me…. </a:t>
            </a:r>
            <a:r>
              <a:rPr lang="en-US" sz="1600" b="1" dirty="0">
                <a:latin typeface="Helvetica Neue" charset="0"/>
                <a:ea typeface="Helvetica Neue" charset="0"/>
                <a:cs typeface="Helvetica Neue" charset="0"/>
              </a:rPr>
              <a:t>Will I then have to lose myself in this abyss of freedom? </a:t>
            </a:r>
            <a:r>
              <a:rPr lang="en-US" sz="1600" dirty="0">
                <a:latin typeface="Helvetica Neue" charset="0"/>
                <a:ea typeface="Helvetica Neue" charset="0"/>
                <a:cs typeface="Helvetica Neue" charset="0"/>
              </a:rPr>
              <a:t>To what shall I cling in order to escape the dizziness that seizes me before the virtuality of this infinitude? However, I shall not succumb. I shall overcome my terror and shall be reassured by the thought that I have the seven notes of the scale and its chromatic intervals at my disposal, that strong and weak accents are within my reach, and that in all of these I possess solid and concrete elements which offer me a field of experience just as vast as the upsetting and dizzy infinitude that had just frightened me…. </a:t>
            </a:r>
            <a:r>
              <a:rPr lang="en-US" sz="1600" b="1" dirty="0">
                <a:latin typeface="Helvetica Neue" charset="0"/>
                <a:ea typeface="Helvetica Neue" charset="0"/>
                <a:cs typeface="Helvetica Neue" charset="0"/>
              </a:rPr>
              <a:t>My freedom thus consists in my moving about within the narrow frame that I have assigned myself for each one of my undertakings. </a:t>
            </a:r>
            <a:r>
              <a:rPr lang="en-US" sz="1600" dirty="0">
                <a:latin typeface="Helvetica Neue" charset="0"/>
                <a:ea typeface="Helvetica Neue" charset="0"/>
                <a:cs typeface="Helvetica Neue" charset="0"/>
              </a:rPr>
              <a:t>I shall go even farther: my freedom will be so much the greater and more meaningful the more narrowly I limit my field of action an </a:t>
            </a:r>
            <a:r>
              <a:rPr lang="en-US" sz="1600" dirty="0" smtClean="0">
                <a:latin typeface="Helvetica Neue" charset="0"/>
                <a:ea typeface="Helvetica Neue" charset="0"/>
                <a:cs typeface="Helvetica Neue" charset="0"/>
              </a:rPr>
              <a:t>the </a:t>
            </a:r>
            <a:r>
              <a:rPr lang="en-US" sz="1600" dirty="0">
                <a:latin typeface="Helvetica Neue" charset="0"/>
                <a:ea typeface="Helvetica Neue" charset="0"/>
                <a:cs typeface="Helvetica Neue" charset="0"/>
              </a:rPr>
              <a:t>more I surround myself with obstacles…. </a:t>
            </a:r>
            <a:r>
              <a:rPr lang="en-US" sz="1600" b="1" dirty="0" smtClean="0">
                <a:latin typeface="Helvetica Neue" charset="0"/>
                <a:ea typeface="Helvetica Neue" charset="0"/>
                <a:cs typeface="Helvetica Neue" charset="0"/>
              </a:rPr>
              <a:t>The more </a:t>
            </a:r>
            <a:r>
              <a:rPr lang="en-US" sz="1600" b="1" dirty="0">
                <a:latin typeface="Helvetica Neue" charset="0"/>
                <a:ea typeface="Helvetica Neue" charset="0"/>
                <a:cs typeface="Helvetica Neue" charset="0"/>
              </a:rPr>
              <a:t>constraints one imposes, the more one frees one’s self of the chains that shackle the </a:t>
            </a:r>
            <a:r>
              <a:rPr lang="en-US" sz="1600" b="1" dirty="0" smtClean="0">
                <a:latin typeface="Helvetica Neue" charset="0"/>
                <a:ea typeface="Helvetica Neue" charset="0"/>
                <a:cs typeface="Helvetica Neue" charset="0"/>
              </a:rPr>
              <a:t>spirit.”</a:t>
            </a:r>
            <a:endParaRPr lang="en-US" sz="1600" b="1" dirty="0">
              <a:latin typeface="Helvetica Neue" charset="0"/>
              <a:ea typeface="Helvetica Neue" charset="0"/>
              <a:cs typeface="Helvetica Neue" charset="0"/>
            </a:endParaRPr>
          </a:p>
        </p:txBody>
      </p:sp>
      <p:pic>
        <p:nvPicPr>
          <p:cNvPr id="9218" name="Picture 2" descr="0120204-21442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4971" y="2253644"/>
            <a:ext cx="1743075" cy="2286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38557" y="4767943"/>
            <a:ext cx="2957349" cy="307777"/>
          </a:xfrm>
          <a:prstGeom prst="rect">
            <a:avLst/>
          </a:prstGeom>
          <a:noFill/>
        </p:spPr>
        <p:txBody>
          <a:bodyPr wrap="none" rtlCol="0">
            <a:spAutoFit/>
          </a:bodyPr>
          <a:lstStyle/>
          <a:p>
            <a:pPr algn="r"/>
            <a:r>
              <a:rPr lang="en-US" sz="1400" dirty="0" smtClean="0">
                <a:latin typeface="Helvetica Neue Light" charset="0"/>
                <a:ea typeface="Helvetica Neue Light" charset="0"/>
                <a:cs typeface="Helvetica Neue Light" charset="0"/>
              </a:rPr>
              <a:t>Igor Stravinsky, the poetics of music</a:t>
            </a:r>
            <a:endParaRPr lang="en-US" sz="1400"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1801802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400" i="0" dirty="0" smtClean="0">
                <a:latin typeface="Helvetica Neue Light" charset="0"/>
                <a:ea typeface="Helvetica Neue Light" charset="0"/>
                <a:cs typeface="Helvetica Neue Light" charset="0"/>
              </a:rPr>
              <a:t/>
            </a:r>
            <a:br>
              <a:rPr lang="en-US" sz="2400" i="0" dirty="0" smtClean="0">
                <a:latin typeface="Helvetica Neue Light" charset="0"/>
                <a:ea typeface="Helvetica Neue Light" charset="0"/>
                <a:cs typeface="Helvetica Neue Light" charset="0"/>
              </a:rPr>
            </a:br>
            <a:r>
              <a:rPr lang="en-US" sz="2400" i="0" dirty="0">
                <a:latin typeface="Helvetica Neue Light" charset="0"/>
                <a:ea typeface="Helvetica Neue Light" charset="0"/>
                <a:cs typeface="Helvetica Neue Light" charset="0"/>
              </a:rPr>
              <a:t/>
            </a:r>
            <a:br>
              <a:rPr lang="en-US" sz="2400" i="0" dirty="0">
                <a:latin typeface="Helvetica Neue Light" charset="0"/>
                <a:ea typeface="Helvetica Neue Light" charset="0"/>
                <a:cs typeface="Helvetica Neue Light" charset="0"/>
              </a:rPr>
            </a:br>
            <a:r>
              <a:rPr lang="en-US" sz="2400" i="0" dirty="0" smtClean="0">
                <a:latin typeface="Helvetica Neue Light" charset="0"/>
                <a:ea typeface="Helvetica Neue Light" charset="0"/>
                <a:cs typeface="Helvetica Neue Light" charset="0"/>
              </a:rPr>
              <a:t/>
            </a:r>
            <a:br>
              <a:rPr lang="en-US" sz="2400" i="0" dirty="0" smtClean="0">
                <a:latin typeface="Helvetica Neue Light" charset="0"/>
                <a:ea typeface="Helvetica Neue Light" charset="0"/>
                <a:cs typeface="Helvetica Neue Light" charset="0"/>
              </a:rPr>
            </a:br>
            <a:r>
              <a:rPr lang="en-US" sz="2400" i="0" dirty="0">
                <a:latin typeface="Helvetica Neue Light" charset="0"/>
                <a:ea typeface="Helvetica Neue Light" charset="0"/>
                <a:cs typeface="Helvetica Neue Light" charset="0"/>
              </a:rPr>
              <a:t/>
            </a:r>
            <a:br>
              <a:rPr lang="en-US" sz="2400" i="0" dirty="0">
                <a:latin typeface="Helvetica Neue Light" charset="0"/>
                <a:ea typeface="Helvetica Neue Light" charset="0"/>
                <a:cs typeface="Helvetica Neue Light" charset="0"/>
              </a:rPr>
            </a:br>
            <a:r>
              <a:rPr lang="en-US" sz="2400" i="0" dirty="0" smtClean="0">
                <a:latin typeface="Helvetica Neue Light" charset="0"/>
                <a:ea typeface="Helvetica Neue Light" charset="0"/>
                <a:cs typeface="Helvetica Neue Light" charset="0"/>
              </a:rPr>
              <a:t/>
            </a:r>
            <a:br>
              <a:rPr lang="en-US" sz="2400" i="0" dirty="0" smtClean="0">
                <a:latin typeface="Helvetica Neue Light" charset="0"/>
                <a:ea typeface="Helvetica Neue Light" charset="0"/>
                <a:cs typeface="Helvetica Neue Light" charset="0"/>
              </a:rPr>
            </a:br>
            <a:r>
              <a:rPr lang="en-US" sz="2400" i="0" dirty="0">
                <a:latin typeface="Helvetica Neue Light" charset="0"/>
                <a:ea typeface="Helvetica Neue Light" charset="0"/>
                <a:cs typeface="Helvetica Neue Light" charset="0"/>
              </a:rPr>
              <a:t/>
            </a:r>
            <a:br>
              <a:rPr lang="en-US" sz="2400" i="0" dirty="0">
                <a:latin typeface="Helvetica Neue Light" charset="0"/>
                <a:ea typeface="Helvetica Neue Light" charset="0"/>
                <a:cs typeface="Helvetica Neue Light" charset="0"/>
              </a:rPr>
            </a:br>
            <a:r>
              <a:rPr lang="en-US" sz="2400" b="1" i="0" dirty="0" smtClean="0">
                <a:latin typeface="Helvetica Neue Light" charset="0"/>
                <a:ea typeface="Helvetica Neue Light" charset="0"/>
                <a:cs typeface="Helvetica Neue Light" charset="0"/>
              </a:rPr>
              <a:t>What is Nordic Noir?</a:t>
            </a:r>
            <a:endParaRPr lang="en-US" sz="2400" b="1"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p:txBody>
          <a:bodyPr/>
          <a:lstStyle/>
          <a:p>
            <a:pPr marL="0" indent="0" algn="just">
              <a:buNone/>
            </a:pPr>
            <a:endParaRPr lang="en-US" dirty="0" smtClean="0"/>
          </a:p>
          <a:p>
            <a:pPr marL="0" indent="0" algn="just">
              <a:buNone/>
            </a:pPr>
            <a:r>
              <a:rPr lang="en-US" sz="1800" dirty="0" smtClean="0"/>
              <a:t>Nordic </a:t>
            </a:r>
            <a:r>
              <a:rPr lang="en-US" sz="1800" dirty="0"/>
              <a:t>noir, also known as </a:t>
            </a:r>
            <a:r>
              <a:rPr lang="en-US" sz="1800" b="1" dirty="0"/>
              <a:t>Scandinavian noir or </a:t>
            </a:r>
            <a:r>
              <a:rPr lang="en-US" sz="1800" b="1" dirty="0" err="1"/>
              <a:t>Scandi</a:t>
            </a:r>
            <a:r>
              <a:rPr lang="en-US" sz="1800" b="1" dirty="0"/>
              <a:t> noir</a:t>
            </a:r>
            <a:r>
              <a:rPr lang="en-US" sz="1800" dirty="0"/>
              <a:t>, is </a:t>
            </a:r>
            <a:r>
              <a:rPr lang="en-US" sz="1800" b="1" dirty="0"/>
              <a:t>a genre of crime fiction </a:t>
            </a:r>
            <a:r>
              <a:rPr lang="en-US" sz="1800" dirty="0"/>
              <a:t>often written from a police point of view and set in either Scandinavia or the Nordic </a:t>
            </a:r>
            <a:r>
              <a:rPr lang="en-US" sz="1800" dirty="0" smtClean="0"/>
              <a:t>Countries.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1255" y="2248347"/>
            <a:ext cx="6089088" cy="3787841"/>
          </a:xfrm>
          <a:prstGeom prst="rect">
            <a:avLst/>
          </a:prstGeom>
        </p:spPr>
      </p:pic>
    </p:spTree>
    <p:extLst>
      <p:ext uri="{BB962C8B-B14F-4D97-AF65-F5344CB8AC3E}">
        <p14:creationId xmlns:p14="http://schemas.microsoft.com/office/powerpoint/2010/main" val="2103440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smtClean="0"/>
              <a:t/>
            </a:r>
            <a:br>
              <a:rPr lang="en-US" sz="2400" dirty="0" smtClean="0"/>
            </a:br>
            <a:r>
              <a:rPr lang="en-US" sz="2400" dirty="0"/>
              <a:t/>
            </a:r>
            <a:br>
              <a:rPr lang="en-US" sz="2400" dirty="0"/>
            </a:br>
            <a:r>
              <a:rPr lang="en-US" sz="2400" dirty="0" smtClean="0"/>
              <a:t/>
            </a:r>
            <a:br>
              <a:rPr lang="en-US" sz="2400" dirty="0" smtClean="0"/>
            </a:br>
            <a:r>
              <a:rPr lang="en-US" sz="2400" dirty="0" smtClean="0"/>
              <a:t/>
            </a:r>
            <a:br>
              <a:rPr lang="en-US" sz="2400" dirty="0" smtClean="0"/>
            </a:br>
            <a:r>
              <a:rPr lang="en-US" sz="2400" dirty="0"/>
              <a:t/>
            </a:r>
            <a:br>
              <a:rPr lang="en-US" sz="2400" dirty="0"/>
            </a:br>
            <a:r>
              <a:rPr lang="en-US" sz="2400" dirty="0" smtClean="0"/>
              <a:t/>
            </a:r>
            <a:br>
              <a:rPr lang="en-US" sz="2400" dirty="0" smtClean="0"/>
            </a:br>
            <a:r>
              <a:rPr lang="en-US" sz="2400" dirty="0" smtClean="0"/>
              <a:t>The Evolution of </a:t>
            </a:r>
            <a:br>
              <a:rPr lang="en-US" sz="2400" dirty="0" smtClean="0"/>
            </a:br>
            <a:r>
              <a:rPr lang="en-US" sz="2400" dirty="0" smtClean="0"/>
              <a:t>Film Noir</a:t>
            </a:r>
            <a:endParaRPr lang="en-US" sz="24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0880" y="559678"/>
            <a:ext cx="5629835" cy="316315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0880" y="3889894"/>
            <a:ext cx="5629835" cy="2311318"/>
          </a:xfrm>
          <a:prstGeom prst="rect">
            <a:avLst/>
          </a:prstGeom>
        </p:spPr>
      </p:pic>
      <p:sp>
        <p:nvSpPr>
          <p:cNvPr id="7" name="Rectangle 6"/>
          <p:cNvSpPr/>
          <p:nvPr/>
        </p:nvSpPr>
        <p:spPr>
          <a:xfrm>
            <a:off x="1712684" y="3722832"/>
            <a:ext cx="2220473" cy="369332"/>
          </a:xfrm>
          <a:prstGeom prst="rect">
            <a:avLst/>
          </a:prstGeom>
        </p:spPr>
        <p:txBody>
          <a:bodyPr wrap="square">
            <a:spAutoFit/>
          </a:bodyPr>
          <a:lstStyle/>
          <a:p>
            <a:r>
              <a:rPr lang="en-US" dirty="0" smtClean="0"/>
              <a:t>Film Noir – </a:t>
            </a:r>
            <a:r>
              <a:rPr lang="en-US" smtClean="0"/>
              <a:t>Neo Noir</a:t>
            </a:r>
            <a:endParaRPr lang="en-US" dirty="0"/>
          </a:p>
        </p:txBody>
      </p:sp>
    </p:spTree>
    <p:extLst>
      <p:ext uri="{BB962C8B-B14F-4D97-AF65-F5344CB8AC3E}">
        <p14:creationId xmlns:p14="http://schemas.microsoft.com/office/powerpoint/2010/main" val="211551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smtClean="0"/>
              <a:t/>
            </a:r>
            <a:br>
              <a:rPr lang="en-US" sz="2400" dirty="0" smtClean="0"/>
            </a:br>
            <a:r>
              <a:rPr lang="en-US" sz="2400" dirty="0"/>
              <a:t/>
            </a:r>
            <a:br>
              <a:rPr lang="en-US" sz="2400" dirty="0"/>
            </a:br>
            <a:r>
              <a:rPr lang="en-US" sz="2400" dirty="0" smtClean="0"/>
              <a:t/>
            </a:r>
            <a:br>
              <a:rPr lang="en-US" sz="2400" dirty="0" smtClean="0"/>
            </a:br>
            <a:r>
              <a:rPr lang="en-US" sz="2400" dirty="0" smtClean="0"/>
              <a:t/>
            </a:r>
            <a:br>
              <a:rPr lang="en-US" sz="2400" dirty="0" smtClean="0"/>
            </a:br>
            <a:r>
              <a:rPr lang="en-US" sz="2400" dirty="0"/>
              <a:t/>
            </a:r>
            <a:br>
              <a:rPr lang="en-US" sz="2400" dirty="0"/>
            </a:br>
            <a:r>
              <a:rPr lang="en-US" sz="2400" dirty="0" smtClean="0"/>
              <a:t/>
            </a:r>
            <a:br>
              <a:rPr lang="en-US" sz="2400" dirty="0" smtClean="0"/>
            </a:br>
            <a:r>
              <a:rPr lang="en-US" sz="2400" dirty="0" smtClean="0"/>
              <a:t>The Evolution of </a:t>
            </a:r>
            <a:br>
              <a:rPr lang="en-US" sz="2400" dirty="0" smtClean="0"/>
            </a:br>
            <a:r>
              <a:rPr lang="en-US" sz="2400" dirty="0" smtClean="0"/>
              <a:t>Film Noir</a:t>
            </a:r>
            <a:endParaRPr lang="en-US" sz="2400" dirty="0"/>
          </a:p>
        </p:txBody>
      </p:sp>
      <p:sp>
        <p:nvSpPr>
          <p:cNvPr id="8" name="Rectangle 7"/>
          <p:cNvSpPr/>
          <p:nvPr/>
        </p:nvSpPr>
        <p:spPr>
          <a:xfrm>
            <a:off x="1010667" y="3801707"/>
            <a:ext cx="3710568" cy="369332"/>
          </a:xfrm>
          <a:prstGeom prst="rect">
            <a:avLst/>
          </a:prstGeom>
        </p:spPr>
        <p:txBody>
          <a:bodyPr wrap="none">
            <a:spAutoFit/>
          </a:bodyPr>
          <a:lstStyle/>
          <a:p>
            <a:r>
              <a:rPr lang="en-US" dirty="0" smtClean="0"/>
              <a:t>Nordic Noir – Celtic Noir – Welsh Noir</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0356" y="404932"/>
            <a:ext cx="6120274" cy="2583116"/>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1470" b="7236"/>
          <a:stretch/>
        </p:blipFill>
        <p:spPr>
          <a:xfrm>
            <a:off x="5200355" y="3161088"/>
            <a:ext cx="6120275" cy="2798649"/>
          </a:xfrm>
          <a:prstGeom prst="rect">
            <a:avLst/>
          </a:prstGeom>
        </p:spPr>
      </p:pic>
    </p:spTree>
    <p:extLst>
      <p:ext uri="{BB962C8B-B14F-4D97-AF65-F5344CB8AC3E}">
        <p14:creationId xmlns:p14="http://schemas.microsoft.com/office/powerpoint/2010/main" val="631641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13" y="559678"/>
            <a:ext cx="3833906" cy="4952492"/>
          </a:xfrm>
        </p:spPr>
        <p:txBody>
          <a:bodyPr/>
          <a:lstStyle/>
          <a:p>
            <a:pPr algn="ctr"/>
            <a:r>
              <a:rPr lang="en-US" sz="3600" dirty="0" smtClean="0"/>
              <a:t/>
            </a:r>
            <a:br>
              <a:rPr lang="en-US" sz="3600" dirty="0" smtClean="0"/>
            </a:br>
            <a:r>
              <a:rPr lang="en-US" sz="3600" dirty="0"/>
              <a:t/>
            </a:r>
            <a:br>
              <a:rPr lang="en-US" sz="3600" dirty="0"/>
            </a:br>
            <a:r>
              <a:rPr lang="en-US" sz="3600" dirty="0" smtClean="0"/>
              <a:t/>
            </a:r>
            <a:br>
              <a:rPr lang="en-US" sz="3600" dirty="0" smtClean="0"/>
            </a:br>
            <a:r>
              <a:rPr lang="en-US" sz="3600" i="0" dirty="0">
                <a:latin typeface="Helvetica Neue Light" charset="0"/>
                <a:ea typeface="Helvetica Neue Light" charset="0"/>
                <a:cs typeface="Helvetica Neue Light" charset="0"/>
              </a:rPr>
              <a:t/>
            </a:r>
            <a:br>
              <a:rPr lang="en-US" sz="3600" i="0" dirty="0">
                <a:latin typeface="Helvetica Neue Light" charset="0"/>
                <a:ea typeface="Helvetica Neue Light" charset="0"/>
                <a:cs typeface="Helvetica Neue Light" charset="0"/>
              </a:rPr>
            </a:br>
            <a:r>
              <a:rPr lang="en-US" sz="3600" b="1" i="0" dirty="0" smtClean="0">
                <a:latin typeface="Helvetica Neue Light" charset="0"/>
                <a:ea typeface="Helvetica Neue Light" charset="0"/>
                <a:cs typeface="Helvetica Neue Light" charset="0"/>
              </a:rPr>
              <a:t>Welsh Noir </a:t>
            </a:r>
            <a:r>
              <a:rPr lang="en-US" sz="3600" i="0" dirty="0" smtClean="0">
                <a:latin typeface="Helvetica Neue Light" charset="0"/>
                <a:ea typeface="Helvetica Neue Light" charset="0"/>
                <a:cs typeface="Helvetica Neue Light" charset="0"/>
              </a:rPr>
              <a:t/>
            </a:r>
            <a:br>
              <a:rPr lang="en-US" sz="3600" i="0" dirty="0" smtClean="0">
                <a:latin typeface="Helvetica Neue Light" charset="0"/>
                <a:ea typeface="Helvetica Neue Light" charset="0"/>
                <a:cs typeface="Helvetica Neue Light" charset="0"/>
              </a:rPr>
            </a:br>
            <a:r>
              <a:rPr lang="en-US" sz="3600" i="0" dirty="0" smtClean="0">
                <a:latin typeface="Helvetica Neue Light" charset="0"/>
                <a:ea typeface="Helvetica Neue Light" charset="0"/>
                <a:cs typeface="Helvetica Neue Light" charset="0"/>
              </a:rPr>
              <a:t/>
            </a:r>
            <a:br>
              <a:rPr lang="en-US" sz="3600" i="0" dirty="0" smtClean="0">
                <a:latin typeface="Helvetica Neue Light" charset="0"/>
                <a:ea typeface="Helvetica Neue Light" charset="0"/>
                <a:cs typeface="Helvetica Neue Light" charset="0"/>
              </a:rPr>
            </a:br>
            <a:r>
              <a:rPr lang="en-US" sz="1800" i="0" dirty="0" smtClean="0">
                <a:latin typeface="Helvetica Neue Light" charset="0"/>
                <a:ea typeface="Helvetica Neue Light" charset="0"/>
                <a:cs typeface="Helvetica Neue Light" charset="0"/>
              </a:rPr>
              <a:t>Home of Dark Drama</a:t>
            </a:r>
            <a:r>
              <a:rPr lang="en-US" sz="1800" dirty="0" smtClean="0"/>
              <a:t/>
            </a:r>
            <a:br>
              <a:rPr lang="en-US" sz="1800" dirty="0" smtClean="0"/>
            </a:br>
            <a:endParaRPr lang="en-US" sz="1800"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5510"/>
          <a:stretch/>
        </p:blipFill>
        <p:spPr>
          <a:xfrm>
            <a:off x="4722607" y="3556024"/>
            <a:ext cx="3285979" cy="1956146"/>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4286"/>
          <a:stretch/>
        </p:blipFill>
        <p:spPr>
          <a:xfrm>
            <a:off x="4711850" y="1290833"/>
            <a:ext cx="3310066" cy="194527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29507" y="3556024"/>
            <a:ext cx="3441900" cy="1956146"/>
          </a:xfrm>
          <a:prstGeom prst="rect">
            <a:avLst/>
          </a:prstGeom>
        </p:spPr>
      </p:pic>
      <p:pic>
        <p:nvPicPr>
          <p:cNvPr id="10" name="Picture 9"/>
          <p:cNvPicPr>
            <a:picLocks noChangeAspect="1"/>
          </p:cNvPicPr>
          <p:nvPr/>
        </p:nvPicPr>
        <p:blipFill rotWithShape="1">
          <a:blip r:embed="rId5">
            <a:extLst>
              <a:ext uri="{28A0092B-C50C-407E-A947-70E740481C1C}">
                <a14:useLocalDpi xmlns:a14="http://schemas.microsoft.com/office/drawing/2010/main" val="0"/>
              </a:ext>
            </a:extLst>
          </a:blip>
          <a:srcRect r="13364"/>
          <a:stretch/>
        </p:blipFill>
        <p:spPr>
          <a:xfrm>
            <a:off x="8161601" y="1290833"/>
            <a:ext cx="3370598" cy="1945276"/>
          </a:xfrm>
          <a:prstGeom prst="rect">
            <a:avLst/>
          </a:prstGeom>
        </p:spPr>
      </p:pic>
    </p:spTree>
    <p:extLst>
      <p:ext uri="{BB962C8B-B14F-4D97-AF65-F5344CB8AC3E}">
        <p14:creationId xmlns:p14="http://schemas.microsoft.com/office/powerpoint/2010/main" val="12629512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r>
              <a:rPr lang="en-US" sz="3200" dirty="0" smtClean="0"/>
              <a:t/>
            </a:r>
            <a:br>
              <a:rPr lang="en-US" sz="3200" dirty="0" smtClean="0"/>
            </a:br>
            <a:endParaRPr lang="en-US" sz="2400" b="1" i="0" dirty="0">
              <a:latin typeface="Helvetica Neue Light" charset="0"/>
              <a:ea typeface="Helvetica Neue Light" charset="0"/>
              <a:cs typeface="Helvetica Neue Light" charset="0"/>
            </a:endParaRPr>
          </a:p>
        </p:txBody>
      </p:sp>
      <p:sp>
        <p:nvSpPr>
          <p:cNvPr id="4" name="Rectangle 3"/>
          <p:cNvSpPr/>
          <p:nvPr/>
        </p:nvSpPr>
        <p:spPr>
          <a:xfrm>
            <a:off x="3919925" y="2419235"/>
            <a:ext cx="4559261" cy="1015663"/>
          </a:xfrm>
          <a:prstGeom prst="rect">
            <a:avLst/>
          </a:prstGeom>
        </p:spPr>
        <p:txBody>
          <a:bodyPr wrap="none">
            <a:spAutoFit/>
          </a:bodyPr>
          <a:lstStyle/>
          <a:p>
            <a:r>
              <a:rPr lang="en-US" sz="6000" b="1" dirty="0">
                <a:latin typeface="Helvetica Neue Light" charset="0"/>
                <a:ea typeface="Helvetica Neue Light" charset="0"/>
                <a:cs typeface="Helvetica Neue Light" charset="0"/>
              </a:rPr>
              <a:t>Copper </a:t>
            </a:r>
            <a:r>
              <a:rPr lang="en-US" sz="6000" b="1" dirty="0" smtClean="0">
                <a:latin typeface="Helvetica Neue Light" charset="0"/>
                <a:ea typeface="Helvetica Neue Light" charset="0"/>
                <a:cs typeface="Helvetica Neue Light" charset="0"/>
              </a:rPr>
              <a:t>City</a:t>
            </a:r>
            <a:endParaRPr lang="en-US" sz="6000" dirty="0"/>
          </a:p>
        </p:txBody>
      </p:sp>
      <p:sp>
        <p:nvSpPr>
          <p:cNvPr id="5" name="Subtitle 2"/>
          <p:cNvSpPr txBox="1">
            <a:spLocks/>
          </p:cNvSpPr>
          <p:nvPr/>
        </p:nvSpPr>
        <p:spPr>
          <a:xfrm>
            <a:off x="3679512" y="3527882"/>
            <a:ext cx="5040085" cy="446314"/>
          </a:xfrm>
          <a:prstGeom prst="rect">
            <a:avLst/>
          </a:prstGeom>
        </p:spPr>
        <p:txBody>
          <a:bodyPr vert="horz" lIns="91440" tIns="45720" rIns="91440" bIns="45720" rtlCol="0">
            <a:noAutofit/>
          </a:bodyPr>
          <a:lst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a:lstStyle>
          <a:p>
            <a:pPr marL="0" indent="0">
              <a:buNone/>
            </a:pPr>
            <a:r>
              <a:rPr lang="en-US" sz="1400" dirty="0" smtClean="0">
                <a:latin typeface="Helvetica Neue Light" charset="0"/>
                <a:ea typeface="Helvetica Neue Light" charset="0"/>
                <a:cs typeface="Helvetica Neue Light" charset="0"/>
              </a:rPr>
              <a:t>Nordic Noir inspired concept for a new </a:t>
            </a:r>
            <a:r>
              <a:rPr lang="en-US" sz="1400" smtClean="0">
                <a:latin typeface="Helvetica Neue Light" charset="0"/>
                <a:ea typeface="Helvetica Neue Light" charset="0"/>
                <a:cs typeface="Helvetica Neue Light" charset="0"/>
              </a:rPr>
              <a:t>Netflix Original TV </a:t>
            </a:r>
            <a:r>
              <a:rPr lang="en-US" sz="1400" dirty="0" smtClean="0">
                <a:latin typeface="Helvetica Neue Light" charset="0"/>
                <a:ea typeface="Helvetica Neue Light" charset="0"/>
                <a:cs typeface="Helvetica Neue Light" charset="0"/>
              </a:rPr>
              <a:t>show</a:t>
            </a:r>
            <a:endParaRPr lang="en-US" sz="1400" dirty="0" smtClean="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17859974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i="0" dirty="0" smtClean="0">
                <a:latin typeface="Helvetica Neue Light" charset="0"/>
                <a:ea typeface="Helvetica Neue Light" charset="0"/>
                <a:cs typeface="Helvetica Neue Light" charset="0"/>
              </a:rPr>
              <a:t/>
            </a:r>
            <a:br>
              <a:rPr lang="en-US" sz="4400" i="0" dirty="0" smtClean="0">
                <a:latin typeface="Helvetica Neue Light" charset="0"/>
                <a:ea typeface="Helvetica Neue Light" charset="0"/>
                <a:cs typeface="Helvetica Neue Light" charset="0"/>
              </a:rPr>
            </a:br>
            <a:r>
              <a:rPr lang="en-US" sz="4400" i="0" dirty="0">
                <a:latin typeface="Helvetica Neue Light" charset="0"/>
                <a:ea typeface="Helvetica Neue Light" charset="0"/>
                <a:cs typeface="Helvetica Neue Light" charset="0"/>
              </a:rPr>
              <a:t/>
            </a:r>
            <a:br>
              <a:rPr lang="en-US" sz="4400" i="0" dirty="0">
                <a:latin typeface="Helvetica Neue Light" charset="0"/>
                <a:ea typeface="Helvetica Neue Light" charset="0"/>
                <a:cs typeface="Helvetica Neue Light" charset="0"/>
              </a:rPr>
            </a:br>
            <a:r>
              <a:rPr lang="en-US" sz="4400" i="0" dirty="0" smtClean="0">
                <a:latin typeface="Helvetica Neue Light" charset="0"/>
                <a:ea typeface="Helvetica Neue Light" charset="0"/>
                <a:cs typeface="Helvetica Neue Light" charset="0"/>
              </a:rPr>
              <a:t/>
            </a:r>
            <a:br>
              <a:rPr lang="en-US" sz="4400"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Copper City</a:t>
            </a: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2000" i="0" dirty="0" smtClean="0">
                <a:latin typeface="Helvetica Neue Light" charset="0"/>
                <a:ea typeface="Helvetica Neue Light" charset="0"/>
                <a:cs typeface="Helvetica Neue Light" charset="0"/>
              </a:rPr>
              <a:t>A Nordic Noir inspired TV show for the Netflix Originals Series </a:t>
            </a: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280778" y="559678"/>
            <a:ext cx="5833533" cy="5655156"/>
          </a:xfrm>
        </p:spPr>
        <p:txBody>
          <a:bodyPr>
            <a:normAutofit/>
          </a:bodyPr>
          <a:lstStyle/>
          <a:p>
            <a:pPr marL="0" indent="0" algn="just">
              <a:buNone/>
            </a:pPr>
            <a:endParaRPr lang="en-US" sz="1800" i="1" dirty="0" smtClean="0"/>
          </a:p>
          <a:p>
            <a:pPr marL="0" indent="0" algn="just">
              <a:buNone/>
            </a:pPr>
            <a:r>
              <a:rPr lang="en-US" sz="1800" i="1" dirty="0" smtClean="0"/>
              <a:t>Copper City </a:t>
            </a:r>
            <a:r>
              <a:rPr lang="en-US" sz="1800" dirty="0" smtClean="0"/>
              <a:t>is </a:t>
            </a:r>
            <a:r>
              <a:rPr lang="en-US" sz="1800" dirty="0" smtClean="0"/>
              <a:t>a forthcoming (release autumn </a:t>
            </a:r>
            <a:r>
              <a:rPr lang="en-US" sz="1800" dirty="0" smtClean="0"/>
              <a:t>2020) </a:t>
            </a:r>
            <a:r>
              <a:rPr lang="en-US" sz="1800" dirty="0" smtClean="0"/>
              <a:t>Nordic Noir inspired Netflix Original. </a:t>
            </a:r>
            <a:r>
              <a:rPr lang="en-US" sz="1800" b="1" dirty="0" smtClean="0"/>
              <a:t>Season 1 </a:t>
            </a:r>
            <a:r>
              <a:rPr lang="en-US" sz="1800" dirty="0" smtClean="0"/>
              <a:t>will consist of </a:t>
            </a:r>
            <a:r>
              <a:rPr lang="en-US" sz="1800" b="1" dirty="0" smtClean="0"/>
              <a:t>10 </a:t>
            </a:r>
            <a:r>
              <a:rPr lang="en-US" sz="1800" b="1" dirty="0" smtClean="0"/>
              <a:t>episodes </a:t>
            </a:r>
            <a:r>
              <a:rPr lang="en-US" sz="1800" dirty="0" smtClean="0"/>
              <a:t>that all connect to the </a:t>
            </a:r>
            <a:r>
              <a:rPr lang="en-US" sz="1800" dirty="0" smtClean="0"/>
              <a:t>themes </a:t>
            </a:r>
            <a:r>
              <a:rPr lang="en-US" sz="1800" dirty="0" smtClean="0"/>
              <a:t>of </a:t>
            </a:r>
            <a:r>
              <a:rPr lang="en-US" sz="1800" dirty="0" smtClean="0"/>
              <a:t>‘Copper City’  </a:t>
            </a:r>
            <a:r>
              <a:rPr lang="en-US" sz="1800" dirty="0" smtClean="0"/>
              <a:t>exploring (and pushing the boundaries) of the familiar </a:t>
            </a:r>
            <a:r>
              <a:rPr lang="en-US" sz="1800" b="1" dirty="0" smtClean="0"/>
              <a:t>Nordic Noir</a:t>
            </a:r>
            <a:r>
              <a:rPr lang="en-US" sz="1800" dirty="0" smtClean="0"/>
              <a:t> </a:t>
            </a:r>
            <a:r>
              <a:rPr lang="en-US" sz="1800" u="sng" dirty="0" smtClean="0"/>
              <a:t>genre</a:t>
            </a:r>
            <a:r>
              <a:rPr lang="en-US" sz="1800" dirty="0" smtClean="0"/>
              <a:t> conventions.</a:t>
            </a:r>
          </a:p>
          <a:p>
            <a:pPr algn="just"/>
            <a:endParaRPr lang="en-US" sz="1800" dirty="0"/>
          </a:p>
          <a:p>
            <a:pPr algn="just"/>
            <a:endParaRPr lang="en-US"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0779" y="2859318"/>
            <a:ext cx="5833533" cy="3281362"/>
          </a:xfrm>
          <a:prstGeom prst="rect">
            <a:avLst/>
          </a:prstGeom>
        </p:spPr>
      </p:pic>
    </p:spTree>
    <p:extLst>
      <p:ext uri="{BB962C8B-B14F-4D97-AF65-F5344CB8AC3E}">
        <p14:creationId xmlns:p14="http://schemas.microsoft.com/office/powerpoint/2010/main" val="20398636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849086"/>
            <a:ext cx="3833906" cy="4663084"/>
          </a:xfrm>
        </p:spPr>
        <p:txBody>
          <a:bodyPr>
            <a:normAutofit/>
          </a:bodyPr>
          <a:lstStyle/>
          <a:p>
            <a:pPr>
              <a:lnSpc>
                <a:spcPct val="150000"/>
              </a:lnSpc>
            </a:pPr>
            <a:r>
              <a:rPr lang="en-US" sz="3200" b="1" i="0" dirty="0" smtClean="0">
                <a:latin typeface="Helvetica Neue" charset="0"/>
                <a:ea typeface="Helvetica Neue" charset="0"/>
                <a:cs typeface="Helvetica Neue" charset="0"/>
              </a:rPr>
              <a:t>Copper City</a:t>
            </a:r>
            <a:r>
              <a:rPr lang="en-US" sz="2400" b="1" i="0" dirty="0">
                <a:latin typeface="Helvetica Neue" charset="0"/>
                <a:ea typeface="Helvetica Neue" charset="0"/>
                <a:cs typeface="Helvetica Neue" charset="0"/>
              </a:rPr>
              <a:t/>
            </a:r>
            <a:br>
              <a:rPr lang="en-US" sz="2400" b="1" i="0" dirty="0">
                <a:latin typeface="Helvetica Neue" charset="0"/>
                <a:ea typeface="Helvetica Neue" charset="0"/>
                <a:cs typeface="Helvetica Neue" charset="0"/>
              </a:rPr>
            </a:br>
            <a:r>
              <a:rPr lang="en-US" sz="2000" b="1" i="0" dirty="0" smtClean="0">
                <a:latin typeface="Helvetica Neue" charset="0"/>
                <a:ea typeface="Helvetica Neue" charset="0"/>
                <a:cs typeface="Helvetica Neue" charset="0"/>
              </a:rPr>
              <a:t>location as character</a:t>
            </a:r>
            <a:br>
              <a:rPr lang="en-US" sz="2000" b="1" i="0" dirty="0" smtClean="0">
                <a:latin typeface="Helvetica Neue" charset="0"/>
                <a:ea typeface="Helvetica Neue" charset="0"/>
                <a:cs typeface="Helvetica Neue" charset="0"/>
              </a:rPr>
            </a:br>
            <a:r>
              <a:rPr lang="en-US" sz="1800" i="0" dirty="0">
                <a:latin typeface="Helvetica Neue" charset="0"/>
                <a:ea typeface="Helvetica Neue" charset="0"/>
                <a:cs typeface="Helvetica Neue" charset="0"/>
              </a:rPr>
              <a:t> Place and Space</a:t>
            </a:r>
          </a:p>
        </p:txBody>
      </p:sp>
      <p:sp>
        <p:nvSpPr>
          <p:cNvPr id="3" name="Content Placeholder 2"/>
          <p:cNvSpPr>
            <a:spLocks noGrp="1"/>
          </p:cNvSpPr>
          <p:nvPr>
            <p:ph idx="1"/>
          </p:nvPr>
        </p:nvSpPr>
        <p:spPr>
          <a:xfrm>
            <a:off x="664029" y="2684592"/>
            <a:ext cx="3931877" cy="3052179"/>
          </a:xfrm>
        </p:spPr>
        <p:txBody>
          <a:bodyPr>
            <a:normAutofit/>
          </a:bodyPr>
          <a:lstStyle/>
          <a:p>
            <a:pPr marL="0" indent="0" algn="r">
              <a:lnSpc>
                <a:spcPct val="150000"/>
              </a:lnSpc>
              <a:buNone/>
            </a:pPr>
            <a:endParaRPr lang="en-US" sz="1200" b="1" dirty="0" smtClean="0">
              <a:latin typeface="Helvetica Neue" charset="0"/>
              <a:ea typeface="Helvetica Neue" charset="0"/>
              <a:cs typeface="Helvetica Neue" charset="0"/>
            </a:endParaRPr>
          </a:p>
          <a:p>
            <a:pPr marL="0" indent="0" algn="r">
              <a:lnSpc>
                <a:spcPct val="150000"/>
              </a:lnSpc>
              <a:buNone/>
            </a:pPr>
            <a:r>
              <a:rPr lang="en-US" sz="1200" b="1" dirty="0" smtClean="0">
                <a:latin typeface="Helvetica Neue" charset="0"/>
                <a:ea typeface="Helvetica Neue" charset="0"/>
                <a:cs typeface="Helvetica Neue" charset="0"/>
              </a:rPr>
              <a:t>Copper City </a:t>
            </a:r>
            <a:r>
              <a:rPr lang="en-US" sz="1200" dirty="0" smtClean="0">
                <a:latin typeface="Helvetica Neue" charset="0"/>
                <a:ea typeface="Helvetica Neue" charset="0"/>
                <a:cs typeface="Helvetica Neue" charset="0"/>
              </a:rPr>
              <a:t>– set in and around Swansea</a:t>
            </a:r>
          </a:p>
          <a:p>
            <a:pPr marL="0" indent="0" algn="r">
              <a:lnSpc>
                <a:spcPct val="150000"/>
              </a:lnSpc>
              <a:buNone/>
            </a:pPr>
            <a:r>
              <a:rPr lang="en-US" sz="1200" dirty="0" smtClean="0">
                <a:latin typeface="Helvetica Neue" charset="0"/>
                <a:ea typeface="Helvetica Neue" charset="0"/>
                <a:cs typeface="Helvetica Neue" charset="0"/>
              </a:rPr>
              <a:t>Combines both urban decay and rural hinterland as settings for Nordic (Welsh) Noir inspired drama</a:t>
            </a:r>
          </a:p>
          <a:p>
            <a:pPr marL="0" indent="0" algn="r">
              <a:lnSpc>
                <a:spcPct val="150000"/>
              </a:lnSpc>
              <a:buNone/>
            </a:pPr>
            <a:r>
              <a:rPr lang="en-US" sz="1200" dirty="0" smtClean="0">
                <a:latin typeface="Helvetica Neue" charset="0"/>
                <a:ea typeface="Helvetica Neue" charset="0"/>
                <a:cs typeface="Helvetica Neue" charset="0"/>
              </a:rPr>
              <a:t>By focusing on location as character there becomes a considerable number of options for creating the visual imagery to help evoke a sense of place along with the underlying atmosphere</a:t>
            </a:r>
            <a:endParaRPr lang="en-US" sz="1200" dirty="0">
              <a:latin typeface="Helvetica Neue" charset="0"/>
              <a:ea typeface="Helvetica Neue" charset="0"/>
              <a:cs typeface="Helvetica Neue" charset="0"/>
            </a:endParaRPr>
          </a:p>
        </p:txBody>
      </p:sp>
      <p:pic>
        <p:nvPicPr>
          <p:cNvPr id="4104" name="Picture 8" descr="mage result for swan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143" y="1001235"/>
            <a:ext cx="6536872" cy="4358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0648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679371" cy="4952492"/>
          </a:xfrm>
        </p:spPr>
        <p:txBody>
          <a:bodyPr>
            <a:normAutofit/>
          </a:bodyPr>
          <a:lstStyle/>
          <a:p>
            <a:r>
              <a:rPr lang="en-US" sz="2400" b="1" i="0" dirty="0" smtClean="0">
                <a:latin typeface="Helvetica Neue Light" charset="0"/>
                <a:ea typeface="Helvetica Neue Light" charset="0"/>
                <a:cs typeface="Helvetica Neue Light" charset="0"/>
              </a:rPr>
              <a:t/>
            </a:r>
            <a:br>
              <a:rPr lang="en-US" sz="2400" b="1" i="0" dirty="0" smtClean="0">
                <a:latin typeface="Helvetica Neue Light" charset="0"/>
                <a:ea typeface="Helvetica Neue Light" charset="0"/>
                <a:cs typeface="Helvetica Neue Light" charset="0"/>
              </a:rPr>
            </a:br>
            <a:r>
              <a:rPr lang="en-US" sz="2400" b="1" i="0" dirty="0" smtClean="0">
                <a:latin typeface="Helvetica Neue Light" charset="0"/>
                <a:ea typeface="Helvetica Neue Light" charset="0"/>
                <a:cs typeface="Helvetica Neue Light" charset="0"/>
              </a:rPr>
              <a:t>establishing shots</a:t>
            </a:r>
            <a:br>
              <a:rPr lang="en-US" sz="2400" b="1" i="0" dirty="0" smtClean="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
            </a:r>
            <a:br>
              <a:rPr lang="en-US" sz="2400" b="1" i="0" dirty="0">
                <a:latin typeface="Helvetica Neue Light" charset="0"/>
                <a:ea typeface="Helvetica Neue Light" charset="0"/>
                <a:cs typeface="Helvetica Neue Light" charset="0"/>
              </a:rPr>
            </a:br>
            <a:r>
              <a:rPr lang="en-US" sz="1600" i="0" dirty="0">
                <a:latin typeface="Helvetica Neue Light" charset="0"/>
                <a:ea typeface="Helvetica Neue Light" charset="0"/>
                <a:cs typeface="Helvetica Neue Light" charset="0"/>
              </a:rPr>
              <a:t> setting the scene</a:t>
            </a:r>
            <a:endParaRPr lang="en-US" sz="2400" i="0" dirty="0">
              <a:latin typeface="Helvetica Neue Light" charset="0"/>
              <a:ea typeface="Helvetica Neue Light" charset="0"/>
              <a:cs typeface="Helvetica Neue Light" charset="0"/>
            </a:endParaRPr>
          </a:p>
        </p:txBody>
      </p:sp>
      <p:sp>
        <p:nvSpPr>
          <p:cNvPr id="4" name="TextBox 3"/>
          <p:cNvSpPr txBox="1"/>
          <p:nvPr/>
        </p:nvSpPr>
        <p:spPr>
          <a:xfrm>
            <a:off x="2849399" y="2188028"/>
            <a:ext cx="1487908" cy="369332"/>
          </a:xfrm>
          <a:prstGeom prst="rect">
            <a:avLst/>
          </a:prstGeom>
          <a:noFill/>
        </p:spPr>
        <p:txBody>
          <a:bodyPr wrap="none" rtlCol="0">
            <a:spAutoFit/>
          </a:bodyPr>
          <a:lstStyle/>
          <a:p>
            <a:r>
              <a:rPr lang="en-US"/>
              <a:t>s</a:t>
            </a:r>
            <a:r>
              <a:rPr lang="en-US" smtClean="0"/>
              <a:t>tatic/moving</a:t>
            </a:r>
            <a:endParaRPr lang="en-US"/>
          </a:p>
        </p:txBody>
      </p:sp>
      <p:sp>
        <p:nvSpPr>
          <p:cNvPr id="5" name="Rectangle 4"/>
          <p:cNvSpPr/>
          <p:nvPr/>
        </p:nvSpPr>
        <p:spPr>
          <a:xfrm>
            <a:off x="4741795" y="4996544"/>
            <a:ext cx="6344237" cy="1200329"/>
          </a:xfrm>
          <a:prstGeom prst="rect">
            <a:avLst/>
          </a:prstGeom>
        </p:spPr>
        <p:txBody>
          <a:bodyPr wrap="square">
            <a:spAutoFit/>
          </a:bodyPr>
          <a:lstStyle/>
          <a:p>
            <a:pPr algn="just"/>
            <a:r>
              <a:rPr lang="en-US" sz="1200" dirty="0">
                <a:latin typeface="Helvetica Neue" charset="0"/>
                <a:ea typeface="Helvetica Neue" charset="0"/>
                <a:cs typeface="Helvetica Neue" charset="0"/>
              </a:rPr>
              <a:t>An </a:t>
            </a:r>
            <a:r>
              <a:rPr lang="en-US" sz="1200" b="1" dirty="0">
                <a:latin typeface="Helvetica Neue" charset="0"/>
                <a:ea typeface="Helvetica Neue" charset="0"/>
                <a:cs typeface="Helvetica Neue" charset="0"/>
              </a:rPr>
              <a:t>establishing shot </a:t>
            </a:r>
            <a:r>
              <a:rPr lang="en-US" sz="1200" dirty="0">
                <a:latin typeface="Helvetica Neue" charset="0"/>
                <a:ea typeface="Helvetica Neue" charset="0"/>
                <a:cs typeface="Helvetica Neue" charset="0"/>
              </a:rPr>
              <a:t>is a long shot at the start of a scene (or sequence) that shows things from a distance. Often an aerial shot, it is intended to help identify and orient the location or time for the scene and action that follow</a:t>
            </a:r>
            <a:r>
              <a:rPr lang="en-US" sz="1200" dirty="0" smtClean="0">
                <a:latin typeface="Helvetica Neue" charset="0"/>
                <a:ea typeface="Helvetica Neue" charset="0"/>
                <a:cs typeface="Helvetica Neue" charset="0"/>
              </a:rPr>
              <a:t>. </a:t>
            </a:r>
            <a:r>
              <a:rPr lang="en-US" sz="1200" dirty="0">
                <a:latin typeface="Helvetica Neue" charset="0"/>
                <a:ea typeface="Helvetica Neue" charset="0"/>
                <a:cs typeface="Helvetica Neue" charset="0"/>
              </a:rPr>
              <a:t>A </a:t>
            </a:r>
            <a:r>
              <a:rPr lang="en-US" sz="1200" b="1" dirty="0">
                <a:latin typeface="Helvetica Neue" charset="0"/>
                <a:ea typeface="Helvetica Neue" charset="0"/>
                <a:cs typeface="Helvetica Neue" charset="0"/>
              </a:rPr>
              <a:t>close-up shot</a:t>
            </a:r>
            <a:r>
              <a:rPr lang="en-US" sz="1200" dirty="0">
                <a:latin typeface="Helvetica Neue" charset="0"/>
                <a:ea typeface="Helvetica Neue" charset="0"/>
                <a:cs typeface="Helvetica Neue" charset="0"/>
              </a:rPr>
              <a:t> can also be used at the beginning of a scene to </a:t>
            </a:r>
            <a:r>
              <a:rPr lang="en-US" sz="1200" b="1" dirty="0">
                <a:latin typeface="Helvetica Neue" charset="0"/>
                <a:ea typeface="Helvetica Neue" charset="0"/>
                <a:cs typeface="Helvetica Neue" charset="0"/>
              </a:rPr>
              <a:t>establish</a:t>
            </a:r>
            <a:r>
              <a:rPr lang="en-US" sz="1200" dirty="0">
                <a:latin typeface="Helvetica Neue" charset="0"/>
                <a:ea typeface="Helvetica Neue" charset="0"/>
                <a:cs typeface="Helvetica Neue" charset="0"/>
              </a:rPr>
              <a:t> the setting (such as, for the lecture hall scene, a </a:t>
            </a:r>
            <a:r>
              <a:rPr lang="en-US" sz="1200" b="1" dirty="0">
                <a:latin typeface="Helvetica Neue" charset="0"/>
                <a:ea typeface="Helvetica Neue" charset="0"/>
                <a:cs typeface="Helvetica Neue" charset="0"/>
              </a:rPr>
              <a:t>shot</a:t>
            </a:r>
            <a:r>
              <a:rPr lang="en-US" sz="1200" dirty="0">
                <a:latin typeface="Helvetica Neue" charset="0"/>
                <a:ea typeface="Helvetica Neue" charset="0"/>
                <a:cs typeface="Helvetica Neue" charset="0"/>
              </a:rPr>
              <a:t> of a pencil writing notes). An </a:t>
            </a:r>
            <a:r>
              <a:rPr lang="en-US" sz="1200" b="1" dirty="0">
                <a:latin typeface="Helvetica Neue" charset="0"/>
                <a:ea typeface="Helvetica Neue" charset="0"/>
                <a:cs typeface="Helvetica Neue" charset="0"/>
              </a:rPr>
              <a:t>establishing shot</a:t>
            </a:r>
            <a:r>
              <a:rPr lang="en-US" sz="1200" dirty="0">
                <a:latin typeface="Helvetica Neue" charset="0"/>
                <a:ea typeface="Helvetica Neue" charset="0"/>
                <a:cs typeface="Helvetica Neue" charset="0"/>
              </a:rPr>
              <a:t> may also </a:t>
            </a:r>
            <a:r>
              <a:rPr lang="en-US" sz="1200" b="1" dirty="0">
                <a:latin typeface="Helvetica Neue" charset="0"/>
                <a:ea typeface="Helvetica Neue" charset="0"/>
                <a:cs typeface="Helvetica Neue" charset="0"/>
              </a:rPr>
              <a:t>establish</a:t>
            </a:r>
            <a:r>
              <a:rPr lang="en-US" sz="1200" dirty="0">
                <a:latin typeface="Helvetica Neue" charset="0"/>
                <a:ea typeface="Helvetica Neue" charset="0"/>
                <a:cs typeface="Helvetica Neue" charset="0"/>
              </a:rPr>
              <a:t> a concept, rather than a location.</a:t>
            </a:r>
          </a:p>
        </p:txBody>
      </p:sp>
      <p:pic>
        <p:nvPicPr>
          <p:cNvPr id="7" name="Picture 8" descr="mage result for swan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412" y="696435"/>
            <a:ext cx="6285620" cy="4191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463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t/>
            </a:r>
            <a:br>
              <a:rPr lang="en-US" dirty="0" smtClean="0"/>
            </a:br>
            <a:r>
              <a:rPr lang="en-US" dirty="0" smtClean="0"/>
              <a:t/>
            </a:r>
            <a:br>
              <a:rPr lang="en-US" dirty="0" smtClean="0"/>
            </a:br>
            <a:r>
              <a:rPr lang="en-US" sz="3200" b="1" i="0" dirty="0" smtClean="0">
                <a:latin typeface="Helvetica Neue Light" charset="0"/>
                <a:ea typeface="Helvetica Neue Light" charset="0"/>
                <a:cs typeface="Helvetica Neue Light" charset="0"/>
              </a:rPr>
              <a:t>Copper City</a:t>
            </a: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2000" b="1" i="0" dirty="0" smtClean="0">
                <a:latin typeface="Helvetica Neue Light" charset="0"/>
                <a:ea typeface="Helvetica Neue Light" charset="0"/>
                <a:cs typeface="Helvetica Neue Light" charset="0"/>
              </a:rPr>
              <a:t>theme and variations</a:t>
            </a: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1800" i="0" dirty="0" smtClean="0">
                <a:latin typeface="Helvetica Neue Light" charset="0"/>
                <a:ea typeface="Helvetica Neue Light" charset="0"/>
                <a:cs typeface="Helvetica Neue Light" charset="0"/>
              </a:rPr>
              <a:t>murder, suicide, death, decay, isolation, alienation..</a:t>
            </a:r>
            <a:br>
              <a:rPr lang="en-US" sz="1800" i="0" dirty="0" smtClean="0">
                <a:latin typeface="Helvetica Neue Light" charset="0"/>
                <a:ea typeface="Helvetica Neue Light" charset="0"/>
                <a:cs typeface="Helvetica Neue Light" charset="0"/>
              </a:rPr>
            </a:br>
            <a:r>
              <a:rPr lang="en-US" sz="1800" i="0" dirty="0">
                <a:latin typeface="Helvetica Neue Light" charset="0"/>
                <a:ea typeface="Helvetica Neue Light" charset="0"/>
                <a:cs typeface="Helvetica Neue Light" charset="0"/>
              </a:rPr>
              <a:t/>
            </a:r>
            <a:br>
              <a:rPr lang="en-US" sz="1800" i="0" dirty="0">
                <a:latin typeface="Helvetica Neue Light" charset="0"/>
                <a:ea typeface="Helvetica Neue Light" charset="0"/>
                <a:cs typeface="Helvetica Neue Light" charset="0"/>
              </a:rPr>
            </a:br>
            <a:r>
              <a:rPr lang="en-US" sz="1800" i="0" dirty="0" smtClean="0">
                <a:latin typeface="Helvetica Neue Light" charset="0"/>
                <a:ea typeface="Helvetica Neue Light" charset="0"/>
                <a:cs typeface="Helvetica Neue Light" charset="0"/>
              </a:rPr>
              <a:t>‘lone’ character </a:t>
            </a:r>
            <a:endParaRPr lang="en-US" sz="1800" i="0" dirty="0">
              <a:latin typeface="Helvetica Neue Light" charset="0"/>
              <a:ea typeface="Helvetica Neue Light" charset="0"/>
              <a:cs typeface="Helvetica Neue Light" charset="0"/>
            </a:endParaRPr>
          </a:p>
        </p:txBody>
      </p:sp>
      <p:pic>
        <p:nvPicPr>
          <p:cNvPr id="4098" name="Picture 2" descr="mage result for nordic noi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90457" y="1621909"/>
            <a:ext cx="6248400" cy="352732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mage result for nordic noir"/>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9328303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8"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197" y="313645"/>
            <a:ext cx="5605272" cy="291941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mage result for swansea be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5857" y="313645"/>
            <a:ext cx="4659085" cy="310888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mage result for swansea woo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297" y="3422525"/>
            <a:ext cx="5529071" cy="3114168"/>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descr="elated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5856" y="3422525"/>
            <a:ext cx="4659085" cy="27350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585856" y="6194731"/>
            <a:ext cx="3767378" cy="338554"/>
          </a:xfrm>
          <a:prstGeom prst="rect">
            <a:avLst/>
          </a:prstGeom>
          <a:noFill/>
        </p:spPr>
        <p:txBody>
          <a:bodyPr wrap="none" rtlCol="0">
            <a:spAutoFit/>
          </a:bodyPr>
          <a:lstStyle/>
          <a:p>
            <a:r>
              <a:rPr lang="en-US" sz="1600" dirty="0">
                <a:latin typeface="Helvetica Neue Light" charset="0"/>
                <a:ea typeface="Helvetica Neue Light" charset="0"/>
                <a:cs typeface="Helvetica Neue Light" charset="0"/>
              </a:rPr>
              <a:t>l</a:t>
            </a:r>
            <a:r>
              <a:rPr lang="en-US" sz="1600" dirty="0" smtClean="0">
                <a:latin typeface="Helvetica Neue Light" charset="0"/>
                <a:ea typeface="Helvetica Neue Light" charset="0"/>
                <a:cs typeface="Helvetica Neue Light" charset="0"/>
              </a:rPr>
              <a:t>ocations – town, beach, woods</a:t>
            </a:r>
            <a:r>
              <a:rPr lang="is-IS" sz="1600" dirty="0" smtClean="0">
                <a:latin typeface="Helvetica Neue Light" charset="0"/>
                <a:ea typeface="Helvetica Neue Light" charset="0"/>
                <a:cs typeface="Helvetica Neue Light" charset="0"/>
              </a:rPr>
              <a:t>…moors</a:t>
            </a:r>
            <a:endParaRPr lang="en-US" sz="1600"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13300089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42" name="Picture 2" descr="mage result for swansea urban dec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42" y="3407229"/>
            <a:ext cx="4784271" cy="318951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mage result for swansea urban dec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242" y="544287"/>
            <a:ext cx="4779558" cy="2732314"/>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mage result for swansea wind street alle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6871" y="500744"/>
            <a:ext cx="4163786" cy="55517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536871" y="6227411"/>
            <a:ext cx="1383712" cy="369332"/>
          </a:xfrm>
          <a:prstGeom prst="rect">
            <a:avLst/>
          </a:prstGeom>
          <a:noFill/>
        </p:spPr>
        <p:txBody>
          <a:bodyPr wrap="none" rtlCol="0">
            <a:spAutoFit/>
          </a:bodyPr>
          <a:lstStyle/>
          <a:p>
            <a:r>
              <a:rPr lang="en-US" dirty="0" smtClean="0">
                <a:latin typeface="Helvetica Neue Thin" charset="0"/>
                <a:ea typeface="Helvetica Neue Thin" charset="0"/>
                <a:cs typeface="Helvetica Neue Thin" charset="0"/>
              </a:rPr>
              <a:t>urban decay</a:t>
            </a:r>
            <a:endParaRPr lang="en-US" dirty="0">
              <a:latin typeface="Helvetica Neue Thin" charset="0"/>
              <a:ea typeface="Helvetica Neue Thin" charset="0"/>
              <a:cs typeface="Helvetica Neue Thin" charset="0"/>
            </a:endParaRPr>
          </a:p>
        </p:txBody>
      </p:sp>
    </p:spTree>
    <p:extLst>
      <p:ext uri="{BB962C8B-B14F-4D97-AF65-F5344CB8AC3E}">
        <p14:creationId xmlns:p14="http://schemas.microsoft.com/office/powerpoint/2010/main" val="3026368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7"/>
            <a:ext cx="3548744" cy="5242407"/>
          </a:xfrm>
        </p:spPr>
        <p:txBody>
          <a:bodyPr>
            <a:normAutofit/>
          </a:bodyPr>
          <a:lstStyle/>
          <a:p>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
            </a:r>
            <a:br>
              <a:rPr lang="en-US" sz="3200" b="1" i="0" dirty="0" smtClean="0">
                <a:latin typeface="Helvetica Neue Light" charset="0"/>
                <a:ea typeface="Helvetica Neue Light" charset="0"/>
                <a:cs typeface="Helvetica Neue Light" charset="0"/>
              </a:rPr>
            </a:br>
            <a:r>
              <a:rPr lang="en-US" sz="2400" b="1" i="0" dirty="0" smtClean="0">
                <a:latin typeface="Helvetica Neue Light" charset="0"/>
                <a:ea typeface="Helvetica Neue Light" charset="0"/>
                <a:cs typeface="Helvetica Neue Light" charset="0"/>
              </a:rPr>
              <a:t>Copper City</a:t>
            </a:r>
            <a:r>
              <a:rPr lang="en-US" sz="2800" b="1" i="0" dirty="0" smtClean="0">
                <a:latin typeface="Helvetica Neue Light" charset="0"/>
                <a:ea typeface="Helvetica Neue Light" charset="0"/>
                <a:cs typeface="Helvetica Neue Light" charset="0"/>
              </a:rPr>
              <a:t/>
            </a:r>
            <a:br>
              <a:rPr lang="en-US" sz="2800" b="1" i="0" dirty="0" smtClean="0">
                <a:latin typeface="Helvetica Neue Light" charset="0"/>
                <a:ea typeface="Helvetica Neue Light" charset="0"/>
                <a:cs typeface="Helvetica Neue Light" charset="0"/>
              </a:rPr>
            </a:br>
            <a:r>
              <a:rPr lang="en-US" sz="2800" b="1" i="0" dirty="0">
                <a:latin typeface="Helvetica Neue Light" charset="0"/>
                <a:ea typeface="Helvetica Neue Light" charset="0"/>
                <a:cs typeface="Helvetica Neue Light" charset="0"/>
              </a:rPr>
              <a:t/>
            </a:r>
            <a:br>
              <a:rPr lang="en-US" sz="2800" b="1" i="0" dirty="0">
                <a:latin typeface="Helvetica Neue Light" charset="0"/>
                <a:ea typeface="Helvetica Neue Light" charset="0"/>
                <a:cs typeface="Helvetica Neue Light" charset="0"/>
              </a:rPr>
            </a:br>
            <a:r>
              <a:rPr lang="en-US" sz="1800" b="1" i="0" dirty="0" smtClean="0">
                <a:latin typeface="Helvetica Neue Light" charset="0"/>
                <a:ea typeface="Helvetica Neue Light" charset="0"/>
                <a:cs typeface="Helvetica Neue Light" charset="0"/>
              </a:rPr>
              <a:t>Episode 1</a:t>
            </a:r>
            <a:br>
              <a:rPr lang="en-US" sz="1800" b="1" i="0" dirty="0" smtClean="0">
                <a:latin typeface="Helvetica Neue Light" charset="0"/>
                <a:ea typeface="Helvetica Neue Light" charset="0"/>
                <a:cs typeface="Helvetica Neue Light" charset="0"/>
              </a:rPr>
            </a:br>
            <a:r>
              <a:rPr lang="en-US" sz="1800" b="1" i="0" dirty="0" smtClean="0">
                <a:latin typeface="Helvetica Neue Light" charset="0"/>
                <a:ea typeface="Helvetica Neue Light" charset="0"/>
                <a:cs typeface="Helvetica Neue Light" charset="0"/>
              </a:rPr>
              <a:t/>
            </a:r>
            <a:br>
              <a:rPr lang="en-US" sz="1800" b="1" i="0" dirty="0" smtClean="0">
                <a:latin typeface="Helvetica Neue Light" charset="0"/>
                <a:ea typeface="Helvetica Neue Light" charset="0"/>
                <a:cs typeface="Helvetica Neue Light" charset="0"/>
              </a:rPr>
            </a:br>
            <a:r>
              <a:rPr lang="en-US" sz="1800" b="1" i="0" dirty="0" smtClean="0">
                <a:latin typeface="Helvetica Neue Light" charset="0"/>
                <a:ea typeface="Helvetica Neue Light" charset="0"/>
                <a:cs typeface="Helvetica Neue Light" charset="0"/>
              </a:rPr>
              <a:t>[WOKING TITLES]</a:t>
            </a:r>
            <a:br>
              <a:rPr lang="en-US" sz="1800" b="1" i="0" dirty="0" smtClean="0">
                <a:latin typeface="Helvetica Neue Light" charset="0"/>
                <a:ea typeface="Helvetica Neue Light" charset="0"/>
                <a:cs typeface="Helvetica Neue Light" charset="0"/>
              </a:rPr>
            </a:br>
            <a:r>
              <a:rPr lang="en-US" sz="2000" b="1" i="0" dirty="0" smtClean="0">
                <a:latin typeface="Helvetica Neue Light" charset="0"/>
                <a:ea typeface="Helvetica Neue Light" charset="0"/>
                <a:cs typeface="Helvetica Neue Light" charset="0"/>
              </a:rPr>
              <a:t/>
            </a:r>
            <a:br>
              <a:rPr lang="en-US" sz="2000" b="1" i="0" dirty="0" smtClean="0">
                <a:latin typeface="Helvetica Neue Light" charset="0"/>
                <a:ea typeface="Helvetica Neue Light" charset="0"/>
                <a:cs typeface="Helvetica Neue Light" charset="0"/>
              </a:rPr>
            </a:br>
            <a:r>
              <a:rPr lang="en-US" sz="2000" b="1" i="0" dirty="0" smtClean="0">
                <a:latin typeface="Helvetica Neue Light" charset="0"/>
                <a:ea typeface="Helvetica Neue Light" charset="0"/>
                <a:cs typeface="Helvetica Neue Light" charset="0"/>
              </a:rPr>
              <a:t>the malachite mysteries</a:t>
            </a:r>
            <a:br>
              <a:rPr lang="en-US" sz="2000" b="1" i="0" dirty="0" smtClean="0">
                <a:latin typeface="Helvetica Neue Light" charset="0"/>
                <a:ea typeface="Helvetica Neue Light" charset="0"/>
                <a:cs typeface="Helvetica Neue Light" charset="0"/>
              </a:rPr>
            </a:br>
            <a:r>
              <a:rPr lang="en-US" sz="2000" b="1" i="0" dirty="0" smtClean="0">
                <a:latin typeface="Helvetica Neue Light" charset="0"/>
                <a:ea typeface="Helvetica Neue Light" charset="0"/>
                <a:cs typeface="Helvetica Neue Light" charset="0"/>
              </a:rPr>
              <a:t/>
            </a:r>
            <a:br>
              <a:rPr lang="en-US" sz="2000" b="1" i="0" dirty="0" smtClean="0">
                <a:latin typeface="Helvetica Neue Light" charset="0"/>
                <a:ea typeface="Helvetica Neue Light" charset="0"/>
                <a:cs typeface="Helvetica Neue Light" charset="0"/>
              </a:rPr>
            </a:br>
            <a:r>
              <a:rPr lang="en-US" sz="2000" i="0" dirty="0" smtClean="0">
                <a:latin typeface="Helvetica Neue Light" charset="0"/>
                <a:ea typeface="Helvetica Neue Light" charset="0"/>
                <a:cs typeface="Helvetica Neue Light" charset="0"/>
              </a:rPr>
              <a:t>or</a:t>
            </a:r>
            <a:r>
              <a:rPr lang="is-IS" sz="2000" i="0" dirty="0" smtClean="0">
                <a:latin typeface="Helvetica Neue Light" charset="0"/>
                <a:ea typeface="Helvetica Neue Light" charset="0"/>
                <a:cs typeface="Helvetica Neue Light" charset="0"/>
              </a:rPr>
              <a:t>…</a:t>
            </a:r>
            <a:r>
              <a:rPr lang="en-US" sz="2000" i="0" dirty="0" smtClean="0">
                <a:latin typeface="Helvetica Neue Light" charset="0"/>
                <a:ea typeface="Helvetica Neue Light" charset="0"/>
                <a:cs typeface="Helvetica Neue Light" charset="0"/>
              </a:rPr>
              <a:t/>
            </a:r>
            <a:br>
              <a:rPr lang="en-US" sz="2000" i="0" dirty="0" smtClean="0">
                <a:latin typeface="Helvetica Neue Light" charset="0"/>
                <a:ea typeface="Helvetica Neue Light" charset="0"/>
                <a:cs typeface="Helvetica Neue Light" charset="0"/>
              </a:rPr>
            </a:br>
            <a:r>
              <a:rPr lang="en-US" sz="2000" i="0" dirty="0">
                <a:latin typeface="Helvetica Neue Light" charset="0"/>
                <a:ea typeface="Helvetica Neue Light" charset="0"/>
                <a:cs typeface="Helvetica Neue Light" charset="0"/>
              </a:rPr>
              <a:t> curse of the </a:t>
            </a:r>
            <a:br>
              <a:rPr lang="en-US" sz="2000" i="0" dirty="0">
                <a:latin typeface="Helvetica Neue Light" charset="0"/>
                <a:ea typeface="Helvetica Neue Light" charset="0"/>
                <a:cs typeface="Helvetica Neue Light" charset="0"/>
              </a:rPr>
            </a:br>
            <a:r>
              <a:rPr lang="en-US" sz="2000" i="0" dirty="0">
                <a:latin typeface="Helvetica Neue Light" charset="0"/>
                <a:ea typeface="Helvetica Neue Light" charset="0"/>
                <a:cs typeface="Helvetica Neue Light" charset="0"/>
              </a:rPr>
              <a:t>malachite casket </a:t>
            </a:r>
            <a:endParaRPr lang="en-US" sz="1600" i="0" dirty="0">
              <a:latin typeface="Helvetica Neue Light" charset="0"/>
              <a:ea typeface="Helvetica Neue Light" charset="0"/>
              <a:cs typeface="Helvetica Neue Light" charset="0"/>
            </a:endParaRPr>
          </a:p>
        </p:txBody>
      </p:sp>
      <p:pic>
        <p:nvPicPr>
          <p:cNvPr id="6148" name="Picture 4" descr="mage result for copper valley swans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118845"/>
            <a:ext cx="6183086" cy="41240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042395" y="5376445"/>
            <a:ext cx="5322291" cy="307777"/>
          </a:xfrm>
          <a:prstGeom prst="rect">
            <a:avLst/>
          </a:prstGeom>
          <a:noFill/>
        </p:spPr>
        <p:txBody>
          <a:bodyPr wrap="none" rtlCol="0">
            <a:spAutoFit/>
          </a:bodyPr>
          <a:lstStyle/>
          <a:p>
            <a:pPr algn="r"/>
            <a:r>
              <a:rPr lang="is-IS" sz="1400" dirty="0" smtClean="0">
                <a:latin typeface="Helvetica Neue" charset="0"/>
                <a:ea typeface="Helvetica Neue" charset="0"/>
                <a:cs typeface="Helvetica Neue" charset="0"/>
              </a:rPr>
              <a:t>…</a:t>
            </a:r>
            <a:r>
              <a:rPr lang="en-US" sz="1400" dirty="0" smtClean="0">
                <a:latin typeface="Helvetica Neue" charset="0"/>
                <a:ea typeface="Helvetica Neue" charset="0"/>
                <a:cs typeface="Helvetica Neue" charset="0"/>
              </a:rPr>
              <a:t>hidden treasure that is cursed – archaeology of the uncanny</a:t>
            </a:r>
            <a:r>
              <a:rPr lang="is-IS" sz="1400" dirty="0" smtClean="0">
                <a:latin typeface="Helvetica Neue" charset="0"/>
                <a:ea typeface="Helvetica Neue" charset="0"/>
                <a:cs typeface="Helvetica Neue" charset="0"/>
              </a:rPr>
              <a:t>…</a:t>
            </a:r>
            <a:endParaRPr lang="en-US" sz="1400" dirty="0">
              <a:latin typeface="Helvetica Neue" charset="0"/>
              <a:ea typeface="Helvetica Neue" charset="0"/>
              <a:cs typeface="Helvetica Neue" charset="0"/>
            </a:endParaRPr>
          </a:p>
        </p:txBody>
      </p:sp>
    </p:spTree>
    <p:extLst>
      <p:ext uri="{BB962C8B-B14F-4D97-AF65-F5344CB8AC3E}">
        <p14:creationId xmlns:p14="http://schemas.microsoft.com/office/powerpoint/2010/main" val="10458312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Sourcing Story Ideas</a:t>
            </a:r>
            <a:br>
              <a:rPr lang="en-US" sz="2000" i="0" dirty="0" smtClean="0">
                <a:latin typeface="Helvetica Neue" charset="0"/>
                <a:ea typeface="Helvetica Neue" charset="0"/>
                <a:cs typeface="Helvetica Neue" charset="0"/>
              </a:rPr>
            </a:br>
            <a:r>
              <a:rPr lang="en-US" sz="1400" b="1" i="0" dirty="0" smtClean="0">
                <a:latin typeface="Helvetica Neue" charset="0"/>
                <a:ea typeface="Helvetica Neue" charset="0"/>
                <a:cs typeface="Helvetica Neue" charset="0"/>
              </a:rPr>
              <a:t>(Myths and Fairy Tales)</a:t>
            </a: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the mistress </a:t>
            </a:r>
            <a:r>
              <a:rPr lang="en-US" sz="2800" b="1" i="0" dirty="0">
                <a:latin typeface="Helvetica Neue" charset="0"/>
                <a:ea typeface="Helvetica Neue" charset="0"/>
                <a:cs typeface="Helvetica Neue" charset="0"/>
              </a:rPr>
              <a:t>of the </a:t>
            </a:r>
            <a:r>
              <a:rPr lang="en-US" sz="2800" b="1" i="0" dirty="0" smtClean="0">
                <a:latin typeface="Helvetica Neue" charset="0"/>
                <a:ea typeface="Helvetica Neue" charset="0"/>
                <a:cs typeface="Helvetica Neue" charset="0"/>
              </a:rPr>
              <a:t>copper mountain</a:t>
            </a: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endParaRPr lang="en-US" sz="2800" b="1" dirty="0">
              <a:latin typeface="Helvetica Neue" charset="0"/>
              <a:ea typeface="Helvetica Neue" charset="0"/>
              <a:cs typeface="Helvetica Neue" charset="0"/>
            </a:endParaRPr>
          </a:p>
        </p:txBody>
      </p:sp>
      <p:sp>
        <p:nvSpPr>
          <p:cNvPr id="4" name="TextBox 3"/>
          <p:cNvSpPr txBox="1"/>
          <p:nvPr/>
        </p:nvSpPr>
        <p:spPr>
          <a:xfrm>
            <a:off x="1208314" y="4010724"/>
            <a:ext cx="3387592" cy="646331"/>
          </a:xfrm>
          <a:prstGeom prst="rect">
            <a:avLst/>
          </a:prstGeom>
          <a:noFill/>
        </p:spPr>
        <p:txBody>
          <a:bodyPr wrap="square" rtlCol="0">
            <a:spAutoFit/>
          </a:bodyPr>
          <a:lstStyle/>
          <a:p>
            <a:pPr algn="r"/>
            <a:r>
              <a:rPr lang="is-IS" sz="1200" dirty="0" smtClean="0">
                <a:latin typeface="Helvetica Neue" charset="0"/>
                <a:ea typeface="Helvetica Neue" charset="0"/>
                <a:cs typeface="Helvetica Neue" charset="0"/>
              </a:rPr>
              <a:t>…</a:t>
            </a:r>
            <a:r>
              <a:rPr lang="en-US" sz="1200" dirty="0" smtClean="0">
                <a:latin typeface="Helvetica Neue" charset="0"/>
                <a:ea typeface="Helvetica Neue" charset="0"/>
                <a:cs typeface="Helvetica Neue" charset="0"/>
              </a:rPr>
              <a:t>using copper as concept</a:t>
            </a:r>
          </a:p>
          <a:p>
            <a:pPr algn="r"/>
            <a:r>
              <a:rPr lang="is-IS" sz="1200" dirty="0" smtClean="0">
                <a:latin typeface="Helvetica Neue" charset="0"/>
                <a:ea typeface="Helvetica Neue" charset="0"/>
                <a:cs typeface="Helvetica Neue" charset="0"/>
              </a:rPr>
              <a:t>the metal of </a:t>
            </a:r>
            <a:r>
              <a:rPr lang="is-IS" sz="1200" b="1" dirty="0" smtClean="0">
                <a:latin typeface="Helvetica Neue" charset="0"/>
                <a:ea typeface="Helvetica Neue" charset="0"/>
                <a:cs typeface="Helvetica Neue" charset="0"/>
              </a:rPr>
              <a:t>Venus</a:t>
            </a:r>
            <a:r>
              <a:rPr lang="is-IS" sz="1200" dirty="0" smtClean="0">
                <a:latin typeface="Helvetica Neue" charset="0"/>
                <a:ea typeface="Helvetica Neue" charset="0"/>
                <a:cs typeface="Helvetica Neue" charset="0"/>
              </a:rPr>
              <a:t> – the Goddess of love, beauty, prosperity, fertitlity, victory </a:t>
            </a:r>
            <a:endParaRPr lang="en-US" sz="1200" dirty="0">
              <a:latin typeface="Helvetica Neue" charset="0"/>
              <a:ea typeface="Helvetica Neue" charset="0"/>
              <a:cs typeface="Helvetica Neue" charset="0"/>
            </a:endParaRPr>
          </a:p>
        </p:txBody>
      </p:sp>
      <p:sp>
        <p:nvSpPr>
          <p:cNvPr id="6" name="Rectangle 5"/>
          <p:cNvSpPr/>
          <p:nvPr/>
        </p:nvSpPr>
        <p:spPr>
          <a:xfrm>
            <a:off x="5029200" y="5076150"/>
            <a:ext cx="6248400" cy="307777"/>
          </a:xfrm>
          <a:prstGeom prst="rect">
            <a:avLst/>
          </a:prstGeom>
        </p:spPr>
        <p:txBody>
          <a:bodyPr wrap="square">
            <a:spAutoFit/>
          </a:bodyPr>
          <a:lstStyle/>
          <a:p>
            <a:pPr algn="just"/>
            <a:r>
              <a:rPr lang="is-IS" sz="1300" dirty="0" smtClean="0">
                <a:solidFill>
                  <a:srgbClr val="222222"/>
                </a:solidFill>
                <a:latin typeface="Helvetica Neue" charset="0"/>
                <a:ea typeface="Helvetica Neue" charset="0"/>
                <a:cs typeface="Helvetica Neue" charset="0"/>
              </a:rPr>
              <a:t>…</a:t>
            </a:r>
            <a:r>
              <a:rPr lang="en-US" sz="1300" dirty="0">
                <a:solidFill>
                  <a:srgbClr val="222222"/>
                </a:solidFill>
                <a:latin typeface="Helvetica Neue" charset="0"/>
                <a:ea typeface="Helvetica Neue" charset="0"/>
                <a:cs typeface="Helvetica Neue" charset="0"/>
              </a:rPr>
              <a:t>s</a:t>
            </a:r>
            <a:r>
              <a:rPr lang="en-US" sz="1300" dirty="0" smtClean="0">
                <a:solidFill>
                  <a:srgbClr val="222222"/>
                </a:solidFill>
                <a:latin typeface="Helvetica Neue" charset="0"/>
                <a:ea typeface="Helvetica Neue" charset="0"/>
                <a:cs typeface="Helvetica Neue" charset="0"/>
              </a:rPr>
              <a:t>he </a:t>
            </a:r>
            <a:r>
              <a:rPr lang="en-US" sz="1300" dirty="0">
                <a:solidFill>
                  <a:srgbClr val="222222"/>
                </a:solidFill>
                <a:latin typeface="Helvetica Neue" charset="0"/>
                <a:ea typeface="Helvetica Neue" charset="0"/>
                <a:cs typeface="Helvetica Neue" charset="0"/>
              </a:rPr>
              <a:t>reveals that her proposal was a test of Stepan's </a:t>
            </a:r>
            <a:r>
              <a:rPr lang="en-US" sz="1400" b="1" dirty="0">
                <a:solidFill>
                  <a:srgbClr val="7030A0"/>
                </a:solidFill>
                <a:latin typeface="Helvetica Neue" charset="0"/>
                <a:ea typeface="Helvetica Neue" charset="0"/>
                <a:cs typeface="Helvetica Neue" charset="0"/>
              </a:rPr>
              <a:t>honesty and integrity</a:t>
            </a:r>
            <a:r>
              <a:rPr lang="en-US" sz="1400" b="1" dirty="0">
                <a:solidFill>
                  <a:srgbClr val="222222"/>
                </a:solidFill>
                <a:latin typeface="Helvetica Neue" charset="0"/>
                <a:ea typeface="Helvetica Neue" charset="0"/>
                <a:cs typeface="Helvetica Neue" charset="0"/>
              </a:rPr>
              <a:t>.</a:t>
            </a:r>
            <a:endParaRPr lang="en-US" sz="1400" b="1" dirty="0">
              <a:latin typeface="Helvetica Neue" charset="0"/>
              <a:ea typeface="Helvetica Neue" charset="0"/>
              <a:cs typeface="Helvetica Neue" charset="0"/>
            </a:endParaRPr>
          </a:p>
        </p:txBody>
      </p:sp>
      <p:sp>
        <p:nvSpPr>
          <p:cNvPr id="7" name="TextBox 6"/>
          <p:cNvSpPr txBox="1"/>
          <p:nvPr/>
        </p:nvSpPr>
        <p:spPr>
          <a:xfrm>
            <a:off x="9143999" y="5492192"/>
            <a:ext cx="1897764" cy="338554"/>
          </a:xfrm>
          <a:prstGeom prst="rect">
            <a:avLst/>
          </a:prstGeom>
          <a:noFill/>
        </p:spPr>
        <p:txBody>
          <a:bodyPr wrap="none" rtlCol="0">
            <a:spAutoFit/>
          </a:bodyPr>
          <a:lstStyle/>
          <a:p>
            <a:r>
              <a:rPr lang="en-US" sz="1600" b="1" smtClean="0">
                <a:latin typeface="Helvetica Neue" charset="0"/>
                <a:ea typeface="Helvetica Neue" charset="0"/>
                <a:cs typeface="Helvetica Neue" charset="0"/>
              </a:rPr>
              <a:t>Character </a:t>
            </a:r>
            <a:r>
              <a:rPr lang="en-US" sz="1600" b="1" dirty="0" smtClean="0">
                <a:latin typeface="Helvetica Neue" charset="0"/>
                <a:ea typeface="Helvetica Neue" charset="0"/>
                <a:cs typeface="Helvetica Neue" charset="0"/>
              </a:rPr>
              <a:t>Virtues</a:t>
            </a:r>
            <a:endParaRPr lang="en-US" sz="1600" b="1" dirty="0">
              <a:latin typeface="Helvetica Neue" charset="0"/>
              <a:ea typeface="Helvetica Neue" charset="0"/>
              <a:cs typeface="Helvetica Neue" charset="0"/>
            </a:endParaRPr>
          </a:p>
        </p:txBody>
      </p:sp>
      <p:pic>
        <p:nvPicPr>
          <p:cNvPr id="1028" name="Picture 4" descr="https://upload.wikimedia.org/wikipedia/commons/thumb/0/0c/Stamps_of_Russia_2004_No_912-914.jpg/1920px-Stamps_of_Russia_2004_No_912-91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392473"/>
            <a:ext cx="6102746" cy="286384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854498" y="5830746"/>
            <a:ext cx="2187265" cy="276999"/>
          </a:xfrm>
          <a:prstGeom prst="rect">
            <a:avLst/>
          </a:prstGeom>
          <a:noFill/>
        </p:spPr>
        <p:txBody>
          <a:bodyPr wrap="none" rtlCol="0">
            <a:spAutoFit/>
          </a:bodyPr>
          <a:lstStyle/>
          <a:p>
            <a:pPr algn="r"/>
            <a:r>
              <a:rPr lang="is-IS" sz="1200" smtClean="0">
                <a:latin typeface="Helvetica Neue" charset="0"/>
                <a:ea typeface="Helvetica Neue" charset="0"/>
                <a:cs typeface="Helvetica Neue" charset="0"/>
              </a:rPr>
              <a:t>…also tests the sins of greed</a:t>
            </a:r>
            <a:endParaRPr lang="en-US" sz="1200" dirty="0">
              <a:latin typeface="Helvetica Neue" charset="0"/>
              <a:ea typeface="Helvetica Neue" charset="0"/>
              <a:cs typeface="Helvetica Neue" charset="0"/>
            </a:endParaRPr>
          </a:p>
        </p:txBody>
      </p:sp>
    </p:spTree>
    <p:extLst>
      <p:ext uri="{BB962C8B-B14F-4D97-AF65-F5344CB8AC3E}">
        <p14:creationId xmlns:p14="http://schemas.microsoft.com/office/powerpoint/2010/main" val="18674477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mage result for The Mistress of the Copper Mountain"/>
          <p:cNvPicPr>
            <a:picLocks noChangeAspect="1" noChangeArrowheads="1"/>
          </p:cNvPicPr>
          <p:nvPr/>
        </p:nvPicPr>
        <p:blipFill rotWithShape="1">
          <a:blip r:embed="rId3">
            <a:extLst>
              <a:ext uri="{28A0092B-C50C-407E-A947-70E740481C1C}">
                <a14:useLocalDpi xmlns:a14="http://schemas.microsoft.com/office/drawing/2010/main" val="0"/>
              </a:ext>
            </a:extLst>
          </a:blip>
          <a:srcRect l="6663"/>
          <a:stretch/>
        </p:blipFill>
        <p:spPr bwMode="auto">
          <a:xfrm>
            <a:off x="5395995" y="897934"/>
            <a:ext cx="2906484" cy="415196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936171" y="97404"/>
            <a:ext cx="3833906" cy="4952492"/>
          </a:xfrm>
        </p:spPr>
        <p:txBody>
          <a:bodyPr>
            <a:normAutofit/>
          </a:bodyPr>
          <a:lstStyle/>
          <a:p>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Sourcing Story Ideas</a:t>
            </a:r>
            <a:br>
              <a:rPr lang="en-US" sz="2000" i="0" dirty="0" smtClean="0">
                <a:latin typeface="Helvetica Neue" charset="0"/>
                <a:ea typeface="Helvetica Neue" charset="0"/>
                <a:cs typeface="Helvetica Neue" charset="0"/>
              </a:rPr>
            </a:br>
            <a:r>
              <a:rPr lang="en-US" sz="1400" b="1" i="0" dirty="0" smtClean="0">
                <a:latin typeface="Helvetica Neue" charset="0"/>
                <a:ea typeface="Helvetica Neue" charset="0"/>
                <a:cs typeface="Helvetica Neue" charset="0"/>
              </a:rPr>
              <a:t>(Myths and Fairy Tales)</a:t>
            </a: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the mistress </a:t>
            </a:r>
            <a:r>
              <a:rPr lang="en-US" sz="2800" b="1" i="0" dirty="0">
                <a:latin typeface="Helvetica Neue" charset="0"/>
                <a:ea typeface="Helvetica Neue" charset="0"/>
                <a:cs typeface="Helvetica Neue" charset="0"/>
              </a:rPr>
              <a:t>of the </a:t>
            </a:r>
            <a:r>
              <a:rPr lang="en-US" sz="2800" b="1" i="0" dirty="0" smtClean="0">
                <a:latin typeface="Helvetica Neue" charset="0"/>
                <a:ea typeface="Helvetica Neue" charset="0"/>
                <a:cs typeface="Helvetica Neue" charset="0"/>
              </a:rPr>
              <a:t>copper mountain</a:t>
            </a:r>
            <a:r>
              <a:rPr lang="en-US" sz="2800" b="1" i="0" dirty="0">
                <a:latin typeface="Helvetica Neue" charset="0"/>
                <a:ea typeface="Helvetica Neue" charset="0"/>
                <a:cs typeface="Helvetica Neue" charset="0"/>
              </a:rPr>
              <a:t/>
            </a:r>
            <a:br>
              <a:rPr lang="en-US" sz="2800" b="1"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endParaRPr lang="en-US" sz="2800" b="1" dirty="0">
              <a:latin typeface="Helvetica Neue" charset="0"/>
              <a:ea typeface="Helvetica Neue" charset="0"/>
              <a:cs typeface="Helvetica Neue" charset="0"/>
            </a:endParaRPr>
          </a:p>
        </p:txBody>
      </p:sp>
      <p:pic>
        <p:nvPicPr>
          <p:cNvPr id="2054" name="Picture 6" descr="mage result for The Mistress of the Copper Mountai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5938" y="897934"/>
            <a:ext cx="2767975" cy="415196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5356391" y="5792616"/>
            <a:ext cx="5892175" cy="461665"/>
          </a:xfrm>
          <a:prstGeom prst="rect">
            <a:avLst/>
          </a:prstGeom>
        </p:spPr>
        <p:txBody>
          <a:bodyPr wrap="square">
            <a:spAutoFit/>
          </a:bodyPr>
          <a:lstStyle/>
          <a:p>
            <a:pPr algn="just"/>
            <a:r>
              <a:rPr lang="en-US" sz="1200" dirty="0">
                <a:solidFill>
                  <a:srgbClr val="222222"/>
                </a:solidFill>
                <a:latin typeface="Helvetica Neue" charset="0"/>
                <a:ea typeface="Helvetica Neue" charset="0"/>
                <a:cs typeface="Helvetica Neue" charset="0"/>
              </a:rPr>
              <a:t>"It's a chancy thing to meet her [The Mistress], it brings woe for a bad man, and for a good one there's little joy comes of it".</a:t>
            </a:r>
            <a:endParaRPr lang="en-US" sz="1200" dirty="0">
              <a:latin typeface="Helvetica Neue" charset="0"/>
              <a:ea typeface="Helvetica Neue" charset="0"/>
              <a:cs typeface="Helvetica Neue" charset="0"/>
            </a:endParaRPr>
          </a:p>
        </p:txBody>
      </p:sp>
      <p:sp>
        <p:nvSpPr>
          <p:cNvPr id="4" name="Rectangle 3"/>
          <p:cNvSpPr/>
          <p:nvPr/>
        </p:nvSpPr>
        <p:spPr>
          <a:xfrm>
            <a:off x="5395995" y="5159646"/>
            <a:ext cx="5757918" cy="523220"/>
          </a:xfrm>
          <a:prstGeom prst="rect">
            <a:avLst/>
          </a:prstGeom>
        </p:spPr>
        <p:txBody>
          <a:bodyPr wrap="square">
            <a:spAutoFit/>
          </a:bodyPr>
          <a:lstStyle/>
          <a:p>
            <a:pPr algn="just"/>
            <a:r>
              <a:rPr lang="en-US" sz="1400" dirty="0">
                <a:latin typeface="Helvetica Neue" charset="0"/>
                <a:ea typeface="Helvetica Neue" charset="0"/>
                <a:cs typeface="Helvetica Neue" charset="0"/>
              </a:rPr>
              <a:t>One day he goes away and doesn't come back. His body is later found lying by a rock. </a:t>
            </a:r>
          </a:p>
        </p:txBody>
      </p:sp>
    </p:spTree>
    <p:extLst>
      <p:ext uri="{BB962C8B-B14F-4D97-AF65-F5344CB8AC3E}">
        <p14:creationId xmlns:p14="http://schemas.microsoft.com/office/powerpoint/2010/main" val="2153556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mage result for The Mistress of the Copper Mountain"/>
          <p:cNvPicPr>
            <a:picLocks noChangeAspect="1" noChangeArrowheads="1"/>
          </p:cNvPicPr>
          <p:nvPr/>
        </p:nvPicPr>
        <p:blipFill rotWithShape="1">
          <a:blip r:embed="rId3">
            <a:extLst>
              <a:ext uri="{28A0092B-C50C-407E-A947-70E740481C1C}">
                <a14:useLocalDpi xmlns:a14="http://schemas.microsoft.com/office/drawing/2010/main" val="0"/>
              </a:ext>
            </a:extLst>
          </a:blip>
          <a:srcRect l="6663"/>
          <a:stretch/>
        </p:blipFill>
        <p:spPr bwMode="auto">
          <a:xfrm>
            <a:off x="5116285" y="1186544"/>
            <a:ext cx="2906484" cy="415196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762000" y="559678"/>
            <a:ext cx="3833906" cy="4952492"/>
          </a:xfrm>
        </p:spPr>
        <p:txBody>
          <a:bodyPr>
            <a:normAutofit/>
          </a:bodyPr>
          <a:lstStyle/>
          <a:p>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Sourcing Story Ideas</a:t>
            </a:r>
            <a:br>
              <a:rPr lang="en-US" sz="2000" i="0" dirty="0" smtClean="0">
                <a:latin typeface="Helvetica Neue" charset="0"/>
                <a:ea typeface="Helvetica Neue" charset="0"/>
                <a:cs typeface="Helvetica Neue" charset="0"/>
              </a:rPr>
            </a:br>
            <a:r>
              <a:rPr lang="en-US" sz="1400" b="1" i="0" dirty="0" smtClean="0">
                <a:latin typeface="Helvetica Neue" charset="0"/>
                <a:ea typeface="Helvetica Neue" charset="0"/>
                <a:cs typeface="Helvetica Neue" charset="0"/>
              </a:rPr>
              <a:t>(Myths and Fairy Tales)</a:t>
            </a: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malachite casket</a:t>
            </a:r>
            <a:br>
              <a:rPr lang="en-US" sz="2800" b="1" i="0" dirty="0" smtClean="0">
                <a:latin typeface="Helvetica Neue" charset="0"/>
                <a:ea typeface="Helvetica Neue" charset="0"/>
                <a:cs typeface="Helvetica Neue" charset="0"/>
              </a:rPr>
            </a:br>
            <a:r>
              <a:rPr lang="en-US" sz="1800" i="0" dirty="0" smtClean="0">
                <a:latin typeface="Helvetica Neue" charset="0"/>
                <a:ea typeface="Helvetica Neue" charset="0"/>
                <a:cs typeface="Helvetica Neue" charset="0"/>
              </a:rPr>
              <a:t>(tales from the </a:t>
            </a:r>
            <a:r>
              <a:rPr lang="en-US" sz="1800" i="0" dirty="0" err="1" smtClean="0">
                <a:latin typeface="Helvetica Neue" charset="0"/>
                <a:ea typeface="Helvetica Neue" charset="0"/>
                <a:cs typeface="Helvetica Neue" charset="0"/>
              </a:rPr>
              <a:t>urals</a:t>
            </a:r>
            <a:r>
              <a:rPr lang="en-US" sz="1800" i="0" dirty="0" smtClean="0">
                <a:latin typeface="Helvetica Neue" charset="0"/>
                <a:ea typeface="Helvetica Neue" charset="0"/>
                <a:cs typeface="Helvetica Neue" charset="0"/>
              </a:rPr>
              <a:t>)</a:t>
            </a:r>
            <a:r>
              <a:rPr lang="en-US" sz="1800" i="0" dirty="0">
                <a:latin typeface="Helvetica Neue" charset="0"/>
                <a:ea typeface="Helvetica Neue" charset="0"/>
                <a:cs typeface="Helvetica Neue" charset="0"/>
              </a:rPr>
              <a:t/>
            </a:r>
            <a:br>
              <a:rPr lang="en-US" sz="18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
            </a:r>
            <a:br>
              <a:rPr lang="en-US" sz="2800" b="1" i="0" dirty="0" smtClean="0">
                <a:latin typeface="Helvetica Neue" charset="0"/>
                <a:ea typeface="Helvetica Neue" charset="0"/>
                <a:cs typeface="Helvetica Neue" charset="0"/>
              </a:rPr>
            </a:br>
            <a:endParaRPr lang="en-US" sz="2800" b="1" dirty="0">
              <a:latin typeface="Helvetica Neue" charset="0"/>
              <a:ea typeface="Helvetica Neue" charset="0"/>
              <a:cs typeface="Helvetica Neue" charset="0"/>
            </a:endParaRPr>
          </a:p>
        </p:txBody>
      </p:sp>
      <p:pic>
        <p:nvPicPr>
          <p:cNvPr id="3074" name="Picture 2" descr="mage result for The Malachite Caske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4285" y="1186544"/>
            <a:ext cx="3092093" cy="41519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16284" y="5512170"/>
            <a:ext cx="6140093" cy="600164"/>
          </a:xfrm>
          <a:prstGeom prst="rect">
            <a:avLst/>
          </a:prstGeom>
        </p:spPr>
        <p:txBody>
          <a:bodyPr wrap="square">
            <a:spAutoFit/>
          </a:bodyPr>
          <a:lstStyle/>
          <a:p>
            <a:pPr algn="just"/>
            <a:r>
              <a:rPr lang="en-US" sz="1100" dirty="0">
                <a:latin typeface="Helvetica Neue" charset="0"/>
                <a:ea typeface="Helvetica Neue" charset="0"/>
                <a:cs typeface="Helvetica Neue" charset="0"/>
              </a:rPr>
              <a:t>The talented miner </a:t>
            </a:r>
            <a:r>
              <a:rPr lang="en-US" sz="1100" dirty="0" err="1">
                <a:latin typeface="Helvetica Neue" charset="0"/>
                <a:ea typeface="Helvetica Neue" charset="0"/>
                <a:cs typeface="Helvetica Neue" charset="0"/>
              </a:rPr>
              <a:t>Stepan</a:t>
            </a:r>
            <a:r>
              <a:rPr lang="en-US" sz="1100" dirty="0">
                <a:latin typeface="Helvetica Neue" charset="0"/>
                <a:ea typeface="Helvetica Neue" charset="0"/>
                <a:cs typeface="Helvetica Neue" charset="0"/>
              </a:rPr>
              <a:t> dies, leaving his widow </a:t>
            </a:r>
            <a:r>
              <a:rPr lang="en-US" sz="1100" dirty="0" err="1">
                <a:latin typeface="Helvetica Neue" charset="0"/>
                <a:ea typeface="Helvetica Neue" charset="0"/>
                <a:cs typeface="Helvetica Neue" charset="0"/>
              </a:rPr>
              <a:t>Nastasya</a:t>
            </a:r>
            <a:r>
              <a:rPr lang="en-US" sz="1100" dirty="0">
                <a:latin typeface="Helvetica Neue" charset="0"/>
                <a:ea typeface="Helvetica Neue" charset="0"/>
                <a:cs typeface="Helvetica Neue" charset="0"/>
              </a:rPr>
              <a:t> (</a:t>
            </a:r>
            <a:r>
              <a:rPr lang="en-US" sz="1100" dirty="0" err="1">
                <a:latin typeface="Helvetica Neue" charset="0"/>
                <a:ea typeface="Helvetica Neue" charset="0"/>
                <a:cs typeface="Helvetica Neue" charset="0"/>
              </a:rPr>
              <a:t>Nastyona</a:t>
            </a:r>
            <a:r>
              <a:rPr lang="en-US" sz="1100" dirty="0">
                <a:latin typeface="Helvetica Neue" charset="0"/>
                <a:ea typeface="Helvetica Neue" charset="0"/>
                <a:cs typeface="Helvetica Neue" charset="0"/>
              </a:rPr>
              <a:t>) and their two sons and a daughter.  </a:t>
            </a:r>
            <a:r>
              <a:rPr lang="en-US" sz="1100" dirty="0" err="1">
                <a:latin typeface="Helvetica Neue" charset="0"/>
                <a:ea typeface="Helvetica Neue" charset="0"/>
                <a:cs typeface="Helvetica Neue" charset="0"/>
              </a:rPr>
              <a:t>Nastasya</a:t>
            </a:r>
            <a:r>
              <a:rPr lang="en-US" sz="1100" dirty="0">
                <a:latin typeface="Helvetica Neue" charset="0"/>
                <a:ea typeface="Helvetica Neue" charset="0"/>
                <a:cs typeface="Helvetica Neue" charset="0"/>
              </a:rPr>
              <a:t> becomes the owner of the Malachite Casket, filled with </a:t>
            </a:r>
            <a:r>
              <a:rPr lang="en-US" sz="1100" dirty="0" err="1">
                <a:latin typeface="Helvetica Neue" charset="0"/>
                <a:ea typeface="Helvetica Neue" charset="0"/>
                <a:cs typeface="Helvetica Neue" charset="0"/>
              </a:rPr>
              <a:t>jewellery</a:t>
            </a:r>
            <a:r>
              <a:rPr lang="en-US" sz="1100" dirty="0">
                <a:latin typeface="Helvetica Neue" charset="0"/>
                <a:ea typeface="Helvetica Neue" charset="0"/>
                <a:cs typeface="Helvetica Neue" charset="0"/>
              </a:rPr>
              <a:t>, which </a:t>
            </a:r>
            <a:r>
              <a:rPr lang="en-US" sz="1100" dirty="0" err="1">
                <a:latin typeface="Helvetica Neue" charset="0"/>
                <a:ea typeface="Helvetica Neue" charset="0"/>
                <a:cs typeface="Helvetica Neue" charset="0"/>
              </a:rPr>
              <a:t>Stepan</a:t>
            </a:r>
            <a:r>
              <a:rPr lang="en-US" sz="1100" dirty="0">
                <a:latin typeface="Helvetica Neue" charset="0"/>
                <a:ea typeface="Helvetica Neue" charset="0"/>
                <a:cs typeface="Helvetica Neue" charset="0"/>
              </a:rPr>
              <a:t> got from the legendary Mistress of the Copper </a:t>
            </a:r>
            <a:r>
              <a:rPr lang="en-US" sz="1100" dirty="0" smtClean="0">
                <a:latin typeface="Helvetica Neue" charset="0"/>
                <a:ea typeface="Helvetica Neue" charset="0"/>
                <a:cs typeface="Helvetica Neue" charset="0"/>
              </a:rPr>
              <a:t>Mountain... </a:t>
            </a:r>
            <a:endParaRPr lang="en-US" sz="1100" dirty="0">
              <a:latin typeface="Helvetica Neue" charset="0"/>
              <a:ea typeface="Helvetica Neue" charset="0"/>
              <a:cs typeface="Helvetica Neue" charset="0"/>
            </a:endParaRPr>
          </a:p>
        </p:txBody>
      </p:sp>
    </p:spTree>
    <p:extLst>
      <p:ext uri="{BB962C8B-B14F-4D97-AF65-F5344CB8AC3E}">
        <p14:creationId xmlns:p14="http://schemas.microsoft.com/office/powerpoint/2010/main" val="5666279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936170"/>
            <a:ext cx="3833906" cy="2438401"/>
          </a:xfrm>
        </p:spPr>
        <p:txBody>
          <a:bodyPr>
            <a:normAutofit/>
          </a:bodyPr>
          <a:lstStyle/>
          <a:p>
            <a:r>
              <a:rPr lang="en-US" sz="2000" b="1" i="0" dirty="0" smtClean="0">
                <a:latin typeface="Helvetica Neue" charset="0"/>
                <a:ea typeface="Helvetica Neue" charset="0"/>
                <a:cs typeface="Helvetica Neue" charset="0"/>
              </a:rPr>
              <a:t/>
            </a:r>
            <a:br>
              <a:rPr lang="en-US" sz="2000" b="1" i="0" dirty="0" smtClean="0">
                <a:latin typeface="Helvetica Neue" charset="0"/>
                <a:ea typeface="Helvetica Neue" charset="0"/>
                <a:cs typeface="Helvetica Neue" charset="0"/>
              </a:rPr>
            </a:br>
            <a:r>
              <a:rPr lang="en-US" sz="2000" b="1" i="0">
                <a:latin typeface="Helvetica Neue" charset="0"/>
                <a:ea typeface="Helvetica Neue" charset="0"/>
                <a:cs typeface="Helvetica Neue" charset="0"/>
              </a:rPr>
              <a:t/>
            </a:r>
            <a:br>
              <a:rPr lang="en-US" sz="2000" b="1" i="0">
                <a:latin typeface="Helvetica Neue" charset="0"/>
                <a:ea typeface="Helvetica Neue" charset="0"/>
                <a:cs typeface="Helvetica Neue" charset="0"/>
              </a:rPr>
            </a:br>
            <a:r>
              <a:rPr lang="en-US" sz="1800" smtClean="0">
                <a:latin typeface="Helvetica Neue" charset="0"/>
                <a:ea typeface="Helvetica Neue" charset="0"/>
                <a:cs typeface="Helvetica Neue" charset="0"/>
              </a:rPr>
              <a:t>My </a:t>
            </a:r>
            <a:r>
              <a:rPr lang="en-US" sz="1800" dirty="0">
                <a:latin typeface="Helvetica Neue" charset="0"/>
                <a:ea typeface="Helvetica Neue" charset="0"/>
                <a:cs typeface="Helvetica Neue" charset="0"/>
              </a:rPr>
              <a:t>errant way has led me to a strange </a:t>
            </a:r>
            <a:r>
              <a:rPr lang="en-US" sz="1800" dirty="0" smtClean="0">
                <a:latin typeface="Helvetica Neue" charset="0"/>
                <a:ea typeface="Helvetica Neue" charset="0"/>
                <a:cs typeface="Helvetica Neue" charset="0"/>
              </a:rPr>
              <a:t>place</a:t>
            </a:r>
            <a:br>
              <a:rPr lang="en-US" sz="1800" dirty="0" smtClean="0">
                <a:latin typeface="Helvetica Neue" charset="0"/>
                <a:ea typeface="Helvetica Neue" charset="0"/>
                <a:cs typeface="Helvetica Neue" charset="0"/>
              </a:rPr>
            </a:br>
            <a:r>
              <a:rPr lang="en-US" sz="1800" dirty="0">
                <a:latin typeface="Helvetica Neue" charset="0"/>
                <a:ea typeface="Helvetica Neue" charset="0"/>
                <a:cs typeface="Helvetica Neue" charset="0"/>
              </a:rPr>
              <a:t/>
            </a:r>
            <a:br>
              <a:rPr lang="en-US" sz="1800" dirty="0">
                <a:latin typeface="Helvetica Neue" charset="0"/>
                <a:ea typeface="Helvetica Neue" charset="0"/>
                <a:cs typeface="Helvetica Neue" charset="0"/>
              </a:rPr>
            </a:br>
            <a:r>
              <a:rPr lang="en-US" sz="1800" dirty="0">
                <a:latin typeface="Helvetica Neue" charset="0"/>
                <a:ea typeface="Helvetica Neue" charset="0"/>
                <a:cs typeface="Helvetica Neue" charset="0"/>
              </a:rPr>
              <a:t/>
            </a:r>
            <a:br>
              <a:rPr lang="en-US" sz="1800" dirty="0">
                <a:latin typeface="Helvetica Neue" charset="0"/>
                <a:ea typeface="Helvetica Neue" charset="0"/>
                <a:cs typeface="Helvetica Neue" charset="0"/>
              </a:rPr>
            </a:br>
            <a:r>
              <a:rPr lang="en-US" sz="1800" dirty="0">
                <a:latin typeface="Helvetica Neue" charset="0"/>
                <a:ea typeface="Helvetica Neue" charset="0"/>
                <a:cs typeface="Helvetica Neue" charset="0"/>
              </a:rPr>
              <a:t> And into the forest I go, To lose my mind and find my </a:t>
            </a:r>
            <a:r>
              <a:rPr lang="en-US" sz="1800" dirty="0" smtClean="0">
                <a:latin typeface="Helvetica Neue" charset="0"/>
                <a:ea typeface="Helvetica Neue" charset="0"/>
                <a:cs typeface="Helvetica Neue" charset="0"/>
              </a:rPr>
              <a:t>soul</a:t>
            </a:r>
            <a:endParaRPr lang="en-US" sz="1800" dirty="0">
              <a:latin typeface="Helvetica Neue" charset="0"/>
              <a:ea typeface="Helvetica Neue" charset="0"/>
              <a:cs typeface="Helvetica Neue"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60369" y="559678"/>
            <a:ext cx="4158219" cy="5197774"/>
          </a:xfrm>
        </p:spPr>
      </p:pic>
      <p:sp>
        <p:nvSpPr>
          <p:cNvPr id="3" name="Rectangle 2"/>
          <p:cNvSpPr/>
          <p:nvPr/>
        </p:nvSpPr>
        <p:spPr>
          <a:xfrm>
            <a:off x="609600" y="4090091"/>
            <a:ext cx="3986306" cy="1169551"/>
          </a:xfrm>
          <a:prstGeom prst="rect">
            <a:avLst/>
          </a:prstGeom>
        </p:spPr>
        <p:txBody>
          <a:bodyPr wrap="square">
            <a:spAutoFit/>
          </a:bodyPr>
          <a:lstStyle/>
          <a:p>
            <a:pPr algn="r"/>
            <a:r>
              <a:rPr lang="en-US" sz="2000" b="1">
                <a:latin typeface="Helvetica Neue" charset="0"/>
                <a:ea typeface="Helvetica Neue" charset="0"/>
                <a:cs typeface="Helvetica Neue" charset="0"/>
              </a:rPr>
              <a:t>The Power of Quotes</a:t>
            </a:r>
            <a:r>
              <a:rPr lang="en-US" sz="2000">
                <a:latin typeface="Helvetica Neue" charset="0"/>
                <a:ea typeface="Helvetica Neue" charset="0"/>
                <a:cs typeface="Helvetica Neue" charset="0"/>
              </a:rPr>
              <a:t/>
            </a:r>
            <a:br>
              <a:rPr lang="en-US" sz="2000">
                <a:latin typeface="Helvetica Neue" charset="0"/>
                <a:ea typeface="Helvetica Neue" charset="0"/>
                <a:cs typeface="Helvetica Neue" charset="0"/>
              </a:rPr>
            </a:br>
            <a:r>
              <a:rPr lang="is-IS" sz="1400" dirty="0">
                <a:latin typeface="Helvetica Neue" charset="0"/>
                <a:ea typeface="Helvetica Neue" charset="0"/>
                <a:cs typeface="Helvetica Neue" charset="0"/>
              </a:rPr>
              <a:t>…can lead you to a visuaisation process</a:t>
            </a:r>
            <a:r>
              <a:rPr lang="en-US" sz="2000" dirty="0">
                <a:latin typeface="Helvetica Neue" charset="0"/>
                <a:ea typeface="Helvetica Neue" charset="0"/>
                <a:cs typeface="Helvetica Neue" charset="0"/>
              </a:rPr>
              <a:t/>
            </a:r>
            <a:br>
              <a:rPr lang="en-US" sz="2000" dirty="0">
                <a:latin typeface="Helvetica Neue" charset="0"/>
                <a:ea typeface="Helvetica Neue" charset="0"/>
                <a:cs typeface="Helvetica Neue" charset="0"/>
              </a:rPr>
            </a:br>
            <a:r>
              <a:rPr lang="en-US" sz="2000" dirty="0">
                <a:latin typeface="Helvetica Neue" charset="0"/>
                <a:ea typeface="Helvetica Neue" charset="0"/>
                <a:cs typeface="Helvetica Neue" charset="0"/>
              </a:rPr>
              <a:t/>
            </a:r>
            <a:br>
              <a:rPr lang="en-US" sz="2000" dirty="0">
                <a:latin typeface="Helvetica Neue" charset="0"/>
                <a:ea typeface="Helvetica Neue" charset="0"/>
                <a:cs typeface="Helvetica Neue" charset="0"/>
              </a:rPr>
            </a:br>
            <a:endParaRPr lang="en-US" sz="1400" dirty="0"/>
          </a:p>
        </p:txBody>
      </p:sp>
    </p:spTree>
    <p:extLst>
      <p:ext uri="{BB962C8B-B14F-4D97-AF65-F5344CB8AC3E}">
        <p14:creationId xmlns:p14="http://schemas.microsoft.com/office/powerpoint/2010/main" val="1109598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766457" cy="4952492"/>
          </a:xfrm>
        </p:spPr>
        <p:txBody>
          <a:bodyPr>
            <a:normAutofit/>
          </a:bodyPr>
          <a:lstStyle/>
          <a:p>
            <a:r>
              <a:rPr lang="en-US" sz="1800" dirty="0" smtClean="0">
                <a:latin typeface="Helvetica Neue" charset="0"/>
                <a:ea typeface="Helvetica Neue" charset="0"/>
                <a:cs typeface="Helvetica Neue" charset="0"/>
              </a:rPr>
              <a:t/>
            </a:r>
            <a:br>
              <a:rPr lang="en-US" sz="1800" dirty="0" smtClean="0">
                <a:latin typeface="Helvetica Neue" charset="0"/>
                <a:ea typeface="Helvetica Neue" charset="0"/>
                <a:cs typeface="Helvetica Neue" charset="0"/>
              </a:rPr>
            </a:br>
            <a:r>
              <a:rPr lang="en-US" sz="1800" smtClean="0">
                <a:latin typeface="Helvetica Neue" charset="0"/>
                <a:ea typeface="Helvetica Neue" charset="0"/>
                <a:cs typeface="Helvetica Neue" charset="0"/>
              </a:rPr>
              <a:t/>
            </a:r>
            <a:br>
              <a:rPr lang="en-US" sz="1800" smtClean="0">
                <a:latin typeface="Helvetica Neue" charset="0"/>
                <a:ea typeface="Helvetica Neue" charset="0"/>
                <a:cs typeface="Helvetica Neue" charset="0"/>
              </a:rPr>
            </a:br>
            <a:r>
              <a:rPr lang="en-US" sz="1800" smtClean="0">
                <a:latin typeface="Helvetica Neue" charset="0"/>
                <a:ea typeface="Helvetica Neue" charset="0"/>
                <a:cs typeface="Helvetica Neue" charset="0"/>
              </a:rPr>
              <a:t/>
            </a:r>
            <a:br>
              <a:rPr lang="en-US" sz="1800" smtClean="0">
                <a:latin typeface="Helvetica Neue" charset="0"/>
                <a:ea typeface="Helvetica Neue" charset="0"/>
                <a:cs typeface="Helvetica Neue" charset="0"/>
              </a:rPr>
            </a:br>
            <a:r>
              <a:rPr lang="en-US" sz="1800">
                <a:latin typeface="Helvetica Neue" charset="0"/>
                <a:ea typeface="Helvetica Neue" charset="0"/>
                <a:cs typeface="Helvetica Neue" charset="0"/>
              </a:rPr>
              <a:t/>
            </a:r>
            <a:br>
              <a:rPr lang="en-US" sz="1800">
                <a:latin typeface="Helvetica Neue" charset="0"/>
                <a:ea typeface="Helvetica Neue" charset="0"/>
                <a:cs typeface="Helvetica Neue" charset="0"/>
              </a:rPr>
            </a:br>
            <a:r>
              <a:rPr lang="en-US" sz="1800">
                <a:latin typeface="Helvetica Neue" charset="0"/>
                <a:ea typeface="Helvetica Neue" charset="0"/>
                <a:cs typeface="Helvetica Neue" charset="0"/>
              </a:rPr>
              <a:t>a</a:t>
            </a:r>
            <a:r>
              <a:rPr lang="en-US" sz="1800" smtClean="0">
                <a:latin typeface="Helvetica Neue" charset="0"/>
                <a:ea typeface="Helvetica Neue" charset="0"/>
                <a:cs typeface="Helvetica Neue" charset="0"/>
              </a:rPr>
              <a:t>ll </a:t>
            </a:r>
            <a:r>
              <a:rPr lang="en-US" sz="1800" dirty="0">
                <a:latin typeface="Helvetica Neue" charset="0"/>
                <a:ea typeface="Helvetica Neue" charset="0"/>
                <a:cs typeface="Helvetica Neue" charset="0"/>
              </a:rPr>
              <a:t>hope abandon, ye who enter </a:t>
            </a:r>
            <a:r>
              <a:rPr lang="en-US" sz="1800" dirty="0" smtClean="0">
                <a:latin typeface="Helvetica Neue" charset="0"/>
                <a:ea typeface="Helvetica Neue" charset="0"/>
                <a:cs typeface="Helvetica Neue" charset="0"/>
              </a:rPr>
              <a:t>here</a:t>
            </a:r>
            <a:r>
              <a:rPr lang="en-US" sz="1800" dirty="0" smtClean="0">
                <a:latin typeface="Helvetica Neue" charset="0"/>
                <a:ea typeface="Helvetica Neue" charset="0"/>
                <a:cs typeface="Helvetica Neue" charset="0"/>
              </a:rPr>
              <a:t/>
            </a:r>
            <a:br>
              <a:rPr lang="en-US" sz="1800" dirty="0" smtClean="0">
                <a:latin typeface="Helvetica Neue" charset="0"/>
                <a:ea typeface="Helvetica Neue" charset="0"/>
                <a:cs typeface="Helvetica Neue" charset="0"/>
              </a:rPr>
            </a:br>
            <a:r>
              <a:rPr lang="en-US" sz="1800" dirty="0">
                <a:latin typeface="Helvetica Neue" charset="0"/>
                <a:ea typeface="Helvetica Neue" charset="0"/>
                <a:cs typeface="Helvetica Neue" charset="0"/>
              </a:rPr>
              <a:t/>
            </a:r>
            <a:br>
              <a:rPr lang="en-US" sz="1800" dirty="0">
                <a:latin typeface="Helvetica Neue" charset="0"/>
                <a:ea typeface="Helvetica Neue" charset="0"/>
                <a:cs typeface="Helvetica Neue" charset="0"/>
              </a:rPr>
            </a:br>
            <a:r>
              <a:rPr lang="en-US" sz="1800">
                <a:latin typeface="Helvetica Neue" charset="0"/>
                <a:ea typeface="Helvetica Neue" charset="0"/>
                <a:cs typeface="Helvetica Neue" charset="0"/>
              </a:rPr>
              <a:t> </a:t>
            </a:r>
            <a:r>
              <a:rPr lang="en-US" sz="1800" smtClean="0">
                <a:latin typeface="Helvetica Neue" charset="0"/>
                <a:ea typeface="Helvetica Neue" charset="0"/>
                <a:cs typeface="Helvetica Neue" charset="0"/>
              </a:rPr>
              <a:t>because </a:t>
            </a:r>
            <a:r>
              <a:rPr lang="en-US" sz="1800" dirty="0">
                <a:latin typeface="Helvetica Neue" charset="0"/>
                <a:ea typeface="Helvetica Neue" charset="0"/>
                <a:cs typeface="Helvetica Neue" charset="0"/>
              </a:rPr>
              <a:t>if I lose you I lose myself</a:t>
            </a:r>
            <a:r>
              <a:rPr lang="en-US" sz="1800" dirty="0" smtClean="0">
                <a:latin typeface="Helvetica Neue" charset="0"/>
                <a:ea typeface="Helvetica Neue" charset="0"/>
                <a:cs typeface="Helvetica Neue" charset="0"/>
              </a:rPr>
              <a:t>…</a:t>
            </a:r>
            <a:br>
              <a:rPr lang="en-US" sz="1800" dirty="0" smtClean="0">
                <a:latin typeface="Helvetica Neue" charset="0"/>
                <a:ea typeface="Helvetica Neue" charset="0"/>
                <a:cs typeface="Helvetica Neue" charset="0"/>
              </a:rPr>
            </a:br>
            <a:r>
              <a:rPr lang="en-US" sz="1800" dirty="0">
                <a:latin typeface="Helvetica Neue" charset="0"/>
                <a:ea typeface="Helvetica Neue" charset="0"/>
                <a:cs typeface="Helvetica Neue" charset="0"/>
              </a:rPr>
              <a:t/>
            </a:r>
            <a:br>
              <a:rPr lang="en-US" sz="1800" dirty="0">
                <a:latin typeface="Helvetica Neue" charset="0"/>
                <a:ea typeface="Helvetica Neue" charset="0"/>
                <a:cs typeface="Helvetica Neue" charset="0"/>
              </a:rPr>
            </a:br>
            <a:r>
              <a:rPr lang="en-US" sz="1800" dirty="0">
                <a:latin typeface="Helvetica Neue" charset="0"/>
                <a:ea typeface="Helvetica Neue" charset="0"/>
                <a:cs typeface="Helvetica Neue" charset="0"/>
              </a:rPr>
              <a:t> …at the end, we all die </a:t>
            </a:r>
            <a:r>
              <a:rPr lang="en-US" sz="1800" dirty="0" smtClean="0">
                <a:latin typeface="Helvetica Neue" charset="0"/>
                <a:ea typeface="Helvetica Neue" charset="0"/>
                <a:cs typeface="Helvetica Neue" charset="0"/>
              </a:rPr>
              <a:t>alone </a:t>
            </a:r>
            <a:endParaRPr lang="en-US" sz="1800" dirty="0">
              <a:latin typeface="Helvetica Neue" charset="0"/>
              <a:ea typeface="Helvetica Neue" charset="0"/>
              <a:cs typeface="Helvetica Neue" charset="0"/>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12228" y="1196959"/>
            <a:ext cx="5959588" cy="3364283"/>
          </a:xfrm>
        </p:spPr>
      </p:pic>
      <p:sp>
        <p:nvSpPr>
          <p:cNvPr id="3" name="TextBox 2"/>
          <p:cNvSpPr txBox="1"/>
          <p:nvPr/>
        </p:nvSpPr>
        <p:spPr>
          <a:xfrm>
            <a:off x="762000" y="4811410"/>
            <a:ext cx="3833906" cy="738664"/>
          </a:xfrm>
          <a:prstGeom prst="rect">
            <a:avLst/>
          </a:prstGeom>
          <a:noFill/>
        </p:spPr>
        <p:txBody>
          <a:bodyPr wrap="square" rtlCol="0">
            <a:spAutoFit/>
          </a:bodyPr>
          <a:lstStyle/>
          <a:p>
            <a:pPr algn="r"/>
            <a:r>
              <a:rPr lang="is-IS" sz="1400" dirty="0" smtClean="0">
                <a:latin typeface="Helvetica Neue" charset="0"/>
                <a:ea typeface="Helvetica Neue" charset="0"/>
                <a:cs typeface="Helvetica Neue" charset="0"/>
              </a:rPr>
              <a:t>….q</a:t>
            </a:r>
            <a:r>
              <a:rPr lang="en-US" sz="1400" dirty="0" err="1" smtClean="0">
                <a:latin typeface="Helvetica Neue" charset="0"/>
                <a:ea typeface="Helvetica Neue" charset="0"/>
                <a:cs typeface="Helvetica Neue" charset="0"/>
              </a:rPr>
              <a:t>uotes</a:t>
            </a:r>
            <a:r>
              <a:rPr lang="en-US" sz="1400" dirty="0" smtClean="0">
                <a:latin typeface="Helvetica Neue" charset="0"/>
                <a:ea typeface="Helvetica Neue" charset="0"/>
                <a:cs typeface="Helvetica Neue" charset="0"/>
              </a:rPr>
              <a:t> can be useful as a way to stimulate creativity by linking storyworlds with ideas or emotional states (e.g.. existentialist quotes)</a:t>
            </a:r>
            <a:endParaRPr lang="en-US" sz="1400" dirty="0">
              <a:latin typeface="Helvetica Neue" charset="0"/>
              <a:ea typeface="Helvetica Neue" charset="0"/>
              <a:cs typeface="Helvetica Neue" charset="0"/>
            </a:endParaRPr>
          </a:p>
        </p:txBody>
      </p:sp>
      <p:sp>
        <p:nvSpPr>
          <p:cNvPr id="6" name="Rectangle 5"/>
          <p:cNvSpPr/>
          <p:nvPr/>
        </p:nvSpPr>
        <p:spPr>
          <a:xfrm>
            <a:off x="609600" y="4090091"/>
            <a:ext cx="3986306" cy="615553"/>
          </a:xfrm>
          <a:prstGeom prst="rect">
            <a:avLst/>
          </a:prstGeom>
        </p:spPr>
        <p:txBody>
          <a:bodyPr wrap="square">
            <a:spAutoFit/>
          </a:bodyPr>
          <a:lstStyle/>
          <a:p>
            <a:pPr algn="r"/>
            <a:r>
              <a:rPr lang="en-US" sz="2000" b="1" dirty="0">
                <a:latin typeface="Helvetica Neue" charset="0"/>
                <a:ea typeface="Helvetica Neue" charset="0"/>
                <a:cs typeface="Helvetica Neue" charset="0"/>
              </a:rPr>
              <a:t>The Power of Quotes</a:t>
            </a:r>
            <a:r>
              <a:rPr lang="en-US" sz="2000" dirty="0">
                <a:latin typeface="Helvetica Neue" charset="0"/>
                <a:ea typeface="Helvetica Neue" charset="0"/>
                <a:cs typeface="Helvetica Neue" charset="0"/>
              </a:rPr>
              <a:t/>
            </a:r>
            <a:br>
              <a:rPr lang="en-US" sz="2000" dirty="0">
                <a:latin typeface="Helvetica Neue" charset="0"/>
                <a:ea typeface="Helvetica Neue" charset="0"/>
                <a:cs typeface="Helvetica Neue" charset="0"/>
              </a:rPr>
            </a:br>
            <a:r>
              <a:rPr lang="is-IS" sz="1400" dirty="0">
                <a:latin typeface="Helvetica Neue" charset="0"/>
                <a:ea typeface="Helvetica Neue" charset="0"/>
                <a:cs typeface="Helvetica Neue" charset="0"/>
              </a:rPr>
              <a:t>…can lead you to a visuaisation </a:t>
            </a:r>
            <a:r>
              <a:rPr lang="is-IS" sz="1400" dirty="0" smtClean="0">
                <a:latin typeface="Helvetica Neue" charset="0"/>
                <a:ea typeface="Helvetica Neue" charset="0"/>
                <a:cs typeface="Helvetica Neue" charset="0"/>
              </a:rPr>
              <a:t>process</a:t>
            </a:r>
            <a:endParaRPr lang="en-US" sz="1400" dirty="0"/>
          </a:p>
        </p:txBody>
      </p:sp>
    </p:spTree>
    <p:extLst>
      <p:ext uri="{BB962C8B-B14F-4D97-AF65-F5344CB8AC3E}">
        <p14:creationId xmlns:p14="http://schemas.microsoft.com/office/powerpoint/2010/main" val="12209478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i="0" dirty="0" smtClean="0">
                <a:solidFill>
                  <a:schemeClr val="bg1"/>
                </a:solidFill>
                <a:latin typeface="Helvetica Neue Light" charset="0"/>
                <a:ea typeface="Helvetica Neue Light" charset="0"/>
                <a:cs typeface="Helvetica Neue Light" charset="0"/>
              </a:rPr>
              <a:t/>
            </a:r>
            <a:br>
              <a:rPr lang="en-US" sz="3600" i="0" dirty="0" smtClean="0">
                <a:solidFill>
                  <a:schemeClr val="bg1"/>
                </a:solidFill>
                <a:latin typeface="Helvetica Neue Light" charset="0"/>
                <a:ea typeface="Helvetica Neue Light" charset="0"/>
                <a:cs typeface="Helvetica Neue Light" charset="0"/>
              </a:rPr>
            </a:br>
            <a:r>
              <a:rPr lang="en-US" sz="3600" i="0" dirty="0">
                <a:solidFill>
                  <a:schemeClr val="bg1"/>
                </a:solidFill>
                <a:latin typeface="Helvetica Neue Light" charset="0"/>
                <a:ea typeface="Helvetica Neue Light" charset="0"/>
                <a:cs typeface="Helvetica Neue Light" charset="0"/>
              </a:rPr>
              <a:t/>
            </a:r>
            <a:br>
              <a:rPr lang="en-US" sz="3600" i="0" dirty="0">
                <a:solidFill>
                  <a:schemeClr val="bg1"/>
                </a:solidFill>
                <a:latin typeface="Helvetica Neue Light" charset="0"/>
                <a:ea typeface="Helvetica Neue Light" charset="0"/>
                <a:cs typeface="Helvetica Neue Light" charset="0"/>
              </a:rPr>
            </a:br>
            <a:r>
              <a:rPr lang="en-US" sz="3600" i="0" dirty="0" smtClean="0">
                <a:solidFill>
                  <a:schemeClr val="bg1"/>
                </a:solidFill>
                <a:latin typeface="Helvetica Neue Light" charset="0"/>
                <a:ea typeface="Helvetica Neue Light" charset="0"/>
                <a:cs typeface="Helvetica Neue Light" charset="0"/>
              </a:rPr>
              <a:t/>
            </a:r>
            <a:br>
              <a:rPr lang="en-US" sz="3600" i="0" dirty="0" smtClean="0">
                <a:solidFill>
                  <a:schemeClr val="bg1"/>
                </a:solidFill>
                <a:latin typeface="Helvetica Neue Light" charset="0"/>
                <a:ea typeface="Helvetica Neue Light" charset="0"/>
                <a:cs typeface="Helvetica Neue Light" charset="0"/>
              </a:rPr>
            </a:br>
            <a:r>
              <a:rPr lang="en-US" sz="3600" i="0" dirty="0" smtClean="0">
                <a:solidFill>
                  <a:schemeClr val="bg1"/>
                </a:solidFill>
                <a:latin typeface="Helvetica Neue Light" charset="0"/>
                <a:ea typeface="Helvetica Neue Light" charset="0"/>
                <a:cs typeface="Helvetica Neue Light" charset="0"/>
              </a:rPr>
              <a:t>symbols </a:t>
            </a:r>
            <a:br>
              <a:rPr lang="en-US" sz="3600" i="0" dirty="0" smtClean="0">
                <a:solidFill>
                  <a:schemeClr val="bg1"/>
                </a:solidFill>
                <a:latin typeface="Helvetica Neue Light" charset="0"/>
                <a:ea typeface="Helvetica Neue Light" charset="0"/>
                <a:cs typeface="Helvetica Neue Light" charset="0"/>
              </a:rPr>
            </a:br>
            <a:r>
              <a:rPr lang="en-US" sz="3600" i="0" dirty="0" smtClean="0">
                <a:solidFill>
                  <a:schemeClr val="bg1"/>
                </a:solidFill>
                <a:latin typeface="Helvetica Neue Light" charset="0"/>
                <a:ea typeface="Helvetica Neue Light" charset="0"/>
                <a:cs typeface="Helvetica Neue Light" charset="0"/>
              </a:rPr>
              <a:t>and </a:t>
            </a:r>
            <a:br>
              <a:rPr lang="en-US" sz="3600" i="0" dirty="0" smtClean="0">
                <a:solidFill>
                  <a:schemeClr val="bg1"/>
                </a:solidFill>
                <a:latin typeface="Helvetica Neue Light" charset="0"/>
                <a:ea typeface="Helvetica Neue Light" charset="0"/>
                <a:cs typeface="Helvetica Neue Light" charset="0"/>
              </a:rPr>
            </a:br>
            <a:r>
              <a:rPr lang="en-US" sz="3600" i="0" dirty="0" smtClean="0">
                <a:solidFill>
                  <a:schemeClr val="bg1"/>
                </a:solidFill>
                <a:latin typeface="Helvetica Neue Light" charset="0"/>
                <a:ea typeface="Helvetica Neue Light" charset="0"/>
                <a:cs typeface="Helvetica Neue Light" charset="0"/>
              </a:rPr>
              <a:t>archetypes</a:t>
            </a:r>
            <a:endParaRPr lang="en-US" sz="3600" i="0" dirty="0">
              <a:solidFill>
                <a:schemeClr val="bg1"/>
              </a:solidFill>
              <a:latin typeface="Helvetica Neue Light" charset="0"/>
              <a:ea typeface="Helvetica Neue Light" charset="0"/>
              <a:cs typeface="Helvetica Neue Light" charset="0"/>
            </a:endParaRPr>
          </a:p>
        </p:txBody>
      </p:sp>
      <p:sp>
        <p:nvSpPr>
          <p:cNvPr id="6" name="AutoShape 6" descr="mage result for Durham County nordic noir"/>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154" name="Picture 10" descr="mage result for nordic noi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504059"/>
            <a:ext cx="5514118" cy="3087906"/>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3723219"/>
            <a:ext cx="5514118" cy="2762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455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833906" cy="4153836"/>
          </a:xfrm>
        </p:spPr>
        <p:txBody>
          <a:bodyPr>
            <a:noAutofit/>
          </a:bodyPr>
          <a:lstStyle/>
          <a:p>
            <a:r>
              <a:rPr lang="en-US" sz="1600" dirty="0" smtClean="0">
                <a:latin typeface="Helvetica Neue" charset="0"/>
                <a:ea typeface="Helvetica Neue" charset="0"/>
                <a:cs typeface="Helvetica Neue" charset="0"/>
              </a:rPr>
              <a:t/>
            </a:r>
            <a:br>
              <a:rPr lang="en-US" sz="1600" dirty="0" smtClean="0">
                <a:latin typeface="Helvetica Neue" charset="0"/>
                <a:ea typeface="Helvetica Neue" charset="0"/>
                <a:cs typeface="Helvetica Neue" charset="0"/>
              </a:rPr>
            </a:b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smtClean="0">
                <a:latin typeface="Helvetica Neue" charset="0"/>
                <a:ea typeface="Helvetica Neue" charset="0"/>
                <a:cs typeface="Helvetica Neue" charset="0"/>
              </a:rPr>
              <a:t/>
            </a:r>
            <a:br>
              <a:rPr lang="en-US" sz="1600" dirty="0" smtClean="0">
                <a:latin typeface="Helvetica Neue" charset="0"/>
                <a:ea typeface="Helvetica Neue" charset="0"/>
                <a:cs typeface="Helvetica Neue" charset="0"/>
              </a:rPr>
            </a:br>
            <a:r>
              <a:rPr lang="en-US" sz="1600" b="1" i="0" dirty="0">
                <a:latin typeface="Helvetica Neue" charset="0"/>
                <a:ea typeface="Helvetica Neue" charset="0"/>
                <a:cs typeface="Helvetica Neue" charset="0"/>
              </a:rPr>
              <a:t>s</a:t>
            </a:r>
            <a:r>
              <a:rPr lang="en-US" sz="1600" b="1" i="0" dirty="0" smtClean="0">
                <a:latin typeface="Helvetica Neue" charset="0"/>
                <a:ea typeface="Helvetica Neue" charset="0"/>
                <a:cs typeface="Helvetica Neue" charset="0"/>
              </a:rPr>
              <a:t>ymbolism and archetypes </a:t>
            </a: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smtClean="0">
                <a:latin typeface="Helvetica Neue" charset="0"/>
                <a:ea typeface="Helvetica Neue" charset="0"/>
                <a:cs typeface="Helvetica Neue" charset="0"/>
              </a:rPr>
              <a:t>The </a:t>
            </a:r>
            <a:r>
              <a:rPr lang="en-US" sz="1600" dirty="0">
                <a:latin typeface="Helvetica Neue" charset="0"/>
                <a:ea typeface="Helvetica Neue" charset="0"/>
                <a:cs typeface="Helvetica Neue" charset="0"/>
              </a:rPr>
              <a:t>woods are lovely, dark and deep But I have promises to keep And miles to go before I sleep </a:t>
            </a:r>
            <a:br>
              <a:rPr lang="en-US" sz="1600" dirty="0">
                <a:latin typeface="Helvetica Neue" charset="0"/>
                <a:ea typeface="Helvetica Neue" charset="0"/>
                <a:cs typeface="Helvetica Neue" charset="0"/>
              </a:rPr>
            </a:br>
            <a:r>
              <a:rPr lang="en-US" sz="1600" dirty="0">
                <a:latin typeface="Helvetica Neue" charset="0"/>
                <a:ea typeface="Helvetica Neue" charset="0"/>
                <a:cs typeface="Helvetica Neue" charset="0"/>
              </a:rPr>
              <a:t>Robert </a:t>
            </a:r>
            <a:r>
              <a:rPr lang="en-US" sz="1600" dirty="0" smtClean="0">
                <a:latin typeface="Helvetica Neue" charset="0"/>
                <a:ea typeface="Helvetica Neue" charset="0"/>
                <a:cs typeface="Helvetica Neue" charset="0"/>
              </a:rPr>
              <a:t>Frost</a:t>
            </a:r>
            <a:br>
              <a:rPr lang="en-US" sz="1600" dirty="0" smtClean="0">
                <a:latin typeface="Helvetica Neue" charset="0"/>
                <a:ea typeface="Helvetica Neue" charset="0"/>
                <a:cs typeface="Helvetica Neue" charset="0"/>
              </a:rPr>
            </a:b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a:latin typeface="Helvetica Neue" charset="0"/>
                <a:ea typeface="Helvetica Neue" charset="0"/>
                <a:cs typeface="Helvetica Neue" charset="0"/>
              </a:rPr>
              <a:t> Because if I lose you I lose myself… </a:t>
            </a:r>
            <a:r>
              <a:rPr lang="en-US" sz="1600" dirty="0" smtClean="0">
                <a:latin typeface="Helvetica Neue" charset="0"/>
                <a:ea typeface="Helvetica Neue" charset="0"/>
                <a:cs typeface="Helvetica Neue" charset="0"/>
              </a:rPr>
              <a:t/>
            </a:r>
            <a:br>
              <a:rPr lang="en-US" sz="1600" dirty="0" smtClean="0">
                <a:latin typeface="Helvetica Neue" charset="0"/>
                <a:ea typeface="Helvetica Neue" charset="0"/>
                <a:cs typeface="Helvetica Neue" charset="0"/>
              </a:rPr>
            </a:br>
            <a:r>
              <a:rPr lang="en-US" sz="1600" dirty="0">
                <a:latin typeface="Helvetica Neue" charset="0"/>
                <a:ea typeface="Helvetica Neue" charset="0"/>
                <a:cs typeface="Helvetica Neue" charset="0"/>
              </a:rPr>
              <a:t/>
            </a:r>
            <a:br>
              <a:rPr lang="en-US" sz="1600" dirty="0">
                <a:latin typeface="Helvetica Neue" charset="0"/>
                <a:ea typeface="Helvetica Neue" charset="0"/>
                <a:cs typeface="Helvetica Neue" charset="0"/>
              </a:rPr>
            </a:br>
            <a:r>
              <a:rPr lang="en-US" sz="1600" dirty="0" smtClean="0">
                <a:latin typeface="Helvetica Neue" charset="0"/>
                <a:ea typeface="Helvetica Neue" charset="0"/>
                <a:cs typeface="Helvetica Neue" charset="0"/>
              </a:rPr>
              <a:t/>
            </a:r>
            <a:br>
              <a:rPr lang="en-US" sz="1600" dirty="0" smtClean="0">
                <a:latin typeface="Helvetica Neue" charset="0"/>
                <a:ea typeface="Helvetica Neue" charset="0"/>
                <a:cs typeface="Helvetica Neue" charset="0"/>
              </a:rPr>
            </a:br>
            <a:endParaRPr lang="en-US" sz="1600" dirty="0">
              <a:latin typeface="Helvetica Neue" charset="0"/>
              <a:ea typeface="Helvetica Neue" charset="0"/>
              <a:cs typeface="Helvetica Neue" charset="0"/>
            </a:endParaRP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7171" y="1277463"/>
            <a:ext cx="6248398" cy="3516922"/>
          </a:xfrm>
          <a:prstGeom prst="rect">
            <a:avLst/>
          </a:prstGeom>
        </p:spPr>
      </p:pic>
    </p:spTree>
    <p:extLst>
      <p:ext uri="{BB962C8B-B14F-4D97-AF65-F5344CB8AC3E}">
        <p14:creationId xmlns:p14="http://schemas.microsoft.com/office/powerpoint/2010/main" val="20838705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
            </a:r>
            <a:br>
              <a:rPr lang="en-US" sz="2800" i="0" dirty="0" smtClean="0">
                <a:latin typeface="Helvetica Neue" charset="0"/>
                <a:ea typeface="Helvetica Neue" charset="0"/>
                <a:cs typeface="Helvetica Neue" charset="0"/>
              </a:rPr>
            </a:br>
            <a:r>
              <a:rPr lang="en-US" sz="2800" i="0" dirty="0">
                <a:latin typeface="Helvetica Neue" charset="0"/>
                <a:ea typeface="Helvetica Neue" charset="0"/>
                <a:cs typeface="Helvetica Neue" charset="0"/>
              </a:rPr>
              <a:t/>
            </a:r>
            <a:br>
              <a:rPr lang="en-US" sz="2800" i="0" dirty="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Establishing </a:t>
            </a:r>
            <a:br>
              <a:rPr lang="en-US" sz="2800" i="0" dirty="0" smtClean="0">
                <a:latin typeface="Helvetica Neue" charset="0"/>
                <a:ea typeface="Helvetica Neue" charset="0"/>
                <a:cs typeface="Helvetica Neue" charset="0"/>
              </a:rPr>
            </a:br>
            <a:r>
              <a:rPr lang="en-US" sz="2800" i="0" dirty="0" smtClean="0">
                <a:latin typeface="Helvetica Neue" charset="0"/>
                <a:ea typeface="Helvetica Neue" charset="0"/>
                <a:cs typeface="Helvetica Neue" charset="0"/>
              </a:rPr>
              <a:t>Visual Language</a:t>
            </a:r>
            <a:endParaRPr lang="en-US" sz="2800" i="0" dirty="0">
              <a:latin typeface="Helvetica Neue" charset="0"/>
              <a:ea typeface="Helvetica Neue" charset="0"/>
              <a:cs typeface="Helvetica Neue" charset="0"/>
            </a:endParaRPr>
          </a:p>
        </p:txBody>
      </p:sp>
      <p:pic>
        <p:nvPicPr>
          <p:cNvPr id="12290" name="Picture 2" descr="mage result for nordic noir cthe rai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72743" y="1231200"/>
            <a:ext cx="6248400" cy="4395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7353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000" i="0" dirty="0">
                <a:latin typeface="Helvetica Neue" charset="0"/>
                <a:ea typeface="Helvetica Neue" charset="0"/>
                <a:cs typeface="Helvetica Neue" charset="0"/>
              </a:rPr>
              <a:t/>
            </a:r>
            <a:br>
              <a:rPr lang="en-US" sz="2000" i="0" dirty="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000" i="0" dirty="0">
                <a:latin typeface="Helvetica Neue" charset="0"/>
                <a:ea typeface="Helvetica Neue" charset="0"/>
                <a:cs typeface="Helvetica Neue" charset="0"/>
              </a:rPr>
              <a:t/>
            </a:r>
            <a:br>
              <a:rPr lang="en-US" sz="20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cinematography</a:t>
            </a: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000" i="0" dirty="0" smtClean="0">
                <a:latin typeface="Helvetica Neue" charset="0"/>
                <a:ea typeface="Helvetica Neue" charset="0"/>
                <a:cs typeface="Helvetica Neue" charset="0"/>
              </a:rPr>
              <a:t/>
            </a:r>
            <a:br>
              <a:rPr lang="en-US" sz="2000" i="0" dirty="0" smtClean="0">
                <a:latin typeface="Helvetica Neue" charset="0"/>
                <a:ea typeface="Helvetica Neue" charset="0"/>
                <a:cs typeface="Helvetica Neue" charset="0"/>
              </a:rPr>
            </a:br>
            <a:r>
              <a:rPr lang="en-US" sz="2000" i="0" dirty="0">
                <a:latin typeface="Helvetica Neue" charset="0"/>
                <a:ea typeface="Helvetica Neue" charset="0"/>
                <a:cs typeface="Helvetica Neue" charset="0"/>
              </a:rPr>
              <a:t/>
            </a:r>
            <a:br>
              <a:rPr lang="en-US" sz="2000" i="0" dirty="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movement </a:t>
            </a:r>
            <a:br>
              <a:rPr lang="en-US" sz="2800" b="1" i="0" dirty="0" smtClean="0">
                <a:latin typeface="Helvetica Neue" charset="0"/>
                <a:ea typeface="Helvetica Neue" charset="0"/>
                <a:cs typeface="Helvetica Neue" charset="0"/>
              </a:rPr>
            </a:br>
            <a:r>
              <a:rPr lang="en-US" sz="2800" b="1" i="0" dirty="0" smtClean="0">
                <a:latin typeface="Helvetica Neue" charset="0"/>
                <a:ea typeface="Helvetica Neue" charset="0"/>
                <a:cs typeface="Helvetica Neue" charset="0"/>
              </a:rPr>
              <a:t>and </a:t>
            </a:r>
            <a:br>
              <a:rPr lang="en-US" sz="2800" b="1" i="0" dirty="0" smtClean="0">
                <a:latin typeface="Helvetica Neue" charset="0"/>
                <a:ea typeface="Helvetica Neue" charset="0"/>
                <a:cs typeface="Helvetica Neue" charset="0"/>
              </a:rPr>
            </a:br>
            <a:r>
              <a:rPr lang="en-US" sz="2800" b="1" i="0" u="sng" dirty="0" smtClean="0">
                <a:latin typeface="Helvetica Neue" charset="0"/>
                <a:ea typeface="Helvetica Neue" charset="0"/>
                <a:cs typeface="Helvetica Neue" charset="0"/>
              </a:rPr>
              <a:t>motivation</a:t>
            </a:r>
            <a:endParaRPr lang="en-US" sz="2800" b="1" i="0" u="sng" dirty="0">
              <a:latin typeface="Helvetica Neue" charset="0"/>
              <a:ea typeface="Helvetica Neue" charset="0"/>
              <a:cs typeface="Helvetica Neue" charset="0"/>
            </a:endParaRPr>
          </a:p>
        </p:txBody>
      </p:sp>
      <p:pic>
        <p:nvPicPr>
          <p:cNvPr id="2050"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0913" y="808932"/>
            <a:ext cx="3701144" cy="5232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5879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559678"/>
            <a:ext cx="3833906" cy="1258236"/>
          </a:xfrm>
        </p:spPr>
        <p:txBody>
          <a:bodyPr>
            <a:normAutofit/>
          </a:bodyPr>
          <a:lstStyle/>
          <a:p>
            <a:pPr algn="ctr"/>
            <a:r>
              <a:rPr lang="en-US" sz="4400" i="0" dirty="0">
                <a:latin typeface="Helvetica Neue Light" charset="0"/>
                <a:ea typeface="Helvetica Neue Light" charset="0"/>
                <a:cs typeface="Helvetica Neue Light" charset="0"/>
              </a:rPr>
              <a:t/>
            </a:r>
            <a:br>
              <a:rPr lang="en-US" sz="4400" i="0" dirty="0">
                <a:latin typeface="Helvetica Neue Light" charset="0"/>
                <a:ea typeface="Helvetica Neue Light" charset="0"/>
                <a:cs typeface="Helvetica Neue Light" charset="0"/>
              </a:rPr>
            </a:br>
            <a:r>
              <a:rPr lang="en-US" sz="3200" b="1" i="0" dirty="0" smtClean="0">
                <a:latin typeface="Helvetica Neue Light" charset="0"/>
                <a:ea typeface="Helvetica Neue Light" charset="0"/>
                <a:cs typeface="Helvetica Neue Light" charset="0"/>
              </a:rPr>
              <a:t>shot types</a:t>
            </a:r>
            <a:endParaRPr lang="en-US" sz="3200" b="1" i="0" dirty="0">
              <a:latin typeface="Helvetica Neue Light" charset="0"/>
              <a:ea typeface="Helvetica Neue Light" charset="0"/>
              <a:cs typeface="Helvetica Neue Light" charset="0"/>
            </a:endParaRPr>
          </a:p>
        </p:txBody>
      </p:sp>
      <p:pic>
        <p:nvPicPr>
          <p:cNvPr id="7170" name="Picture 2" descr="mage result for shot types fil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0914" y="559678"/>
            <a:ext cx="4012746" cy="569367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mage result for shot types film"/>
          <p:cNvPicPr>
            <a:picLocks noChangeAspect="1" noChangeArrowheads="1"/>
          </p:cNvPicPr>
          <p:nvPr/>
        </p:nvPicPr>
        <p:blipFill rotWithShape="1">
          <a:blip r:embed="rId3">
            <a:extLst>
              <a:ext uri="{28A0092B-C50C-407E-A947-70E740481C1C}">
                <a14:useLocalDpi xmlns:a14="http://schemas.microsoft.com/office/drawing/2010/main" val="0"/>
              </a:ext>
            </a:extLst>
          </a:blip>
          <a:srcRect t="15439"/>
          <a:stretch/>
        </p:blipFill>
        <p:spPr bwMode="auto">
          <a:xfrm>
            <a:off x="566057" y="2032501"/>
            <a:ext cx="5252357" cy="3139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0716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i="0" dirty="0" smtClean="0"/>
              <a:t/>
            </a:r>
            <a:br>
              <a:rPr lang="en-US" sz="3200" i="0" dirty="0" smtClean="0"/>
            </a:br>
            <a:r>
              <a:rPr lang="en-US" sz="3200" i="0" dirty="0"/>
              <a:t/>
            </a:r>
            <a:br>
              <a:rPr lang="en-US" sz="3200" i="0" dirty="0"/>
            </a:br>
            <a:r>
              <a:rPr lang="en-US" sz="3200" i="0" dirty="0" smtClean="0"/>
              <a:t/>
            </a:r>
            <a:br>
              <a:rPr lang="en-US" sz="3200" i="0" dirty="0" smtClean="0"/>
            </a:br>
            <a:r>
              <a:rPr lang="en-US" sz="3200" i="0" dirty="0" smtClean="0"/>
              <a:t/>
            </a:r>
            <a:br>
              <a:rPr lang="en-US" sz="3200" i="0" dirty="0" smtClean="0"/>
            </a:br>
            <a:r>
              <a:rPr lang="en-US" sz="2800" b="1" i="0" dirty="0" smtClean="0">
                <a:solidFill>
                  <a:schemeClr val="bg1"/>
                </a:solidFill>
                <a:latin typeface="Helvetica Neue Light" charset="0"/>
                <a:ea typeface="Helvetica Neue Light" charset="0"/>
                <a:cs typeface="Helvetica Neue Light" charset="0"/>
              </a:rPr>
              <a:t>macro montage</a:t>
            </a:r>
            <a:br>
              <a:rPr lang="en-US" sz="2800" b="1" i="0" dirty="0" smtClean="0">
                <a:solidFill>
                  <a:schemeClr val="bg1"/>
                </a:solidFill>
                <a:latin typeface="Helvetica Neue Light" charset="0"/>
                <a:ea typeface="Helvetica Neue Light" charset="0"/>
                <a:cs typeface="Helvetica Neue Light" charset="0"/>
              </a:rPr>
            </a:br>
            <a:r>
              <a:rPr lang="en-US" sz="1600" b="1" i="0" dirty="0" smtClean="0">
                <a:solidFill>
                  <a:schemeClr val="bg1"/>
                </a:solidFill>
                <a:latin typeface="Helvetica Neue Light" charset="0"/>
                <a:ea typeface="Helvetica Neue Light" charset="0"/>
                <a:cs typeface="Helvetica Neue Light" charset="0"/>
              </a:rPr>
              <a:t>(extreme close up)</a:t>
            </a:r>
            <a:br>
              <a:rPr lang="en-US" sz="1600" b="1" i="0" dirty="0" smtClean="0">
                <a:solidFill>
                  <a:schemeClr val="bg1"/>
                </a:solidFill>
                <a:latin typeface="Helvetica Neue Light" charset="0"/>
                <a:ea typeface="Helvetica Neue Light" charset="0"/>
                <a:cs typeface="Helvetica Neue Light" charset="0"/>
              </a:rPr>
            </a:br>
            <a:r>
              <a:rPr lang="en-US" sz="2800" b="1" i="0" dirty="0">
                <a:solidFill>
                  <a:schemeClr val="bg1"/>
                </a:solidFill>
                <a:latin typeface="Helvetica Neue Light" charset="0"/>
                <a:ea typeface="Helvetica Neue Light" charset="0"/>
                <a:cs typeface="Helvetica Neue Light" charset="0"/>
              </a:rPr>
              <a:t/>
            </a:r>
            <a:br>
              <a:rPr lang="en-US" sz="2800" b="1" i="0" dirty="0">
                <a:solidFill>
                  <a:schemeClr val="bg1"/>
                </a:solidFill>
                <a:latin typeface="Helvetica Neue Light" charset="0"/>
                <a:ea typeface="Helvetica Neue Light" charset="0"/>
                <a:cs typeface="Helvetica Neue Light" charset="0"/>
              </a:rPr>
            </a:br>
            <a:r>
              <a:rPr lang="en-US" sz="1800" b="1" i="0" dirty="0" smtClean="0">
                <a:solidFill>
                  <a:schemeClr val="bg1"/>
                </a:solidFill>
                <a:latin typeface="Helvetica Neue Light" charset="0"/>
                <a:ea typeface="Helvetica Neue Light" charset="0"/>
                <a:cs typeface="Helvetica Neue Light" charset="0"/>
              </a:rPr>
              <a:t>establishing place </a:t>
            </a:r>
            <a:br>
              <a:rPr lang="en-US" sz="1800" b="1" i="0" dirty="0" smtClean="0">
                <a:solidFill>
                  <a:schemeClr val="bg1"/>
                </a:solidFill>
                <a:latin typeface="Helvetica Neue Light" charset="0"/>
                <a:ea typeface="Helvetica Neue Light" charset="0"/>
                <a:cs typeface="Helvetica Neue Light" charset="0"/>
              </a:rPr>
            </a:br>
            <a:r>
              <a:rPr lang="en-US" sz="1800" b="1" i="0" dirty="0" smtClean="0">
                <a:solidFill>
                  <a:schemeClr val="bg1"/>
                </a:solidFill>
                <a:latin typeface="Helvetica Neue Light" charset="0"/>
                <a:ea typeface="Helvetica Neue Light" charset="0"/>
                <a:cs typeface="Helvetica Neue Light" charset="0"/>
              </a:rPr>
              <a:t>as </a:t>
            </a:r>
            <a:br>
              <a:rPr lang="en-US" sz="1800" b="1" i="0" dirty="0" smtClean="0">
                <a:solidFill>
                  <a:schemeClr val="bg1"/>
                </a:solidFill>
                <a:latin typeface="Helvetica Neue Light" charset="0"/>
                <a:ea typeface="Helvetica Neue Light" charset="0"/>
                <a:cs typeface="Helvetica Neue Light" charset="0"/>
              </a:rPr>
            </a:br>
            <a:r>
              <a:rPr lang="en-US" sz="1800" b="1" i="0" dirty="0" smtClean="0">
                <a:solidFill>
                  <a:schemeClr val="bg1"/>
                </a:solidFill>
                <a:latin typeface="Helvetica Neue Light" charset="0"/>
                <a:ea typeface="Helvetica Neue Light" charset="0"/>
                <a:cs typeface="Helvetica Neue Light" charset="0"/>
              </a:rPr>
              <a:t>character</a:t>
            </a:r>
            <a:endParaRPr lang="en-US" sz="1800" b="1" i="0" dirty="0">
              <a:solidFill>
                <a:schemeClr val="bg1"/>
              </a:solidFill>
              <a:latin typeface="Helvetica Neue Light" charset="0"/>
              <a:ea typeface="Helvetica Neue Light" charset="0"/>
              <a:cs typeface="Helvetica Neue Light" charset="0"/>
            </a:endParaRPr>
          </a:p>
        </p:txBody>
      </p:sp>
      <p:pic>
        <p:nvPicPr>
          <p:cNvPr id="3074" name="Picture 2" descr="mage result for hinterland title sequenc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968999" y="186842"/>
            <a:ext cx="4633687" cy="347526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d.cdnv2.artofthetitle.com/assets/sm/upload/uu/0p/vw/rf/d_boards_v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8999" y="3573363"/>
            <a:ext cx="4796972" cy="2789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7338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Picture 6" descr="mage result for nordic noi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87" y="1502228"/>
            <a:ext cx="12170230" cy="3744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39235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589" y="1189551"/>
            <a:ext cx="3833906" cy="2827578"/>
          </a:xfrm>
        </p:spPr>
        <p:txBody>
          <a:bodyPr>
            <a:normAutofit/>
          </a:bodyPr>
          <a:lstStyle/>
          <a:p>
            <a:r>
              <a:rPr lang="en-US" sz="3200" b="1" i="0" smtClean="0">
                <a:latin typeface="Helvetica Neue Light" charset="0"/>
                <a:ea typeface="Helvetica Neue Light" charset="0"/>
                <a:cs typeface="Helvetica Neue Light" charset="0"/>
              </a:rPr>
              <a:t>Copper </a:t>
            </a:r>
            <a:r>
              <a:rPr lang="en-US" sz="3200" b="1" i="0" dirty="0">
                <a:latin typeface="Helvetica Neue Light" charset="0"/>
                <a:ea typeface="Helvetica Neue Light" charset="0"/>
                <a:cs typeface="Helvetica Neue Light" charset="0"/>
              </a:rPr>
              <a:t>City </a:t>
            </a:r>
            <a:r>
              <a:rPr lang="en-US" sz="2400" b="1" i="0" dirty="0" smtClean="0">
                <a:latin typeface="Helvetica Neue Light" charset="0"/>
                <a:ea typeface="Helvetica Neue Light" charset="0"/>
                <a:cs typeface="Helvetica Neue Light" charset="0"/>
              </a:rPr>
              <a:t/>
            </a:r>
            <a:br>
              <a:rPr lang="en-US" sz="2400" b="1" i="0" dirty="0" smtClean="0">
                <a:latin typeface="Helvetica Neue Light" charset="0"/>
                <a:ea typeface="Helvetica Neue Light" charset="0"/>
                <a:cs typeface="Helvetica Neue Light" charset="0"/>
              </a:rPr>
            </a:br>
            <a:r>
              <a:rPr lang="en-US" sz="2000" b="1" i="0" dirty="0" smtClean="0">
                <a:latin typeface="Helvetica Neue Light" charset="0"/>
                <a:ea typeface="Helvetica Neue Light" charset="0"/>
                <a:cs typeface="Helvetica Neue Light" charset="0"/>
              </a:rPr>
              <a:t>Production Planning</a:t>
            </a:r>
            <a:r>
              <a:rPr lang="en-US" sz="2400" b="1" i="0" dirty="0" smtClean="0">
                <a:latin typeface="Helvetica Neue Light" charset="0"/>
                <a:ea typeface="Helvetica Neue Light" charset="0"/>
                <a:cs typeface="Helvetica Neue Light" charset="0"/>
              </a:rPr>
              <a:t/>
            </a:r>
            <a:br>
              <a:rPr lang="en-US" sz="2400" b="1" i="0" dirty="0" smtClean="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
            </a:r>
            <a:br>
              <a:rPr lang="en-US" sz="2400" b="1" i="0" dirty="0">
                <a:latin typeface="Helvetica Neue Light" charset="0"/>
                <a:ea typeface="Helvetica Neue Light" charset="0"/>
                <a:cs typeface="Helvetica Neue Light" charset="0"/>
              </a:rPr>
            </a:br>
            <a:r>
              <a:rPr lang="en-US" sz="2000" i="0" dirty="0" smtClean="0">
                <a:latin typeface="Helvetica Neue Light" charset="0"/>
                <a:ea typeface="Helvetica Neue Light" charset="0"/>
                <a:cs typeface="Helvetica Neue Light" charset="0"/>
              </a:rPr>
              <a:t>developing </a:t>
            </a:r>
            <a:r>
              <a:rPr lang="en-US" sz="2000" i="0" dirty="0" smtClean="0">
                <a:latin typeface="Helvetica Neue Light" charset="0"/>
                <a:ea typeface="Helvetica Neue Light" charset="0"/>
                <a:cs typeface="Helvetica Neue Light" charset="0"/>
              </a:rPr>
              <a:t>a</a:t>
            </a:r>
            <a:r>
              <a:rPr lang="en-US" sz="2000" i="0" dirty="0" smtClean="0">
                <a:latin typeface="Helvetica Neue Light" charset="0"/>
                <a:ea typeface="Helvetica Neue Light" charset="0"/>
                <a:cs typeface="Helvetica Neue Light" charset="0"/>
              </a:rPr>
              <a:t/>
            </a:r>
            <a:br>
              <a:rPr lang="en-US" sz="2000" i="0" dirty="0" smtClean="0">
                <a:latin typeface="Helvetica Neue Light" charset="0"/>
                <a:ea typeface="Helvetica Neue Light" charset="0"/>
                <a:cs typeface="Helvetica Neue Light" charset="0"/>
              </a:rPr>
            </a:br>
            <a:r>
              <a:rPr lang="en-US" sz="2000" i="0" dirty="0" smtClean="0">
                <a:latin typeface="Helvetica Neue Light" charset="0"/>
                <a:ea typeface="Helvetica Neue Light" charset="0"/>
                <a:cs typeface="Helvetica Neue Light" charset="0"/>
              </a:rPr>
              <a:t>Nordic Noir Inspired </a:t>
            </a:r>
            <a:br>
              <a:rPr lang="en-US" sz="2000" i="0" dirty="0" smtClean="0">
                <a:latin typeface="Helvetica Neue Light" charset="0"/>
                <a:ea typeface="Helvetica Neue Light" charset="0"/>
                <a:cs typeface="Helvetica Neue Light" charset="0"/>
              </a:rPr>
            </a:br>
            <a:r>
              <a:rPr lang="en-US" sz="2000" i="0" dirty="0" smtClean="0">
                <a:latin typeface="Helvetica Neue Light" charset="0"/>
                <a:ea typeface="Helvetica Neue Light" charset="0"/>
                <a:cs typeface="Helvetica Neue Light" charset="0"/>
              </a:rPr>
              <a:t>crime drama concept</a:t>
            </a:r>
            <a:r>
              <a:rPr lang="en-US" sz="3200" i="0" dirty="0" smtClean="0">
                <a:latin typeface="Helvetica Neue Light" charset="0"/>
                <a:ea typeface="Helvetica Neue Light" charset="0"/>
                <a:cs typeface="Helvetica Neue Light" charset="0"/>
              </a:rPr>
              <a:t/>
            </a:r>
            <a:br>
              <a:rPr lang="en-US" sz="3200" i="0" dirty="0" smtClean="0">
                <a:latin typeface="Helvetica Neue Light" charset="0"/>
                <a:ea typeface="Helvetica Neue Light" charset="0"/>
                <a:cs typeface="Helvetica Neue Light" charset="0"/>
              </a:rPr>
            </a:br>
            <a:endParaRPr lang="en-US" sz="32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81600" y="569066"/>
            <a:ext cx="5845629" cy="5655156"/>
          </a:xfrm>
        </p:spPr>
        <p:txBody>
          <a:bodyPr>
            <a:normAutofit fontScale="92500"/>
          </a:bodyPr>
          <a:lstStyle/>
          <a:p>
            <a:pPr marL="0" indent="0" algn="just">
              <a:buNone/>
            </a:pPr>
            <a:r>
              <a:rPr lang="en-US" b="1" dirty="0" smtClean="0">
                <a:latin typeface="Helvetica Neue" charset="0"/>
                <a:ea typeface="Helvetica Neue" charset="0"/>
                <a:cs typeface="Helvetica Neue" charset="0"/>
              </a:rPr>
              <a:t>STARTING POINTS</a:t>
            </a:r>
            <a:r>
              <a:rPr lang="is-IS" b="1" dirty="0" smtClean="0">
                <a:latin typeface="Helvetica Neue" charset="0"/>
                <a:ea typeface="Helvetica Neue" charset="0"/>
                <a:cs typeface="Helvetica Neue" charset="0"/>
              </a:rPr>
              <a:t>…</a:t>
            </a:r>
            <a:endParaRPr lang="en-US" b="1" dirty="0" smtClean="0">
              <a:latin typeface="Helvetica Neue" charset="0"/>
              <a:ea typeface="Helvetica Neue" charset="0"/>
              <a:cs typeface="Helvetica Neue" charset="0"/>
            </a:endParaRPr>
          </a:p>
          <a:p>
            <a:pPr marL="0" indent="0" algn="just">
              <a:buNone/>
            </a:pPr>
            <a:r>
              <a:rPr lang="en-US" b="1" dirty="0" smtClean="0">
                <a:latin typeface="Helvetica Neue" charset="0"/>
                <a:ea typeface="Helvetica Neue" charset="0"/>
                <a:cs typeface="Helvetica Neue" charset="0"/>
              </a:rPr>
              <a:t>Either </a:t>
            </a:r>
          </a:p>
          <a:p>
            <a:pPr algn="just"/>
            <a:r>
              <a:rPr lang="en-US" sz="1600" dirty="0">
                <a:latin typeface="Helvetica Neue" charset="0"/>
                <a:ea typeface="Helvetica Neue" charset="0"/>
                <a:cs typeface="Helvetica Neue" charset="0"/>
              </a:rPr>
              <a:t>starting from a </a:t>
            </a:r>
            <a:r>
              <a:rPr lang="en-US" sz="1600" b="1" dirty="0" smtClean="0">
                <a:latin typeface="Helvetica Neue" charset="0"/>
                <a:ea typeface="Helvetica Neue" charset="0"/>
                <a:cs typeface="Helvetica Neue" charset="0"/>
              </a:rPr>
              <a:t>mythological </a:t>
            </a:r>
            <a:r>
              <a:rPr lang="en-US" sz="1600" dirty="0">
                <a:latin typeface="Helvetica Neue" charset="0"/>
                <a:ea typeface="Helvetica Neue" charset="0"/>
                <a:cs typeface="Helvetica Neue" charset="0"/>
              </a:rPr>
              <a:t>(also fairy tales etc.) basis- (Eg. Norse mythology – Loki (trickster) or</a:t>
            </a:r>
            <a:r>
              <a:rPr lang="is-IS" sz="1600" dirty="0">
                <a:latin typeface="Helvetica Neue" charset="0"/>
                <a:ea typeface="Helvetica Neue" charset="0"/>
                <a:cs typeface="Helvetica Neue" charset="0"/>
              </a:rPr>
              <a:t>…Greek – Medussa, Minotaur, Fairy Tales – Red Riding Hood...etc.) </a:t>
            </a:r>
            <a:r>
              <a:rPr lang="is-IS" sz="1600" dirty="0" smtClean="0">
                <a:latin typeface="Helvetica Neue" charset="0"/>
                <a:ea typeface="Helvetica Neue" charset="0"/>
                <a:cs typeface="Helvetica Neue" charset="0"/>
              </a:rPr>
              <a:t>for a potential story idea - </a:t>
            </a:r>
            <a:r>
              <a:rPr lang="en-US" sz="1600" dirty="0" smtClean="0">
                <a:latin typeface="Helvetica Neue" charset="0"/>
                <a:ea typeface="Helvetica Neue" charset="0"/>
                <a:cs typeface="Helvetica Neue" charset="0"/>
              </a:rPr>
              <a:t>s</a:t>
            </a:r>
            <a:r>
              <a:rPr lang="is-IS" sz="1600" dirty="0">
                <a:latin typeface="Helvetica Neue" charset="0"/>
                <a:ea typeface="Helvetica Neue" charset="0"/>
                <a:cs typeface="Helvetica Neue" charset="0"/>
              </a:rPr>
              <a:t>tart to collect visual research using ‘comps’ and refererence imagery to plan out a list of proposed test shoots.</a:t>
            </a:r>
          </a:p>
          <a:p>
            <a:pPr marL="0" indent="0" algn="just">
              <a:buNone/>
            </a:pPr>
            <a:r>
              <a:rPr lang="en-US" b="1" dirty="0" smtClean="0">
                <a:latin typeface="Helvetica Neue" charset="0"/>
                <a:ea typeface="Helvetica Neue" charset="0"/>
                <a:cs typeface="Helvetica Neue" charset="0"/>
              </a:rPr>
              <a:t>Or (/And)</a:t>
            </a:r>
          </a:p>
          <a:p>
            <a:pPr algn="just"/>
            <a:r>
              <a:rPr lang="en-US" sz="1600" dirty="0">
                <a:latin typeface="Helvetica Neue" charset="0"/>
                <a:ea typeface="Helvetica Neue" charset="0"/>
                <a:cs typeface="Helvetica Neue" charset="0"/>
              </a:rPr>
              <a:t>starting from a sense of place and space undertake visual research for potential shots that you could plan to shoot for establishing a sense of place and tone for your proposed idea</a:t>
            </a:r>
          </a:p>
          <a:p>
            <a:pPr algn="just"/>
            <a:endParaRPr lang="is-IS" sz="1600" dirty="0">
              <a:latin typeface="Helvetica Neue" charset="0"/>
              <a:ea typeface="Helvetica Neue" charset="0"/>
              <a:cs typeface="Helvetica Neue" charset="0"/>
            </a:endParaRPr>
          </a:p>
          <a:p>
            <a:pPr algn="just"/>
            <a:r>
              <a:rPr lang="is-IS" sz="1600" b="1" dirty="0" smtClean="0">
                <a:latin typeface="Helvetica Neue" charset="0"/>
                <a:ea typeface="Helvetica Neue" charset="0"/>
                <a:cs typeface="Helvetica Neue" charset="0"/>
              </a:rPr>
              <a:t>Shooting Key Scene(s) </a:t>
            </a:r>
            <a:r>
              <a:rPr lang="is-IS" sz="1600" dirty="0" smtClean="0">
                <a:latin typeface="Helvetica Neue" charset="0"/>
                <a:ea typeface="Helvetica Neue" charset="0"/>
                <a:cs typeface="Helvetica Neue" charset="0"/>
              </a:rPr>
              <a:t>[Level 5] – Assuming you have the basis of your story, plot points and main character(s), possible some dialogue plan out a full scene (or one or two shorter scenes) from producing and directing perspectives...</a:t>
            </a:r>
          </a:p>
          <a:p>
            <a:pPr marL="0" indent="0" algn="just">
              <a:buNone/>
            </a:pPr>
            <a:r>
              <a:rPr lang="is-IS" sz="1400" dirty="0" smtClean="0">
                <a:latin typeface="Helvetica Neue" charset="0"/>
                <a:ea typeface="Helvetica Neue" charset="0"/>
                <a:cs typeface="Helvetica Neue" charset="0"/>
              </a:rPr>
              <a:t> </a:t>
            </a:r>
            <a:endParaRPr lang="en-US" sz="1400" dirty="0">
              <a:latin typeface="Helvetica Neue" charset="0"/>
              <a:ea typeface="Helvetica Neue" charset="0"/>
              <a:cs typeface="Helvetica Neue" charset="0"/>
            </a:endParaRPr>
          </a:p>
        </p:txBody>
      </p:sp>
      <p:sp>
        <p:nvSpPr>
          <p:cNvPr id="4" name="TextBox 3"/>
          <p:cNvSpPr txBox="1"/>
          <p:nvPr/>
        </p:nvSpPr>
        <p:spPr>
          <a:xfrm>
            <a:off x="1309068" y="4158345"/>
            <a:ext cx="3153427" cy="646331"/>
          </a:xfrm>
          <a:prstGeom prst="rect">
            <a:avLst/>
          </a:prstGeom>
          <a:noFill/>
        </p:spPr>
        <p:txBody>
          <a:bodyPr wrap="none" rtlCol="0">
            <a:spAutoFit/>
          </a:bodyPr>
          <a:lstStyle/>
          <a:p>
            <a:pPr algn="r"/>
            <a:r>
              <a:rPr lang="en-US" b="1" dirty="0">
                <a:latin typeface="Helvetica Neue Light" charset="0"/>
                <a:ea typeface="Helvetica Neue Light" charset="0"/>
                <a:cs typeface="Helvetica Neue Light" charset="0"/>
              </a:rPr>
              <a:t>Monday </a:t>
            </a:r>
            <a:r>
              <a:rPr lang="en-US" b="1" dirty="0" smtClean="0">
                <a:latin typeface="Helvetica Neue Light" charset="0"/>
                <a:ea typeface="Helvetica Neue Light" charset="0"/>
                <a:cs typeface="Helvetica Neue Light" charset="0"/>
              </a:rPr>
              <a:t>10</a:t>
            </a:r>
            <a:r>
              <a:rPr lang="en-US" b="1" baseline="30000" dirty="0" smtClean="0">
                <a:latin typeface="Helvetica Neue Light" charset="0"/>
                <a:ea typeface="Helvetica Neue Light" charset="0"/>
                <a:cs typeface="Helvetica Neue Light" charset="0"/>
              </a:rPr>
              <a:t>th</a:t>
            </a:r>
            <a:r>
              <a:rPr lang="en-US" b="1" dirty="0" smtClean="0">
                <a:latin typeface="Helvetica Neue Light" charset="0"/>
                <a:ea typeface="Helvetica Neue Light" charset="0"/>
                <a:cs typeface="Helvetica Neue Light" charset="0"/>
              </a:rPr>
              <a:t> February 2020</a:t>
            </a:r>
          </a:p>
          <a:p>
            <a:pPr algn="r"/>
            <a:r>
              <a:rPr lang="en-US" dirty="0" smtClean="0">
                <a:latin typeface="Helvetica Neue Light" charset="0"/>
                <a:ea typeface="Helvetica Neue Light" charset="0"/>
                <a:cs typeface="Helvetica Neue Light" charset="0"/>
              </a:rPr>
              <a:t>Morning Session</a:t>
            </a:r>
            <a:endParaRPr lang="en-US" dirty="0"/>
          </a:p>
        </p:txBody>
      </p:sp>
    </p:spTree>
    <p:extLst>
      <p:ext uri="{BB962C8B-B14F-4D97-AF65-F5344CB8AC3E}">
        <p14:creationId xmlns:p14="http://schemas.microsoft.com/office/powerpoint/2010/main" val="19431428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
            </a:r>
            <a:br>
              <a:rPr lang="en-US" dirty="0" smtClean="0"/>
            </a:br>
            <a:r>
              <a:rPr lang="en-US" dirty="0" smtClean="0"/>
              <a:t/>
            </a:r>
            <a:br>
              <a:rPr lang="en-US" dirty="0" smtClean="0"/>
            </a:br>
            <a:r>
              <a:rPr lang="en-US" sz="3600" b="1" i="0" dirty="0" smtClean="0">
                <a:latin typeface="Helvetica Neue Light" charset="0"/>
                <a:ea typeface="Helvetica Neue Light" charset="0"/>
                <a:cs typeface="Helvetica Neue Light" charset="0"/>
              </a:rPr>
              <a:t>TO DO</a:t>
            </a:r>
            <a:r>
              <a:rPr lang="en-US" dirty="0"/>
              <a:t/>
            </a:r>
            <a:br>
              <a:rPr lang="en-US" dirty="0"/>
            </a:br>
            <a:r>
              <a:rPr lang="en-US" dirty="0" smtClean="0"/>
              <a:t>  </a:t>
            </a:r>
            <a:r>
              <a:rPr lang="en-US" sz="2000" i="0" dirty="0" smtClean="0">
                <a:latin typeface="Helvetica Neue Light" charset="0"/>
                <a:ea typeface="Helvetica Neue Light" charset="0"/>
                <a:cs typeface="Helvetica Neue Light" charset="0"/>
              </a:rPr>
              <a:t>by afternoon</a:t>
            </a:r>
            <a:r>
              <a:rPr lang="is-IS" sz="2000" i="0" dirty="0" smtClean="0">
                <a:latin typeface="Helvetica Neue Light" charset="0"/>
                <a:ea typeface="Helvetica Neue Light" charset="0"/>
                <a:cs typeface="Helvetica Neue Light" charset="0"/>
              </a:rPr>
              <a:t>…</a:t>
            </a:r>
            <a:endParaRPr lang="en-US" sz="28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81600" y="569066"/>
            <a:ext cx="6259286" cy="5655156"/>
          </a:xfrm>
        </p:spPr>
        <p:txBody>
          <a:bodyPr>
            <a:normAutofit lnSpcReduction="10000"/>
          </a:bodyPr>
          <a:lstStyle/>
          <a:p>
            <a:pPr marL="0" indent="0">
              <a:buNone/>
            </a:pPr>
            <a:r>
              <a:rPr lang="en-US" sz="1800" dirty="0">
                <a:latin typeface="Helvetica Neue Light" charset="0"/>
                <a:ea typeface="Helvetica Neue Light" charset="0"/>
                <a:cs typeface="Helvetica Neue Light" charset="0"/>
              </a:rPr>
              <a:t>Develop an </a:t>
            </a:r>
            <a:r>
              <a:rPr lang="en-US" sz="1800" b="1" dirty="0">
                <a:latin typeface="Helvetica Neue Light" charset="0"/>
                <a:ea typeface="Helvetica Neue Light" charset="0"/>
                <a:cs typeface="Helvetica Neue Light" charset="0"/>
              </a:rPr>
              <a:t>outline concept </a:t>
            </a:r>
            <a:r>
              <a:rPr lang="en-US" sz="1800" dirty="0">
                <a:latin typeface="Helvetica Neue Light" charset="0"/>
                <a:ea typeface="Helvetica Neue Light" charset="0"/>
                <a:cs typeface="Helvetica Neue Light" charset="0"/>
              </a:rPr>
              <a:t>for a Nordic noir (Welsh noir) Inspired crime drama. </a:t>
            </a:r>
            <a:r>
              <a:rPr lang="en-US" sz="1800" dirty="0" smtClean="0">
                <a:latin typeface="Helvetica Neue Light" charset="0"/>
                <a:ea typeface="Helvetica Neue Light" charset="0"/>
                <a:cs typeface="Helvetica Neue Light" charset="0"/>
              </a:rPr>
              <a:t>Emphasis is on </a:t>
            </a:r>
            <a:r>
              <a:rPr lang="en-US" sz="1800" b="1" dirty="0" smtClean="0">
                <a:latin typeface="Helvetica Neue Light" charset="0"/>
                <a:ea typeface="Helvetica Neue Light" charset="0"/>
                <a:cs typeface="Helvetica Neue Light" charset="0"/>
              </a:rPr>
              <a:t>establishing</a:t>
            </a:r>
            <a:r>
              <a:rPr lang="en-US" sz="1800" dirty="0" smtClean="0">
                <a:latin typeface="Helvetica Neue Light" charset="0"/>
                <a:ea typeface="Helvetica Neue Light" charset="0"/>
                <a:cs typeface="Helvetica Neue Light" charset="0"/>
              </a:rPr>
              <a:t> story world concept – sense of place/space through opening/title sequence.</a:t>
            </a:r>
          </a:p>
          <a:p>
            <a:pPr marL="0" indent="0">
              <a:buNone/>
            </a:pPr>
            <a:endParaRPr lang="en-US" sz="1800" dirty="0">
              <a:latin typeface="Helvetica Neue Light" charset="0"/>
              <a:ea typeface="Helvetica Neue Light" charset="0"/>
              <a:cs typeface="Helvetica Neue Light" charset="0"/>
            </a:endParaRPr>
          </a:p>
          <a:p>
            <a:pPr marL="0" indent="0">
              <a:buNone/>
            </a:pPr>
            <a:r>
              <a:rPr lang="en-US" sz="1800" b="1" dirty="0">
                <a:latin typeface="Helvetica Neue Light" charset="0"/>
                <a:ea typeface="Helvetica Neue Light" charset="0"/>
                <a:cs typeface="Helvetica Neue Light" charset="0"/>
              </a:rPr>
              <a:t>Working Title</a:t>
            </a:r>
            <a:r>
              <a:rPr lang="en-US" sz="1800" b="1" dirty="0" smtClean="0">
                <a:latin typeface="Helvetica Neue Light" charset="0"/>
                <a:ea typeface="Helvetica Neue Light" charset="0"/>
                <a:cs typeface="Helvetica Neue Light" charset="0"/>
              </a:rPr>
              <a:t>: ??? </a:t>
            </a:r>
            <a:r>
              <a:rPr lang="en-US" sz="1400" dirty="0" smtClean="0">
                <a:latin typeface="Helvetica Neue Light" charset="0"/>
                <a:ea typeface="Helvetica Neue Light" charset="0"/>
                <a:cs typeface="Helvetica Neue Light" charset="0"/>
              </a:rPr>
              <a:t>[this can change of course]</a:t>
            </a:r>
            <a:endParaRPr lang="en-US" sz="1400" dirty="0">
              <a:latin typeface="Helvetica Neue Light" charset="0"/>
              <a:ea typeface="Helvetica Neue Light" charset="0"/>
              <a:cs typeface="Helvetica Neue Light" charset="0"/>
            </a:endParaRPr>
          </a:p>
          <a:p>
            <a:pPr marL="0" indent="0">
              <a:buNone/>
            </a:pPr>
            <a:r>
              <a:rPr lang="en-US" sz="1800" b="1" dirty="0">
                <a:latin typeface="Helvetica Neue Light" charset="0"/>
                <a:ea typeface="Helvetica Neue Light" charset="0"/>
                <a:cs typeface="Helvetica Neue Light" charset="0"/>
              </a:rPr>
              <a:t>Logline</a:t>
            </a:r>
            <a:r>
              <a:rPr lang="en-US" sz="1800" b="1" dirty="0" smtClean="0">
                <a:latin typeface="Helvetica Neue Light" charset="0"/>
                <a:ea typeface="Helvetica Neue Light" charset="0"/>
                <a:cs typeface="Helvetica Neue Light" charset="0"/>
              </a:rPr>
              <a:t>: ???</a:t>
            </a:r>
            <a:endParaRPr lang="en-US" sz="1800" b="1" dirty="0">
              <a:latin typeface="Helvetica Neue Light" charset="0"/>
              <a:ea typeface="Helvetica Neue Light" charset="0"/>
              <a:cs typeface="Helvetica Neue Light" charset="0"/>
            </a:endParaRPr>
          </a:p>
          <a:p>
            <a:pPr marL="0" indent="0">
              <a:buNone/>
            </a:pPr>
            <a:r>
              <a:rPr lang="en-US" sz="1800" b="1" dirty="0">
                <a:latin typeface="Helvetica Neue Light" charset="0"/>
                <a:ea typeface="Helvetica Neue Light" charset="0"/>
                <a:cs typeface="Helvetica Neue Light" charset="0"/>
              </a:rPr>
              <a:t>Place/Space: </a:t>
            </a:r>
            <a:r>
              <a:rPr lang="en-US" sz="1800" b="1" dirty="0" smtClean="0">
                <a:latin typeface="Helvetica Neue Light" charset="0"/>
                <a:ea typeface="Helvetica Neue Light" charset="0"/>
                <a:cs typeface="Helvetica Neue Light" charset="0"/>
              </a:rPr>
              <a:t>Location(s) ???</a:t>
            </a:r>
          </a:p>
          <a:p>
            <a:pPr marL="0" indent="0">
              <a:buNone/>
            </a:pPr>
            <a:r>
              <a:rPr lang="en-US" sz="1800" b="1" dirty="0" smtClean="0">
                <a:latin typeface="Helvetica Neue Light" charset="0"/>
                <a:ea typeface="Helvetica Neue Light" charset="0"/>
                <a:cs typeface="Helvetica Neue Light" charset="0"/>
              </a:rPr>
              <a:t>Character(s): </a:t>
            </a:r>
            <a:r>
              <a:rPr lang="en-US" sz="1400" b="1" dirty="0" smtClean="0">
                <a:latin typeface="Helvetica Neue Light" charset="0"/>
                <a:ea typeface="Helvetica Neue Light" charset="0"/>
                <a:cs typeface="Helvetica Neue Light" charset="0"/>
              </a:rPr>
              <a:t>Keep it simple for now </a:t>
            </a:r>
            <a:r>
              <a:rPr lang="en-US" sz="900" b="1" dirty="0" smtClean="0">
                <a:latin typeface="Helvetica Neue Light" charset="0"/>
                <a:ea typeface="Helvetica Neue Light" charset="0"/>
                <a:cs typeface="Helvetica Neue Light" charset="0"/>
              </a:rPr>
              <a:t>(although your entire storyworld could be complex)</a:t>
            </a:r>
          </a:p>
          <a:p>
            <a:pPr marL="0" indent="0">
              <a:buNone/>
            </a:pPr>
            <a:endParaRPr lang="en-US" sz="1800" u="sng" dirty="0" smtClean="0">
              <a:latin typeface="Helvetica Neue Light" charset="0"/>
              <a:ea typeface="Helvetica Neue Light" charset="0"/>
              <a:cs typeface="Helvetica Neue Light" charset="0"/>
            </a:endParaRPr>
          </a:p>
          <a:p>
            <a:pPr marL="0" indent="0">
              <a:buNone/>
            </a:pPr>
            <a:r>
              <a:rPr lang="en-US" sz="1400" b="1" u="sng" dirty="0" smtClean="0">
                <a:latin typeface="Helvetica Neue Light" charset="0"/>
                <a:ea typeface="Helvetica Neue Light" charset="0"/>
                <a:cs typeface="Helvetica Neue Light" charset="0"/>
              </a:rPr>
              <a:t>Planning an Opening/Title </a:t>
            </a:r>
            <a:r>
              <a:rPr lang="en-US" sz="1400" b="1" u="sng" dirty="0" smtClean="0">
                <a:latin typeface="Helvetica Neue Light" charset="0"/>
                <a:ea typeface="Helvetica Neue Light" charset="0"/>
                <a:cs typeface="Helvetica Neue Light" charset="0"/>
              </a:rPr>
              <a:t>Sequence/Key Scene </a:t>
            </a:r>
            <a:r>
              <a:rPr lang="en-US" sz="1000" b="1" u="sng" dirty="0" smtClean="0">
                <a:latin typeface="Helvetica Neue Light" charset="0"/>
                <a:ea typeface="Helvetica Neue Light" charset="0"/>
                <a:cs typeface="Helvetica Neue Light" charset="0"/>
              </a:rPr>
              <a:t>– some initial visual research</a:t>
            </a:r>
          </a:p>
          <a:p>
            <a:pPr marL="457200" indent="-457200">
              <a:buAutoNum type="arabicPeriod"/>
            </a:pPr>
            <a:r>
              <a:rPr lang="en-US" sz="1600" dirty="0" smtClean="0">
                <a:latin typeface="Helvetica Neue Light" charset="0"/>
                <a:ea typeface="Helvetica Neue Light" charset="0"/>
                <a:cs typeface="Helvetica Neue Light" charset="0"/>
              </a:rPr>
              <a:t>Establishing shots – place/themes/character/tone </a:t>
            </a:r>
          </a:p>
          <a:p>
            <a:pPr marL="457200" indent="-457200">
              <a:buAutoNum type="arabicPeriod"/>
            </a:pPr>
            <a:r>
              <a:rPr lang="en-US" sz="1600" dirty="0" smtClean="0">
                <a:latin typeface="Helvetica Neue Light" charset="0"/>
                <a:ea typeface="Helvetica Neue Light" charset="0"/>
                <a:cs typeface="Helvetica Neue Light" charset="0"/>
              </a:rPr>
              <a:t>Could introduce a lone (main) character or a </a:t>
            </a:r>
            <a:r>
              <a:rPr lang="en-US" sz="1600" dirty="0" smtClean="0">
                <a:latin typeface="Helvetica Neue Light" charset="0"/>
                <a:ea typeface="Helvetica Neue Light" charset="0"/>
                <a:cs typeface="Helvetica Neue Light" charset="0"/>
              </a:rPr>
              <a:t>victim/corpse</a:t>
            </a:r>
          </a:p>
          <a:p>
            <a:pPr marL="457200" indent="-457200">
              <a:buAutoNum type="arabicPeriod"/>
            </a:pPr>
            <a:r>
              <a:rPr lang="en-US" sz="1600" dirty="0" smtClean="0">
                <a:latin typeface="Helvetica Neue Light" charset="0"/>
                <a:ea typeface="Helvetica Neue Light" charset="0"/>
                <a:cs typeface="Helvetica Neue Light" charset="0"/>
              </a:rPr>
              <a:t>Shot List – try to map out potential shots for scene or montage sequence</a:t>
            </a:r>
            <a:endParaRPr lang="en-US" sz="1600"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223933624"/>
      </p:ext>
    </p:extLst>
  </p:cSld>
  <p:clrMapOvr>
    <a:masterClrMapping/>
  </p:clrMapOvr>
  <p:timing>
    <p:tnLst>
      <p:par>
        <p:cTn id="1" dur="indefinite" restart="never" nodeType="tmRoot"/>
      </p:par>
    </p:tnLst>
  </p:timing>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majorFont>
      <a:minorFont>
        <a:latin typeface="Corbel" panose="020B0503020204020204"/>
        <a:ea typeface=""/>
        <a:cs typeface=""/>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Headlines</Template>
  <TotalTime>2463</TotalTime>
  <Words>1290</Words>
  <Application>Microsoft Macintosh PowerPoint</Application>
  <PresentationFormat>Widescreen</PresentationFormat>
  <Paragraphs>163</Paragraphs>
  <Slides>31</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Calibri</vt:lpstr>
      <vt:lpstr>Century Schoolbook</vt:lpstr>
      <vt:lpstr>Corbel</vt:lpstr>
      <vt:lpstr>Helvetica Neue</vt:lpstr>
      <vt:lpstr>Helvetica Neue Light</vt:lpstr>
      <vt:lpstr>Helvetica Neue Thin</vt:lpstr>
      <vt:lpstr>Arial</vt:lpstr>
      <vt:lpstr>Headlines</vt:lpstr>
      <vt:lpstr>Copper city </vt:lpstr>
      <vt:lpstr>    what you have to do</vt:lpstr>
      <vt:lpstr>PowerPoint Presentation</vt:lpstr>
      <vt:lpstr> Week 1 recap:  what we covered   </vt:lpstr>
      <vt:lpstr>the abyss of freedom or…the more art is controlled, limited …the more it is free</vt:lpstr>
      <vt:lpstr>      What is Nordic Noir?</vt:lpstr>
      <vt:lpstr>      The Evolution of  Film Noir</vt:lpstr>
      <vt:lpstr>      The Evolution of  Film Noir</vt:lpstr>
      <vt:lpstr>    Welsh Noir   Home of Dark Drama </vt:lpstr>
      <vt:lpstr>     </vt:lpstr>
      <vt:lpstr>   Copper City  A Nordic Noir inspired TV show for the Netflix Originals Series </vt:lpstr>
      <vt:lpstr>Copper City location as character  Place and Space</vt:lpstr>
      <vt:lpstr> establishing shots   setting the scene</vt:lpstr>
      <vt:lpstr>  Copper City  theme and variations murder, suicide, death, decay, isolation, alienation..  ‘lone’ character </vt:lpstr>
      <vt:lpstr>PowerPoint Presentation</vt:lpstr>
      <vt:lpstr>PowerPoint Presentation</vt:lpstr>
      <vt:lpstr>   Copper City  Episode 1  [WOKING TITLES]  the malachite mysteries  or…  curse of the  malachite casket </vt:lpstr>
      <vt:lpstr>  Sourcing Story Ideas (Myths and Fairy Tales)   the mistress of the copper mountain  </vt:lpstr>
      <vt:lpstr>  Sourcing Story Ideas (Myths and Fairy Tales)   the mistress of the copper mountain  </vt:lpstr>
      <vt:lpstr>  Sourcing Story Ideas (Myths and Fairy Tales)   malachite casket (tales from the urals)  </vt:lpstr>
      <vt:lpstr>  My errant way has led me to a strange place    And into the forest I go, To lose my mind and find my soul</vt:lpstr>
      <vt:lpstr>    all hope abandon, ye who enter here   because if I lose you I lose myself…   …at the end, we all die alone </vt:lpstr>
      <vt:lpstr>   symbols  and  archetypes</vt:lpstr>
      <vt:lpstr>   symbolism and archetypes   The woods are lovely, dark and deep But I have promises to keep And miles to go before I sleep  Robert Frost    Because if I lose you I lose myself…    </vt:lpstr>
      <vt:lpstr>    Establishing  Visual Language</vt:lpstr>
      <vt:lpstr>    cinematography   movement  and  motivation</vt:lpstr>
      <vt:lpstr> shot types</vt:lpstr>
      <vt:lpstr>    macro montage (extreme close up)  establishing place  as  character</vt:lpstr>
      <vt:lpstr>PowerPoint Presentation</vt:lpstr>
      <vt:lpstr>Copper City  Production Planning  developing a Nordic Noir Inspired  crime drama concept </vt:lpstr>
      <vt:lpstr>  TO DO   by afternoon…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Winter is Coming</dc:title>
  <dc:creator>Rob Jones</dc:creator>
  <cp:lastModifiedBy>Rob Jones</cp:lastModifiedBy>
  <cp:revision>76</cp:revision>
  <cp:lastPrinted>2018-11-05T07:47:09Z</cp:lastPrinted>
  <dcterms:created xsi:type="dcterms:W3CDTF">2018-10-29T05:48:06Z</dcterms:created>
  <dcterms:modified xsi:type="dcterms:W3CDTF">2020-02-10T07:59:59Z</dcterms:modified>
</cp:coreProperties>
</file>