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655" r:id="rId4"/>
    <p:sldId id="259" r:id="rId5"/>
    <p:sldId id="659" r:id="rId6"/>
    <p:sldId id="648" r:id="rId7"/>
    <p:sldId id="649" r:id="rId8"/>
    <p:sldId id="650" r:id="rId9"/>
    <p:sldId id="661" r:id="rId10"/>
    <p:sldId id="662" r:id="rId11"/>
    <p:sldId id="664" r:id="rId12"/>
    <p:sldId id="6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869F96-62D4-4D8D-8249-FD0449A43A9E}" type="datetimeFigureOut">
              <a:rPr lang="en-GB" smtClean="0"/>
              <a:t>12/11/2023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9B2B8D-D82E-45ED-9C7D-6A79EBBD4ADC}" type="slidenum">
              <a:rPr lang="en-GB" smtClean="0"/>
              <a:t>‹#›</a:t>
            </a:fld>
            <a:endParaRPr lang="en-GB"/>
          </a:p>
        </p:txBody>
      </p:sp>
    </p:spTree>
    <p:extLst>
      <p:ext uri="{BB962C8B-B14F-4D97-AF65-F5344CB8AC3E}">
        <p14:creationId xmlns:p14="http://schemas.microsoft.com/office/powerpoint/2010/main" val="25264895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doi.org/10.3389/fmicb.2016.02106" TargetMode="External"/><Relationship Id="rId3" Type="http://schemas.openxmlformats.org/officeDocument/2006/relationships/hyperlink" Target="https://doi.org/10.18061/bhac.v4i1.7113" TargetMode="External"/><Relationship Id="rId7" Type="http://schemas.openxmlformats.org/officeDocument/2006/relationships/hyperlink" Target="https://doi.org/10.1080/22243534.2021.2007589"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doi.org/10.1016/s0140-6736(12)61766-8" TargetMode="External"/><Relationship Id="rId5" Type="http://schemas.openxmlformats.org/officeDocument/2006/relationships/hyperlink" Target="https://doi.org/10.1108/ejm-01-2017-0080" TargetMode="External"/><Relationship Id="rId10" Type="http://schemas.openxmlformats.org/officeDocument/2006/relationships/hyperlink" Target="https://doi.org/10.1109/CVPR.2017.700" TargetMode="External"/><Relationship Id="rId4" Type="http://schemas.openxmlformats.org/officeDocument/2006/relationships/hyperlink" Target="https://doi.org/10.1108/tlo-03-2022-0036" TargetMode="External"/><Relationship Id="rId9" Type="http://schemas.openxmlformats.org/officeDocument/2006/relationships/hyperlink" Target="https://doi.org/10.1108/ijchm-12-2018-0952"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BE20FA-FA32-4756-B1EB-057B8A95DD2C}" type="slidenum">
              <a:rPr lang="en-US" smtClean="0"/>
              <a:t>2</a:t>
            </a:fld>
            <a:endParaRPr lang="en-US"/>
          </a:p>
        </p:txBody>
      </p:sp>
    </p:spTree>
    <p:extLst>
      <p:ext uri="{BB962C8B-B14F-4D97-AF65-F5344CB8AC3E}">
        <p14:creationId xmlns:p14="http://schemas.microsoft.com/office/powerpoint/2010/main" val="30042573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dirty="0">
                <a:effectLst/>
                <a:latin typeface="Times New Roman" panose="02020603050405020304" pitchFamily="18" charset="0"/>
                <a:ea typeface="Times New Roman" panose="02020603050405020304" pitchFamily="18" charset="0"/>
              </a:rPr>
              <a:t>Because of the impression that it creates to guests, housekeeping is an extremely important aspect of the hotel sector. It entails a wide variety of responsibilities, such as cleaning and maintaining guest rooms, replenishing amenities, and keeping the general appearance of the hotel (Han et al., 2022).</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4BE20FA-FA32-4756-B1EB-057B8A95DD2C}" type="slidenum">
              <a:rPr lang="en-US" smtClean="0"/>
              <a:t>3</a:t>
            </a:fld>
            <a:endParaRPr lang="en-US"/>
          </a:p>
        </p:txBody>
      </p:sp>
    </p:spTree>
    <p:extLst>
      <p:ext uri="{BB962C8B-B14F-4D97-AF65-F5344CB8AC3E}">
        <p14:creationId xmlns:p14="http://schemas.microsoft.com/office/powerpoint/2010/main" val="379062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dirty="0">
                <a:effectLst/>
                <a:latin typeface="Times New Roman" panose="02020603050405020304" pitchFamily="18" charset="0"/>
                <a:ea typeface="Times New Roman" panose="02020603050405020304" pitchFamily="18" charset="0"/>
              </a:rPr>
              <a:t>Housekeeping Excellence: </a:t>
            </a:r>
            <a:r>
              <a:rPr lang="en-GB" sz="1800" dirty="0">
                <a:effectLst/>
                <a:latin typeface="Times New Roman" panose="02020603050405020304" pitchFamily="18" charset="0"/>
                <a:ea typeface="Times New Roman" panose="02020603050405020304" pitchFamily="18" charset="0"/>
              </a:rPr>
              <a:t>Excellent housekeeping can be identified by a number of defining characteristics, including a welcoming greeting, a focus on cleanliness, and attentive attention to detail. Not only does a spotless façade signify exemplary cleaning, but also a spotless interior. This necessitates paying special attention to the tiniest of details, utilising only cleaning products and methods of the highest quality, and cultivating a welcoming atmosphere for visitors (Zhou et al., 2022).</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4BE20FA-FA32-4756-B1EB-057B8A95DD2C}" type="slidenum">
              <a:rPr lang="en-US" smtClean="0"/>
              <a:t>4</a:t>
            </a:fld>
            <a:endParaRPr lang="en-US"/>
          </a:p>
        </p:txBody>
      </p:sp>
    </p:spTree>
    <p:extLst>
      <p:ext uri="{BB962C8B-B14F-4D97-AF65-F5344CB8AC3E}">
        <p14:creationId xmlns:p14="http://schemas.microsoft.com/office/powerpoint/2010/main" val="3583715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dirty="0">
                <a:effectLst/>
                <a:latin typeface="Times New Roman" panose="02020603050405020304" pitchFamily="18" charset="0"/>
                <a:ea typeface="Times New Roman" panose="02020603050405020304" pitchFamily="18" charset="0"/>
              </a:rPr>
              <a:t>Role of Housekeeping:</a:t>
            </a:r>
            <a:r>
              <a:rPr lang="en-GB" sz="1800" dirty="0">
                <a:effectLst/>
                <a:latin typeface="Times New Roman" panose="02020603050405020304" pitchFamily="18" charset="0"/>
                <a:ea typeface="Times New Roman" panose="02020603050405020304" pitchFamily="18" charset="0"/>
              </a:rPr>
              <a:t> The satisfaction of guests, commitment to the establishment's brand, and overall prosperity of the hospitality industry are all objectives of housekeeping. The housekeeping staff has a significant impact on the first impressions that are made on guests as well as the level of satisfaction that they derive from their stay. When it comes to drawing and retaining customers, one of the most important factors is a hotel or motel's level of cleanliness.</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4BE20FA-FA32-4756-B1EB-057B8A95DD2C}" type="slidenum">
              <a:rPr lang="en-US" smtClean="0"/>
              <a:t>5</a:t>
            </a:fld>
            <a:endParaRPr lang="en-US"/>
          </a:p>
        </p:txBody>
      </p:sp>
    </p:spTree>
    <p:extLst>
      <p:ext uri="{BB962C8B-B14F-4D97-AF65-F5344CB8AC3E}">
        <p14:creationId xmlns:p14="http://schemas.microsoft.com/office/powerpoint/2010/main" val="1887907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Methods for Improving the engagement of the Employees</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Affirm and value the following:</a:t>
            </a:r>
            <a:r>
              <a:rPr lang="en-GB" sz="1800" dirty="0">
                <a:effectLst/>
                <a:latin typeface="Arial" panose="020B0604020202020204" pitchFamily="34" charset="0"/>
                <a:ea typeface="Times New Roman" panose="02020603050405020304" pitchFamily="18" charset="0"/>
                <a:cs typeface="Arial" panose="020B0604020202020204" pitchFamily="34" charset="0"/>
              </a:rPr>
              <a:t> Acknowledge the work made, rejoice in the accomplishment, and express thankfulness. The morale of workers can be significantly improved, as can their output, by showing them appreciation and acknowledgment (Simon, 2021). When employees believe they are valued and appreciated, it motivates them to perform to the very best of their abilities.</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Empowerment and improvement:</a:t>
            </a:r>
            <a:r>
              <a:rPr lang="en-GB" sz="1800" dirty="0">
                <a:effectLst/>
                <a:latin typeface="Arial" panose="020B0604020202020204" pitchFamily="34" charset="0"/>
                <a:ea typeface="Times New Roman" panose="02020603050405020304" pitchFamily="18" charset="0"/>
                <a:cs typeface="Arial" panose="020B0604020202020204" pitchFamily="34" charset="0"/>
              </a:rPr>
              <a:t> Employees are more likely to take pride in their work when they are trusted with more responsibility and are included in decision making when such decisions are made (Wang and Xie, 2020). Engage your staff members in the process of offering feedback on a variety of housekeeping practices and in the development of ideas to improve such practices.</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Make learning and improvement possibilities available to people</a:t>
            </a:r>
            <a:r>
              <a:rPr lang="en-GB" sz="1800" dirty="0">
                <a:effectLst/>
                <a:latin typeface="Arial" panose="020B0604020202020204" pitchFamily="34" charset="0"/>
                <a:ea typeface="Times New Roman" panose="02020603050405020304" pitchFamily="18" charset="0"/>
                <a:cs typeface="Arial" panose="020B0604020202020204" pitchFamily="34" charset="0"/>
              </a:rPr>
              <a:t>: Making an investment in the staff so that they can develop both personally and professionally. The fact that the organisation prioritises its employees' personal growth and advancement and makes opportunities for training and development available to them is evidence of this dedication. </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BE20FA-FA32-4756-B1EB-057B8A95DD2C}" type="slidenum">
              <a:rPr lang="en-US" smtClean="0"/>
              <a:t>6</a:t>
            </a:fld>
            <a:endParaRPr lang="en-US"/>
          </a:p>
        </p:txBody>
      </p:sp>
    </p:spTree>
    <p:extLst>
      <p:ext uri="{BB962C8B-B14F-4D97-AF65-F5344CB8AC3E}">
        <p14:creationId xmlns:p14="http://schemas.microsoft.com/office/powerpoint/2010/main" val="35837156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Providing training and equipment access:</a:t>
            </a:r>
            <a:r>
              <a:rPr lang="en-GB" sz="1800" dirty="0">
                <a:effectLst/>
                <a:latin typeface="Arial" panose="020B0604020202020204" pitchFamily="34" charset="0"/>
                <a:ea typeface="Times New Roman" panose="02020603050405020304" pitchFamily="18" charset="0"/>
                <a:cs typeface="Arial" panose="020B0604020202020204" pitchFamily="34" charset="0"/>
              </a:rPr>
              <a:t> Giving instruction on the utilisation of any new cleaning equipment and on how to communicate more effectively with consumers. To create a more pleasant atmosphere at work, consider an atmosphere where people feel comfortable working together and having open conversations (</a:t>
            </a:r>
            <a:r>
              <a:rPr lang="en-GB" sz="1800" dirty="0" err="1">
                <a:effectLst/>
                <a:latin typeface="Arial" panose="020B0604020202020204" pitchFamily="34" charset="0"/>
                <a:ea typeface="Times New Roman" panose="02020603050405020304" pitchFamily="18" charset="0"/>
                <a:cs typeface="Arial" panose="020B0604020202020204" pitchFamily="34" charset="0"/>
              </a:rPr>
              <a:t>Fama</a:t>
            </a:r>
            <a:r>
              <a:rPr lang="en-GB" sz="1800" dirty="0">
                <a:effectLst/>
                <a:latin typeface="Arial" panose="020B0604020202020204" pitchFamily="34" charset="0"/>
                <a:ea typeface="Times New Roman" panose="02020603050405020304" pitchFamily="18" charset="0"/>
                <a:cs typeface="Arial" panose="020B0604020202020204" pitchFamily="34" charset="0"/>
              </a:rPr>
              <a:t> and Jensen, 2021).</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Fostering a positive work environment:</a:t>
            </a:r>
            <a:r>
              <a:rPr lang="en-GB" sz="1800" dirty="0">
                <a:effectLst/>
                <a:latin typeface="Arial" panose="020B0604020202020204" pitchFamily="34" charset="0"/>
                <a:ea typeface="Times New Roman" panose="02020603050405020304" pitchFamily="18" charset="0"/>
                <a:cs typeface="Arial" panose="020B0604020202020204" pitchFamily="34" charset="0"/>
              </a:rPr>
              <a:t> A workplace that is warm and supportive is likely to encourage positivity and productivity, both of which will benefit immensely. A prompt reaction to the concerns raised by staff members, communication that is honest and open, and a dedication to teamwork are all vital components of an office environment in which everyone feels appreciated and respected (Hartmann, </a:t>
            </a:r>
            <a:r>
              <a:rPr lang="en-GB" sz="1800" dirty="0" err="1">
                <a:effectLst/>
                <a:latin typeface="Arial" panose="020B0604020202020204" pitchFamily="34" charset="0"/>
                <a:ea typeface="Times New Roman" panose="02020603050405020304" pitchFamily="18" charset="0"/>
                <a:cs typeface="Arial" panose="020B0604020202020204" pitchFamily="34" charset="0"/>
              </a:rPr>
              <a:t>Apaolaza</a:t>
            </a:r>
            <a:r>
              <a:rPr lang="en-GB" sz="1800" dirty="0">
                <a:effectLst/>
                <a:latin typeface="Arial" panose="020B0604020202020204" pitchFamily="34" charset="0"/>
                <a:ea typeface="Times New Roman" panose="02020603050405020304" pitchFamily="18" charset="0"/>
                <a:cs typeface="Arial" panose="020B0604020202020204" pitchFamily="34" charset="0"/>
              </a:rPr>
              <a:t> and D’Souza, 2021).</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BE20FA-FA32-4756-B1EB-057B8A95DD2C}" type="slidenum">
              <a:rPr lang="en-US" smtClean="0"/>
              <a:t>7</a:t>
            </a:fld>
            <a:endParaRPr lang="en-US"/>
          </a:p>
        </p:txBody>
      </p:sp>
    </p:spTree>
    <p:extLst>
      <p:ext uri="{BB962C8B-B14F-4D97-AF65-F5344CB8AC3E}">
        <p14:creationId xmlns:p14="http://schemas.microsoft.com/office/powerpoint/2010/main" val="35837156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Times New Roman" panose="02020603050405020304" pitchFamily="18" charset="0"/>
                <a:cs typeface="Arial" panose="020B0604020202020204" pitchFamily="34" charset="0"/>
              </a:rPr>
              <a:t>One should constantly make an attempt to appear the best. Maintaining an immaculate and painstakingly clean level of cleanliness throughout the entirety of the establishment. The primary duty of housekeeping is to ensure that a hotel continues to meet the requirements set out by its parent hotel chain with regard to its level of cleanliness and overall appearance. This necessitates consistent polishing, which entails cleaning off all surfaces with extreme care and delicately arranging the furniture.</a:t>
            </a:r>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5"/>
          </p:nvPr>
        </p:nvSpPr>
        <p:spPr/>
        <p:txBody>
          <a:bodyPr/>
          <a:lstStyle/>
          <a:p>
            <a:fld id="{64BE20FA-FA32-4756-B1EB-057B8A95DD2C}" type="slidenum">
              <a:rPr lang="en-US" smtClean="0"/>
              <a:t>8</a:t>
            </a:fld>
            <a:endParaRPr lang="en-US"/>
          </a:p>
        </p:txBody>
      </p:sp>
    </p:spTree>
    <p:extLst>
      <p:ext uri="{BB962C8B-B14F-4D97-AF65-F5344CB8AC3E}">
        <p14:creationId xmlns:p14="http://schemas.microsoft.com/office/powerpoint/2010/main" val="35837156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Following brand specific procedures:</a:t>
            </a:r>
            <a:r>
              <a:rPr lang="en-GB" sz="1800" dirty="0">
                <a:effectLst/>
                <a:latin typeface="Arial" panose="020B0604020202020204" pitchFamily="34" charset="0"/>
                <a:ea typeface="Times New Roman" panose="02020603050405020304" pitchFamily="18" charset="0"/>
                <a:cs typeface="Arial" panose="020B0604020202020204" pitchFamily="34" charset="0"/>
              </a:rPr>
              <a:t> The maintenance of quality and uniformity in trademark operations requires strict adherence to established protocols (Puyol et al., 2019). This involves the use of cleaning chemicals that have been given the appropriate seal of approval, the implementation of specified cleaning methods, and the availability of a dependable supply of name-brand supplies.</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Brand element incorporation:</a:t>
            </a:r>
            <a:r>
              <a:rPr lang="en-GB" sz="1800" dirty="0">
                <a:effectLst/>
                <a:latin typeface="Arial" panose="020B0604020202020204" pitchFamily="34" charset="0"/>
                <a:ea typeface="Times New Roman" panose="02020603050405020304" pitchFamily="18" charset="0"/>
                <a:cs typeface="Arial" panose="020B0604020202020204" pitchFamily="34" charset="0"/>
              </a:rPr>
              <a:t> Cleaning in a manner consistent with the colours, symbols, and overall design style of the brand. The use of brand components into housekeeping can serve to strengthen the identity of the organisation while also providing customers with a more consistent experience overall. Utilising branded linens and signs, as well as maintaining a consistent style throughout the design, are some examples of this.</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BE20FA-FA32-4756-B1EB-057B8A95DD2C}" type="slidenum">
              <a:rPr lang="en-US" smtClean="0"/>
              <a:t>9</a:t>
            </a:fld>
            <a:endParaRPr lang="en-US"/>
          </a:p>
        </p:txBody>
      </p:sp>
    </p:spTree>
    <p:extLst>
      <p:ext uri="{BB962C8B-B14F-4D97-AF65-F5344CB8AC3E}">
        <p14:creationId xmlns:p14="http://schemas.microsoft.com/office/powerpoint/2010/main" val="22950790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Proper use of cleaning chemicals:</a:t>
            </a:r>
            <a:r>
              <a:rPr lang="en-GB" sz="1800" dirty="0">
                <a:effectLst/>
                <a:latin typeface="Arial" panose="020B0604020202020204" pitchFamily="34" charset="0"/>
                <a:ea typeface="Times New Roman" panose="02020603050405020304" pitchFamily="18" charset="0"/>
                <a:cs typeface="Arial" panose="020B0604020202020204" pitchFamily="34" charset="0"/>
              </a:rPr>
              <a:t> First, when working with cleaning chemicals, you should always follow the instructions that are supplied by the manufacturer; second, you should always use safety equipment; and third, you should always store cleaning chemicals in a location that is locked. When it comes to the handling and storage of cleaning materials, strictly adhering to standard operating procedures helps reduce the risk of accidents and protects the health of workers. In accordance with what the manual instructs, you should always use the safety gear that is recommended and keep chemicals in a locked storage place.</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Maintaining sanitary work and disposal of trash:</a:t>
            </a:r>
            <a:r>
              <a:rPr lang="en-GB" sz="1800" dirty="0">
                <a:effectLst/>
                <a:latin typeface="Arial" panose="020B0604020202020204" pitchFamily="34" charset="0"/>
                <a:ea typeface="Times New Roman" panose="02020603050405020304" pitchFamily="18" charset="0"/>
                <a:cs typeface="Arial" panose="020B0604020202020204" pitchFamily="34" charset="0"/>
              </a:rPr>
              <a:t> The hotel's housekeeping department plays an essential part in ensuring that the hotel's overall cleanliness and appearance adhere to the criteria set forth by the brand. This involves cleaning all surfaces thoroughly, paying attention to the smallest of details when setting up the area, and keeping an appearance that is always well-presented (Amaya, Melnyk and Van </a:t>
            </a:r>
            <a:r>
              <a:rPr lang="en-GB" sz="1800" dirty="0" err="1">
                <a:effectLst/>
                <a:latin typeface="Arial" panose="020B0604020202020204" pitchFamily="34" charset="0"/>
                <a:ea typeface="Times New Roman" panose="02020603050405020304" pitchFamily="18" charset="0"/>
                <a:cs typeface="Arial" panose="020B0604020202020204" pitchFamily="34" charset="0"/>
              </a:rPr>
              <a:t>Dromme</a:t>
            </a:r>
            <a:r>
              <a:rPr lang="en-GB" sz="1800" dirty="0">
                <a:effectLst/>
                <a:latin typeface="Arial" panose="020B0604020202020204" pitchFamily="34" charset="0"/>
                <a:ea typeface="Times New Roman" panose="02020603050405020304" pitchFamily="18" charset="0"/>
                <a:cs typeface="Arial" panose="020B0604020202020204" pitchFamily="34" charset="0"/>
              </a:rPr>
              <a:t>, 2020). Keeping the workplace clean and sanitary should be considered one of the most important aspects of this.</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BE20FA-FA32-4756-B1EB-057B8A95DD2C}" type="slidenum">
              <a:rPr lang="en-US" smtClean="0"/>
              <a:t>10</a:t>
            </a:fld>
            <a:endParaRPr lang="en-US"/>
          </a:p>
        </p:txBody>
      </p:sp>
    </p:spTree>
    <p:extLst>
      <p:ext uri="{BB962C8B-B14F-4D97-AF65-F5344CB8AC3E}">
        <p14:creationId xmlns:p14="http://schemas.microsoft.com/office/powerpoint/2010/main" val="23976293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When employees are "engaged" in their work, it means that they have a profound level of concern for the vision and goals of the organisation, are committed to going above and beyond the expectations of consumers, and exhibit passion when contributing to those goals. They make a greater contribution to the overall team spirit and are more inclined to go the extra mile for the company's clients (Lim et al., 2015).</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BE20FA-FA32-4756-B1EB-057B8A95DD2C}" type="slidenum">
              <a:rPr lang="en-US" smtClean="0"/>
              <a:t>11</a:t>
            </a:fld>
            <a:endParaRPr lang="en-US"/>
          </a:p>
        </p:txBody>
      </p:sp>
    </p:spTree>
    <p:extLst>
      <p:ext uri="{BB962C8B-B14F-4D97-AF65-F5344CB8AC3E}">
        <p14:creationId xmlns:p14="http://schemas.microsoft.com/office/powerpoint/2010/main" val="31337988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Amaya, M., Melnyk, B.M. and Van </a:t>
            </a:r>
            <a:r>
              <a:rPr lang="en-GB" sz="1800" dirty="0" err="1">
                <a:effectLst/>
                <a:latin typeface="Arial" panose="020B0604020202020204" pitchFamily="34" charset="0"/>
                <a:ea typeface="Times New Roman" panose="02020603050405020304" pitchFamily="18" charset="0"/>
                <a:cs typeface="Arial" panose="020B0604020202020204" pitchFamily="34" charset="0"/>
              </a:rPr>
              <a:t>Dromme</a:t>
            </a:r>
            <a:r>
              <a:rPr lang="en-GB" sz="1800" dirty="0">
                <a:effectLst/>
                <a:latin typeface="Arial" panose="020B0604020202020204" pitchFamily="34" charset="0"/>
                <a:ea typeface="Times New Roman" panose="02020603050405020304" pitchFamily="18" charset="0"/>
                <a:cs typeface="Arial" panose="020B0604020202020204" pitchFamily="34" charset="0"/>
              </a:rPr>
              <a:t>, L. (2020). Fan Health Network: Feasibility, Acceptability and Preliminary Effects of a Healthy Lifestyle </a:t>
            </a:r>
            <a:r>
              <a:rPr lang="en-GB" sz="1800" dirty="0" err="1">
                <a:effectLst/>
                <a:latin typeface="Arial" panose="020B0604020202020204" pitchFamily="34" charset="0"/>
                <a:ea typeface="Times New Roman" panose="02020603050405020304" pitchFamily="18" charset="0"/>
                <a:cs typeface="Arial" panose="020B0604020202020204" pitchFamily="34" charset="0"/>
              </a:rPr>
              <a:t>Behavior</a:t>
            </a:r>
            <a:r>
              <a:rPr lang="en-GB" sz="1800" dirty="0">
                <a:effectLst/>
                <a:latin typeface="Arial" panose="020B0604020202020204" pitchFamily="34" charset="0"/>
                <a:ea typeface="Times New Roman" panose="02020603050405020304" pitchFamily="18" charset="0"/>
                <a:cs typeface="Arial" panose="020B0604020202020204" pitchFamily="34" charset="0"/>
              </a:rPr>
              <a:t> App to Improve University Faculty and Staff Well-being. </a:t>
            </a:r>
            <a:r>
              <a:rPr lang="en-GB" sz="1800" i="1" dirty="0">
                <a:effectLst/>
                <a:latin typeface="Arial" panose="020B0604020202020204" pitchFamily="34" charset="0"/>
                <a:ea typeface="Times New Roman" panose="02020603050405020304" pitchFamily="18" charset="0"/>
                <a:cs typeface="Arial" panose="020B0604020202020204" pitchFamily="34" charset="0"/>
              </a:rPr>
              <a:t>Building Healthy Academic Communities Journal</a:t>
            </a:r>
            <a:r>
              <a:rPr lang="en-GB" sz="1800" dirty="0">
                <a:effectLst/>
                <a:latin typeface="Arial" panose="020B0604020202020204" pitchFamily="34" charset="0"/>
                <a:ea typeface="Times New Roman" panose="02020603050405020304" pitchFamily="18" charset="0"/>
                <a:cs typeface="Arial" panose="020B0604020202020204" pitchFamily="34" charset="0"/>
              </a:rPr>
              <a:t>, 4(1), p.82. </a:t>
            </a:r>
            <a:r>
              <a:rPr lang="en-GB" sz="1800" dirty="0" err="1">
                <a:effectLst/>
                <a:latin typeface="Arial" panose="020B0604020202020204" pitchFamily="34" charset="0"/>
                <a:ea typeface="Times New Roman" panose="02020603050405020304" pitchFamily="18" charset="0"/>
                <a:cs typeface="Arial" panose="020B0604020202020204" pitchFamily="34" charset="0"/>
              </a:rPr>
              <a:t>doi:</a:t>
            </a:r>
            <a:r>
              <a:rPr lang="en-GB" sz="18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a:t>
            </a:r>
            <a:r>
              <a:rPr lang="en-GB" sz="18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://doi.org/10.18061/bhac.v4i1.7113</a:t>
            </a:r>
            <a:r>
              <a:rPr lang="en-GB" sz="1800" dirty="0">
                <a:effectLst/>
                <a:latin typeface="Arial" panose="020B0604020202020204" pitchFamily="34" charset="0"/>
                <a:ea typeface="Times New Roman" panose="02020603050405020304" pitchFamily="18" charset="0"/>
                <a:cs typeface="Arial" panose="020B0604020202020204" pitchFamily="34" charset="0"/>
              </a:rPr>
              <a:t>.</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1200"/>
              </a:spcBef>
              <a:spcAft>
                <a:spcPts val="1200"/>
              </a:spcAft>
            </a:pPr>
            <a:r>
              <a:rPr lang="en-GB" sz="1800" dirty="0" err="1">
                <a:effectLst/>
                <a:latin typeface="Arial" panose="020B0604020202020204" pitchFamily="34" charset="0"/>
                <a:ea typeface="Times New Roman" panose="02020603050405020304" pitchFamily="18" charset="0"/>
                <a:cs typeface="Arial" panose="020B0604020202020204" pitchFamily="34" charset="0"/>
              </a:rPr>
              <a:t>Fama</a:t>
            </a:r>
            <a:r>
              <a:rPr lang="en-GB" sz="1800" dirty="0">
                <a:effectLst/>
                <a:latin typeface="Arial" panose="020B0604020202020204" pitchFamily="34" charset="0"/>
                <a:ea typeface="Times New Roman" panose="02020603050405020304" pitchFamily="18" charset="0"/>
                <a:cs typeface="Arial" panose="020B0604020202020204" pitchFamily="34" charset="0"/>
              </a:rPr>
              <a:t>, E.F. and Jensen, M.C. (2021). Separation of Ownership and Control. </a:t>
            </a:r>
            <a:r>
              <a:rPr lang="en-GB" sz="1800" i="1" dirty="0">
                <a:effectLst/>
                <a:latin typeface="Arial" panose="020B0604020202020204" pitchFamily="34" charset="0"/>
                <a:ea typeface="Times New Roman" panose="02020603050405020304" pitchFamily="18" charset="0"/>
                <a:cs typeface="Arial" panose="020B0604020202020204" pitchFamily="34" charset="0"/>
              </a:rPr>
              <a:t>The Journal of Law and Economics</a:t>
            </a:r>
            <a:r>
              <a:rPr lang="en-GB" sz="1800" dirty="0">
                <a:effectLst/>
                <a:latin typeface="Arial" panose="020B0604020202020204" pitchFamily="34" charset="0"/>
                <a:ea typeface="Times New Roman" panose="02020603050405020304" pitchFamily="18" charset="0"/>
                <a:cs typeface="Arial" panose="020B0604020202020204" pitchFamily="34" charset="0"/>
              </a:rPr>
              <a:t>, 26(2), pp.301–325.</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1200"/>
              </a:spcBef>
              <a:spcAft>
                <a:spcPts val="12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Han, J.W., Nguyen, T.T.M., Hua, S.M. and Pham, T.-H. (2022). Organisational learning through training effectiveness: evidence from the hospitality industry in Vietnam. </a:t>
            </a:r>
            <a:r>
              <a:rPr lang="en-GB" sz="1800" i="1" dirty="0">
                <a:effectLst/>
                <a:latin typeface="Arial" panose="020B0604020202020204" pitchFamily="34" charset="0"/>
                <a:ea typeface="Times New Roman" panose="02020603050405020304" pitchFamily="18" charset="0"/>
                <a:cs typeface="Arial" panose="020B0604020202020204" pitchFamily="34" charset="0"/>
              </a:rPr>
              <a:t>The Learning Organization</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doi:</a:t>
            </a:r>
            <a:r>
              <a:rPr lang="en-GB" sz="18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https</a:t>
            </a:r>
            <a:r>
              <a:rPr lang="en-GB" sz="18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://doi.org/10.1108/tlo-03-2022-0036</a:t>
            </a:r>
            <a:r>
              <a:rPr lang="en-GB" sz="1800" dirty="0">
                <a:effectLst/>
                <a:latin typeface="Arial" panose="020B0604020202020204" pitchFamily="34" charset="0"/>
                <a:ea typeface="Times New Roman" panose="02020603050405020304" pitchFamily="18" charset="0"/>
                <a:cs typeface="Arial" panose="020B0604020202020204" pitchFamily="34" charset="0"/>
              </a:rPr>
              <a:t>.</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1200"/>
              </a:spcBef>
              <a:spcAft>
                <a:spcPts val="12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Hartmann, P., </a:t>
            </a:r>
            <a:r>
              <a:rPr lang="en-GB" sz="1800" dirty="0" err="1">
                <a:effectLst/>
                <a:latin typeface="Arial" panose="020B0604020202020204" pitchFamily="34" charset="0"/>
                <a:ea typeface="Times New Roman" panose="02020603050405020304" pitchFamily="18" charset="0"/>
                <a:cs typeface="Arial" panose="020B0604020202020204" pitchFamily="34" charset="0"/>
              </a:rPr>
              <a:t>Apaolaza</a:t>
            </a:r>
            <a:r>
              <a:rPr lang="en-GB" sz="1800" dirty="0">
                <a:effectLst/>
                <a:latin typeface="Arial" panose="020B0604020202020204" pitchFamily="34" charset="0"/>
                <a:ea typeface="Times New Roman" panose="02020603050405020304" pitchFamily="18" charset="0"/>
                <a:cs typeface="Arial" panose="020B0604020202020204" pitchFamily="34" charset="0"/>
              </a:rPr>
              <a:t>, V. and D’Souza, C. (2021). The role of psychological empowerment in climate-protective consumer behaviour. </a:t>
            </a:r>
            <a:r>
              <a:rPr lang="en-GB" sz="1800" i="1" dirty="0">
                <a:effectLst/>
                <a:latin typeface="Arial" panose="020B0604020202020204" pitchFamily="34" charset="0"/>
                <a:ea typeface="Times New Roman" panose="02020603050405020304" pitchFamily="18" charset="0"/>
                <a:cs typeface="Arial" panose="020B0604020202020204" pitchFamily="34" charset="0"/>
              </a:rPr>
              <a:t>European Journal of Marketing</a:t>
            </a:r>
            <a:r>
              <a:rPr lang="en-GB" sz="1800" dirty="0">
                <a:effectLst/>
                <a:latin typeface="Arial" panose="020B0604020202020204" pitchFamily="34" charset="0"/>
                <a:ea typeface="Times New Roman" panose="02020603050405020304" pitchFamily="18" charset="0"/>
                <a:cs typeface="Arial" panose="020B0604020202020204" pitchFamily="34" charset="0"/>
              </a:rPr>
              <a:t>, 52(1/2), pp.392–417. </a:t>
            </a:r>
            <a:r>
              <a:rPr lang="en-GB" sz="1800" dirty="0" err="1">
                <a:effectLst/>
                <a:latin typeface="Arial" panose="020B0604020202020204" pitchFamily="34" charset="0"/>
                <a:ea typeface="Times New Roman" panose="02020603050405020304" pitchFamily="18" charset="0"/>
                <a:cs typeface="Arial" panose="020B0604020202020204" pitchFamily="34" charset="0"/>
              </a:rPr>
              <a:t>doi:</a:t>
            </a:r>
            <a:r>
              <a:rPr lang="en-GB" sz="18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https</a:t>
            </a:r>
            <a:r>
              <a:rPr lang="en-GB" sz="18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://doi.org/10.1108/ejm-01-2017-0080</a:t>
            </a:r>
            <a:r>
              <a:rPr lang="en-GB" sz="1800" dirty="0">
                <a:effectLst/>
                <a:latin typeface="Arial" panose="020B0604020202020204" pitchFamily="34" charset="0"/>
                <a:ea typeface="Times New Roman" panose="02020603050405020304" pitchFamily="18" charset="0"/>
                <a:cs typeface="Arial" panose="020B0604020202020204" pitchFamily="34" charset="0"/>
              </a:rPr>
              <a:t>.</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1200"/>
              </a:spcBef>
              <a:spcAft>
                <a:spcPts val="12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Lim, S.S., Vos, T., Flaxman, A.D., </a:t>
            </a:r>
            <a:r>
              <a:rPr lang="en-GB" sz="1800" dirty="0" err="1">
                <a:effectLst/>
                <a:latin typeface="Arial" panose="020B0604020202020204" pitchFamily="34" charset="0"/>
                <a:ea typeface="Times New Roman" panose="02020603050405020304" pitchFamily="18" charset="0"/>
                <a:cs typeface="Arial" panose="020B0604020202020204" pitchFamily="34" charset="0"/>
              </a:rPr>
              <a:t>Danaei</a:t>
            </a:r>
            <a:r>
              <a:rPr lang="en-GB" sz="1800" dirty="0">
                <a:effectLst/>
                <a:latin typeface="Arial" panose="020B0604020202020204" pitchFamily="34" charset="0"/>
                <a:ea typeface="Times New Roman" panose="02020603050405020304" pitchFamily="18" charset="0"/>
                <a:cs typeface="Arial" panose="020B0604020202020204" pitchFamily="34" charset="0"/>
              </a:rPr>
              <a:t>, G., Shibuya, K., Adair-Rohani, H., </a:t>
            </a:r>
            <a:r>
              <a:rPr lang="en-GB" sz="1800" dirty="0" err="1">
                <a:effectLst/>
                <a:latin typeface="Arial" panose="020B0604020202020204" pitchFamily="34" charset="0"/>
                <a:ea typeface="Times New Roman" panose="02020603050405020304" pitchFamily="18" charset="0"/>
                <a:cs typeface="Arial" panose="020B0604020202020204" pitchFamily="34" charset="0"/>
              </a:rPr>
              <a:t>AlMazroa</a:t>
            </a:r>
            <a:r>
              <a:rPr lang="en-GB" sz="1800" dirty="0">
                <a:effectLst/>
                <a:latin typeface="Arial" panose="020B0604020202020204" pitchFamily="34" charset="0"/>
                <a:ea typeface="Times New Roman" panose="02020603050405020304" pitchFamily="18" charset="0"/>
                <a:cs typeface="Arial" panose="020B0604020202020204" pitchFamily="34" charset="0"/>
              </a:rPr>
              <a:t>, M.A., Amann, M., Anderson, H.R., Andrews, K.G., </a:t>
            </a:r>
            <a:r>
              <a:rPr lang="en-GB" sz="1800" dirty="0" err="1">
                <a:effectLst/>
                <a:latin typeface="Arial" panose="020B0604020202020204" pitchFamily="34" charset="0"/>
                <a:ea typeface="Times New Roman" panose="02020603050405020304" pitchFamily="18" charset="0"/>
                <a:cs typeface="Arial" panose="020B0604020202020204" pitchFamily="34" charset="0"/>
              </a:rPr>
              <a:t>Aryee</a:t>
            </a:r>
            <a:r>
              <a:rPr lang="en-GB" sz="1800" dirty="0">
                <a:effectLst/>
                <a:latin typeface="Arial" panose="020B0604020202020204" pitchFamily="34" charset="0"/>
                <a:ea typeface="Times New Roman" panose="02020603050405020304" pitchFamily="18" charset="0"/>
                <a:cs typeface="Arial" panose="020B0604020202020204" pitchFamily="34" charset="0"/>
              </a:rPr>
              <a:t>, M., Atkinson, C., Bacchus, L.J., </a:t>
            </a:r>
            <a:r>
              <a:rPr lang="en-GB" sz="1800" dirty="0" err="1">
                <a:effectLst/>
                <a:latin typeface="Arial" panose="020B0604020202020204" pitchFamily="34" charset="0"/>
                <a:ea typeface="Times New Roman" panose="02020603050405020304" pitchFamily="18" charset="0"/>
                <a:cs typeface="Arial" panose="020B0604020202020204" pitchFamily="34" charset="0"/>
              </a:rPr>
              <a:t>Bahalim</a:t>
            </a:r>
            <a:r>
              <a:rPr lang="en-GB" sz="1800" dirty="0">
                <a:effectLst/>
                <a:latin typeface="Arial" panose="020B0604020202020204" pitchFamily="34" charset="0"/>
                <a:ea typeface="Times New Roman" panose="02020603050405020304" pitchFamily="18" charset="0"/>
                <a:cs typeface="Arial" panose="020B0604020202020204" pitchFamily="34" charset="0"/>
              </a:rPr>
              <a:t>, A.N., Balakrishnan, K., </a:t>
            </a:r>
            <a:r>
              <a:rPr lang="en-GB" sz="1800" dirty="0" err="1">
                <a:effectLst/>
                <a:latin typeface="Arial" panose="020B0604020202020204" pitchFamily="34" charset="0"/>
                <a:ea typeface="Times New Roman" panose="02020603050405020304" pitchFamily="18" charset="0"/>
                <a:cs typeface="Arial" panose="020B0604020202020204" pitchFamily="34" charset="0"/>
              </a:rPr>
              <a:t>Balmes</a:t>
            </a:r>
            <a:r>
              <a:rPr lang="en-GB" sz="1800" dirty="0">
                <a:effectLst/>
                <a:latin typeface="Arial" panose="020B0604020202020204" pitchFamily="34" charset="0"/>
                <a:ea typeface="Times New Roman" panose="02020603050405020304" pitchFamily="18" charset="0"/>
                <a:cs typeface="Arial" panose="020B0604020202020204" pitchFamily="34" charset="0"/>
              </a:rPr>
              <a:t>, J., Barker-</a:t>
            </a:r>
            <a:r>
              <a:rPr lang="en-GB" sz="1800" dirty="0" err="1">
                <a:effectLst/>
                <a:latin typeface="Arial" panose="020B0604020202020204" pitchFamily="34" charset="0"/>
                <a:ea typeface="Times New Roman" panose="02020603050405020304" pitchFamily="18" charset="0"/>
                <a:cs typeface="Arial" panose="020B0604020202020204" pitchFamily="34" charset="0"/>
              </a:rPr>
              <a:t>Collo</a:t>
            </a:r>
            <a:r>
              <a:rPr lang="en-GB" sz="1800" dirty="0">
                <a:effectLst/>
                <a:latin typeface="Arial" panose="020B0604020202020204" pitchFamily="34" charset="0"/>
                <a:ea typeface="Times New Roman" panose="02020603050405020304" pitchFamily="18" charset="0"/>
                <a:cs typeface="Arial" panose="020B0604020202020204" pitchFamily="34" charset="0"/>
              </a:rPr>
              <a:t>, S., Baxter, A., Bell, M.L. and Blore, J.D. (2015).</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1200"/>
              </a:spcBef>
              <a:spcAft>
                <a:spcPts val="12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A comparative risk assessment of burden of disease and injury attributable to 67 risk factors and risk factor clusters in 21 regions, 1990–2010: a systematic analysis for the Global Burden of Disease Study 2010. </a:t>
            </a:r>
            <a:r>
              <a:rPr lang="en-GB" sz="1800" i="1" dirty="0">
                <a:effectLst/>
                <a:latin typeface="Arial" panose="020B0604020202020204" pitchFamily="34" charset="0"/>
                <a:ea typeface="Times New Roman" panose="02020603050405020304" pitchFamily="18" charset="0"/>
                <a:cs typeface="Arial" panose="020B0604020202020204" pitchFamily="34" charset="0"/>
              </a:rPr>
              <a:t>The Lancet</a:t>
            </a:r>
            <a:r>
              <a:rPr lang="en-GB" sz="1800" dirty="0">
                <a:effectLst/>
                <a:latin typeface="Arial" panose="020B0604020202020204" pitchFamily="34" charset="0"/>
                <a:ea typeface="Times New Roman" panose="02020603050405020304" pitchFamily="18" charset="0"/>
                <a:cs typeface="Arial" panose="020B0604020202020204" pitchFamily="34" charset="0"/>
              </a:rPr>
              <a:t>, [online] 380(9859), pp.2224–2260. </a:t>
            </a:r>
            <a:r>
              <a:rPr lang="en-GB" sz="1800" dirty="0" err="1">
                <a:effectLst/>
                <a:latin typeface="Arial" panose="020B0604020202020204" pitchFamily="34" charset="0"/>
                <a:ea typeface="Times New Roman" panose="02020603050405020304" pitchFamily="18" charset="0"/>
                <a:cs typeface="Arial" panose="020B0604020202020204" pitchFamily="34" charset="0"/>
              </a:rPr>
              <a:t>doi:</a:t>
            </a:r>
            <a:r>
              <a:rPr lang="en-GB" sz="18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https</a:t>
            </a:r>
            <a:r>
              <a:rPr lang="en-GB" sz="18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://doi.org/10.1016/s0140-6736(12)61766-8</a:t>
            </a:r>
            <a:r>
              <a:rPr lang="en-GB" sz="1800" dirty="0">
                <a:effectLst/>
                <a:latin typeface="Arial" panose="020B0604020202020204" pitchFamily="34" charset="0"/>
                <a:ea typeface="Times New Roman" panose="02020603050405020304" pitchFamily="18" charset="0"/>
                <a:cs typeface="Arial" panose="020B0604020202020204" pitchFamily="34" charset="0"/>
              </a:rPr>
              <a:t>.</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1200"/>
              </a:spcBef>
              <a:spcAft>
                <a:spcPts val="12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Piso, A. (2021). Controlling the clock: Working hours in the UK hotel sector. </a:t>
            </a:r>
            <a:r>
              <a:rPr lang="en-GB" sz="1800" i="1" dirty="0">
                <a:effectLst/>
                <a:latin typeface="Arial" panose="020B0604020202020204" pitchFamily="34" charset="0"/>
                <a:ea typeface="Times New Roman" panose="02020603050405020304" pitchFamily="18" charset="0"/>
                <a:cs typeface="Arial" panose="020B0604020202020204" pitchFamily="34" charset="0"/>
              </a:rPr>
              <a:t>Research in Hospitality Management</a:t>
            </a:r>
            <a:r>
              <a:rPr lang="en-GB" sz="1800" dirty="0">
                <a:effectLst/>
                <a:latin typeface="Arial" panose="020B0604020202020204" pitchFamily="34" charset="0"/>
                <a:ea typeface="Times New Roman" panose="02020603050405020304" pitchFamily="18" charset="0"/>
                <a:cs typeface="Arial" panose="020B0604020202020204" pitchFamily="34" charset="0"/>
              </a:rPr>
              <a:t>, pp.1–11. </a:t>
            </a:r>
            <a:r>
              <a:rPr lang="en-GB" sz="1800" dirty="0" err="1">
                <a:effectLst/>
                <a:latin typeface="Arial" panose="020B0604020202020204" pitchFamily="34" charset="0"/>
                <a:ea typeface="Times New Roman" panose="02020603050405020304" pitchFamily="18" charset="0"/>
                <a:cs typeface="Arial" panose="020B0604020202020204" pitchFamily="34" charset="0"/>
              </a:rPr>
              <a:t>doi:</a:t>
            </a:r>
            <a:r>
              <a:rPr lang="en-GB" sz="18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https</a:t>
            </a:r>
            <a:r>
              <a:rPr lang="en-GB" sz="18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://doi.org/10.1080/22243534.2021.2007589</a:t>
            </a:r>
            <a:r>
              <a:rPr lang="en-GB" sz="1800" dirty="0">
                <a:effectLst/>
                <a:latin typeface="Arial" panose="020B0604020202020204" pitchFamily="34" charset="0"/>
                <a:ea typeface="Times New Roman" panose="02020603050405020304" pitchFamily="18" charset="0"/>
                <a:cs typeface="Arial" panose="020B0604020202020204" pitchFamily="34" charset="0"/>
              </a:rPr>
              <a:t>.</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1200"/>
              </a:spcBef>
              <a:spcAft>
                <a:spcPts val="12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Puyol, D., Batstone, D.J., </a:t>
            </a:r>
            <a:r>
              <a:rPr lang="en-GB" sz="1800" dirty="0" err="1">
                <a:effectLst/>
                <a:latin typeface="Arial" panose="020B0604020202020204" pitchFamily="34" charset="0"/>
                <a:ea typeface="Times New Roman" panose="02020603050405020304" pitchFamily="18" charset="0"/>
                <a:cs typeface="Arial" panose="020B0604020202020204" pitchFamily="34" charset="0"/>
              </a:rPr>
              <a:t>Hülsen</a:t>
            </a:r>
            <a:r>
              <a:rPr lang="en-GB" sz="1800" dirty="0">
                <a:effectLst/>
                <a:latin typeface="Arial" panose="020B0604020202020204" pitchFamily="34" charset="0"/>
                <a:ea typeface="Times New Roman" panose="02020603050405020304" pitchFamily="18" charset="0"/>
                <a:cs typeface="Arial" panose="020B0604020202020204" pitchFamily="34" charset="0"/>
              </a:rPr>
              <a:t>, T., </a:t>
            </a:r>
            <a:r>
              <a:rPr lang="en-GB" sz="1800" dirty="0" err="1">
                <a:effectLst/>
                <a:latin typeface="Arial" panose="020B0604020202020204" pitchFamily="34" charset="0"/>
                <a:ea typeface="Times New Roman" panose="02020603050405020304" pitchFamily="18" charset="0"/>
                <a:cs typeface="Arial" panose="020B0604020202020204" pitchFamily="34" charset="0"/>
              </a:rPr>
              <a:t>Astals</a:t>
            </a:r>
            <a:r>
              <a:rPr lang="en-GB" sz="1800" dirty="0">
                <a:effectLst/>
                <a:latin typeface="Arial" panose="020B0604020202020204" pitchFamily="34" charset="0"/>
                <a:ea typeface="Times New Roman" panose="02020603050405020304" pitchFamily="18" charset="0"/>
                <a:cs typeface="Arial" panose="020B0604020202020204" pitchFamily="34" charset="0"/>
              </a:rPr>
              <a:t>, S., </a:t>
            </a:r>
            <a:r>
              <a:rPr lang="en-GB" sz="1800" dirty="0" err="1">
                <a:effectLst/>
                <a:latin typeface="Arial" panose="020B0604020202020204" pitchFamily="34" charset="0"/>
                <a:ea typeface="Times New Roman" panose="02020603050405020304" pitchFamily="18" charset="0"/>
                <a:cs typeface="Arial" panose="020B0604020202020204" pitchFamily="34" charset="0"/>
              </a:rPr>
              <a:t>Peces</a:t>
            </a:r>
            <a:r>
              <a:rPr lang="en-GB" sz="1800" dirty="0">
                <a:effectLst/>
                <a:latin typeface="Arial" panose="020B0604020202020204" pitchFamily="34" charset="0"/>
                <a:ea typeface="Times New Roman" panose="02020603050405020304" pitchFamily="18" charset="0"/>
                <a:cs typeface="Arial" panose="020B0604020202020204" pitchFamily="34" charset="0"/>
              </a:rPr>
              <a:t>, M. and </a:t>
            </a:r>
            <a:r>
              <a:rPr lang="en-GB" sz="1800" dirty="0" err="1">
                <a:effectLst/>
                <a:latin typeface="Arial" panose="020B0604020202020204" pitchFamily="34" charset="0"/>
                <a:ea typeface="Times New Roman" panose="02020603050405020304" pitchFamily="18" charset="0"/>
                <a:cs typeface="Arial" panose="020B0604020202020204" pitchFamily="34" charset="0"/>
              </a:rPr>
              <a:t>Krömer</a:t>
            </a:r>
            <a:r>
              <a:rPr lang="en-GB" sz="1800" dirty="0">
                <a:effectLst/>
                <a:latin typeface="Arial" panose="020B0604020202020204" pitchFamily="34" charset="0"/>
                <a:ea typeface="Times New Roman" panose="02020603050405020304" pitchFamily="18" charset="0"/>
                <a:cs typeface="Arial" panose="020B0604020202020204" pitchFamily="34" charset="0"/>
              </a:rPr>
              <a:t>, J.O. (2019). Resource Recovery from Wastewater by Biological Technologies: Opportunities, Challenges, and Prospects. </a:t>
            </a:r>
            <a:r>
              <a:rPr lang="en-GB" sz="1800" i="1" dirty="0">
                <a:effectLst/>
                <a:latin typeface="Arial" panose="020B0604020202020204" pitchFamily="34" charset="0"/>
                <a:ea typeface="Times New Roman" panose="02020603050405020304" pitchFamily="18" charset="0"/>
                <a:cs typeface="Arial" panose="020B0604020202020204" pitchFamily="34" charset="0"/>
              </a:rPr>
              <a:t>Frontiers in Microbiology</a:t>
            </a:r>
            <a:r>
              <a:rPr lang="en-GB" sz="1800" dirty="0">
                <a:effectLst/>
                <a:latin typeface="Arial" panose="020B0604020202020204" pitchFamily="34" charset="0"/>
                <a:ea typeface="Times New Roman" panose="02020603050405020304" pitchFamily="18" charset="0"/>
                <a:cs typeface="Arial" panose="020B0604020202020204" pitchFamily="34" charset="0"/>
              </a:rPr>
              <a:t>, 7. </a:t>
            </a:r>
            <a:r>
              <a:rPr lang="en-GB" sz="1800" dirty="0" err="1">
                <a:effectLst/>
                <a:latin typeface="Arial" panose="020B0604020202020204" pitchFamily="34" charset="0"/>
                <a:ea typeface="Times New Roman" panose="02020603050405020304" pitchFamily="18" charset="0"/>
                <a:cs typeface="Arial" panose="020B0604020202020204" pitchFamily="34" charset="0"/>
              </a:rPr>
              <a:t>doi:</a:t>
            </a:r>
            <a:r>
              <a:rPr lang="en-GB" sz="18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https</a:t>
            </a:r>
            <a:r>
              <a:rPr lang="en-GB" sz="18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://doi.org/10.3389/fmicb.2016.02106</a:t>
            </a:r>
            <a:r>
              <a:rPr lang="en-GB" sz="1800" dirty="0">
                <a:effectLst/>
                <a:latin typeface="Arial" panose="020B0604020202020204" pitchFamily="34" charset="0"/>
                <a:ea typeface="Times New Roman" panose="02020603050405020304" pitchFamily="18" charset="0"/>
                <a:cs typeface="Arial" panose="020B0604020202020204" pitchFamily="34" charset="0"/>
              </a:rPr>
              <a:t>.</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1200"/>
              </a:spcBef>
              <a:spcAft>
                <a:spcPts val="12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Simon, H.A. (2021). Bounded Rationality and Organisational Learning. </a:t>
            </a:r>
            <a:r>
              <a:rPr lang="en-GB" sz="1800" i="1" dirty="0">
                <a:effectLst/>
                <a:latin typeface="Arial" panose="020B0604020202020204" pitchFamily="34" charset="0"/>
                <a:ea typeface="Times New Roman" panose="02020603050405020304" pitchFamily="18" charset="0"/>
                <a:cs typeface="Arial" panose="020B0604020202020204" pitchFamily="34" charset="0"/>
              </a:rPr>
              <a:t>Organization Science</a:t>
            </a:r>
            <a:r>
              <a:rPr lang="en-GB" sz="1800" dirty="0">
                <a:effectLst/>
                <a:latin typeface="Arial" panose="020B0604020202020204" pitchFamily="34" charset="0"/>
                <a:ea typeface="Times New Roman" panose="02020603050405020304" pitchFamily="18" charset="0"/>
                <a:cs typeface="Arial" panose="020B0604020202020204" pitchFamily="34" charset="0"/>
              </a:rPr>
              <a:t>, 2(1), pp.125–134.</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1200"/>
              </a:spcBef>
              <a:spcAft>
                <a:spcPts val="12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Wang, Z. and Xie, Y. (2020). Authentic leadership and employees’ emotional labour in the hospitality industry. </a:t>
            </a:r>
            <a:r>
              <a:rPr lang="en-GB" sz="1800" i="1" dirty="0">
                <a:effectLst/>
                <a:latin typeface="Arial" panose="020B0604020202020204" pitchFamily="34" charset="0"/>
                <a:ea typeface="Times New Roman" panose="02020603050405020304" pitchFamily="18" charset="0"/>
                <a:cs typeface="Arial" panose="020B0604020202020204" pitchFamily="34" charset="0"/>
              </a:rPr>
              <a:t>International Journal of Contemporary Hospitality Management</a:t>
            </a:r>
            <a:r>
              <a:rPr lang="en-GB" sz="1800" dirty="0">
                <a:effectLst/>
                <a:latin typeface="Arial" panose="020B0604020202020204" pitchFamily="34" charset="0"/>
                <a:ea typeface="Times New Roman" panose="02020603050405020304" pitchFamily="18" charset="0"/>
                <a:cs typeface="Arial" panose="020B0604020202020204" pitchFamily="34" charset="0"/>
              </a:rPr>
              <a:t>, 32(2), pp.797–814. </a:t>
            </a:r>
            <a:r>
              <a:rPr lang="en-GB" sz="1800" dirty="0" err="1">
                <a:effectLst/>
                <a:latin typeface="Arial" panose="020B0604020202020204" pitchFamily="34" charset="0"/>
                <a:ea typeface="Times New Roman" panose="02020603050405020304" pitchFamily="18" charset="0"/>
                <a:cs typeface="Arial" panose="020B0604020202020204" pitchFamily="34" charset="0"/>
              </a:rPr>
              <a:t>doi:</a:t>
            </a:r>
            <a:r>
              <a:rPr lang="en-GB" sz="18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9"/>
              </a:rPr>
              <a:t>https</a:t>
            </a:r>
            <a:r>
              <a:rPr lang="en-GB" sz="18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9"/>
              </a:rPr>
              <a:t>://doi.org/10.1108/ijchm-12-2018-0952</a:t>
            </a:r>
            <a:r>
              <a:rPr lang="en-GB" sz="1800" dirty="0">
                <a:effectLst/>
                <a:latin typeface="Arial" panose="020B0604020202020204" pitchFamily="34" charset="0"/>
                <a:ea typeface="Times New Roman" panose="02020603050405020304" pitchFamily="18" charset="0"/>
                <a:cs typeface="Arial" panose="020B0604020202020204" pitchFamily="34" charset="0"/>
              </a:rPr>
              <a:t>.</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1200"/>
              </a:spcBef>
              <a:spcAft>
                <a:spcPts val="12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Zhou, T., Brown, M., Snavely, N. and Lowe, D.G. (2022). </a:t>
            </a:r>
            <a:r>
              <a:rPr lang="en-GB" sz="1800" i="1" dirty="0">
                <a:effectLst/>
                <a:latin typeface="Arial" panose="020B0604020202020204" pitchFamily="34" charset="0"/>
                <a:ea typeface="Times New Roman" panose="02020603050405020304" pitchFamily="18" charset="0"/>
                <a:cs typeface="Arial" panose="020B0604020202020204" pitchFamily="34" charset="0"/>
              </a:rPr>
              <a:t>Unsupervised Learning of Depth and Ego-Motion from Video</a:t>
            </a:r>
            <a:r>
              <a:rPr lang="en-GB" sz="1800" dirty="0">
                <a:effectLst/>
                <a:latin typeface="Arial" panose="020B0604020202020204" pitchFamily="34" charset="0"/>
                <a:ea typeface="Times New Roman" panose="02020603050405020304" pitchFamily="18" charset="0"/>
                <a:cs typeface="Arial" panose="020B0604020202020204" pitchFamily="34" charset="0"/>
              </a:rPr>
              <a:t>. [online] IEEE Xplore. </a:t>
            </a:r>
            <a:r>
              <a:rPr lang="en-GB" sz="1800" dirty="0" err="1">
                <a:effectLst/>
                <a:latin typeface="Arial" panose="020B0604020202020204" pitchFamily="34" charset="0"/>
                <a:ea typeface="Times New Roman" panose="02020603050405020304" pitchFamily="18" charset="0"/>
                <a:cs typeface="Arial" panose="020B0604020202020204" pitchFamily="34" charset="0"/>
              </a:rPr>
              <a:t>doi:</a:t>
            </a:r>
            <a:r>
              <a:rPr lang="en-GB" sz="18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0"/>
              </a:rPr>
              <a:t>https</a:t>
            </a:r>
            <a:r>
              <a:rPr lang="en-GB" sz="18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0"/>
              </a:rPr>
              <a:t>://doi.org/10.1109/CVPR.2017.700</a:t>
            </a:r>
            <a:r>
              <a:rPr lang="en-GB" sz="1800" dirty="0">
                <a:effectLst/>
                <a:latin typeface="Arial" panose="020B0604020202020204" pitchFamily="34" charset="0"/>
                <a:ea typeface="Times New Roman" panose="02020603050405020304" pitchFamily="18" charset="0"/>
                <a:cs typeface="Arial" panose="020B0604020202020204" pitchFamily="34" charset="0"/>
              </a:rPr>
              <a:t>.</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BE20FA-FA32-4756-B1EB-057B8A95DD2C}" type="slidenum">
              <a:rPr lang="en-US" smtClean="0"/>
              <a:t>12</a:t>
            </a:fld>
            <a:endParaRPr lang="en-US"/>
          </a:p>
        </p:txBody>
      </p:sp>
    </p:spTree>
    <p:extLst>
      <p:ext uri="{BB962C8B-B14F-4D97-AF65-F5344CB8AC3E}">
        <p14:creationId xmlns:p14="http://schemas.microsoft.com/office/powerpoint/2010/main" val="3887058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1FC12-926F-5907-25B2-4DCA7DE58F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A59E2B-8DE8-0EED-34BF-1BC2C5F316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9FAB95-0493-5977-CCEA-4408C917B1E1}"/>
              </a:ext>
            </a:extLst>
          </p:cNvPr>
          <p:cNvSpPr>
            <a:spLocks noGrp="1"/>
          </p:cNvSpPr>
          <p:nvPr>
            <p:ph type="dt" sz="half" idx="10"/>
          </p:nvPr>
        </p:nvSpPr>
        <p:spPr/>
        <p:txBody>
          <a:bodyPr/>
          <a:lstStyle/>
          <a:p>
            <a:fld id="{4E906F25-E66B-4E84-B604-0863C3811517}" type="datetimeFigureOut">
              <a:rPr lang="en-GB" smtClean="0"/>
              <a:t>12/11/2023</a:t>
            </a:fld>
            <a:endParaRPr lang="en-GB"/>
          </a:p>
        </p:txBody>
      </p:sp>
      <p:sp>
        <p:nvSpPr>
          <p:cNvPr id="5" name="Footer Placeholder 4">
            <a:extLst>
              <a:ext uri="{FF2B5EF4-FFF2-40B4-BE49-F238E27FC236}">
                <a16:creationId xmlns:a16="http://schemas.microsoft.com/office/drawing/2014/main" id="{C47F36AA-D075-AE09-43E4-C90A590C4E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D240C3-1E62-DA50-3A7A-BDF3663610E4}"/>
              </a:ext>
            </a:extLst>
          </p:cNvPr>
          <p:cNvSpPr>
            <a:spLocks noGrp="1"/>
          </p:cNvSpPr>
          <p:nvPr>
            <p:ph type="sldNum" sz="quarter" idx="12"/>
          </p:nvPr>
        </p:nvSpPr>
        <p:spPr/>
        <p:txBody>
          <a:bodyPr/>
          <a:lstStyle/>
          <a:p>
            <a:fld id="{C557F5EB-AF40-46BE-96C2-F15D36BAF366}" type="slidenum">
              <a:rPr lang="en-GB" smtClean="0"/>
              <a:t>‹#›</a:t>
            </a:fld>
            <a:endParaRPr lang="en-GB"/>
          </a:p>
        </p:txBody>
      </p:sp>
    </p:spTree>
    <p:extLst>
      <p:ext uri="{BB962C8B-B14F-4D97-AF65-F5344CB8AC3E}">
        <p14:creationId xmlns:p14="http://schemas.microsoft.com/office/powerpoint/2010/main" val="3189515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53D7D-1844-D10D-B9F1-43A9BBF934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CD2B4B-47DA-AB45-8D83-A5D062D78B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631F90-D9F4-207F-803C-5161582CAF19}"/>
              </a:ext>
            </a:extLst>
          </p:cNvPr>
          <p:cNvSpPr>
            <a:spLocks noGrp="1"/>
          </p:cNvSpPr>
          <p:nvPr>
            <p:ph type="dt" sz="half" idx="10"/>
          </p:nvPr>
        </p:nvSpPr>
        <p:spPr/>
        <p:txBody>
          <a:bodyPr/>
          <a:lstStyle/>
          <a:p>
            <a:fld id="{4E906F25-E66B-4E84-B604-0863C3811517}" type="datetimeFigureOut">
              <a:rPr lang="en-GB" smtClean="0"/>
              <a:t>12/11/2023</a:t>
            </a:fld>
            <a:endParaRPr lang="en-GB"/>
          </a:p>
        </p:txBody>
      </p:sp>
      <p:sp>
        <p:nvSpPr>
          <p:cNvPr id="5" name="Footer Placeholder 4">
            <a:extLst>
              <a:ext uri="{FF2B5EF4-FFF2-40B4-BE49-F238E27FC236}">
                <a16:creationId xmlns:a16="http://schemas.microsoft.com/office/drawing/2014/main" id="{56DFFAB9-5CEF-01AB-5007-A931E20716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8C8AF4-08FE-0E7D-06BB-0E6A1DE352AC}"/>
              </a:ext>
            </a:extLst>
          </p:cNvPr>
          <p:cNvSpPr>
            <a:spLocks noGrp="1"/>
          </p:cNvSpPr>
          <p:nvPr>
            <p:ph type="sldNum" sz="quarter" idx="12"/>
          </p:nvPr>
        </p:nvSpPr>
        <p:spPr/>
        <p:txBody>
          <a:bodyPr/>
          <a:lstStyle/>
          <a:p>
            <a:fld id="{C557F5EB-AF40-46BE-96C2-F15D36BAF366}" type="slidenum">
              <a:rPr lang="en-GB" smtClean="0"/>
              <a:t>‹#›</a:t>
            </a:fld>
            <a:endParaRPr lang="en-GB"/>
          </a:p>
        </p:txBody>
      </p:sp>
    </p:spTree>
    <p:extLst>
      <p:ext uri="{BB962C8B-B14F-4D97-AF65-F5344CB8AC3E}">
        <p14:creationId xmlns:p14="http://schemas.microsoft.com/office/powerpoint/2010/main" val="2152276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A1565-8F84-844C-77C8-A2A07B456D8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DA2114-C707-50AB-C30C-18B91910317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0D528D-7204-EB03-C4D9-30A6A08A1D40}"/>
              </a:ext>
            </a:extLst>
          </p:cNvPr>
          <p:cNvSpPr>
            <a:spLocks noGrp="1"/>
          </p:cNvSpPr>
          <p:nvPr>
            <p:ph type="dt" sz="half" idx="10"/>
          </p:nvPr>
        </p:nvSpPr>
        <p:spPr/>
        <p:txBody>
          <a:bodyPr/>
          <a:lstStyle/>
          <a:p>
            <a:fld id="{4E906F25-E66B-4E84-B604-0863C3811517}" type="datetimeFigureOut">
              <a:rPr lang="en-GB" smtClean="0"/>
              <a:t>12/11/2023</a:t>
            </a:fld>
            <a:endParaRPr lang="en-GB"/>
          </a:p>
        </p:txBody>
      </p:sp>
      <p:sp>
        <p:nvSpPr>
          <p:cNvPr id="5" name="Footer Placeholder 4">
            <a:extLst>
              <a:ext uri="{FF2B5EF4-FFF2-40B4-BE49-F238E27FC236}">
                <a16:creationId xmlns:a16="http://schemas.microsoft.com/office/drawing/2014/main" id="{47845B10-3112-0E9A-B936-4E3F4777FE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243C01-E774-5A53-1011-F04B0BDE7CE8}"/>
              </a:ext>
            </a:extLst>
          </p:cNvPr>
          <p:cNvSpPr>
            <a:spLocks noGrp="1"/>
          </p:cNvSpPr>
          <p:nvPr>
            <p:ph type="sldNum" sz="quarter" idx="12"/>
          </p:nvPr>
        </p:nvSpPr>
        <p:spPr/>
        <p:txBody>
          <a:bodyPr/>
          <a:lstStyle/>
          <a:p>
            <a:fld id="{C557F5EB-AF40-46BE-96C2-F15D36BAF366}" type="slidenum">
              <a:rPr lang="en-GB" smtClean="0"/>
              <a:t>‹#›</a:t>
            </a:fld>
            <a:endParaRPr lang="en-GB"/>
          </a:p>
        </p:txBody>
      </p:sp>
    </p:spTree>
    <p:extLst>
      <p:ext uri="{BB962C8B-B14F-4D97-AF65-F5344CB8AC3E}">
        <p14:creationId xmlns:p14="http://schemas.microsoft.com/office/powerpoint/2010/main" val="3208830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78A0B-668D-A9D1-457D-DBE6E730E4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F47A48-B8C3-0EFC-4BC7-57573F9D04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FB0536-A53A-ADA8-69F6-AD015F0E82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EA99D1-C2EF-90EC-DC3A-056DBAFB69B4}"/>
              </a:ext>
            </a:extLst>
          </p:cNvPr>
          <p:cNvSpPr>
            <a:spLocks noGrp="1"/>
          </p:cNvSpPr>
          <p:nvPr>
            <p:ph type="dt" sz="half" idx="10"/>
          </p:nvPr>
        </p:nvSpPr>
        <p:spPr/>
        <p:txBody>
          <a:bodyPr/>
          <a:lstStyle/>
          <a:p>
            <a:fld id="{4E906F25-E66B-4E84-B604-0863C3811517}" type="datetimeFigureOut">
              <a:rPr lang="en-GB" smtClean="0"/>
              <a:t>12/11/2023</a:t>
            </a:fld>
            <a:endParaRPr lang="en-GB"/>
          </a:p>
        </p:txBody>
      </p:sp>
      <p:sp>
        <p:nvSpPr>
          <p:cNvPr id="6" name="Footer Placeholder 5">
            <a:extLst>
              <a:ext uri="{FF2B5EF4-FFF2-40B4-BE49-F238E27FC236}">
                <a16:creationId xmlns:a16="http://schemas.microsoft.com/office/drawing/2014/main" id="{DD2538D9-BDB0-E31B-2287-A8DA6BECF7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218928-C600-1CFA-1AB3-AAC6FEA9870B}"/>
              </a:ext>
            </a:extLst>
          </p:cNvPr>
          <p:cNvSpPr>
            <a:spLocks noGrp="1"/>
          </p:cNvSpPr>
          <p:nvPr>
            <p:ph type="sldNum" sz="quarter" idx="12"/>
          </p:nvPr>
        </p:nvSpPr>
        <p:spPr/>
        <p:txBody>
          <a:bodyPr/>
          <a:lstStyle/>
          <a:p>
            <a:fld id="{C557F5EB-AF40-46BE-96C2-F15D36BAF366}" type="slidenum">
              <a:rPr lang="en-GB" smtClean="0"/>
              <a:t>‹#›</a:t>
            </a:fld>
            <a:endParaRPr lang="en-GB"/>
          </a:p>
        </p:txBody>
      </p:sp>
    </p:spTree>
    <p:extLst>
      <p:ext uri="{BB962C8B-B14F-4D97-AF65-F5344CB8AC3E}">
        <p14:creationId xmlns:p14="http://schemas.microsoft.com/office/powerpoint/2010/main" val="643332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3B13F-1134-408C-A6F0-19139E7149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6EF414-4E00-FB24-4E9D-74A6EFAC3B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A34956-FDF5-9735-C49A-A2546E553A1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19A2E69-E637-8A6E-EFF7-CA2657E581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BEC6F9-79B8-9374-9633-6B6D40F6D21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0C3852-0DEF-2291-0ED5-D4AD7B5EDC88}"/>
              </a:ext>
            </a:extLst>
          </p:cNvPr>
          <p:cNvSpPr>
            <a:spLocks noGrp="1"/>
          </p:cNvSpPr>
          <p:nvPr>
            <p:ph type="dt" sz="half" idx="10"/>
          </p:nvPr>
        </p:nvSpPr>
        <p:spPr/>
        <p:txBody>
          <a:bodyPr/>
          <a:lstStyle/>
          <a:p>
            <a:fld id="{4E906F25-E66B-4E84-B604-0863C3811517}" type="datetimeFigureOut">
              <a:rPr lang="en-GB" smtClean="0"/>
              <a:t>12/11/2023</a:t>
            </a:fld>
            <a:endParaRPr lang="en-GB"/>
          </a:p>
        </p:txBody>
      </p:sp>
      <p:sp>
        <p:nvSpPr>
          <p:cNvPr id="8" name="Footer Placeholder 7">
            <a:extLst>
              <a:ext uri="{FF2B5EF4-FFF2-40B4-BE49-F238E27FC236}">
                <a16:creationId xmlns:a16="http://schemas.microsoft.com/office/drawing/2014/main" id="{5BFB4344-08F2-2203-63C6-1E54FF9BF6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FFB9333-26E9-4862-C5A6-172F1A3024E9}"/>
              </a:ext>
            </a:extLst>
          </p:cNvPr>
          <p:cNvSpPr>
            <a:spLocks noGrp="1"/>
          </p:cNvSpPr>
          <p:nvPr>
            <p:ph type="sldNum" sz="quarter" idx="12"/>
          </p:nvPr>
        </p:nvSpPr>
        <p:spPr/>
        <p:txBody>
          <a:bodyPr/>
          <a:lstStyle/>
          <a:p>
            <a:fld id="{C557F5EB-AF40-46BE-96C2-F15D36BAF366}" type="slidenum">
              <a:rPr lang="en-GB" smtClean="0"/>
              <a:t>‹#›</a:t>
            </a:fld>
            <a:endParaRPr lang="en-GB"/>
          </a:p>
        </p:txBody>
      </p:sp>
    </p:spTree>
    <p:extLst>
      <p:ext uri="{BB962C8B-B14F-4D97-AF65-F5344CB8AC3E}">
        <p14:creationId xmlns:p14="http://schemas.microsoft.com/office/powerpoint/2010/main" val="2859414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5E474-75BF-0EB5-AE63-CDBDB6D746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457474-8566-083E-647A-D370C1BD4403}"/>
              </a:ext>
            </a:extLst>
          </p:cNvPr>
          <p:cNvSpPr>
            <a:spLocks noGrp="1"/>
          </p:cNvSpPr>
          <p:nvPr>
            <p:ph type="dt" sz="half" idx="10"/>
          </p:nvPr>
        </p:nvSpPr>
        <p:spPr/>
        <p:txBody>
          <a:bodyPr/>
          <a:lstStyle/>
          <a:p>
            <a:fld id="{4E906F25-E66B-4E84-B604-0863C3811517}" type="datetimeFigureOut">
              <a:rPr lang="en-GB" smtClean="0"/>
              <a:t>12/11/2023</a:t>
            </a:fld>
            <a:endParaRPr lang="en-GB"/>
          </a:p>
        </p:txBody>
      </p:sp>
      <p:sp>
        <p:nvSpPr>
          <p:cNvPr id="4" name="Footer Placeholder 3">
            <a:extLst>
              <a:ext uri="{FF2B5EF4-FFF2-40B4-BE49-F238E27FC236}">
                <a16:creationId xmlns:a16="http://schemas.microsoft.com/office/drawing/2014/main" id="{2112408A-E349-F075-88A2-824AA84267C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C26BFEC-E6FC-4957-18B8-974097D7A0D0}"/>
              </a:ext>
            </a:extLst>
          </p:cNvPr>
          <p:cNvSpPr>
            <a:spLocks noGrp="1"/>
          </p:cNvSpPr>
          <p:nvPr>
            <p:ph type="sldNum" sz="quarter" idx="12"/>
          </p:nvPr>
        </p:nvSpPr>
        <p:spPr/>
        <p:txBody>
          <a:bodyPr/>
          <a:lstStyle/>
          <a:p>
            <a:fld id="{C557F5EB-AF40-46BE-96C2-F15D36BAF366}" type="slidenum">
              <a:rPr lang="en-GB" smtClean="0"/>
              <a:t>‹#›</a:t>
            </a:fld>
            <a:endParaRPr lang="en-GB"/>
          </a:p>
        </p:txBody>
      </p:sp>
    </p:spTree>
    <p:extLst>
      <p:ext uri="{BB962C8B-B14F-4D97-AF65-F5344CB8AC3E}">
        <p14:creationId xmlns:p14="http://schemas.microsoft.com/office/powerpoint/2010/main" val="671025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4C078A-B617-7D97-4DAA-3CD6A3172062}"/>
              </a:ext>
            </a:extLst>
          </p:cNvPr>
          <p:cNvSpPr>
            <a:spLocks noGrp="1"/>
          </p:cNvSpPr>
          <p:nvPr>
            <p:ph type="dt" sz="half" idx="10"/>
          </p:nvPr>
        </p:nvSpPr>
        <p:spPr/>
        <p:txBody>
          <a:bodyPr/>
          <a:lstStyle/>
          <a:p>
            <a:fld id="{4E906F25-E66B-4E84-B604-0863C3811517}" type="datetimeFigureOut">
              <a:rPr lang="en-GB" smtClean="0"/>
              <a:t>12/11/2023</a:t>
            </a:fld>
            <a:endParaRPr lang="en-GB"/>
          </a:p>
        </p:txBody>
      </p:sp>
      <p:sp>
        <p:nvSpPr>
          <p:cNvPr id="3" name="Footer Placeholder 2">
            <a:extLst>
              <a:ext uri="{FF2B5EF4-FFF2-40B4-BE49-F238E27FC236}">
                <a16:creationId xmlns:a16="http://schemas.microsoft.com/office/drawing/2014/main" id="{16DFF6A9-79EA-923B-1967-ED08E9F79C3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0C25E9A-7B1D-FB8E-3C3B-E5EC5788A655}"/>
              </a:ext>
            </a:extLst>
          </p:cNvPr>
          <p:cNvSpPr>
            <a:spLocks noGrp="1"/>
          </p:cNvSpPr>
          <p:nvPr>
            <p:ph type="sldNum" sz="quarter" idx="12"/>
          </p:nvPr>
        </p:nvSpPr>
        <p:spPr/>
        <p:txBody>
          <a:bodyPr/>
          <a:lstStyle/>
          <a:p>
            <a:fld id="{C557F5EB-AF40-46BE-96C2-F15D36BAF366}" type="slidenum">
              <a:rPr lang="en-GB" smtClean="0"/>
              <a:t>‹#›</a:t>
            </a:fld>
            <a:endParaRPr lang="en-GB"/>
          </a:p>
        </p:txBody>
      </p:sp>
    </p:spTree>
    <p:extLst>
      <p:ext uri="{BB962C8B-B14F-4D97-AF65-F5344CB8AC3E}">
        <p14:creationId xmlns:p14="http://schemas.microsoft.com/office/powerpoint/2010/main" val="4110953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FADD3-8563-76CF-B1B3-58BEE45B2D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17ADEE-25F5-5198-1749-D38F441B028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8A4009-F2F0-E0C4-E2B2-97ADFEA205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73DD2D-138A-77A5-99A6-B2D04ABC7326}"/>
              </a:ext>
            </a:extLst>
          </p:cNvPr>
          <p:cNvSpPr>
            <a:spLocks noGrp="1"/>
          </p:cNvSpPr>
          <p:nvPr>
            <p:ph type="dt" sz="half" idx="10"/>
          </p:nvPr>
        </p:nvSpPr>
        <p:spPr/>
        <p:txBody>
          <a:bodyPr/>
          <a:lstStyle/>
          <a:p>
            <a:fld id="{4E906F25-E66B-4E84-B604-0863C3811517}" type="datetimeFigureOut">
              <a:rPr lang="en-GB" smtClean="0"/>
              <a:t>12/11/2023</a:t>
            </a:fld>
            <a:endParaRPr lang="en-GB"/>
          </a:p>
        </p:txBody>
      </p:sp>
      <p:sp>
        <p:nvSpPr>
          <p:cNvPr id="6" name="Footer Placeholder 5">
            <a:extLst>
              <a:ext uri="{FF2B5EF4-FFF2-40B4-BE49-F238E27FC236}">
                <a16:creationId xmlns:a16="http://schemas.microsoft.com/office/drawing/2014/main" id="{2A0C1A1C-4D47-8596-4FC2-713C10AE6B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FE8E16-8757-D8B9-8ACA-BB268326D633}"/>
              </a:ext>
            </a:extLst>
          </p:cNvPr>
          <p:cNvSpPr>
            <a:spLocks noGrp="1"/>
          </p:cNvSpPr>
          <p:nvPr>
            <p:ph type="sldNum" sz="quarter" idx="12"/>
          </p:nvPr>
        </p:nvSpPr>
        <p:spPr/>
        <p:txBody>
          <a:bodyPr/>
          <a:lstStyle/>
          <a:p>
            <a:fld id="{C557F5EB-AF40-46BE-96C2-F15D36BAF366}" type="slidenum">
              <a:rPr lang="en-GB" smtClean="0"/>
              <a:t>‹#›</a:t>
            </a:fld>
            <a:endParaRPr lang="en-GB"/>
          </a:p>
        </p:txBody>
      </p:sp>
    </p:spTree>
    <p:extLst>
      <p:ext uri="{BB962C8B-B14F-4D97-AF65-F5344CB8AC3E}">
        <p14:creationId xmlns:p14="http://schemas.microsoft.com/office/powerpoint/2010/main" val="100250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087A2-4AE1-8388-2583-BCD0D43370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4B6E7C2-8AA8-F5A6-6550-EE666ADC11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10C5858-5C1C-2D5A-7153-EB7C1A3A74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B1794E-7484-3463-8E87-43AA51FAE0D9}"/>
              </a:ext>
            </a:extLst>
          </p:cNvPr>
          <p:cNvSpPr>
            <a:spLocks noGrp="1"/>
          </p:cNvSpPr>
          <p:nvPr>
            <p:ph type="dt" sz="half" idx="10"/>
          </p:nvPr>
        </p:nvSpPr>
        <p:spPr/>
        <p:txBody>
          <a:bodyPr/>
          <a:lstStyle/>
          <a:p>
            <a:fld id="{4E906F25-E66B-4E84-B604-0863C3811517}" type="datetimeFigureOut">
              <a:rPr lang="en-GB" smtClean="0"/>
              <a:t>12/11/2023</a:t>
            </a:fld>
            <a:endParaRPr lang="en-GB"/>
          </a:p>
        </p:txBody>
      </p:sp>
      <p:sp>
        <p:nvSpPr>
          <p:cNvPr id="6" name="Footer Placeholder 5">
            <a:extLst>
              <a:ext uri="{FF2B5EF4-FFF2-40B4-BE49-F238E27FC236}">
                <a16:creationId xmlns:a16="http://schemas.microsoft.com/office/drawing/2014/main" id="{A6711FE8-3E5F-2E68-E77F-79FBD4B2CB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FEB3D4-64BA-B9D0-6359-0D47DCEC68AE}"/>
              </a:ext>
            </a:extLst>
          </p:cNvPr>
          <p:cNvSpPr>
            <a:spLocks noGrp="1"/>
          </p:cNvSpPr>
          <p:nvPr>
            <p:ph type="sldNum" sz="quarter" idx="12"/>
          </p:nvPr>
        </p:nvSpPr>
        <p:spPr/>
        <p:txBody>
          <a:bodyPr/>
          <a:lstStyle/>
          <a:p>
            <a:fld id="{C557F5EB-AF40-46BE-96C2-F15D36BAF366}" type="slidenum">
              <a:rPr lang="en-GB" smtClean="0"/>
              <a:t>‹#›</a:t>
            </a:fld>
            <a:endParaRPr lang="en-GB"/>
          </a:p>
        </p:txBody>
      </p:sp>
    </p:spTree>
    <p:extLst>
      <p:ext uri="{BB962C8B-B14F-4D97-AF65-F5344CB8AC3E}">
        <p14:creationId xmlns:p14="http://schemas.microsoft.com/office/powerpoint/2010/main" val="22680962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84B44-6277-AA20-BEDE-10D99ACCCD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870931-DCD5-FE6B-0917-E0884B7C26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FA4480-632D-066A-0609-D876ADCC7B20}"/>
              </a:ext>
            </a:extLst>
          </p:cNvPr>
          <p:cNvSpPr>
            <a:spLocks noGrp="1"/>
          </p:cNvSpPr>
          <p:nvPr>
            <p:ph type="dt" sz="half" idx="10"/>
          </p:nvPr>
        </p:nvSpPr>
        <p:spPr/>
        <p:txBody>
          <a:bodyPr/>
          <a:lstStyle/>
          <a:p>
            <a:fld id="{4E906F25-E66B-4E84-B604-0863C3811517}" type="datetimeFigureOut">
              <a:rPr lang="en-GB" smtClean="0"/>
              <a:t>12/11/2023</a:t>
            </a:fld>
            <a:endParaRPr lang="en-GB"/>
          </a:p>
        </p:txBody>
      </p:sp>
      <p:sp>
        <p:nvSpPr>
          <p:cNvPr id="5" name="Footer Placeholder 4">
            <a:extLst>
              <a:ext uri="{FF2B5EF4-FFF2-40B4-BE49-F238E27FC236}">
                <a16:creationId xmlns:a16="http://schemas.microsoft.com/office/drawing/2014/main" id="{D734AE1A-C800-731D-0999-C55CEFE8CD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FC43FB-E56E-7FA9-BE01-00E2473A7572}"/>
              </a:ext>
            </a:extLst>
          </p:cNvPr>
          <p:cNvSpPr>
            <a:spLocks noGrp="1"/>
          </p:cNvSpPr>
          <p:nvPr>
            <p:ph type="sldNum" sz="quarter" idx="12"/>
          </p:nvPr>
        </p:nvSpPr>
        <p:spPr/>
        <p:txBody>
          <a:bodyPr/>
          <a:lstStyle/>
          <a:p>
            <a:fld id="{C557F5EB-AF40-46BE-96C2-F15D36BAF366}" type="slidenum">
              <a:rPr lang="en-GB" smtClean="0"/>
              <a:t>‹#›</a:t>
            </a:fld>
            <a:endParaRPr lang="en-GB"/>
          </a:p>
        </p:txBody>
      </p:sp>
    </p:spTree>
    <p:extLst>
      <p:ext uri="{BB962C8B-B14F-4D97-AF65-F5344CB8AC3E}">
        <p14:creationId xmlns:p14="http://schemas.microsoft.com/office/powerpoint/2010/main" val="2612149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E8844E-78C9-76D2-790A-31016BE648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6A3D05-F780-1809-1D3B-5BC942399E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829B9B-5885-2E31-182F-3CFAF76C43EB}"/>
              </a:ext>
            </a:extLst>
          </p:cNvPr>
          <p:cNvSpPr>
            <a:spLocks noGrp="1"/>
          </p:cNvSpPr>
          <p:nvPr>
            <p:ph type="dt" sz="half" idx="10"/>
          </p:nvPr>
        </p:nvSpPr>
        <p:spPr/>
        <p:txBody>
          <a:bodyPr/>
          <a:lstStyle/>
          <a:p>
            <a:fld id="{4E906F25-E66B-4E84-B604-0863C3811517}" type="datetimeFigureOut">
              <a:rPr lang="en-GB" smtClean="0"/>
              <a:t>12/11/2023</a:t>
            </a:fld>
            <a:endParaRPr lang="en-GB"/>
          </a:p>
        </p:txBody>
      </p:sp>
      <p:sp>
        <p:nvSpPr>
          <p:cNvPr id="5" name="Footer Placeholder 4">
            <a:extLst>
              <a:ext uri="{FF2B5EF4-FFF2-40B4-BE49-F238E27FC236}">
                <a16:creationId xmlns:a16="http://schemas.microsoft.com/office/drawing/2014/main" id="{70F48656-43A4-0C6C-9993-4B039BE3BA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B47DBB-5BAD-D8FF-0588-EE9D08F1CD12}"/>
              </a:ext>
            </a:extLst>
          </p:cNvPr>
          <p:cNvSpPr>
            <a:spLocks noGrp="1"/>
          </p:cNvSpPr>
          <p:nvPr>
            <p:ph type="sldNum" sz="quarter" idx="12"/>
          </p:nvPr>
        </p:nvSpPr>
        <p:spPr/>
        <p:txBody>
          <a:bodyPr/>
          <a:lstStyle/>
          <a:p>
            <a:fld id="{C557F5EB-AF40-46BE-96C2-F15D36BAF366}" type="slidenum">
              <a:rPr lang="en-GB" smtClean="0"/>
              <a:t>‹#›</a:t>
            </a:fld>
            <a:endParaRPr lang="en-GB"/>
          </a:p>
        </p:txBody>
      </p:sp>
    </p:spTree>
    <p:extLst>
      <p:ext uri="{BB962C8B-B14F-4D97-AF65-F5344CB8AC3E}">
        <p14:creationId xmlns:p14="http://schemas.microsoft.com/office/powerpoint/2010/main" val="41560548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98F12BDB-ED0E-4830-856E-E45322015B7C}"/>
              </a:ext>
            </a:extLst>
          </p:cNvPr>
          <p:cNvSpPr>
            <a:spLocks noGrp="1"/>
          </p:cNvSpPr>
          <p:nvPr>
            <p:ph type="pic" sz="quarter" idx="10"/>
          </p:nvPr>
        </p:nvSpPr>
        <p:spPr>
          <a:xfrm>
            <a:off x="0" y="0"/>
            <a:ext cx="9985829" cy="6858000"/>
          </a:xfrm>
          <a:solidFill>
            <a:schemeClr val="bg1">
              <a:lumMod val="85000"/>
            </a:schemeClr>
          </a:solidFill>
        </p:spPr>
        <p:txBody>
          <a:bodyPr>
            <a:normAutofit/>
          </a:bodyPr>
          <a:lstStyle>
            <a:lvl1pPr>
              <a:defRPr sz="1800"/>
            </a:lvl1pPr>
          </a:lstStyle>
          <a:p>
            <a:endParaRPr lang="en-US"/>
          </a:p>
        </p:txBody>
      </p:sp>
    </p:spTree>
    <p:extLst>
      <p:ext uri="{BB962C8B-B14F-4D97-AF65-F5344CB8AC3E}">
        <p14:creationId xmlns:p14="http://schemas.microsoft.com/office/powerpoint/2010/main" val="3609107555"/>
      </p:ext>
    </p:extLst>
  </p:cSld>
  <p:clrMapOvr>
    <a:masterClrMapping/>
  </p:clrMapOvr>
  <p:extLst>
    <p:ext uri="{DCECCB84-F9BA-43D5-87BE-67443E8EF086}">
      <p15:sldGuideLst xmlns:p15="http://schemas.microsoft.com/office/powerpoint/2012/main">
        <p15:guide id="1" pos="3840">
          <p15:clr>
            <a:srgbClr val="FBAE40"/>
          </p15:clr>
        </p15:guide>
        <p15:guide id="2" orient="horz" pos="216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
    <p:bg>
      <p:bgPr>
        <a:solidFill>
          <a:schemeClr val="accent2"/>
        </a:solidFill>
        <a:effectLst/>
      </p:bgPr>
    </p:bg>
    <p:spTree>
      <p:nvGrpSpPr>
        <p:cNvPr id="1" name=""/>
        <p:cNvGrpSpPr/>
        <p:nvPr/>
      </p:nvGrpSpPr>
      <p:grpSpPr>
        <a:xfrm>
          <a:off x="0" y="0"/>
          <a:ext cx="0" cy="0"/>
          <a:chOff x="0" y="0"/>
          <a:chExt cx="0" cy="0"/>
        </a:xfrm>
      </p:grpSpPr>
      <p:sp>
        <p:nvSpPr>
          <p:cNvPr id="8" name="Picture Placeholder 7"/>
          <p:cNvSpPr>
            <a:spLocks noGrp="1"/>
          </p:cNvSpPr>
          <p:nvPr>
            <p:ph type="pic" sz="quarter" idx="10"/>
          </p:nvPr>
        </p:nvSpPr>
        <p:spPr>
          <a:xfrm>
            <a:off x="6096000" y="0"/>
            <a:ext cx="6096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1364343 w 6096000"/>
              <a:gd name="connsiteY4" fmla="*/ 3429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96000" h="6858000">
                <a:moveTo>
                  <a:pt x="0" y="0"/>
                </a:moveTo>
                <a:lnTo>
                  <a:pt x="6096000" y="0"/>
                </a:lnTo>
                <a:lnTo>
                  <a:pt x="6096000" y="6858000"/>
                </a:lnTo>
                <a:lnTo>
                  <a:pt x="0" y="6858000"/>
                </a:lnTo>
                <a:lnTo>
                  <a:pt x="1364343" y="3429000"/>
                </a:lnTo>
                <a:close/>
              </a:path>
            </a:pathLst>
          </a:custGeom>
          <a:solidFill>
            <a:schemeClr val="bg1">
              <a:lumMod val="85000"/>
            </a:schemeClr>
          </a:solidFill>
        </p:spPr>
        <p:txBody>
          <a:bodyPr wrap="square" anchor="t" anchorCtr="0">
            <a:noAutofit/>
          </a:bodyPr>
          <a:lstStyle>
            <a:lvl1pPr algn="l">
              <a:defRPr sz="1800">
                <a:solidFill>
                  <a:schemeClr val="tx1"/>
                </a:solidFill>
              </a:defRPr>
            </a:lvl1pPr>
          </a:lstStyle>
          <a:p>
            <a:endParaRPr lang="en-US" dirty="0"/>
          </a:p>
        </p:txBody>
      </p:sp>
    </p:spTree>
    <p:extLst>
      <p:ext uri="{BB962C8B-B14F-4D97-AF65-F5344CB8AC3E}">
        <p14:creationId xmlns:p14="http://schemas.microsoft.com/office/powerpoint/2010/main" val="3034206474"/>
      </p:ext>
    </p:extLst>
  </p:cSld>
  <p:clrMapOvr>
    <a:masterClrMapping/>
  </p:clrMapOvr>
  <p:extLst>
    <p:ext uri="{DCECCB84-F9BA-43D5-87BE-67443E8EF086}">
      <p15:sldGuideLst xmlns:p15="http://schemas.microsoft.com/office/powerpoint/2012/main">
        <p15:guide id="1" pos="3840">
          <p15:clr>
            <a:srgbClr val="FBAE40"/>
          </p15:clr>
        </p15:guide>
        <p15:guide id="2" orient="horz" pos="216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28FEBB-E7E5-4626-B244-BBF03DA8A0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E0752D-71DF-F8D2-E3A5-B4107C7493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FDF196-57D3-7975-9FF5-D174E6C38A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906F25-E66B-4E84-B604-0863C3811517}" type="datetimeFigureOut">
              <a:rPr lang="en-GB" smtClean="0"/>
              <a:t>12/11/2023</a:t>
            </a:fld>
            <a:endParaRPr lang="en-GB"/>
          </a:p>
        </p:txBody>
      </p:sp>
      <p:sp>
        <p:nvSpPr>
          <p:cNvPr id="5" name="Footer Placeholder 4">
            <a:extLst>
              <a:ext uri="{FF2B5EF4-FFF2-40B4-BE49-F238E27FC236}">
                <a16:creationId xmlns:a16="http://schemas.microsoft.com/office/drawing/2014/main" id="{CC4854C6-4E51-432A-8E49-B176E18DB5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4C692F2-32F6-1413-B870-49AA8406AA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57F5EB-AF40-46BE-96C2-F15D36BAF366}" type="slidenum">
              <a:rPr lang="en-GB" smtClean="0"/>
              <a:t>‹#›</a:t>
            </a:fld>
            <a:endParaRPr lang="en-GB"/>
          </a:p>
        </p:txBody>
      </p:sp>
    </p:spTree>
    <p:extLst>
      <p:ext uri="{BB962C8B-B14F-4D97-AF65-F5344CB8AC3E}">
        <p14:creationId xmlns:p14="http://schemas.microsoft.com/office/powerpoint/2010/main" val="22858452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3389/fmicb.2016.02106" TargetMode="External"/><Relationship Id="rId3" Type="http://schemas.openxmlformats.org/officeDocument/2006/relationships/hyperlink" Target="https://doi.org/10.18061/bhac.v4i1.7113" TargetMode="External"/><Relationship Id="rId7" Type="http://schemas.openxmlformats.org/officeDocument/2006/relationships/hyperlink" Target="https://doi.org/10.1080/22243534.2021.2007589" TargetMode="External"/><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hyperlink" Target="https://doi.org/10.1016/s0140-6736(12)61766-8" TargetMode="External"/><Relationship Id="rId5" Type="http://schemas.openxmlformats.org/officeDocument/2006/relationships/hyperlink" Target="https://doi.org/10.1108/ejm-01-2017-0080" TargetMode="External"/><Relationship Id="rId10" Type="http://schemas.openxmlformats.org/officeDocument/2006/relationships/hyperlink" Target="https://doi.org/10.1109/CVPR.2017.700" TargetMode="External"/><Relationship Id="rId4" Type="http://schemas.openxmlformats.org/officeDocument/2006/relationships/hyperlink" Target="https://doi.org/10.1108/tlo-03-2022-0036" TargetMode="External"/><Relationship Id="rId9" Type="http://schemas.openxmlformats.org/officeDocument/2006/relationships/hyperlink" Target="https://doi.org/10.1108/ijchm-12-2018-095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9C29A-A5C2-95A5-1E06-329293E5508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6A97D72-3D15-7DCE-6D03-172A2BFA196F}"/>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480442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C5CBC25-A196-4993-99CE-30194DDF646C}"/>
              </a:ext>
            </a:extLst>
          </p:cNvPr>
          <p:cNvSpPr txBox="1"/>
          <p:nvPr/>
        </p:nvSpPr>
        <p:spPr>
          <a:xfrm>
            <a:off x="1678065" y="3931949"/>
            <a:ext cx="8823747" cy="2062103"/>
          </a:xfrm>
          <a:prstGeom prst="rect">
            <a:avLst/>
          </a:prstGeom>
          <a:noFill/>
        </p:spPr>
        <p:txBody>
          <a:bodyPr wrap="square" rtlCol="0">
            <a:spAutoFit/>
          </a:bodyPr>
          <a:lstStyle/>
          <a:p>
            <a:pPr algn="ctr"/>
            <a:r>
              <a:rPr lang="en-US" sz="3200" b="1" dirty="0">
                <a:latin typeface="Arial" panose="020B0604020202020204" pitchFamily="34" charset="0"/>
                <a:ea typeface="Open Sans" panose="020B0606030504020204" pitchFamily="34" charset="0"/>
                <a:cs typeface="Arial" panose="020B0604020202020204" pitchFamily="34" charset="0"/>
              </a:rPr>
              <a:t>Student Name: Basem </a:t>
            </a:r>
            <a:r>
              <a:rPr lang="en-US" sz="3200" b="1" dirty="0" err="1">
                <a:latin typeface="Arial" panose="020B0604020202020204" pitchFamily="34" charset="0"/>
                <a:ea typeface="Open Sans" panose="020B0606030504020204" pitchFamily="34" charset="0"/>
                <a:cs typeface="Arial" panose="020B0604020202020204" pitchFamily="34" charset="0"/>
              </a:rPr>
              <a:t>Issam</a:t>
            </a:r>
            <a:r>
              <a:rPr lang="en-US" sz="3200" b="1" dirty="0">
                <a:latin typeface="Arial" panose="020B0604020202020204" pitchFamily="34" charset="0"/>
                <a:ea typeface="Open Sans" panose="020B0606030504020204" pitchFamily="34" charset="0"/>
                <a:cs typeface="Arial" panose="020B0604020202020204" pitchFamily="34" charset="0"/>
              </a:rPr>
              <a:t> </a:t>
            </a:r>
            <a:r>
              <a:rPr lang="en-US" sz="3200" b="1" dirty="0" err="1">
                <a:latin typeface="Arial" panose="020B0604020202020204" pitchFamily="34" charset="0"/>
                <a:ea typeface="Open Sans" panose="020B0606030504020204" pitchFamily="34" charset="0"/>
                <a:cs typeface="Arial" panose="020B0604020202020204" pitchFamily="34" charset="0"/>
              </a:rPr>
              <a:t>Elhersh</a:t>
            </a:r>
            <a:endParaRPr lang="en-US" sz="3200" b="1" dirty="0">
              <a:latin typeface="Arial" panose="020B0604020202020204" pitchFamily="34" charset="0"/>
              <a:ea typeface="Open Sans" panose="020B0606030504020204" pitchFamily="34" charset="0"/>
              <a:cs typeface="Arial" panose="020B0604020202020204" pitchFamily="34" charset="0"/>
            </a:endParaRPr>
          </a:p>
          <a:p>
            <a:pPr algn="ctr"/>
            <a:r>
              <a:rPr lang="en-US" sz="3200" b="1" dirty="0">
                <a:latin typeface="Arial" panose="020B0604020202020204" pitchFamily="34" charset="0"/>
                <a:ea typeface="Open Sans" panose="020B0606030504020204" pitchFamily="34" charset="0"/>
                <a:cs typeface="Arial" panose="020B0604020202020204" pitchFamily="34" charset="0"/>
              </a:rPr>
              <a:t>Student ID: 2234245 </a:t>
            </a:r>
          </a:p>
          <a:p>
            <a:pPr algn="ctr"/>
            <a:r>
              <a:rPr lang="en-US" sz="3200" b="1" dirty="0">
                <a:latin typeface="Arial" panose="020B0604020202020204" pitchFamily="34" charset="0"/>
                <a:ea typeface="Open Sans" panose="020B0606030504020204" pitchFamily="34" charset="0"/>
                <a:cs typeface="Arial" panose="020B0604020202020204" pitchFamily="34" charset="0"/>
              </a:rPr>
              <a:t>Module title: Operating Hotel Facilities</a:t>
            </a:r>
          </a:p>
          <a:p>
            <a:pPr algn="ctr"/>
            <a:r>
              <a:rPr lang="en-US" sz="3200" b="1" dirty="0">
                <a:latin typeface="Arial" panose="020B0604020202020204" pitchFamily="34" charset="0"/>
                <a:ea typeface="Open Sans" panose="020B0606030504020204" pitchFamily="34" charset="0"/>
                <a:cs typeface="Arial" panose="020B0604020202020204" pitchFamily="34" charset="0"/>
              </a:rPr>
              <a:t>Module code: BMIH4006</a:t>
            </a:r>
          </a:p>
        </p:txBody>
      </p:sp>
      <p:sp>
        <p:nvSpPr>
          <p:cNvPr id="3" name="Rectangle 2">
            <a:extLst>
              <a:ext uri="{FF2B5EF4-FFF2-40B4-BE49-F238E27FC236}">
                <a16:creationId xmlns:a16="http://schemas.microsoft.com/office/drawing/2014/main" id="{7CC6D1EA-BDF6-3F05-9E83-3C7B1B123CA5}"/>
              </a:ext>
            </a:extLst>
          </p:cNvPr>
          <p:cNvSpPr/>
          <p:nvPr/>
        </p:nvSpPr>
        <p:spPr>
          <a:xfrm>
            <a:off x="0" y="6858000"/>
            <a:ext cx="12192000" cy="423949"/>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7B8523E-2FD8-AC42-529D-3D4E53AFB01F}"/>
              </a:ext>
            </a:extLst>
          </p:cNvPr>
          <p:cNvSpPr txBox="1"/>
          <p:nvPr/>
        </p:nvSpPr>
        <p:spPr>
          <a:xfrm>
            <a:off x="2578678" y="895044"/>
            <a:ext cx="7022522" cy="1938992"/>
          </a:xfrm>
          <a:prstGeom prst="rect">
            <a:avLst/>
          </a:prstGeom>
          <a:noFill/>
        </p:spPr>
        <p:txBody>
          <a:bodyPr wrap="square">
            <a:spAutoFit/>
          </a:bodyPr>
          <a:lstStyle/>
          <a:p>
            <a:pPr algn="ctr"/>
            <a:r>
              <a:rPr lang="en-US" sz="4000" b="1" dirty="0">
                <a:effectLst>
                  <a:innerShdw blurRad="63500" dist="50800" dir="18900000">
                    <a:prstClr val="black">
                      <a:alpha val="50000"/>
                    </a:prstClr>
                  </a:innerShdw>
                </a:effectLst>
                <a:latin typeface="MingLiU_HKSCS-ExtB" panose="02020500000000000000" pitchFamily="18" charset="-120"/>
                <a:ea typeface="MingLiU_HKSCS-ExtB" panose="02020500000000000000" pitchFamily="18" charset="-120"/>
              </a:rPr>
              <a:t>Basic Training Presentation </a:t>
            </a:r>
          </a:p>
          <a:p>
            <a:pPr algn="ctr"/>
            <a:r>
              <a:rPr lang="en-US" sz="4000" b="1" dirty="0">
                <a:effectLst>
                  <a:innerShdw blurRad="63500" dist="50800" dir="18900000">
                    <a:prstClr val="black">
                      <a:alpha val="50000"/>
                    </a:prstClr>
                  </a:innerShdw>
                </a:effectLst>
                <a:latin typeface="MingLiU_HKSCS-ExtB" panose="02020500000000000000" pitchFamily="18" charset="-120"/>
                <a:ea typeface="MingLiU_HKSCS-ExtB" panose="02020500000000000000" pitchFamily="18" charset="-120"/>
              </a:rPr>
              <a:t>on Room Cleaning</a:t>
            </a:r>
          </a:p>
        </p:txBody>
      </p:sp>
    </p:spTree>
    <p:extLst>
      <p:ext uri="{BB962C8B-B14F-4D97-AF65-F5344CB8AC3E}">
        <p14:creationId xmlns:p14="http://schemas.microsoft.com/office/powerpoint/2010/main" val="2289722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85850" y="1771650"/>
            <a:ext cx="9498330" cy="2795573"/>
          </a:xfrm>
          <a:prstGeom prst="rect">
            <a:avLst/>
          </a:prstGeom>
          <a:noFill/>
        </p:spPr>
        <p:txBody>
          <a:bodyPr wrap="square" rtlCol="0">
            <a:spAutoFit/>
          </a:bodyPr>
          <a:lstStyle/>
          <a:p>
            <a:pPr marL="0" marR="0" algn="just">
              <a:lnSpc>
                <a:spcPct val="150000"/>
              </a:lnSpc>
              <a:spcBef>
                <a:spcPts val="0"/>
              </a:spcBef>
              <a:spcAft>
                <a:spcPts val="1000"/>
              </a:spcAft>
            </a:pPr>
            <a:r>
              <a:rPr lang="en-US" sz="2400" dirty="0">
                <a:effectLst/>
                <a:latin typeface="Arial" panose="020B0604020202020204" pitchFamily="34" charset="0"/>
                <a:ea typeface="Arial" panose="020B0604020202020204" pitchFamily="34" charset="0"/>
                <a:cs typeface="Arial" panose="020B0604020202020204" pitchFamily="34" charset="0"/>
              </a:rPr>
              <a:t>Because of the impression that it creates to guests, housekeeping is an extremely important aspect of the hotel sector. It entails a wide variety of responsibilities, such as cleaning and maintaining guest rooms, replenishing amenities, and keeping the general appearance of the hotel (Han </a:t>
            </a:r>
            <a:r>
              <a:rPr lang="en-US" sz="2400" i="1" dirty="0">
                <a:effectLst/>
                <a:latin typeface="Arial" panose="020B0604020202020204" pitchFamily="34" charset="0"/>
                <a:ea typeface="Arial" panose="020B0604020202020204" pitchFamily="34" charset="0"/>
                <a:cs typeface="Arial" panose="020B0604020202020204" pitchFamily="34" charset="0"/>
              </a:rPr>
              <a:t>et al., </a:t>
            </a:r>
            <a:r>
              <a:rPr lang="en-US" sz="2400" dirty="0">
                <a:effectLst/>
                <a:latin typeface="Arial" panose="020B0604020202020204" pitchFamily="34" charset="0"/>
                <a:ea typeface="Arial" panose="020B0604020202020204" pitchFamily="34" charset="0"/>
                <a:cs typeface="Arial" panose="020B0604020202020204" pitchFamily="34" charset="0"/>
              </a:rPr>
              <a:t>2022).</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TextBox 3"/>
          <p:cNvSpPr txBox="1"/>
          <p:nvPr/>
        </p:nvSpPr>
        <p:spPr>
          <a:xfrm>
            <a:off x="1085850" y="1022925"/>
            <a:ext cx="8934450" cy="584775"/>
          </a:xfrm>
          <a:prstGeom prst="rect">
            <a:avLst/>
          </a:prstGeom>
          <a:noFill/>
        </p:spPr>
        <p:txBody>
          <a:bodyPr wrap="square" rtlCol="0">
            <a:spAutoFit/>
          </a:bodyPr>
          <a:lstStyle/>
          <a:p>
            <a:pPr algn="just"/>
            <a:r>
              <a:rPr lang="en-US" sz="3200" dirty="0">
                <a:latin typeface="Arial" panose="020B0604020202020204" pitchFamily="34" charset="0"/>
                <a:cs typeface="Arial" panose="020B0604020202020204" pitchFamily="34" charset="0"/>
              </a:rPr>
              <a:t>Introduction</a:t>
            </a:r>
          </a:p>
        </p:txBody>
      </p:sp>
      <p:sp>
        <p:nvSpPr>
          <p:cNvPr id="2" name="Rectangle 1">
            <a:extLst>
              <a:ext uri="{FF2B5EF4-FFF2-40B4-BE49-F238E27FC236}">
                <a16:creationId xmlns:a16="http://schemas.microsoft.com/office/drawing/2014/main" id="{C07B4F6F-46F6-14FE-CAB9-3B225184B536}"/>
              </a:ext>
            </a:extLst>
          </p:cNvPr>
          <p:cNvSpPr/>
          <p:nvPr/>
        </p:nvSpPr>
        <p:spPr>
          <a:xfrm>
            <a:off x="0" y="6858000"/>
            <a:ext cx="12192000" cy="423949"/>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2796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4042FC-A3C9-432E-ABAB-2157FC622B10}"/>
              </a:ext>
            </a:extLst>
          </p:cNvPr>
          <p:cNvSpPr txBox="1"/>
          <p:nvPr/>
        </p:nvSpPr>
        <p:spPr>
          <a:xfrm>
            <a:off x="1141413" y="609600"/>
            <a:ext cx="9905998" cy="1468582"/>
          </a:xfrm>
          <a:prstGeom prst="rect">
            <a:avLst/>
          </a:prstGeom>
        </p:spPr>
        <p:txBody>
          <a:bodyPr vert="horz" lIns="91440" tIns="45720" rIns="91440" bIns="45720" rtlCol="0" anchor="ctr">
            <a:normAutofit/>
          </a:bodyPr>
          <a:lstStyle/>
          <a:p>
            <a:pPr marL="0" marR="0">
              <a:spcBef>
                <a:spcPct val="0"/>
              </a:spcBef>
              <a:spcAft>
                <a:spcPts val="1000"/>
              </a:spcAft>
            </a:pPr>
            <a:r>
              <a:rPr lang="en-US" sz="32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Arial" panose="020B0604020202020204" pitchFamily="34" charset="0"/>
                <a:ea typeface="+mj-ea"/>
                <a:cs typeface="Arial" panose="020B0604020202020204" pitchFamily="34" charset="0"/>
              </a:rPr>
              <a:t>Housekeeping excellence and various roles of this profession</a:t>
            </a:r>
            <a:endParaRPr lang="en-US" sz="3200"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Arial" panose="020B0604020202020204" pitchFamily="34" charset="0"/>
              <a:ea typeface="+mj-ea"/>
              <a:cs typeface="Arial" panose="020B0604020202020204" pitchFamily="34" charset="0"/>
            </a:endParaRPr>
          </a:p>
        </p:txBody>
      </p:sp>
      <p:sp>
        <p:nvSpPr>
          <p:cNvPr id="2" name="Rectangle 1">
            <a:extLst>
              <a:ext uri="{FF2B5EF4-FFF2-40B4-BE49-F238E27FC236}">
                <a16:creationId xmlns:a16="http://schemas.microsoft.com/office/drawing/2014/main" id="{17FBED4B-4516-ECD6-DF96-247F58632619}"/>
              </a:ext>
            </a:extLst>
          </p:cNvPr>
          <p:cNvSpPr/>
          <p:nvPr/>
        </p:nvSpPr>
        <p:spPr>
          <a:xfrm>
            <a:off x="0" y="6858000"/>
            <a:ext cx="12192000" cy="423949"/>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60B375C-2323-7291-221C-146D420DD812}"/>
              </a:ext>
            </a:extLst>
          </p:cNvPr>
          <p:cNvSpPr txBox="1"/>
          <p:nvPr/>
        </p:nvSpPr>
        <p:spPr>
          <a:xfrm>
            <a:off x="1141413" y="2223302"/>
            <a:ext cx="7445026" cy="820674"/>
          </a:xfrm>
          <a:prstGeom prst="rect">
            <a:avLst/>
          </a:prstGeom>
          <a:noFill/>
        </p:spPr>
        <p:txBody>
          <a:bodyPr wrap="square">
            <a:spAutoFit/>
          </a:bodyPr>
          <a:lstStyle/>
          <a:p>
            <a:pPr marL="571500" marR="0" indent="-571500" algn="just">
              <a:lnSpc>
                <a:spcPct val="150000"/>
              </a:lnSpc>
              <a:spcBef>
                <a:spcPts val="1200"/>
              </a:spcBef>
              <a:spcAft>
                <a:spcPts val="0"/>
              </a:spcAft>
              <a:buFont typeface="Arial" panose="020B0604020202020204" pitchFamily="34" charset="0"/>
              <a:buChar char="•"/>
            </a:pPr>
            <a:r>
              <a:rPr lang="en-US" sz="3600" b="1" dirty="0">
                <a:effectLst/>
                <a:latin typeface="Arial" panose="020B0604020202020204" pitchFamily="34" charset="0"/>
                <a:ea typeface="Times New Roman" panose="02020603050405020304" pitchFamily="18" charset="0"/>
                <a:cs typeface="Arial" panose="020B0604020202020204" pitchFamily="34" charset="0"/>
              </a:rPr>
              <a:t>Housekeeping Excellence</a:t>
            </a:r>
          </a:p>
        </p:txBody>
      </p:sp>
      <p:pic>
        <p:nvPicPr>
          <p:cNvPr id="6" name="Picture 5">
            <a:extLst>
              <a:ext uri="{FF2B5EF4-FFF2-40B4-BE49-F238E27FC236}">
                <a16:creationId xmlns:a16="http://schemas.microsoft.com/office/drawing/2014/main" id="{7109ED79-EC37-F1C5-FE1C-E7A6E0A01B35}"/>
              </a:ext>
            </a:extLst>
          </p:cNvPr>
          <p:cNvPicPr>
            <a:picLocks noChangeAspect="1"/>
          </p:cNvPicPr>
          <p:nvPr/>
        </p:nvPicPr>
        <p:blipFill>
          <a:blip r:embed="rId3"/>
          <a:stretch>
            <a:fillRect/>
          </a:stretch>
        </p:blipFill>
        <p:spPr>
          <a:xfrm>
            <a:off x="3693411" y="3488224"/>
            <a:ext cx="5542029" cy="3369776"/>
          </a:xfrm>
          <a:prstGeom prst="rect">
            <a:avLst/>
          </a:prstGeom>
        </p:spPr>
      </p:pic>
    </p:spTree>
    <p:extLst>
      <p:ext uri="{BB962C8B-B14F-4D97-AF65-F5344CB8AC3E}">
        <p14:creationId xmlns:p14="http://schemas.microsoft.com/office/powerpoint/2010/main" val="2167893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4042FC-A3C9-432E-ABAB-2157FC622B10}"/>
              </a:ext>
            </a:extLst>
          </p:cNvPr>
          <p:cNvSpPr txBox="1"/>
          <p:nvPr/>
        </p:nvSpPr>
        <p:spPr>
          <a:xfrm>
            <a:off x="1141413" y="609600"/>
            <a:ext cx="9905998" cy="1905000"/>
          </a:xfrm>
          <a:prstGeom prst="rect">
            <a:avLst/>
          </a:prstGeom>
        </p:spPr>
        <p:txBody>
          <a:bodyPr vert="horz" lIns="91440" tIns="45720" rIns="91440" bIns="45720" rtlCol="0" anchor="ctr">
            <a:normAutofit/>
          </a:bodyPr>
          <a:lstStyle/>
          <a:p>
            <a:pPr marL="0" marR="0">
              <a:spcBef>
                <a:spcPct val="0"/>
              </a:spcBef>
              <a:spcAft>
                <a:spcPts val="1000"/>
              </a:spcAft>
            </a:pPr>
            <a:r>
              <a:rPr lang="en-US" sz="3200" b="1"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Arial" panose="020B0604020202020204" pitchFamily="34" charset="0"/>
                <a:ea typeface="+mj-ea"/>
                <a:cs typeface="Arial" panose="020B0604020202020204" pitchFamily="34" charset="0"/>
              </a:rPr>
              <a:t>Guidelines in creating a long-lasting pitch with competitive advantage</a:t>
            </a:r>
            <a:endParaRPr lang="en-US" sz="3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Arial" panose="020B0604020202020204" pitchFamily="34" charset="0"/>
              <a:ea typeface="+mj-ea"/>
              <a:cs typeface="Arial" panose="020B0604020202020204" pitchFamily="34" charset="0"/>
            </a:endParaRPr>
          </a:p>
        </p:txBody>
      </p:sp>
      <p:sp>
        <p:nvSpPr>
          <p:cNvPr id="2" name="Rectangle 1">
            <a:extLst>
              <a:ext uri="{FF2B5EF4-FFF2-40B4-BE49-F238E27FC236}">
                <a16:creationId xmlns:a16="http://schemas.microsoft.com/office/drawing/2014/main" id="{17FBED4B-4516-ECD6-DF96-247F58632619}"/>
              </a:ext>
            </a:extLst>
          </p:cNvPr>
          <p:cNvSpPr/>
          <p:nvPr/>
        </p:nvSpPr>
        <p:spPr>
          <a:xfrm>
            <a:off x="0" y="6858000"/>
            <a:ext cx="12192000" cy="423949"/>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solidFill>
                <a:schemeClr val="tx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2AE745B-DE1D-252A-0CB1-ADF59768F14B}"/>
              </a:ext>
            </a:extLst>
          </p:cNvPr>
          <p:cNvSpPr txBox="1"/>
          <p:nvPr/>
        </p:nvSpPr>
        <p:spPr>
          <a:xfrm>
            <a:off x="1141413" y="2223302"/>
            <a:ext cx="6166338" cy="823752"/>
          </a:xfrm>
          <a:prstGeom prst="rect">
            <a:avLst/>
          </a:prstGeom>
          <a:noFill/>
        </p:spPr>
        <p:txBody>
          <a:bodyPr wrap="square">
            <a:spAutoFit/>
          </a:bodyPr>
          <a:lstStyle/>
          <a:p>
            <a:pPr marL="571500" marR="0" indent="-571500" algn="just">
              <a:lnSpc>
                <a:spcPct val="150000"/>
              </a:lnSpc>
              <a:spcBef>
                <a:spcPts val="1200"/>
              </a:spcBef>
              <a:spcAft>
                <a:spcPts val="0"/>
              </a:spcAft>
              <a:buFont typeface="Arial" panose="020B0604020202020204" pitchFamily="34" charset="0"/>
              <a:buChar char="•"/>
            </a:pPr>
            <a:r>
              <a:rPr lang="en-US" sz="3600" b="1" dirty="0">
                <a:effectLst/>
                <a:latin typeface="Arial" panose="020B0604020202020204" pitchFamily="34" charset="0"/>
                <a:ea typeface="Times New Roman" panose="02020603050405020304" pitchFamily="18" charset="0"/>
                <a:cs typeface="Arial" panose="020B0604020202020204" pitchFamily="34" charset="0"/>
              </a:rPr>
              <a:t>Role of housekeeping</a:t>
            </a:r>
          </a:p>
        </p:txBody>
      </p:sp>
      <p:pic>
        <p:nvPicPr>
          <p:cNvPr id="5" name="Picture 4">
            <a:extLst>
              <a:ext uri="{FF2B5EF4-FFF2-40B4-BE49-F238E27FC236}">
                <a16:creationId xmlns:a16="http://schemas.microsoft.com/office/drawing/2014/main" id="{35A966A3-E284-24F3-F5F4-1DFD2BEB2AA5}"/>
              </a:ext>
            </a:extLst>
          </p:cNvPr>
          <p:cNvPicPr>
            <a:picLocks noChangeAspect="1"/>
          </p:cNvPicPr>
          <p:nvPr/>
        </p:nvPicPr>
        <p:blipFill>
          <a:blip r:embed="rId3"/>
          <a:stretch>
            <a:fillRect/>
          </a:stretch>
        </p:blipFill>
        <p:spPr>
          <a:xfrm>
            <a:off x="7852136" y="2514600"/>
            <a:ext cx="4339864" cy="3995428"/>
          </a:xfrm>
          <a:prstGeom prst="rect">
            <a:avLst/>
          </a:prstGeom>
        </p:spPr>
      </p:pic>
    </p:spTree>
    <p:extLst>
      <p:ext uri="{BB962C8B-B14F-4D97-AF65-F5344CB8AC3E}">
        <p14:creationId xmlns:p14="http://schemas.microsoft.com/office/powerpoint/2010/main" val="1480189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4042FC-A3C9-432E-ABAB-2157FC622B10}"/>
              </a:ext>
            </a:extLst>
          </p:cNvPr>
          <p:cNvSpPr txBox="1"/>
          <p:nvPr/>
        </p:nvSpPr>
        <p:spPr>
          <a:xfrm>
            <a:off x="1141413" y="609600"/>
            <a:ext cx="9905998" cy="1468582"/>
          </a:xfrm>
          <a:prstGeom prst="rect">
            <a:avLst/>
          </a:prstGeom>
        </p:spPr>
        <p:txBody>
          <a:bodyPr vert="horz" lIns="91440" tIns="45720" rIns="91440" bIns="45720" rtlCol="0" anchor="ctr">
            <a:normAutofit/>
          </a:bodyPr>
          <a:lstStyle/>
          <a:p>
            <a:pPr>
              <a:spcBef>
                <a:spcPct val="0"/>
              </a:spcBef>
              <a:spcAft>
                <a:spcPts val="600"/>
              </a:spcAft>
            </a:pPr>
            <a:r>
              <a:rPr lang="en-US" sz="32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Arial" panose="020B0604020202020204" pitchFamily="34" charset="0"/>
                <a:ea typeface="+mj-ea"/>
                <a:cs typeface="Arial" panose="020B0604020202020204" pitchFamily="34" charset="0"/>
              </a:rPr>
              <a:t>Methods for Improving the engagement of the Employees</a:t>
            </a:r>
          </a:p>
        </p:txBody>
      </p:sp>
      <p:sp>
        <p:nvSpPr>
          <p:cNvPr id="4" name="Rectangle 3">
            <a:extLst>
              <a:ext uri="{FF2B5EF4-FFF2-40B4-BE49-F238E27FC236}">
                <a16:creationId xmlns:a16="http://schemas.microsoft.com/office/drawing/2014/main" id="{67DC6CE9-685C-C737-4C76-1FE485F61950}"/>
              </a:ext>
            </a:extLst>
          </p:cNvPr>
          <p:cNvSpPr/>
          <p:nvPr/>
        </p:nvSpPr>
        <p:spPr>
          <a:xfrm>
            <a:off x="0" y="6858000"/>
            <a:ext cx="12192000" cy="423949"/>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147D5C9-DDA2-F0D7-8562-E3092908684A}"/>
              </a:ext>
            </a:extLst>
          </p:cNvPr>
          <p:cNvSpPr txBox="1"/>
          <p:nvPr/>
        </p:nvSpPr>
        <p:spPr>
          <a:xfrm>
            <a:off x="1141413" y="2078182"/>
            <a:ext cx="7627449" cy="2639312"/>
          </a:xfrm>
          <a:prstGeom prst="rect">
            <a:avLst/>
          </a:prstGeom>
          <a:noFill/>
        </p:spPr>
        <p:txBody>
          <a:bodyPr wrap="square">
            <a:spAutoFit/>
          </a:bodyPr>
          <a:lstStyle/>
          <a:p>
            <a:pPr marL="342900" marR="0" indent="-342900" algn="just">
              <a:lnSpc>
                <a:spcPct val="150000"/>
              </a:lnSpc>
              <a:spcBef>
                <a:spcPts val="1200"/>
              </a:spcBef>
              <a:spcAft>
                <a:spcPts val="0"/>
              </a:spcAft>
              <a:buFont typeface="Arial" panose="020B0604020202020204" pitchFamily="34" charset="0"/>
              <a:buChar char="•"/>
            </a:pPr>
            <a:r>
              <a:rPr lang="en-GB" sz="2500" b="1" dirty="0">
                <a:effectLst/>
                <a:latin typeface="Arial" panose="020B0604020202020204" pitchFamily="34" charset="0"/>
                <a:ea typeface="Times New Roman" panose="02020603050405020304" pitchFamily="18" charset="0"/>
                <a:cs typeface="Arial" panose="020B0604020202020204" pitchFamily="34" charset="0"/>
              </a:rPr>
              <a:t>Affirm and value the following:</a:t>
            </a:r>
            <a:r>
              <a:rPr lang="en-GB" sz="2500" dirty="0">
                <a:effectLst/>
                <a:latin typeface="Arial" panose="020B0604020202020204" pitchFamily="34" charset="0"/>
                <a:ea typeface="Times New Roman" panose="02020603050405020304" pitchFamily="18" charset="0"/>
                <a:cs typeface="Arial" panose="020B0604020202020204" pitchFamily="34" charset="0"/>
              </a:rPr>
              <a:t> </a:t>
            </a:r>
            <a:endParaRPr lang="en-US" sz="2500" dirty="0">
              <a:effectLst/>
              <a:latin typeface="Arial" panose="020B0604020202020204" pitchFamily="34" charset="0"/>
              <a:ea typeface="Times New Roman" panose="02020603050405020304" pitchFamily="18" charset="0"/>
              <a:cs typeface="Arial" panose="020B0604020202020204" pitchFamily="34" charset="0"/>
            </a:endParaRPr>
          </a:p>
          <a:p>
            <a:pPr marL="342900" marR="0" indent="-342900" algn="just">
              <a:lnSpc>
                <a:spcPct val="150000"/>
              </a:lnSpc>
              <a:spcBef>
                <a:spcPts val="1200"/>
              </a:spcBef>
              <a:spcAft>
                <a:spcPts val="0"/>
              </a:spcAft>
              <a:buFont typeface="Arial" panose="020B0604020202020204" pitchFamily="34" charset="0"/>
              <a:buChar char="•"/>
            </a:pPr>
            <a:r>
              <a:rPr lang="en-GB" sz="2500" b="1" dirty="0">
                <a:effectLst/>
                <a:latin typeface="Arial" panose="020B0604020202020204" pitchFamily="34" charset="0"/>
                <a:ea typeface="Times New Roman" panose="02020603050405020304" pitchFamily="18" charset="0"/>
                <a:cs typeface="Arial" panose="020B0604020202020204" pitchFamily="34" charset="0"/>
              </a:rPr>
              <a:t>Empowerment and improvement:</a:t>
            </a:r>
            <a:r>
              <a:rPr lang="en-GB" sz="2500" dirty="0">
                <a:effectLst/>
                <a:latin typeface="Arial" panose="020B0604020202020204" pitchFamily="34" charset="0"/>
                <a:ea typeface="Times New Roman" panose="02020603050405020304" pitchFamily="18" charset="0"/>
                <a:cs typeface="Arial" panose="020B0604020202020204" pitchFamily="34" charset="0"/>
              </a:rPr>
              <a:t> </a:t>
            </a:r>
            <a:endParaRPr lang="en-US" sz="2500" dirty="0">
              <a:effectLst/>
              <a:latin typeface="Arial" panose="020B0604020202020204" pitchFamily="34" charset="0"/>
              <a:ea typeface="Times New Roman" panose="02020603050405020304" pitchFamily="18" charset="0"/>
              <a:cs typeface="Arial" panose="020B0604020202020204" pitchFamily="34" charset="0"/>
            </a:endParaRPr>
          </a:p>
          <a:p>
            <a:pPr marL="342900" marR="0" indent="-342900" algn="just">
              <a:lnSpc>
                <a:spcPct val="150000"/>
              </a:lnSpc>
              <a:spcBef>
                <a:spcPts val="1200"/>
              </a:spcBef>
              <a:spcAft>
                <a:spcPts val="0"/>
              </a:spcAft>
              <a:buFont typeface="Arial" panose="020B0604020202020204" pitchFamily="34" charset="0"/>
              <a:buChar char="•"/>
            </a:pPr>
            <a:r>
              <a:rPr lang="en-GB" sz="2500" b="1" dirty="0">
                <a:effectLst/>
                <a:latin typeface="Arial" panose="020B0604020202020204" pitchFamily="34" charset="0"/>
                <a:ea typeface="Times New Roman" panose="02020603050405020304" pitchFamily="18" charset="0"/>
                <a:cs typeface="Arial" panose="020B0604020202020204" pitchFamily="34" charset="0"/>
              </a:rPr>
              <a:t>Make learning and improvement possibilities available to people</a:t>
            </a:r>
            <a:r>
              <a:rPr lang="en-GB" sz="2500" dirty="0">
                <a:effectLst/>
                <a:latin typeface="Arial" panose="020B0604020202020204" pitchFamily="34" charset="0"/>
                <a:ea typeface="Times New Roman" panose="02020603050405020304" pitchFamily="18" charset="0"/>
                <a:cs typeface="Arial" panose="020B0604020202020204" pitchFamily="34" charset="0"/>
              </a:rPr>
              <a:t>: </a:t>
            </a:r>
            <a:endParaRPr lang="en-US" sz="25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9625240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4042FC-A3C9-432E-ABAB-2157FC622B10}"/>
              </a:ext>
            </a:extLst>
          </p:cNvPr>
          <p:cNvSpPr txBox="1"/>
          <p:nvPr/>
        </p:nvSpPr>
        <p:spPr>
          <a:xfrm>
            <a:off x="1141413" y="609600"/>
            <a:ext cx="9815824" cy="1468582"/>
          </a:xfrm>
          <a:prstGeom prst="rect">
            <a:avLst/>
          </a:prstGeom>
        </p:spPr>
        <p:txBody>
          <a:bodyPr vert="horz" lIns="91440" tIns="45720" rIns="91440" bIns="45720" rtlCol="0" anchor="ctr">
            <a:normAutofit/>
          </a:bodyPr>
          <a:lstStyle/>
          <a:p>
            <a:pPr>
              <a:spcBef>
                <a:spcPct val="0"/>
              </a:spcBef>
              <a:spcAft>
                <a:spcPts val="600"/>
              </a:spcAft>
            </a:pPr>
            <a:r>
              <a:rPr lang="en-US" sz="32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Arial" panose="020B0604020202020204" pitchFamily="34" charset="0"/>
                <a:ea typeface="+mj-ea"/>
                <a:cs typeface="Arial" panose="020B0604020202020204" pitchFamily="34" charset="0"/>
              </a:rPr>
              <a:t>Methods for Improving the engagement of the Employees (cont’d)</a:t>
            </a:r>
          </a:p>
        </p:txBody>
      </p:sp>
      <p:sp>
        <p:nvSpPr>
          <p:cNvPr id="5" name="TextBox 4">
            <a:extLst>
              <a:ext uri="{FF2B5EF4-FFF2-40B4-BE49-F238E27FC236}">
                <a16:creationId xmlns:a16="http://schemas.microsoft.com/office/drawing/2014/main" id="{D022623D-1337-CA9F-F595-8AACF19940F6}"/>
              </a:ext>
            </a:extLst>
          </p:cNvPr>
          <p:cNvSpPr txBox="1"/>
          <p:nvPr/>
        </p:nvSpPr>
        <p:spPr>
          <a:xfrm>
            <a:off x="1141412" y="2097738"/>
            <a:ext cx="8805476" cy="1329146"/>
          </a:xfrm>
          <a:prstGeom prst="rect">
            <a:avLst/>
          </a:prstGeom>
          <a:noFill/>
        </p:spPr>
        <p:txBody>
          <a:bodyPr wrap="square">
            <a:spAutoFit/>
          </a:bodyPr>
          <a:lstStyle/>
          <a:p>
            <a:pPr marL="342900" marR="0" indent="-342900" algn="just">
              <a:lnSpc>
                <a:spcPct val="150000"/>
              </a:lnSpc>
              <a:spcBef>
                <a:spcPts val="1200"/>
              </a:spcBef>
              <a:spcAft>
                <a:spcPts val="0"/>
              </a:spcAft>
              <a:buFont typeface="Arial" panose="020B0604020202020204" pitchFamily="34" charset="0"/>
              <a:buChar char="•"/>
            </a:pPr>
            <a:r>
              <a:rPr lang="en-GB" sz="2500" b="1" dirty="0">
                <a:effectLst/>
                <a:latin typeface="Arial" panose="020B0604020202020204" pitchFamily="34" charset="0"/>
                <a:ea typeface="Times New Roman" panose="02020603050405020304" pitchFamily="18" charset="0"/>
                <a:cs typeface="Arial" panose="020B0604020202020204" pitchFamily="34" charset="0"/>
              </a:rPr>
              <a:t>Providing training and equipment access</a:t>
            </a:r>
            <a:endParaRPr lang="en-US" sz="2500" dirty="0">
              <a:effectLst/>
              <a:latin typeface="Arial" panose="020B0604020202020204" pitchFamily="34" charset="0"/>
              <a:ea typeface="Times New Roman" panose="02020603050405020304" pitchFamily="18" charset="0"/>
              <a:cs typeface="Arial" panose="020B0604020202020204" pitchFamily="34" charset="0"/>
            </a:endParaRPr>
          </a:p>
          <a:p>
            <a:pPr marL="342900" marR="0" indent="-342900" algn="just">
              <a:lnSpc>
                <a:spcPct val="150000"/>
              </a:lnSpc>
              <a:spcBef>
                <a:spcPts val="1200"/>
              </a:spcBef>
              <a:spcAft>
                <a:spcPts val="0"/>
              </a:spcAft>
              <a:buFont typeface="Arial" panose="020B0604020202020204" pitchFamily="34" charset="0"/>
              <a:buChar char="•"/>
            </a:pPr>
            <a:r>
              <a:rPr lang="en-GB" sz="2500" b="1" dirty="0">
                <a:effectLst/>
                <a:latin typeface="Arial" panose="020B0604020202020204" pitchFamily="34" charset="0"/>
                <a:ea typeface="Times New Roman" panose="02020603050405020304" pitchFamily="18" charset="0"/>
                <a:cs typeface="Arial" panose="020B0604020202020204" pitchFamily="34" charset="0"/>
              </a:rPr>
              <a:t>Fostering a positive work environment:</a:t>
            </a:r>
            <a:r>
              <a:rPr lang="en-GB" sz="2500" dirty="0">
                <a:effectLst/>
                <a:latin typeface="Arial" panose="020B0604020202020204" pitchFamily="34" charset="0"/>
                <a:ea typeface="Times New Roman" panose="02020603050405020304" pitchFamily="18" charset="0"/>
                <a:cs typeface="Arial" panose="020B0604020202020204" pitchFamily="34" charset="0"/>
              </a:rPr>
              <a:t> </a:t>
            </a:r>
            <a:endParaRPr lang="en-US" sz="2500"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a:extLst>
              <a:ext uri="{FF2B5EF4-FFF2-40B4-BE49-F238E27FC236}">
                <a16:creationId xmlns:a16="http://schemas.microsoft.com/office/drawing/2014/main" id="{8178E602-854F-E2E5-7491-8E977E41DA3C}"/>
              </a:ext>
            </a:extLst>
          </p:cNvPr>
          <p:cNvPicPr>
            <a:picLocks noChangeAspect="1"/>
          </p:cNvPicPr>
          <p:nvPr/>
        </p:nvPicPr>
        <p:blipFill>
          <a:blip r:embed="rId3"/>
          <a:stretch>
            <a:fillRect/>
          </a:stretch>
        </p:blipFill>
        <p:spPr>
          <a:xfrm>
            <a:off x="3147284" y="3782738"/>
            <a:ext cx="5840599" cy="3075262"/>
          </a:xfrm>
          <a:prstGeom prst="rect">
            <a:avLst/>
          </a:prstGeom>
        </p:spPr>
      </p:pic>
    </p:spTree>
    <p:extLst>
      <p:ext uri="{BB962C8B-B14F-4D97-AF65-F5344CB8AC3E}">
        <p14:creationId xmlns:p14="http://schemas.microsoft.com/office/powerpoint/2010/main" val="4009281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4042FC-A3C9-432E-ABAB-2157FC622B10}"/>
              </a:ext>
            </a:extLst>
          </p:cNvPr>
          <p:cNvSpPr txBox="1"/>
          <p:nvPr/>
        </p:nvSpPr>
        <p:spPr>
          <a:xfrm>
            <a:off x="1141413" y="609600"/>
            <a:ext cx="9905998" cy="1468582"/>
          </a:xfrm>
          <a:prstGeom prst="rect">
            <a:avLst/>
          </a:prstGeom>
        </p:spPr>
        <p:txBody>
          <a:bodyPr vert="horz" lIns="91440" tIns="45720" rIns="91440" bIns="45720" rtlCol="0" anchor="ctr">
            <a:normAutofit/>
          </a:bodyPr>
          <a:lstStyle/>
          <a:p>
            <a:pPr>
              <a:spcBef>
                <a:spcPct val="0"/>
              </a:spcBef>
              <a:spcAft>
                <a:spcPts val="600"/>
              </a:spcAft>
            </a:pPr>
            <a:r>
              <a:rPr lang="en-US" sz="32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Arial" panose="020B0604020202020204" pitchFamily="34" charset="0"/>
                <a:ea typeface="+mj-ea"/>
                <a:cs typeface="Arial" panose="020B0604020202020204" pitchFamily="34" charset="0"/>
              </a:rPr>
              <a:t>Housekeeping role in maintaining the brand standard</a:t>
            </a:r>
          </a:p>
        </p:txBody>
      </p:sp>
      <p:sp>
        <p:nvSpPr>
          <p:cNvPr id="2" name="TextBox 1">
            <a:extLst>
              <a:ext uri="{FF2B5EF4-FFF2-40B4-BE49-F238E27FC236}">
                <a16:creationId xmlns:a16="http://schemas.microsoft.com/office/drawing/2014/main" id="{502C4586-515F-F4DB-C861-E34D34D38C9E}"/>
              </a:ext>
            </a:extLst>
          </p:cNvPr>
          <p:cNvSpPr txBox="1"/>
          <p:nvPr/>
        </p:nvSpPr>
        <p:spPr>
          <a:xfrm>
            <a:off x="1141413" y="2097738"/>
            <a:ext cx="6160770" cy="701859"/>
          </a:xfrm>
          <a:prstGeom prst="rect">
            <a:avLst/>
          </a:prstGeom>
          <a:noFill/>
        </p:spPr>
        <p:txBody>
          <a:bodyPr wrap="square">
            <a:spAutoFit/>
          </a:bodyPr>
          <a:lstStyle/>
          <a:p>
            <a:pPr marL="0" marR="0" algn="just">
              <a:lnSpc>
                <a:spcPct val="150000"/>
              </a:lnSpc>
              <a:spcBef>
                <a:spcPts val="1200"/>
              </a:spcBef>
              <a:spcAft>
                <a:spcPts val="0"/>
              </a:spcAft>
            </a:pPr>
            <a:r>
              <a:rPr lang="en-GB" sz="3000" b="1" dirty="0">
                <a:effectLst/>
                <a:latin typeface="Arial" panose="020B0604020202020204" pitchFamily="34" charset="0"/>
                <a:ea typeface="Times New Roman" panose="02020603050405020304" pitchFamily="18" charset="0"/>
                <a:cs typeface="Arial" panose="020B0604020202020204" pitchFamily="34" charset="0"/>
              </a:rPr>
              <a:t>Maintaining cleanliness</a:t>
            </a:r>
            <a:r>
              <a:rPr lang="en-GB" sz="3000" dirty="0">
                <a:effectLst/>
                <a:latin typeface="Arial" panose="020B0604020202020204" pitchFamily="34" charset="0"/>
                <a:ea typeface="Times New Roman" panose="02020603050405020304" pitchFamily="18" charset="0"/>
                <a:cs typeface="Arial" panose="020B0604020202020204" pitchFamily="34" charset="0"/>
              </a:rPr>
              <a:t> </a:t>
            </a:r>
            <a:endParaRPr lang="en-US" sz="3000"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5" name="Picture 4">
            <a:extLst>
              <a:ext uri="{FF2B5EF4-FFF2-40B4-BE49-F238E27FC236}">
                <a16:creationId xmlns:a16="http://schemas.microsoft.com/office/drawing/2014/main" id="{13386915-D4EB-97F5-9163-4F1F474800F9}"/>
              </a:ext>
            </a:extLst>
          </p:cNvPr>
          <p:cNvPicPr>
            <a:picLocks noChangeAspect="1"/>
          </p:cNvPicPr>
          <p:nvPr/>
        </p:nvPicPr>
        <p:blipFill>
          <a:blip r:embed="rId3"/>
          <a:stretch>
            <a:fillRect/>
          </a:stretch>
        </p:blipFill>
        <p:spPr>
          <a:xfrm>
            <a:off x="3213013" y="3086272"/>
            <a:ext cx="5762797" cy="3819527"/>
          </a:xfrm>
          <a:prstGeom prst="rect">
            <a:avLst/>
          </a:prstGeom>
        </p:spPr>
      </p:pic>
    </p:spTree>
    <p:extLst>
      <p:ext uri="{BB962C8B-B14F-4D97-AF65-F5344CB8AC3E}">
        <p14:creationId xmlns:p14="http://schemas.microsoft.com/office/powerpoint/2010/main" val="3344525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4042FC-A3C9-432E-ABAB-2157FC622B10}"/>
              </a:ext>
            </a:extLst>
          </p:cNvPr>
          <p:cNvSpPr txBox="1"/>
          <p:nvPr/>
        </p:nvSpPr>
        <p:spPr>
          <a:xfrm>
            <a:off x="1141413" y="609600"/>
            <a:ext cx="9905998" cy="1468582"/>
          </a:xfrm>
          <a:prstGeom prst="rect">
            <a:avLst/>
          </a:prstGeom>
        </p:spPr>
        <p:txBody>
          <a:bodyPr vert="horz" lIns="91440" tIns="45720" rIns="91440" bIns="45720" rtlCol="0" anchor="ctr">
            <a:normAutofit/>
          </a:bodyPr>
          <a:lstStyle/>
          <a:p>
            <a:pPr>
              <a:spcBef>
                <a:spcPct val="0"/>
              </a:spcBef>
              <a:spcAft>
                <a:spcPts val="600"/>
              </a:spcAft>
            </a:pPr>
            <a:r>
              <a:rPr lang="en-US" sz="32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Arial" panose="020B0604020202020204" pitchFamily="34" charset="0"/>
                <a:ea typeface="+mj-ea"/>
                <a:cs typeface="Arial" panose="020B0604020202020204" pitchFamily="34" charset="0"/>
              </a:rPr>
              <a:t>Housekeeping role in maintaining the brand standard</a:t>
            </a:r>
          </a:p>
        </p:txBody>
      </p:sp>
      <p:sp>
        <p:nvSpPr>
          <p:cNvPr id="2" name="TextBox 1">
            <a:extLst>
              <a:ext uri="{FF2B5EF4-FFF2-40B4-BE49-F238E27FC236}">
                <a16:creationId xmlns:a16="http://schemas.microsoft.com/office/drawing/2014/main" id="{502C4586-515F-F4DB-C861-E34D34D38C9E}"/>
              </a:ext>
            </a:extLst>
          </p:cNvPr>
          <p:cNvSpPr txBox="1"/>
          <p:nvPr/>
        </p:nvSpPr>
        <p:spPr>
          <a:xfrm>
            <a:off x="1141413" y="2656192"/>
            <a:ext cx="8099569" cy="1545616"/>
          </a:xfrm>
          <a:prstGeom prst="rect">
            <a:avLst/>
          </a:prstGeom>
          <a:noFill/>
        </p:spPr>
        <p:txBody>
          <a:bodyPr wrap="square">
            <a:spAutoFit/>
          </a:bodyPr>
          <a:lstStyle/>
          <a:p>
            <a:pPr marL="457200" marR="0" indent="-457200" algn="just">
              <a:lnSpc>
                <a:spcPct val="150000"/>
              </a:lnSpc>
              <a:spcBef>
                <a:spcPts val="1200"/>
              </a:spcBef>
              <a:spcAft>
                <a:spcPts val="0"/>
              </a:spcAft>
              <a:buFont typeface="Arial" panose="020B0604020202020204" pitchFamily="34" charset="0"/>
              <a:buChar char="•"/>
            </a:pPr>
            <a:r>
              <a:rPr lang="en-US" sz="3000" b="1" dirty="0">
                <a:effectLst/>
                <a:latin typeface="Arial" panose="020B0604020202020204" pitchFamily="34" charset="0"/>
                <a:ea typeface="Times New Roman" panose="02020603050405020304" pitchFamily="18" charset="0"/>
                <a:cs typeface="Arial" panose="020B0604020202020204" pitchFamily="34" charset="0"/>
              </a:rPr>
              <a:t>Following brand specific procedures</a:t>
            </a:r>
          </a:p>
          <a:p>
            <a:pPr marL="457200" marR="0" indent="-457200" algn="just">
              <a:lnSpc>
                <a:spcPct val="150000"/>
              </a:lnSpc>
              <a:spcBef>
                <a:spcPts val="1200"/>
              </a:spcBef>
              <a:spcAft>
                <a:spcPts val="0"/>
              </a:spcAft>
              <a:buFont typeface="Arial" panose="020B0604020202020204" pitchFamily="34" charset="0"/>
              <a:buChar char="•"/>
            </a:pPr>
            <a:r>
              <a:rPr lang="en-US" sz="3000" b="1" dirty="0">
                <a:effectLst/>
                <a:latin typeface="Arial" panose="020B0604020202020204" pitchFamily="34" charset="0"/>
                <a:ea typeface="Times New Roman" panose="02020603050405020304" pitchFamily="18" charset="0"/>
                <a:cs typeface="Arial" panose="020B0604020202020204" pitchFamily="34" charset="0"/>
              </a:rPr>
              <a:t>Brand element incorporation</a:t>
            </a:r>
          </a:p>
        </p:txBody>
      </p:sp>
    </p:spTree>
    <p:extLst>
      <p:ext uri="{BB962C8B-B14F-4D97-AF65-F5344CB8AC3E}">
        <p14:creationId xmlns:p14="http://schemas.microsoft.com/office/powerpoint/2010/main" val="3033951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4042FC-A3C9-432E-ABAB-2157FC622B10}"/>
              </a:ext>
            </a:extLst>
          </p:cNvPr>
          <p:cNvSpPr txBox="1"/>
          <p:nvPr/>
        </p:nvSpPr>
        <p:spPr>
          <a:xfrm>
            <a:off x="1141413" y="609600"/>
            <a:ext cx="9905998" cy="1468582"/>
          </a:xfrm>
          <a:prstGeom prst="rect">
            <a:avLst/>
          </a:prstGeom>
        </p:spPr>
        <p:txBody>
          <a:bodyPr vert="horz" lIns="91440" tIns="45720" rIns="91440" bIns="45720" rtlCol="0" anchor="ctr">
            <a:normAutofit lnSpcReduction="10000"/>
          </a:bodyPr>
          <a:lstStyle/>
          <a:p>
            <a:pPr>
              <a:spcBef>
                <a:spcPct val="0"/>
              </a:spcBef>
              <a:spcAft>
                <a:spcPts val="600"/>
              </a:spcAft>
            </a:pPr>
            <a:r>
              <a:rPr lang="en-US" sz="32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Arial" panose="020B0604020202020204" pitchFamily="34" charset="0"/>
                <a:ea typeface="+mj-ea"/>
                <a:cs typeface="Arial" panose="020B0604020202020204" pitchFamily="34" charset="0"/>
              </a:rPr>
              <a:t>Suggestions for Maintaining a Safe and Healthy Environment Within the Cleaning Space</a:t>
            </a:r>
          </a:p>
        </p:txBody>
      </p:sp>
      <p:sp>
        <p:nvSpPr>
          <p:cNvPr id="2" name="TextBox 1">
            <a:extLst>
              <a:ext uri="{FF2B5EF4-FFF2-40B4-BE49-F238E27FC236}">
                <a16:creationId xmlns:a16="http://schemas.microsoft.com/office/drawing/2014/main" id="{502C4586-515F-F4DB-C861-E34D34D38C9E}"/>
              </a:ext>
            </a:extLst>
          </p:cNvPr>
          <p:cNvSpPr txBox="1"/>
          <p:nvPr/>
        </p:nvSpPr>
        <p:spPr>
          <a:xfrm>
            <a:off x="1141413" y="3012138"/>
            <a:ext cx="5950763" cy="2930610"/>
          </a:xfrm>
          <a:prstGeom prst="rect">
            <a:avLst/>
          </a:prstGeom>
          <a:noFill/>
        </p:spPr>
        <p:txBody>
          <a:bodyPr wrap="square">
            <a:spAutoFit/>
          </a:bodyPr>
          <a:lstStyle/>
          <a:p>
            <a:pPr marL="457200" marR="0" indent="-457200" algn="just">
              <a:lnSpc>
                <a:spcPct val="150000"/>
              </a:lnSpc>
              <a:spcBef>
                <a:spcPts val="1200"/>
              </a:spcBef>
              <a:spcAft>
                <a:spcPts val="0"/>
              </a:spcAft>
              <a:buFont typeface="Arial" panose="020B0604020202020204" pitchFamily="34" charset="0"/>
              <a:buChar char="•"/>
            </a:pPr>
            <a:r>
              <a:rPr lang="en-US" sz="3000" b="1" dirty="0">
                <a:effectLst/>
                <a:latin typeface="Arial" panose="020B0604020202020204" pitchFamily="34" charset="0"/>
                <a:ea typeface="Times New Roman" panose="02020603050405020304" pitchFamily="18" charset="0"/>
                <a:cs typeface="Arial" panose="020B0604020202020204" pitchFamily="34" charset="0"/>
              </a:rPr>
              <a:t>Maintaining sanitary work and disposal of trash</a:t>
            </a:r>
          </a:p>
          <a:p>
            <a:pPr marL="457200" marR="0" indent="-457200" algn="just">
              <a:lnSpc>
                <a:spcPct val="150000"/>
              </a:lnSpc>
              <a:spcBef>
                <a:spcPts val="1200"/>
              </a:spcBef>
              <a:spcAft>
                <a:spcPts val="0"/>
              </a:spcAft>
              <a:buFont typeface="Arial" panose="020B0604020202020204" pitchFamily="34" charset="0"/>
              <a:buChar char="•"/>
            </a:pPr>
            <a:r>
              <a:rPr lang="en-US" sz="3000" b="1" dirty="0">
                <a:effectLst/>
                <a:latin typeface="Arial" panose="020B0604020202020204" pitchFamily="34" charset="0"/>
                <a:ea typeface="Times New Roman" panose="02020603050405020304" pitchFamily="18" charset="0"/>
                <a:cs typeface="Arial" panose="020B0604020202020204" pitchFamily="34" charset="0"/>
              </a:rPr>
              <a:t>Proper use of cleaning chemicals</a:t>
            </a:r>
          </a:p>
        </p:txBody>
      </p:sp>
      <p:pic>
        <p:nvPicPr>
          <p:cNvPr id="5" name="Picture 4">
            <a:extLst>
              <a:ext uri="{FF2B5EF4-FFF2-40B4-BE49-F238E27FC236}">
                <a16:creationId xmlns:a16="http://schemas.microsoft.com/office/drawing/2014/main" id="{E9FFB3B2-E7ED-982F-AA60-5D7715A33B41}"/>
              </a:ext>
            </a:extLst>
          </p:cNvPr>
          <p:cNvPicPr>
            <a:picLocks noChangeAspect="1"/>
          </p:cNvPicPr>
          <p:nvPr/>
        </p:nvPicPr>
        <p:blipFill>
          <a:blip r:embed="rId3"/>
          <a:stretch>
            <a:fillRect/>
          </a:stretch>
        </p:blipFill>
        <p:spPr>
          <a:xfrm>
            <a:off x="7302183" y="2449839"/>
            <a:ext cx="4889817" cy="3777282"/>
          </a:xfrm>
          <a:prstGeom prst="rect">
            <a:avLst/>
          </a:prstGeom>
        </p:spPr>
      </p:pic>
    </p:spTree>
    <p:extLst>
      <p:ext uri="{BB962C8B-B14F-4D97-AF65-F5344CB8AC3E}">
        <p14:creationId xmlns:p14="http://schemas.microsoft.com/office/powerpoint/2010/main" val="1479287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4042FC-A3C9-432E-ABAB-2157FC622B10}"/>
              </a:ext>
            </a:extLst>
          </p:cNvPr>
          <p:cNvSpPr txBox="1"/>
          <p:nvPr/>
        </p:nvSpPr>
        <p:spPr>
          <a:xfrm>
            <a:off x="1141413" y="609600"/>
            <a:ext cx="9905998" cy="1468582"/>
          </a:xfrm>
          <a:prstGeom prst="rect">
            <a:avLst/>
          </a:prstGeom>
        </p:spPr>
        <p:txBody>
          <a:bodyPr vert="horz" lIns="91440" tIns="45720" rIns="91440" bIns="45720" rtlCol="0" anchor="ctr">
            <a:normAutofit/>
          </a:bodyPr>
          <a:lstStyle/>
          <a:p>
            <a:pPr>
              <a:spcBef>
                <a:spcPct val="0"/>
              </a:spcBef>
              <a:spcAft>
                <a:spcPts val="600"/>
              </a:spcAft>
            </a:pPr>
            <a:r>
              <a:rPr lang="en-US" sz="32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Arial" panose="020B0604020202020204" pitchFamily="34" charset="0"/>
                <a:ea typeface="+mj-ea"/>
                <a:cs typeface="Arial" panose="020B0604020202020204" pitchFamily="34" charset="0"/>
              </a:rPr>
              <a:t>Conclusion</a:t>
            </a:r>
          </a:p>
        </p:txBody>
      </p:sp>
      <p:sp>
        <p:nvSpPr>
          <p:cNvPr id="2" name="TextBox 1">
            <a:extLst>
              <a:ext uri="{FF2B5EF4-FFF2-40B4-BE49-F238E27FC236}">
                <a16:creationId xmlns:a16="http://schemas.microsoft.com/office/drawing/2014/main" id="{502C4586-515F-F4DB-C861-E34D34D38C9E}"/>
              </a:ext>
            </a:extLst>
          </p:cNvPr>
          <p:cNvSpPr txBox="1"/>
          <p:nvPr/>
        </p:nvSpPr>
        <p:spPr>
          <a:xfrm>
            <a:off x="1141413" y="2097738"/>
            <a:ext cx="9905998" cy="3349956"/>
          </a:xfrm>
          <a:prstGeom prst="rect">
            <a:avLst/>
          </a:prstGeom>
          <a:noFill/>
        </p:spPr>
        <p:txBody>
          <a:bodyPr wrap="square">
            <a:spAutoFit/>
          </a:bodyPr>
          <a:lstStyle/>
          <a:p>
            <a:pPr marL="0" marR="0" algn="just">
              <a:lnSpc>
                <a:spcPct val="150000"/>
              </a:lnSpc>
              <a:spcBef>
                <a:spcPts val="1200"/>
              </a:spcBef>
              <a:spcAft>
                <a:spcPts val="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When employees are "engaged" in their work, it means that they have a profound level of concern for the vision and goals of the organisation, are committed to going above and beyond the expectations of consumers, and exhibit passion when contributing to those goals. They make a greater contribution to the overall team spirit and are more inclined to go the extra mile for the company's clients (Lim </a:t>
            </a:r>
            <a:r>
              <a:rPr lang="en-GB" sz="2400" i="1" dirty="0">
                <a:effectLst/>
                <a:latin typeface="Arial" panose="020B0604020202020204" pitchFamily="34" charset="0"/>
                <a:ea typeface="Times New Roman" panose="02020603050405020304" pitchFamily="18" charset="0"/>
                <a:cs typeface="Arial" panose="020B0604020202020204" pitchFamily="34" charset="0"/>
              </a:rPr>
              <a:t>et al</a:t>
            </a:r>
            <a:r>
              <a:rPr lang="en-GB" sz="2400" dirty="0">
                <a:effectLst/>
                <a:latin typeface="Arial" panose="020B0604020202020204" pitchFamily="34" charset="0"/>
                <a:ea typeface="Times New Roman" panose="02020603050405020304" pitchFamily="18" charset="0"/>
                <a:cs typeface="Arial" panose="020B0604020202020204" pitchFamily="34" charset="0"/>
              </a:rPr>
              <a:t>., 2015).</a:t>
            </a:r>
            <a:endParaRPr lang="en-US" sz="24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957490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4042FC-A3C9-432E-ABAB-2157FC622B10}"/>
              </a:ext>
            </a:extLst>
          </p:cNvPr>
          <p:cNvSpPr txBox="1"/>
          <p:nvPr/>
        </p:nvSpPr>
        <p:spPr>
          <a:xfrm>
            <a:off x="1141413" y="0"/>
            <a:ext cx="9905998" cy="1468582"/>
          </a:xfrm>
          <a:prstGeom prst="rect">
            <a:avLst/>
          </a:prstGeom>
        </p:spPr>
        <p:txBody>
          <a:bodyPr vert="horz" lIns="91440" tIns="45720" rIns="91440" bIns="45720" rtlCol="0" anchor="ctr">
            <a:normAutofit/>
          </a:bodyPr>
          <a:lstStyle/>
          <a:p>
            <a:pPr>
              <a:spcBef>
                <a:spcPct val="0"/>
              </a:spcBef>
              <a:spcAft>
                <a:spcPts val="600"/>
              </a:spcAft>
            </a:pPr>
            <a:r>
              <a:rPr lang="en-US" sz="32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Arial" panose="020B0604020202020204" pitchFamily="34" charset="0"/>
                <a:ea typeface="+mj-ea"/>
                <a:cs typeface="Arial" panose="020B0604020202020204" pitchFamily="34" charset="0"/>
              </a:rPr>
              <a:t>References</a:t>
            </a:r>
          </a:p>
        </p:txBody>
      </p:sp>
      <p:sp>
        <p:nvSpPr>
          <p:cNvPr id="2" name="TextBox 1">
            <a:extLst>
              <a:ext uri="{FF2B5EF4-FFF2-40B4-BE49-F238E27FC236}">
                <a16:creationId xmlns:a16="http://schemas.microsoft.com/office/drawing/2014/main" id="{502C4586-515F-F4DB-C861-E34D34D38C9E}"/>
              </a:ext>
            </a:extLst>
          </p:cNvPr>
          <p:cNvSpPr txBox="1"/>
          <p:nvPr/>
        </p:nvSpPr>
        <p:spPr>
          <a:xfrm>
            <a:off x="1141413" y="1138733"/>
            <a:ext cx="9905998" cy="5663089"/>
          </a:xfrm>
          <a:prstGeom prst="rect">
            <a:avLst/>
          </a:prstGeom>
          <a:noFill/>
        </p:spPr>
        <p:txBody>
          <a:bodyPr wrap="square">
            <a:spAutoFit/>
          </a:bodyPr>
          <a:lstStyle/>
          <a:p>
            <a:pPr marL="0" marR="0" algn="just">
              <a:spcBef>
                <a:spcPts val="1200"/>
              </a:spcBef>
              <a:spcAft>
                <a:spcPts val="1200"/>
              </a:spcAft>
            </a:pPr>
            <a:r>
              <a:rPr lang="en-GB" sz="900" dirty="0">
                <a:effectLst/>
                <a:latin typeface="Arial" panose="020B0604020202020204" pitchFamily="34" charset="0"/>
                <a:ea typeface="Times New Roman" panose="02020603050405020304" pitchFamily="18" charset="0"/>
                <a:cs typeface="Arial" panose="020B0604020202020204" pitchFamily="34" charset="0"/>
              </a:rPr>
              <a:t>Amaya, M., Melnyk, B.M. and Van </a:t>
            </a:r>
            <a:r>
              <a:rPr lang="en-GB" sz="900" dirty="0" err="1">
                <a:effectLst/>
                <a:latin typeface="Arial" panose="020B0604020202020204" pitchFamily="34" charset="0"/>
                <a:ea typeface="Times New Roman" panose="02020603050405020304" pitchFamily="18" charset="0"/>
                <a:cs typeface="Arial" panose="020B0604020202020204" pitchFamily="34" charset="0"/>
              </a:rPr>
              <a:t>Dromme</a:t>
            </a:r>
            <a:r>
              <a:rPr lang="en-GB" sz="900" dirty="0">
                <a:effectLst/>
                <a:latin typeface="Arial" panose="020B0604020202020204" pitchFamily="34" charset="0"/>
                <a:ea typeface="Times New Roman" panose="02020603050405020304" pitchFamily="18" charset="0"/>
                <a:cs typeface="Arial" panose="020B0604020202020204" pitchFamily="34" charset="0"/>
              </a:rPr>
              <a:t>, L. (2020). Fan Health Network: Feasibility, Acceptability and Preliminary Effects of a Healthy Lifestyle </a:t>
            </a:r>
            <a:r>
              <a:rPr lang="en-GB" sz="900" dirty="0" err="1">
                <a:effectLst/>
                <a:latin typeface="Arial" panose="020B0604020202020204" pitchFamily="34" charset="0"/>
                <a:ea typeface="Times New Roman" panose="02020603050405020304" pitchFamily="18" charset="0"/>
                <a:cs typeface="Arial" panose="020B0604020202020204" pitchFamily="34" charset="0"/>
              </a:rPr>
              <a:t>Behavior</a:t>
            </a:r>
            <a:r>
              <a:rPr lang="en-GB" sz="900" dirty="0">
                <a:effectLst/>
                <a:latin typeface="Arial" panose="020B0604020202020204" pitchFamily="34" charset="0"/>
                <a:ea typeface="Times New Roman" panose="02020603050405020304" pitchFamily="18" charset="0"/>
                <a:cs typeface="Arial" panose="020B0604020202020204" pitchFamily="34" charset="0"/>
              </a:rPr>
              <a:t> App to Improve University Faculty and Staff Well-being. </a:t>
            </a:r>
            <a:r>
              <a:rPr lang="en-GB" sz="900" i="1" dirty="0">
                <a:effectLst/>
                <a:latin typeface="Arial" panose="020B0604020202020204" pitchFamily="34" charset="0"/>
                <a:ea typeface="Times New Roman" panose="02020603050405020304" pitchFamily="18" charset="0"/>
                <a:cs typeface="Arial" panose="020B0604020202020204" pitchFamily="34" charset="0"/>
              </a:rPr>
              <a:t>Building Healthy Academic Communities Journal</a:t>
            </a:r>
            <a:r>
              <a:rPr lang="en-GB" sz="900" dirty="0">
                <a:effectLst/>
                <a:latin typeface="Arial" panose="020B0604020202020204" pitchFamily="34" charset="0"/>
                <a:ea typeface="Times New Roman" panose="02020603050405020304" pitchFamily="18" charset="0"/>
                <a:cs typeface="Arial" panose="020B0604020202020204" pitchFamily="34" charset="0"/>
              </a:rPr>
              <a:t>, 4(1), p.82. </a:t>
            </a:r>
            <a:r>
              <a:rPr lang="en-GB" sz="900" dirty="0" err="1">
                <a:effectLst/>
                <a:latin typeface="Arial" panose="020B0604020202020204" pitchFamily="34" charset="0"/>
                <a:ea typeface="Times New Roman" panose="02020603050405020304" pitchFamily="18" charset="0"/>
                <a:cs typeface="Arial" panose="020B0604020202020204" pitchFamily="34" charset="0"/>
              </a:rPr>
              <a:t>doi:</a:t>
            </a:r>
            <a:r>
              <a:rPr lang="en-GB" sz="9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a:t>
            </a:r>
            <a:r>
              <a:rPr lang="en-GB" sz="9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://doi.org/10.18061/bhac.v4i1.7113</a:t>
            </a:r>
            <a:r>
              <a:rPr lang="en-GB" sz="900" dirty="0">
                <a:effectLst/>
                <a:latin typeface="Arial" panose="020B0604020202020204" pitchFamily="34" charset="0"/>
                <a:ea typeface="Times New Roman" panose="02020603050405020304" pitchFamily="18" charset="0"/>
                <a:cs typeface="Arial" panose="020B0604020202020204" pitchFamily="34" charset="0"/>
              </a:rPr>
              <a:t>.</a:t>
            </a:r>
            <a:endParaRPr lang="en-US" sz="9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spcBef>
                <a:spcPts val="1200"/>
              </a:spcBef>
              <a:spcAft>
                <a:spcPts val="1200"/>
              </a:spcAft>
            </a:pPr>
            <a:r>
              <a:rPr lang="en-GB" sz="900" dirty="0" err="1">
                <a:effectLst/>
                <a:latin typeface="Arial" panose="020B0604020202020204" pitchFamily="34" charset="0"/>
                <a:ea typeface="Times New Roman" panose="02020603050405020304" pitchFamily="18" charset="0"/>
                <a:cs typeface="Arial" panose="020B0604020202020204" pitchFamily="34" charset="0"/>
              </a:rPr>
              <a:t>Fama</a:t>
            </a:r>
            <a:r>
              <a:rPr lang="en-GB" sz="900" dirty="0">
                <a:effectLst/>
                <a:latin typeface="Arial" panose="020B0604020202020204" pitchFamily="34" charset="0"/>
                <a:ea typeface="Times New Roman" panose="02020603050405020304" pitchFamily="18" charset="0"/>
                <a:cs typeface="Arial" panose="020B0604020202020204" pitchFamily="34" charset="0"/>
              </a:rPr>
              <a:t>, E.F. and Jensen, M.C. (2021). Separation of Ownership and Control. </a:t>
            </a:r>
            <a:r>
              <a:rPr lang="en-GB" sz="900" i="1" dirty="0">
                <a:effectLst/>
                <a:latin typeface="Arial" panose="020B0604020202020204" pitchFamily="34" charset="0"/>
                <a:ea typeface="Times New Roman" panose="02020603050405020304" pitchFamily="18" charset="0"/>
                <a:cs typeface="Arial" panose="020B0604020202020204" pitchFamily="34" charset="0"/>
              </a:rPr>
              <a:t>The Journal of Law and Economics</a:t>
            </a:r>
            <a:r>
              <a:rPr lang="en-GB" sz="900" dirty="0">
                <a:effectLst/>
                <a:latin typeface="Arial" panose="020B0604020202020204" pitchFamily="34" charset="0"/>
                <a:ea typeface="Times New Roman" panose="02020603050405020304" pitchFamily="18" charset="0"/>
                <a:cs typeface="Arial" panose="020B0604020202020204" pitchFamily="34" charset="0"/>
              </a:rPr>
              <a:t>, 26(2), pp.301–325.</a:t>
            </a:r>
            <a:endParaRPr lang="en-US" sz="9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spcBef>
                <a:spcPts val="1200"/>
              </a:spcBef>
              <a:spcAft>
                <a:spcPts val="1200"/>
              </a:spcAft>
            </a:pPr>
            <a:r>
              <a:rPr lang="en-GB" sz="900" dirty="0">
                <a:effectLst/>
                <a:latin typeface="Arial" panose="020B0604020202020204" pitchFamily="34" charset="0"/>
                <a:ea typeface="Times New Roman" panose="02020603050405020304" pitchFamily="18" charset="0"/>
                <a:cs typeface="Arial" panose="020B0604020202020204" pitchFamily="34" charset="0"/>
              </a:rPr>
              <a:t>Han, J.W., Nguyen, T.T.M., Hua, S.M. and Pham, T.-H. (2022). Organisational learning through training effectiveness: evidence from the hospitality industry in Vietnam. </a:t>
            </a:r>
            <a:r>
              <a:rPr lang="en-GB" sz="900" i="1" dirty="0">
                <a:effectLst/>
                <a:latin typeface="Arial" panose="020B0604020202020204" pitchFamily="34" charset="0"/>
                <a:ea typeface="Times New Roman" panose="02020603050405020304" pitchFamily="18" charset="0"/>
                <a:cs typeface="Arial" panose="020B0604020202020204" pitchFamily="34" charset="0"/>
              </a:rPr>
              <a:t>The Learning Organization</a:t>
            </a:r>
            <a:r>
              <a:rPr lang="en-GB" sz="900" dirty="0">
                <a:effectLst/>
                <a:latin typeface="Arial" panose="020B0604020202020204" pitchFamily="34" charset="0"/>
                <a:ea typeface="Times New Roman" panose="02020603050405020304" pitchFamily="18" charset="0"/>
                <a:cs typeface="Arial" panose="020B0604020202020204" pitchFamily="34" charset="0"/>
              </a:rPr>
              <a:t>. </a:t>
            </a:r>
            <a:r>
              <a:rPr lang="en-GB" sz="900" dirty="0" err="1">
                <a:effectLst/>
                <a:latin typeface="Arial" panose="020B0604020202020204" pitchFamily="34" charset="0"/>
                <a:ea typeface="Times New Roman" panose="02020603050405020304" pitchFamily="18" charset="0"/>
                <a:cs typeface="Arial" panose="020B0604020202020204" pitchFamily="34" charset="0"/>
              </a:rPr>
              <a:t>doi:</a:t>
            </a:r>
            <a:r>
              <a:rPr lang="en-GB" sz="9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https</a:t>
            </a:r>
            <a:r>
              <a:rPr lang="en-GB" sz="9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://doi.org/10.1108/tlo-03-2022-0036</a:t>
            </a:r>
            <a:r>
              <a:rPr lang="en-GB" sz="900" dirty="0">
                <a:effectLst/>
                <a:latin typeface="Arial" panose="020B0604020202020204" pitchFamily="34" charset="0"/>
                <a:ea typeface="Times New Roman" panose="02020603050405020304" pitchFamily="18" charset="0"/>
                <a:cs typeface="Arial" panose="020B0604020202020204" pitchFamily="34" charset="0"/>
              </a:rPr>
              <a:t>.</a:t>
            </a:r>
            <a:endParaRPr lang="en-US" sz="9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spcBef>
                <a:spcPts val="1200"/>
              </a:spcBef>
              <a:spcAft>
                <a:spcPts val="1200"/>
              </a:spcAft>
            </a:pPr>
            <a:r>
              <a:rPr lang="en-GB" sz="900" dirty="0">
                <a:effectLst/>
                <a:latin typeface="Arial" panose="020B0604020202020204" pitchFamily="34" charset="0"/>
                <a:ea typeface="Times New Roman" panose="02020603050405020304" pitchFamily="18" charset="0"/>
                <a:cs typeface="Arial" panose="020B0604020202020204" pitchFamily="34" charset="0"/>
              </a:rPr>
              <a:t>Hartmann, P., </a:t>
            </a:r>
            <a:r>
              <a:rPr lang="en-GB" sz="900" dirty="0" err="1">
                <a:effectLst/>
                <a:latin typeface="Arial" panose="020B0604020202020204" pitchFamily="34" charset="0"/>
                <a:ea typeface="Times New Roman" panose="02020603050405020304" pitchFamily="18" charset="0"/>
                <a:cs typeface="Arial" panose="020B0604020202020204" pitchFamily="34" charset="0"/>
              </a:rPr>
              <a:t>Apaolaza</a:t>
            </a:r>
            <a:r>
              <a:rPr lang="en-GB" sz="900" dirty="0">
                <a:effectLst/>
                <a:latin typeface="Arial" panose="020B0604020202020204" pitchFamily="34" charset="0"/>
                <a:ea typeface="Times New Roman" panose="02020603050405020304" pitchFamily="18" charset="0"/>
                <a:cs typeface="Arial" panose="020B0604020202020204" pitchFamily="34" charset="0"/>
              </a:rPr>
              <a:t>, V. and D’Souza, C. (2021). The role of psychological empowerment in climate-protective consumer behaviour. </a:t>
            </a:r>
            <a:r>
              <a:rPr lang="en-GB" sz="900" i="1" dirty="0">
                <a:effectLst/>
                <a:latin typeface="Arial" panose="020B0604020202020204" pitchFamily="34" charset="0"/>
                <a:ea typeface="Times New Roman" panose="02020603050405020304" pitchFamily="18" charset="0"/>
                <a:cs typeface="Arial" panose="020B0604020202020204" pitchFamily="34" charset="0"/>
              </a:rPr>
              <a:t>European Journal of Marketing</a:t>
            </a:r>
            <a:r>
              <a:rPr lang="en-GB" sz="900" dirty="0">
                <a:effectLst/>
                <a:latin typeface="Arial" panose="020B0604020202020204" pitchFamily="34" charset="0"/>
                <a:ea typeface="Times New Roman" panose="02020603050405020304" pitchFamily="18" charset="0"/>
                <a:cs typeface="Arial" panose="020B0604020202020204" pitchFamily="34" charset="0"/>
              </a:rPr>
              <a:t>, 52(1/2), pp.392–417. </a:t>
            </a:r>
            <a:r>
              <a:rPr lang="en-GB" sz="900" dirty="0" err="1">
                <a:effectLst/>
                <a:latin typeface="Arial" panose="020B0604020202020204" pitchFamily="34" charset="0"/>
                <a:ea typeface="Times New Roman" panose="02020603050405020304" pitchFamily="18" charset="0"/>
                <a:cs typeface="Arial" panose="020B0604020202020204" pitchFamily="34" charset="0"/>
              </a:rPr>
              <a:t>doi:</a:t>
            </a:r>
            <a:r>
              <a:rPr lang="en-GB" sz="9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https</a:t>
            </a:r>
            <a:r>
              <a:rPr lang="en-GB" sz="9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://doi.org/10.1108/ejm-01-2017-0080</a:t>
            </a:r>
            <a:r>
              <a:rPr lang="en-GB" sz="900" dirty="0">
                <a:effectLst/>
                <a:latin typeface="Arial" panose="020B0604020202020204" pitchFamily="34" charset="0"/>
                <a:ea typeface="Times New Roman" panose="02020603050405020304" pitchFamily="18" charset="0"/>
                <a:cs typeface="Arial" panose="020B0604020202020204" pitchFamily="34" charset="0"/>
              </a:rPr>
              <a:t>.</a:t>
            </a:r>
            <a:endParaRPr lang="en-US" sz="9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spcBef>
                <a:spcPts val="1200"/>
              </a:spcBef>
              <a:spcAft>
                <a:spcPts val="1200"/>
              </a:spcAft>
            </a:pPr>
            <a:r>
              <a:rPr lang="en-GB" sz="900" dirty="0">
                <a:effectLst/>
                <a:latin typeface="Arial" panose="020B0604020202020204" pitchFamily="34" charset="0"/>
                <a:ea typeface="Times New Roman" panose="02020603050405020304" pitchFamily="18" charset="0"/>
                <a:cs typeface="Arial" panose="020B0604020202020204" pitchFamily="34" charset="0"/>
              </a:rPr>
              <a:t>Lim, S.S., Vos, T., Flaxman, A.D., </a:t>
            </a:r>
            <a:r>
              <a:rPr lang="en-GB" sz="900" dirty="0" err="1">
                <a:effectLst/>
                <a:latin typeface="Arial" panose="020B0604020202020204" pitchFamily="34" charset="0"/>
                <a:ea typeface="Times New Roman" panose="02020603050405020304" pitchFamily="18" charset="0"/>
                <a:cs typeface="Arial" panose="020B0604020202020204" pitchFamily="34" charset="0"/>
              </a:rPr>
              <a:t>Danaei</a:t>
            </a:r>
            <a:r>
              <a:rPr lang="en-GB" sz="900" dirty="0">
                <a:effectLst/>
                <a:latin typeface="Arial" panose="020B0604020202020204" pitchFamily="34" charset="0"/>
                <a:ea typeface="Times New Roman" panose="02020603050405020304" pitchFamily="18" charset="0"/>
                <a:cs typeface="Arial" panose="020B0604020202020204" pitchFamily="34" charset="0"/>
              </a:rPr>
              <a:t>, G., Shibuya, K., Adair-Rohani, H., </a:t>
            </a:r>
            <a:r>
              <a:rPr lang="en-GB" sz="900" dirty="0" err="1">
                <a:effectLst/>
                <a:latin typeface="Arial" panose="020B0604020202020204" pitchFamily="34" charset="0"/>
                <a:ea typeface="Times New Roman" panose="02020603050405020304" pitchFamily="18" charset="0"/>
                <a:cs typeface="Arial" panose="020B0604020202020204" pitchFamily="34" charset="0"/>
              </a:rPr>
              <a:t>AlMazroa</a:t>
            </a:r>
            <a:r>
              <a:rPr lang="en-GB" sz="900" dirty="0">
                <a:effectLst/>
                <a:latin typeface="Arial" panose="020B0604020202020204" pitchFamily="34" charset="0"/>
                <a:ea typeface="Times New Roman" panose="02020603050405020304" pitchFamily="18" charset="0"/>
                <a:cs typeface="Arial" panose="020B0604020202020204" pitchFamily="34" charset="0"/>
              </a:rPr>
              <a:t>, M.A., Amann, M., Anderson, H.R., Andrews, K.G., </a:t>
            </a:r>
            <a:r>
              <a:rPr lang="en-GB" sz="900" dirty="0" err="1">
                <a:effectLst/>
                <a:latin typeface="Arial" panose="020B0604020202020204" pitchFamily="34" charset="0"/>
                <a:ea typeface="Times New Roman" panose="02020603050405020304" pitchFamily="18" charset="0"/>
                <a:cs typeface="Arial" panose="020B0604020202020204" pitchFamily="34" charset="0"/>
              </a:rPr>
              <a:t>Aryee</a:t>
            </a:r>
            <a:r>
              <a:rPr lang="en-GB" sz="900" dirty="0">
                <a:effectLst/>
                <a:latin typeface="Arial" panose="020B0604020202020204" pitchFamily="34" charset="0"/>
                <a:ea typeface="Times New Roman" panose="02020603050405020304" pitchFamily="18" charset="0"/>
                <a:cs typeface="Arial" panose="020B0604020202020204" pitchFamily="34" charset="0"/>
              </a:rPr>
              <a:t>, M., Atkinson, C., Bacchus, L.J., </a:t>
            </a:r>
            <a:r>
              <a:rPr lang="en-GB" sz="900" dirty="0" err="1">
                <a:effectLst/>
                <a:latin typeface="Arial" panose="020B0604020202020204" pitchFamily="34" charset="0"/>
                <a:ea typeface="Times New Roman" panose="02020603050405020304" pitchFamily="18" charset="0"/>
                <a:cs typeface="Arial" panose="020B0604020202020204" pitchFamily="34" charset="0"/>
              </a:rPr>
              <a:t>Bahalim</a:t>
            </a:r>
            <a:r>
              <a:rPr lang="en-GB" sz="900" dirty="0">
                <a:effectLst/>
                <a:latin typeface="Arial" panose="020B0604020202020204" pitchFamily="34" charset="0"/>
                <a:ea typeface="Times New Roman" panose="02020603050405020304" pitchFamily="18" charset="0"/>
                <a:cs typeface="Arial" panose="020B0604020202020204" pitchFamily="34" charset="0"/>
              </a:rPr>
              <a:t>, A.N., Balakrishnan, K., </a:t>
            </a:r>
            <a:r>
              <a:rPr lang="en-GB" sz="900" dirty="0" err="1">
                <a:effectLst/>
                <a:latin typeface="Arial" panose="020B0604020202020204" pitchFamily="34" charset="0"/>
                <a:ea typeface="Times New Roman" panose="02020603050405020304" pitchFamily="18" charset="0"/>
                <a:cs typeface="Arial" panose="020B0604020202020204" pitchFamily="34" charset="0"/>
              </a:rPr>
              <a:t>Balmes</a:t>
            </a:r>
            <a:r>
              <a:rPr lang="en-GB" sz="900" dirty="0">
                <a:effectLst/>
                <a:latin typeface="Arial" panose="020B0604020202020204" pitchFamily="34" charset="0"/>
                <a:ea typeface="Times New Roman" panose="02020603050405020304" pitchFamily="18" charset="0"/>
                <a:cs typeface="Arial" panose="020B0604020202020204" pitchFamily="34" charset="0"/>
              </a:rPr>
              <a:t>, J., Barker-</a:t>
            </a:r>
            <a:r>
              <a:rPr lang="en-GB" sz="900" dirty="0" err="1">
                <a:effectLst/>
                <a:latin typeface="Arial" panose="020B0604020202020204" pitchFamily="34" charset="0"/>
                <a:ea typeface="Times New Roman" panose="02020603050405020304" pitchFamily="18" charset="0"/>
                <a:cs typeface="Arial" panose="020B0604020202020204" pitchFamily="34" charset="0"/>
              </a:rPr>
              <a:t>Collo</a:t>
            </a:r>
            <a:r>
              <a:rPr lang="en-GB" sz="900" dirty="0">
                <a:effectLst/>
                <a:latin typeface="Arial" panose="020B0604020202020204" pitchFamily="34" charset="0"/>
                <a:ea typeface="Times New Roman" panose="02020603050405020304" pitchFamily="18" charset="0"/>
                <a:cs typeface="Arial" panose="020B0604020202020204" pitchFamily="34" charset="0"/>
              </a:rPr>
              <a:t>, S., Baxter, A., Bell, M.L. and Blore, J.D. (2015).</a:t>
            </a:r>
            <a:endParaRPr lang="en-US" sz="9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spcBef>
                <a:spcPts val="1200"/>
              </a:spcBef>
              <a:spcAft>
                <a:spcPts val="1200"/>
              </a:spcAft>
            </a:pPr>
            <a:r>
              <a:rPr lang="en-GB" sz="900" dirty="0">
                <a:effectLst/>
                <a:latin typeface="Arial" panose="020B0604020202020204" pitchFamily="34" charset="0"/>
                <a:ea typeface="Times New Roman" panose="02020603050405020304" pitchFamily="18" charset="0"/>
                <a:cs typeface="Arial" panose="020B0604020202020204" pitchFamily="34" charset="0"/>
              </a:rPr>
              <a:t>A comparative risk assessment of burden of disease and injury attributable to 67 risk factors and risk factor clusters in 21 regions, 1990–2010: a systematic analysis for the Global Burden of Disease Study 2010. </a:t>
            </a:r>
            <a:r>
              <a:rPr lang="en-GB" sz="900" i="1" dirty="0">
                <a:effectLst/>
                <a:latin typeface="Arial" panose="020B0604020202020204" pitchFamily="34" charset="0"/>
                <a:ea typeface="Times New Roman" panose="02020603050405020304" pitchFamily="18" charset="0"/>
                <a:cs typeface="Arial" panose="020B0604020202020204" pitchFamily="34" charset="0"/>
              </a:rPr>
              <a:t>The Lancet</a:t>
            </a:r>
            <a:r>
              <a:rPr lang="en-GB" sz="900" dirty="0">
                <a:effectLst/>
                <a:latin typeface="Arial" panose="020B0604020202020204" pitchFamily="34" charset="0"/>
                <a:ea typeface="Times New Roman" panose="02020603050405020304" pitchFamily="18" charset="0"/>
                <a:cs typeface="Arial" panose="020B0604020202020204" pitchFamily="34" charset="0"/>
              </a:rPr>
              <a:t>, [online] 380(9859), pp.2224–2260. </a:t>
            </a:r>
            <a:r>
              <a:rPr lang="en-GB" sz="900" dirty="0" err="1">
                <a:effectLst/>
                <a:latin typeface="Arial" panose="020B0604020202020204" pitchFamily="34" charset="0"/>
                <a:ea typeface="Times New Roman" panose="02020603050405020304" pitchFamily="18" charset="0"/>
                <a:cs typeface="Arial" panose="020B0604020202020204" pitchFamily="34" charset="0"/>
              </a:rPr>
              <a:t>doi:</a:t>
            </a:r>
            <a:r>
              <a:rPr lang="en-GB" sz="9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https</a:t>
            </a:r>
            <a:r>
              <a:rPr lang="en-GB" sz="9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://doi.org/10.1016/s0140-6736(12)61766-8</a:t>
            </a:r>
            <a:r>
              <a:rPr lang="en-GB" sz="900" dirty="0">
                <a:effectLst/>
                <a:latin typeface="Arial" panose="020B0604020202020204" pitchFamily="34" charset="0"/>
                <a:ea typeface="Times New Roman" panose="02020603050405020304" pitchFamily="18" charset="0"/>
                <a:cs typeface="Arial" panose="020B0604020202020204" pitchFamily="34" charset="0"/>
              </a:rPr>
              <a:t>.</a:t>
            </a:r>
            <a:endParaRPr lang="en-US" sz="9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spcBef>
                <a:spcPts val="1200"/>
              </a:spcBef>
              <a:spcAft>
                <a:spcPts val="1200"/>
              </a:spcAft>
            </a:pPr>
            <a:r>
              <a:rPr lang="en-GB" sz="900" dirty="0">
                <a:effectLst/>
                <a:latin typeface="Arial" panose="020B0604020202020204" pitchFamily="34" charset="0"/>
                <a:ea typeface="Times New Roman" panose="02020603050405020304" pitchFamily="18" charset="0"/>
                <a:cs typeface="Arial" panose="020B0604020202020204" pitchFamily="34" charset="0"/>
              </a:rPr>
              <a:t>Piso, A. (2021). Controlling the clock: Working hours in the UK hotel sector. </a:t>
            </a:r>
            <a:r>
              <a:rPr lang="en-GB" sz="900" i="1" dirty="0">
                <a:effectLst/>
                <a:latin typeface="Arial" panose="020B0604020202020204" pitchFamily="34" charset="0"/>
                <a:ea typeface="Times New Roman" panose="02020603050405020304" pitchFamily="18" charset="0"/>
                <a:cs typeface="Arial" panose="020B0604020202020204" pitchFamily="34" charset="0"/>
              </a:rPr>
              <a:t>Research in Hospitality Management</a:t>
            </a:r>
            <a:r>
              <a:rPr lang="en-GB" sz="900" dirty="0">
                <a:effectLst/>
                <a:latin typeface="Arial" panose="020B0604020202020204" pitchFamily="34" charset="0"/>
                <a:ea typeface="Times New Roman" panose="02020603050405020304" pitchFamily="18" charset="0"/>
                <a:cs typeface="Arial" panose="020B0604020202020204" pitchFamily="34" charset="0"/>
              </a:rPr>
              <a:t>, pp.1–11. </a:t>
            </a:r>
            <a:r>
              <a:rPr lang="en-GB" sz="900" dirty="0" err="1">
                <a:effectLst/>
                <a:latin typeface="Arial" panose="020B0604020202020204" pitchFamily="34" charset="0"/>
                <a:ea typeface="Times New Roman" panose="02020603050405020304" pitchFamily="18" charset="0"/>
                <a:cs typeface="Arial" panose="020B0604020202020204" pitchFamily="34" charset="0"/>
              </a:rPr>
              <a:t>doi:</a:t>
            </a:r>
            <a:r>
              <a:rPr lang="en-GB" sz="9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https</a:t>
            </a:r>
            <a:r>
              <a:rPr lang="en-GB" sz="9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://doi.org/10.1080/22243534.2021.2007589</a:t>
            </a:r>
            <a:r>
              <a:rPr lang="en-GB" sz="900" dirty="0">
                <a:effectLst/>
                <a:latin typeface="Arial" panose="020B0604020202020204" pitchFamily="34" charset="0"/>
                <a:ea typeface="Times New Roman" panose="02020603050405020304" pitchFamily="18" charset="0"/>
                <a:cs typeface="Arial" panose="020B0604020202020204" pitchFamily="34" charset="0"/>
              </a:rPr>
              <a:t>.</a:t>
            </a:r>
            <a:endParaRPr lang="en-US" sz="9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spcBef>
                <a:spcPts val="1200"/>
              </a:spcBef>
              <a:spcAft>
                <a:spcPts val="1200"/>
              </a:spcAft>
            </a:pPr>
            <a:r>
              <a:rPr lang="en-GB" sz="900" dirty="0">
                <a:effectLst/>
                <a:latin typeface="Arial" panose="020B0604020202020204" pitchFamily="34" charset="0"/>
                <a:ea typeface="Times New Roman" panose="02020603050405020304" pitchFamily="18" charset="0"/>
                <a:cs typeface="Arial" panose="020B0604020202020204" pitchFamily="34" charset="0"/>
              </a:rPr>
              <a:t>Puyol, D., Batstone, D.J., </a:t>
            </a:r>
            <a:r>
              <a:rPr lang="en-GB" sz="900" dirty="0" err="1">
                <a:effectLst/>
                <a:latin typeface="Arial" panose="020B0604020202020204" pitchFamily="34" charset="0"/>
                <a:ea typeface="Times New Roman" panose="02020603050405020304" pitchFamily="18" charset="0"/>
                <a:cs typeface="Arial" panose="020B0604020202020204" pitchFamily="34" charset="0"/>
              </a:rPr>
              <a:t>Hülsen</a:t>
            </a:r>
            <a:r>
              <a:rPr lang="en-GB" sz="900" dirty="0">
                <a:effectLst/>
                <a:latin typeface="Arial" panose="020B0604020202020204" pitchFamily="34" charset="0"/>
                <a:ea typeface="Times New Roman" panose="02020603050405020304" pitchFamily="18" charset="0"/>
                <a:cs typeface="Arial" panose="020B0604020202020204" pitchFamily="34" charset="0"/>
              </a:rPr>
              <a:t>, T., </a:t>
            </a:r>
            <a:r>
              <a:rPr lang="en-GB" sz="900" dirty="0" err="1">
                <a:effectLst/>
                <a:latin typeface="Arial" panose="020B0604020202020204" pitchFamily="34" charset="0"/>
                <a:ea typeface="Times New Roman" panose="02020603050405020304" pitchFamily="18" charset="0"/>
                <a:cs typeface="Arial" panose="020B0604020202020204" pitchFamily="34" charset="0"/>
              </a:rPr>
              <a:t>Astals</a:t>
            </a:r>
            <a:r>
              <a:rPr lang="en-GB" sz="900" dirty="0">
                <a:effectLst/>
                <a:latin typeface="Arial" panose="020B0604020202020204" pitchFamily="34" charset="0"/>
                <a:ea typeface="Times New Roman" panose="02020603050405020304" pitchFamily="18" charset="0"/>
                <a:cs typeface="Arial" panose="020B0604020202020204" pitchFamily="34" charset="0"/>
              </a:rPr>
              <a:t>, S., </a:t>
            </a:r>
            <a:r>
              <a:rPr lang="en-GB" sz="900" dirty="0" err="1">
                <a:effectLst/>
                <a:latin typeface="Arial" panose="020B0604020202020204" pitchFamily="34" charset="0"/>
                <a:ea typeface="Times New Roman" panose="02020603050405020304" pitchFamily="18" charset="0"/>
                <a:cs typeface="Arial" panose="020B0604020202020204" pitchFamily="34" charset="0"/>
              </a:rPr>
              <a:t>Peces</a:t>
            </a:r>
            <a:r>
              <a:rPr lang="en-GB" sz="900" dirty="0">
                <a:effectLst/>
                <a:latin typeface="Arial" panose="020B0604020202020204" pitchFamily="34" charset="0"/>
                <a:ea typeface="Times New Roman" panose="02020603050405020304" pitchFamily="18" charset="0"/>
                <a:cs typeface="Arial" panose="020B0604020202020204" pitchFamily="34" charset="0"/>
              </a:rPr>
              <a:t>, M. and </a:t>
            </a:r>
            <a:r>
              <a:rPr lang="en-GB" sz="900" dirty="0" err="1">
                <a:effectLst/>
                <a:latin typeface="Arial" panose="020B0604020202020204" pitchFamily="34" charset="0"/>
                <a:ea typeface="Times New Roman" panose="02020603050405020304" pitchFamily="18" charset="0"/>
                <a:cs typeface="Arial" panose="020B0604020202020204" pitchFamily="34" charset="0"/>
              </a:rPr>
              <a:t>Krömer</a:t>
            </a:r>
            <a:r>
              <a:rPr lang="en-GB" sz="900" dirty="0">
                <a:effectLst/>
                <a:latin typeface="Arial" panose="020B0604020202020204" pitchFamily="34" charset="0"/>
                <a:ea typeface="Times New Roman" panose="02020603050405020304" pitchFamily="18" charset="0"/>
                <a:cs typeface="Arial" panose="020B0604020202020204" pitchFamily="34" charset="0"/>
              </a:rPr>
              <a:t>, J.O. (2019). Resource Recovery from Wastewater by Biological Technologies: Opportunities, Challenges, and Prospects. </a:t>
            </a:r>
            <a:r>
              <a:rPr lang="en-GB" sz="900" i="1" dirty="0">
                <a:effectLst/>
                <a:latin typeface="Arial" panose="020B0604020202020204" pitchFamily="34" charset="0"/>
                <a:ea typeface="Times New Roman" panose="02020603050405020304" pitchFamily="18" charset="0"/>
                <a:cs typeface="Arial" panose="020B0604020202020204" pitchFamily="34" charset="0"/>
              </a:rPr>
              <a:t>Frontiers in Microbiology</a:t>
            </a:r>
            <a:r>
              <a:rPr lang="en-GB" sz="900" dirty="0">
                <a:effectLst/>
                <a:latin typeface="Arial" panose="020B0604020202020204" pitchFamily="34" charset="0"/>
                <a:ea typeface="Times New Roman" panose="02020603050405020304" pitchFamily="18" charset="0"/>
                <a:cs typeface="Arial" panose="020B0604020202020204" pitchFamily="34" charset="0"/>
              </a:rPr>
              <a:t>, 7. </a:t>
            </a:r>
            <a:r>
              <a:rPr lang="en-GB" sz="900" dirty="0" err="1">
                <a:effectLst/>
                <a:latin typeface="Arial" panose="020B0604020202020204" pitchFamily="34" charset="0"/>
                <a:ea typeface="Times New Roman" panose="02020603050405020304" pitchFamily="18" charset="0"/>
                <a:cs typeface="Arial" panose="020B0604020202020204" pitchFamily="34" charset="0"/>
              </a:rPr>
              <a:t>doi:</a:t>
            </a:r>
            <a:r>
              <a:rPr lang="en-GB" sz="9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https</a:t>
            </a:r>
            <a:r>
              <a:rPr lang="en-GB" sz="9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://doi.org/10.3389/fmicb.2016.02106</a:t>
            </a:r>
            <a:r>
              <a:rPr lang="en-GB" sz="900" dirty="0">
                <a:effectLst/>
                <a:latin typeface="Arial" panose="020B0604020202020204" pitchFamily="34" charset="0"/>
                <a:ea typeface="Times New Roman" panose="02020603050405020304" pitchFamily="18" charset="0"/>
                <a:cs typeface="Arial" panose="020B0604020202020204" pitchFamily="34" charset="0"/>
              </a:rPr>
              <a:t>.</a:t>
            </a:r>
            <a:endParaRPr lang="en-US" sz="9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spcBef>
                <a:spcPts val="1200"/>
              </a:spcBef>
              <a:spcAft>
                <a:spcPts val="1200"/>
              </a:spcAft>
            </a:pPr>
            <a:r>
              <a:rPr lang="en-GB" sz="900" dirty="0">
                <a:effectLst/>
                <a:latin typeface="Arial" panose="020B0604020202020204" pitchFamily="34" charset="0"/>
                <a:ea typeface="Times New Roman" panose="02020603050405020304" pitchFamily="18" charset="0"/>
                <a:cs typeface="Arial" panose="020B0604020202020204" pitchFamily="34" charset="0"/>
              </a:rPr>
              <a:t>Simon, H.A. (2021). Bounded Rationality and Organisational Learning. </a:t>
            </a:r>
            <a:r>
              <a:rPr lang="en-GB" sz="900" i="1" dirty="0">
                <a:effectLst/>
                <a:latin typeface="Arial" panose="020B0604020202020204" pitchFamily="34" charset="0"/>
                <a:ea typeface="Times New Roman" panose="02020603050405020304" pitchFamily="18" charset="0"/>
                <a:cs typeface="Arial" panose="020B0604020202020204" pitchFamily="34" charset="0"/>
              </a:rPr>
              <a:t>Organization Science</a:t>
            </a:r>
            <a:r>
              <a:rPr lang="en-GB" sz="900" dirty="0">
                <a:effectLst/>
                <a:latin typeface="Arial" panose="020B0604020202020204" pitchFamily="34" charset="0"/>
                <a:ea typeface="Times New Roman" panose="02020603050405020304" pitchFamily="18" charset="0"/>
                <a:cs typeface="Arial" panose="020B0604020202020204" pitchFamily="34" charset="0"/>
              </a:rPr>
              <a:t>, 2(1), pp.125–134.</a:t>
            </a:r>
            <a:endParaRPr lang="en-US" sz="9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spcBef>
                <a:spcPts val="1200"/>
              </a:spcBef>
              <a:spcAft>
                <a:spcPts val="1200"/>
              </a:spcAft>
            </a:pPr>
            <a:r>
              <a:rPr lang="en-GB" sz="900" dirty="0">
                <a:effectLst/>
                <a:latin typeface="Arial" panose="020B0604020202020204" pitchFamily="34" charset="0"/>
                <a:ea typeface="Times New Roman" panose="02020603050405020304" pitchFamily="18" charset="0"/>
                <a:cs typeface="Arial" panose="020B0604020202020204" pitchFamily="34" charset="0"/>
              </a:rPr>
              <a:t>Wang, Z. and Xie, Y. (2020). Authentic leadership and employees’ emotional labour in the hospitality industry. </a:t>
            </a:r>
            <a:r>
              <a:rPr lang="en-GB" sz="900" i="1" dirty="0">
                <a:effectLst/>
                <a:latin typeface="Arial" panose="020B0604020202020204" pitchFamily="34" charset="0"/>
                <a:ea typeface="Times New Roman" panose="02020603050405020304" pitchFamily="18" charset="0"/>
                <a:cs typeface="Arial" panose="020B0604020202020204" pitchFamily="34" charset="0"/>
              </a:rPr>
              <a:t>International Journal of Contemporary Hospitality Management</a:t>
            </a:r>
            <a:r>
              <a:rPr lang="en-GB" sz="900" dirty="0">
                <a:effectLst/>
                <a:latin typeface="Arial" panose="020B0604020202020204" pitchFamily="34" charset="0"/>
                <a:ea typeface="Times New Roman" panose="02020603050405020304" pitchFamily="18" charset="0"/>
                <a:cs typeface="Arial" panose="020B0604020202020204" pitchFamily="34" charset="0"/>
              </a:rPr>
              <a:t>, 32(2), pp.797–814. </a:t>
            </a:r>
            <a:r>
              <a:rPr lang="en-GB" sz="900" dirty="0" err="1">
                <a:effectLst/>
                <a:latin typeface="Arial" panose="020B0604020202020204" pitchFamily="34" charset="0"/>
                <a:ea typeface="Times New Roman" panose="02020603050405020304" pitchFamily="18" charset="0"/>
                <a:cs typeface="Arial" panose="020B0604020202020204" pitchFamily="34" charset="0"/>
              </a:rPr>
              <a:t>doi:</a:t>
            </a:r>
            <a:r>
              <a:rPr lang="en-GB" sz="9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9"/>
              </a:rPr>
              <a:t>https</a:t>
            </a:r>
            <a:r>
              <a:rPr lang="en-GB" sz="9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9"/>
              </a:rPr>
              <a:t>://doi.org/10.1108/ijchm-12-2018-0952</a:t>
            </a:r>
            <a:r>
              <a:rPr lang="en-GB" sz="900" dirty="0">
                <a:effectLst/>
                <a:latin typeface="Arial" panose="020B0604020202020204" pitchFamily="34" charset="0"/>
                <a:ea typeface="Times New Roman" panose="02020603050405020304" pitchFamily="18" charset="0"/>
                <a:cs typeface="Arial" panose="020B0604020202020204" pitchFamily="34" charset="0"/>
              </a:rPr>
              <a:t>.</a:t>
            </a:r>
            <a:endParaRPr lang="en-US" sz="9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spcBef>
                <a:spcPts val="1200"/>
              </a:spcBef>
              <a:spcAft>
                <a:spcPts val="1200"/>
              </a:spcAft>
            </a:pPr>
            <a:r>
              <a:rPr lang="en-GB" sz="900" dirty="0">
                <a:effectLst/>
                <a:latin typeface="Arial" panose="020B0604020202020204" pitchFamily="34" charset="0"/>
                <a:ea typeface="Times New Roman" panose="02020603050405020304" pitchFamily="18" charset="0"/>
                <a:cs typeface="Arial" panose="020B0604020202020204" pitchFamily="34" charset="0"/>
              </a:rPr>
              <a:t>Zhou, T., Brown, M., Snavely, N. and Lowe, D.G. (2022). </a:t>
            </a:r>
            <a:r>
              <a:rPr lang="en-GB" sz="900" i="1" dirty="0">
                <a:effectLst/>
                <a:latin typeface="Arial" panose="020B0604020202020204" pitchFamily="34" charset="0"/>
                <a:ea typeface="Times New Roman" panose="02020603050405020304" pitchFamily="18" charset="0"/>
                <a:cs typeface="Arial" panose="020B0604020202020204" pitchFamily="34" charset="0"/>
              </a:rPr>
              <a:t>Unsupervised Learning of Depth and Ego-Motion from Video</a:t>
            </a:r>
            <a:r>
              <a:rPr lang="en-GB" sz="900" dirty="0">
                <a:effectLst/>
                <a:latin typeface="Arial" panose="020B0604020202020204" pitchFamily="34" charset="0"/>
                <a:ea typeface="Times New Roman" panose="02020603050405020304" pitchFamily="18" charset="0"/>
                <a:cs typeface="Arial" panose="020B0604020202020204" pitchFamily="34" charset="0"/>
              </a:rPr>
              <a:t>. [online] IEEE Xplore. </a:t>
            </a:r>
            <a:r>
              <a:rPr lang="en-GB" sz="900" dirty="0" err="1">
                <a:effectLst/>
                <a:latin typeface="Arial" panose="020B0604020202020204" pitchFamily="34" charset="0"/>
                <a:ea typeface="Times New Roman" panose="02020603050405020304" pitchFamily="18" charset="0"/>
                <a:cs typeface="Arial" panose="020B0604020202020204" pitchFamily="34" charset="0"/>
              </a:rPr>
              <a:t>doi:</a:t>
            </a:r>
            <a:r>
              <a:rPr lang="en-GB" sz="9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0"/>
              </a:rPr>
              <a:t>https</a:t>
            </a:r>
            <a:r>
              <a:rPr lang="en-GB" sz="9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0"/>
              </a:rPr>
              <a:t>://doi.org/10.1109/CVPR.2017.700</a:t>
            </a:r>
            <a:r>
              <a:rPr lang="en-GB" sz="900" dirty="0">
                <a:effectLst/>
                <a:latin typeface="Arial" panose="020B0604020202020204" pitchFamily="34" charset="0"/>
                <a:ea typeface="Times New Roman" panose="02020603050405020304" pitchFamily="18" charset="0"/>
                <a:cs typeface="Arial" panose="020B0604020202020204" pitchFamily="34" charset="0"/>
              </a:rPr>
              <a:t>.</a:t>
            </a:r>
            <a:endParaRPr lang="en-US" sz="9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700471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2545</Words>
  <Application>Microsoft Office PowerPoint</Application>
  <PresentationFormat>Widescreen</PresentationFormat>
  <Paragraphs>78</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MingLiU_HKSCS-ExtB</vt: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Obada Herash96</dc:creator>
  <cp:lastModifiedBy>Obada Herash96</cp:lastModifiedBy>
  <cp:revision>1</cp:revision>
  <dcterms:created xsi:type="dcterms:W3CDTF">2023-11-12T15:18:59Z</dcterms:created>
  <dcterms:modified xsi:type="dcterms:W3CDTF">2023-11-12T15:20:21Z</dcterms:modified>
</cp:coreProperties>
</file>