
<file path=[Content_Types].xml><?xml version="1.0" encoding="utf-8"?>
<Types xmlns="http://schemas.openxmlformats.org/package/2006/content-types">
  <Default Extension="bin" ContentType="application/vnd.openxmlformats-officedocument.presentationml.printerSettings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heme/theme1.xml" ContentType="application/vnd.openxmlformats-officedocument.theme+xml"/>
  <Override PartName="/ppt/viewProps.xml" ContentType="application/vnd.openxmlformats-officedocument.presentationml.viewProps+xml"/>
</Types>
</file>

<file path=_rels/.rels><?xml version='1.0' encoding='UTF-8' standalone='yes'?>
<Relationships xmlns="http://schemas.openxmlformats.org/package/2006/relationships"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7"/>
    <p:sldId id="257" r:id="rId8"/>
    <p:sldId id="258" r:id="rId9"/>
    <p:sldId id="259" r:id="rId10"/>
    <p:sldId id="260" r:id="rId11"/>
    <p:sldId id="261" r:id="rId12"/>
    <p:sldId id="262" r:id="rId13"/>
    <p:sldId id="263" r:id="rId14"/>
    <p:sldId id="264" r:id="rId15"/>
    <p:sldId id="265" r:id="rId16"/>
    <p:sldId id="266" r:id="rId17"/>
    <p:sldId id="267" r:id="rId18"/>
    <p:sldId id="268" r:id="rId19"/>
  </p:sldIdLst>
  <p:sldSz cx="12192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124" d="100"/>
          <a:sy n="124" d="100"/>
        </p:scale>
        <p:origin x="-1512" y="-1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'1.0' encoding='UTF-8' standalone='yes'?>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printerSettings" Target="printerSettings/printerSettings1.bin"/><Relationship Id="rId3" Type="http://schemas.openxmlformats.org/officeDocument/2006/relationships/presProps" Target="presProps.xml"/><Relationship Id="rId4" Type="http://schemas.openxmlformats.org/officeDocument/2006/relationships/viewProps" Target="viewProps.xml"/><Relationship Id="rId5" Type="http://schemas.openxmlformats.org/officeDocument/2006/relationships/theme" Target="theme/theme1.xml"/><Relationship Id="rId6" Type="http://schemas.openxmlformats.org/officeDocument/2006/relationships/tableStyles" Target="tableStyles.xml"/><Relationship Id="rId7" Type="http://schemas.openxmlformats.org/officeDocument/2006/relationships/slide" Target="slides/slide1.xml"/><Relationship Id="rId8" Type="http://schemas.openxmlformats.org/officeDocument/2006/relationships/slide" Target="slides/slide2.xml"/><Relationship Id="rId9" Type="http://schemas.openxmlformats.org/officeDocument/2006/relationships/slide" Target="slides/slide3.xml"/><Relationship Id="rId10" Type="http://schemas.openxmlformats.org/officeDocument/2006/relationships/slide" Target="slides/slide4.xml"/><Relationship Id="rId11" Type="http://schemas.openxmlformats.org/officeDocument/2006/relationships/slide" Target="slides/slide5.xml"/><Relationship Id="rId12" Type="http://schemas.openxmlformats.org/officeDocument/2006/relationships/slide" Target="slides/slide6.xml"/><Relationship Id="rId13" Type="http://schemas.openxmlformats.org/officeDocument/2006/relationships/slide" Target="slides/slide7.xml"/><Relationship Id="rId14" Type="http://schemas.openxmlformats.org/officeDocument/2006/relationships/slide" Target="slides/slide8.xml"/><Relationship Id="rId15" Type="http://schemas.openxmlformats.org/officeDocument/2006/relationships/slide" Target="slides/slide9.xml"/><Relationship Id="rId16" Type="http://schemas.openxmlformats.org/officeDocument/2006/relationships/slide" Target="slides/slide10.xml"/><Relationship Id="rId17" Type="http://schemas.openxmlformats.org/officeDocument/2006/relationships/slide" Target="slides/slide11.xml"/><Relationship Id="rId18" Type="http://schemas.openxmlformats.org/officeDocument/2006/relationships/slide" Target="slides/slide12.xml"/><Relationship Id="rId19" Type="http://schemas.openxmlformats.org/officeDocument/2006/relationships/slide" Target="slides/slide13.xml"/></Relationships>
</file>

<file path=ppt/slideLayouts/_rels/slideLayout1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.png"/><Relationship Id="rId3" Type="http://schemas.openxmlformats.org/officeDocument/2006/relationships/image" Target="../media/image2.png"/></Relationships>
</file>

<file path=ppt/slides/_rels/slide2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3.png"/><Relationship Id="rId3" Type="http://schemas.openxmlformats.org/officeDocument/2006/relationships/image" Target="../media/image4.png"/><Relationship Id="rId4" Type="http://schemas.openxmlformats.org/officeDocument/2006/relationships/image" Target="../media/image5.png"/></Relationships>
</file>

<file path=ppt/slides/_rels/slide3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3.png"/><Relationship Id="rId3" Type="http://schemas.openxmlformats.org/officeDocument/2006/relationships/image" Target="../media/image6.png"/><Relationship Id="rId4" Type="http://schemas.openxmlformats.org/officeDocument/2006/relationships/image" Target="../media/image7.png"/><Relationship Id="rId5" Type="http://schemas.openxmlformats.org/officeDocument/2006/relationships/image" Target="../media/image8.png"/><Relationship Id="rId6" Type="http://schemas.openxmlformats.org/officeDocument/2006/relationships/image" Target="../media/image9.png"/></Relationships>
</file>

<file path=ppt/slides/_rels/slide4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3.png"/><Relationship Id="rId3" Type="http://schemas.openxmlformats.org/officeDocument/2006/relationships/image" Target="../media/image10.png"/><Relationship Id="rId4" Type="http://schemas.openxmlformats.org/officeDocument/2006/relationships/image" Target="../media/image11.png"/></Relationships>
</file>

<file path=ppt/slides/_rels/slide5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3.png"/><Relationship Id="rId3" Type="http://schemas.openxmlformats.org/officeDocument/2006/relationships/image" Target="../media/image12.png"/><Relationship Id="rId4" Type="http://schemas.openxmlformats.org/officeDocument/2006/relationships/image" Target="../media/image13.png"/><Relationship Id="rId5" Type="http://schemas.openxmlformats.org/officeDocument/2006/relationships/image" Target="../media/image14.png"/><Relationship Id="rId6" Type="http://schemas.openxmlformats.org/officeDocument/2006/relationships/image" Target="../media/image15.png"/><Relationship Id="rId7" Type="http://schemas.openxmlformats.org/officeDocument/2006/relationships/image" Target="../media/image16.png"/><Relationship Id="rId8" Type="http://schemas.openxmlformats.org/officeDocument/2006/relationships/image" Target="../media/image17.png"/></Relationships>
</file>

<file path=ppt/slides/_rels/slide6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3.png"/></Relationships>
</file>

<file path=ppt/slides/_rels/slide7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3.png"/><Relationship Id="rId3" Type="http://schemas.openxmlformats.org/officeDocument/2006/relationships/image" Target="../media/image4.png"/><Relationship Id="rId4" Type="http://schemas.openxmlformats.org/officeDocument/2006/relationships/image" Target="../media/image5.png"/></Relationships>
</file>

<file path=ppt/slides/_rels/slide8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3.png"/><Relationship Id="rId3" Type="http://schemas.openxmlformats.org/officeDocument/2006/relationships/image" Target="../media/image18.png"/></Relationships>
</file>

<file path=ppt/slides/_rels/slide9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3.png"/><Relationship Id="rId3" Type="http://schemas.openxmlformats.org/officeDocument/2006/relationships/image" Target="../media/image19.png"/></Relationships>
</file>

<file path=ppt/slides/_rels/slide10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3.png"/><Relationship Id="rId3" Type="http://schemas.openxmlformats.org/officeDocument/2006/relationships/image" Target="../media/image20.png"/><Relationship Id="rId4" Type="http://schemas.openxmlformats.org/officeDocument/2006/relationships/image" Target="../media/image21.png"/><Relationship Id="rId5" Type="http://schemas.openxmlformats.org/officeDocument/2006/relationships/image" Target="../media/image22.png"/><Relationship Id="rId6" Type="http://schemas.openxmlformats.org/officeDocument/2006/relationships/image" Target="../media/image23.png"/></Relationships>
</file>

<file path=ppt/slides/_rels/slide11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3.png"/><Relationship Id="rId3" Type="http://schemas.openxmlformats.org/officeDocument/2006/relationships/image" Target="../media/image24.png"/></Relationships>
</file>

<file path=ppt/slides/_rels/slide12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.png"/></Relationships>
</file>

<file path=ppt/slides/_rels/slide13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3.png"/><Relationship Id="rId3" Type="http://schemas.openxmlformats.org/officeDocument/2006/relationships/image" Target="../media/image25.png"/><Relationship Id="rId4" Type="http://schemas.openxmlformats.org/officeDocument/2006/relationships/image" Target="../media/image26.png"/></Relationships>
</file>

<file path=ppt/slides/slide1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bg>
      <p:bgPr>
        <a:solidFill>
          <a:srgbClr val="121212"/>
        </a:solidFill>
        <a:effectLst/>
      </p:bgPr>
    </p:bg>
    <p:spTree>
      <p:nvGrpSpPr>
        <p:cNvPr id="1" name=""/>
        <p:cNvGrpSpPr/>
        <p:nvPr/>
      </p:nvGrpSpPr>
      <p:grpSpPr/>
      <p:pic>
        <p:nvPicPr>
          <p:cNvPr id="2" name="Picture 1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Picture 2" descr="imag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48225" y="2188815"/>
            <a:ext cx="2495550" cy="285750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4005738" y="2703165"/>
            <a:ext cx="4180522" cy="679995"/>
          </a:xfrm>
          <a:prstGeom prst="rect">
            <a:avLst/>
          </a:prstGeom>
          <a:noFill/>
        </p:spPr>
        <p:txBody>
          <a:bodyPr wrap="square" lIns="0" rIns="0" tIns="0" bIns="0" anchor="t">
            <a:spAutoFit/>
          </a:bodyPr>
          <a:lstStyle/>
          <a:p>
            <a:pPr algn="ctr">
              <a:lnSpc>
                <a:spcPts val="5355"/>
              </a:lnSpc>
            </a:pPr>
            <a:r>
              <a:rPr b="1" sz="5100" i="0" u="none">
                <a:solidFill>
                  <a:srgbClr val="FFFFFF"/>
                </a:solidFill>
                <a:latin typeface="Space Grotesk"/>
              </a:rPr>
              <a:t>PUSH MONGO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3028950" y="3526035"/>
            <a:ext cx="6134100" cy="342900"/>
          </a:xfrm>
          <a:prstGeom prst="rect">
            <a:avLst/>
          </a:prstGeom>
          <a:noFill/>
        </p:spPr>
        <p:txBody>
          <a:bodyPr wrap="square" lIns="0" rIns="0" tIns="0" bIns="0" anchor="t">
            <a:spAutoFit/>
          </a:bodyPr>
          <a:lstStyle/>
          <a:p>
            <a:pPr algn="ctr">
              <a:lnSpc>
                <a:spcPts val="2700"/>
              </a:lnSpc>
            </a:pPr>
            <a:r>
              <a:rPr b="0" sz="1800" i="0" u="none">
                <a:solidFill>
                  <a:srgbClr val="CBD5E1"/>
                </a:solidFill>
                <a:latin typeface="Inter"/>
              </a:rPr>
              <a:t>Strategy &amp; Structure of a Sustainable Streetwear Venture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3195637" y="4268985"/>
            <a:ext cx="5800725" cy="400050"/>
          </a:xfrm>
          <a:prstGeom prst="rect">
            <a:avLst/>
          </a:prstGeom>
          <a:noFill/>
        </p:spPr>
        <p:txBody>
          <a:bodyPr wrap="square" lIns="0" rIns="0" tIns="0" bIns="0" anchor="t">
            <a:spAutoFit/>
          </a:bodyPr>
          <a:lstStyle/>
          <a:p>
            <a:pPr algn="ctr"/>
            <a:r>
              <a:rPr b="0" sz="1350" i="0" u="none">
                <a:solidFill>
                  <a:srgbClr val="CBD5E1"/>
                </a:solidFill>
                <a:latin typeface="Inter Medium"/>
              </a:rPr>
              <a:t>Stephen Otema (ID: 2508302)</a:t>
            </a:r>
            <a:r>
              <a:t>
</a:t>
            </a:r>
            <a:r>
              <a:rPr b="0" sz="1350" i="0" u="none">
                <a:solidFill>
                  <a:srgbClr val="CBD5E1"/>
                </a:solidFill>
                <a:latin typeface="Inter Medium"/>
              </a:rPr>
              <a:t> Managing Enterprise in the 21st Century | Lecturer: Mustakkima Afrinn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bg>
      <p:bgPr>
        <a:solidFill>
          <a:srgbClr val="F8F6F0"/>
        </a:solidFill>
        <a:effectLst/>
      </p:bgPr>
    </p:bg>
    <p:spTree>
      <p:nvGrpSpPr>
        <p:cNvPr id="1" name=""/>
        <p:cNvGrpSpPr/>
        <p:nvPr/>
      </p:nvGrpSpPr>
      <p:grpSpPr/>
      <p:pic>
        <p:nvPicPr>
          <p:cNvPr id="2" name="Picture 1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Picture 2" descr="imag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1500" y="2428875"/>
            <a:ext cx="5334000" cy="2724150"/>
          </a:xfrm>
          <a:prstGeom prst="rect">
            <a:avLst/>
          </a:prstGeom>
        </p:spPr>
      </p:pic>
      <p:pic>
        <p:nvPicPr>
          <p:cNvPr id="4" name="Picture 3" descr="image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86500" y="2428875"/>
            <a:ext cx="5334000" cy="272415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885825" y="2743200"/>
            <a:ext cx="4940617" cy="295275"/>
          </a:xfrm>
          <a:prstGeom prst="rect">
            <a:avLst/>
          </a:prstGeom>
          <a:noFill/>
        </p:spPr>
        <p:txBody>
          <a:bodyPr wrap="square" lIns="0" rIns="0" tIns="0" bIns="0" anchor="t">
            <a:spAutoFit/>
          </a:bodyPr>
          <a:lstStyle/>
          <a:p>
            <a:pPr algn="l"/>
            <a:r>
              <a:rPr b="1" sz="1800" i="0" u="none">
                <a:solidFill>
                  <a:srgbClr val="10B981"/>
                </a:solidFill>
                <a:latin typeface="Space Grotesk"/>
              </a:rPr>
              <a:t>Business Concept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885825" y="3152775"/>
            <a:ext cx="4705350" cy="728662"/>
          </a:xfrm>
          <a:prstGeom prst="rect">
            <a:avLst/>
          </a:prstGeom>
          <a:noFill/>
        </p:spPr>
        <p:txBody>
          <a:bodyPr wrap="square" lIns="0" rIns="0" tIns="0" bIns="0" anchor="t">
            <a:spAutoFit/>
          </a:bodyPr>
          <a:lstStyle/>
          <a:p>
            <a:pPr algn="l">
              <a:lnSpc>
                <a:spcPts val="1912"/>
              </a:lnSpc>
            </a:pPr>
            <a:r>
              <a:rPr b="0" sz="1275" i="0" u="none">
                <a:solidFill>
                  <a:srgbClr val="334155"/>
                </a:solidFill>
                <a:latin typeface="Inter"/>
              </a:rPr>
              <a:t>PUSH MONGO operates at the intersection of skate culture and circular sustainability as a Direct-to-Consumer (DTC) private limited company.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885825" y="3995737"/>
            <a:ext cx="4705350" cy="728662"/>
          </a:xfrm>
          <a:prstGeom prst="rect">
            <a:avLst/>
          </a:prstGeom>
          <a:noFill/>
        </p:spPr>
        <p:txBody>
          <a:bodyPr wrap="square" lIns="0" rIns="0" tIns="0" bIns="0" anchor="t">
            <a:spAutoFit/>
          </a:bodyPr>
          <a:lstStyle/>
          <a:p>
            <a:pPr algn="l">
              <a:lnSpc>
                <a:spcPts val="1912"/>
              </a:lnSpc>
            </a:pPr>
            <a:r>
              <a:rPr b="0" sz="1275" i="0" u="none">
                <a:solidFill>
                  <a:srgbClr val="334155"/>
                </a:solidFill>
                <a:latin typeface="Inter"/>
              </a:rPr>
              <a:t>By bypassing traditional wholesale channels, we deliver heavyweight organic cotton apparel with radical price transparency and anti-exploitation labour standards.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6600825" y="2743200"/>
            <a:ext cx="4940617" cy="295275"/>
          </a:xfrm>
          <a:prstGeom prst="rect">
            <a:avLst/>
          </a:prstGeom>
          <a:noFill/>
        </p:spPr>
        <p:txBody>
          <a:bodyPr wrap="square" lIns="0" rIns="0" tIns="0" bIns="0" anchor="t">
            <a:spAutoFit/>
          </a:bodyPr>
          <a:lstStyle/>
          <a:p>
            <a:pPr algn="l"/>
            <a:r>
              <a:rPr b="1" sz="1800" i="0" u="none">
                <a:solidFill>
                  <a:srgbClr val="10B981"/>
                </a:solidFill>
                <a:latin typeface="Space Grotesk"/>
              </a:rPr>
              <a:t>Financial Capital &amp; Targets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6600825" y="3152775"/>
            <a:ext cx="4705350" cy="485775"/>
          </a:xfrm>
          <a:prstGeom prst="rect">
            <a:avLst/>
          </a:prstGeom>
          <a:noFill/>
        </p:spPr>
        <p:txBody>
          <a:bodyPr wrap="square" lIns="0" rIns="0" tIns="0" bIns="0" anchor="t">
            <a:spAutoFit/>
          </a:bodyPr>
          <a:lstStyle/>
          <a:p>
            <a:pPr algn="l">
              <a:lnSpc>
                <a:spcPts val="1912"/>
              </a:lnSpc>
            </a:pPr>
            <a:r>
              <a:rPr b="0" sz="1275" i="0" u="none">
                <a:solidFill>
                  <a:srgbClr val="334155"/>
                </a:solidFill>
                <a:latin typeface="Inter"/>
              </a:rPr>
              <a:t>Seeking £25,000 start-up capital with 0% bank debt to fund initial sample runs and inventory drops.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6600825" y="3752850"/>
            <a:ext cx="4705350" cy="728662"/>
          </a:xfrm>
          <a:prstGeom prst="rect">
            <a:avLst/>
          </a:prstGeom>
          <a:noFill/>
        </p:spPr>
        <p:txBody>
          <a:bodyPr wrap="square" lIns="0" rIns="0" tIns="0" bIns="0" anchor="t">
            <a:spAutoFit/>
          </a:bodyPr>
          <a:lstStyle/>
          <a:p>
            <a:pPr algn="l">
              <a:lnSpc>
                <a:spcPts val="1912"/>
              </a:lnSpc>
            </a:pPr>
            <a:r>
              <a:rPr b="0" sz="1275" i="0" u="none">
                <a:solidFill>
                  <a:srgbClr val="334155"/>
                </a:solidFill>
                <a:latin typeface="Inter"/>
              </a:rPr>
              <a:t>Targeting 3,500 orders and £60,000 revenue in Year 1, achieving full operational monthly break-even by Month 20 with 60–75% DTC gross margin.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571500" y="476250"/>
            <a:ext cx="11601450" cy="438150"/>
          </a:xfrm>
          <a:prstGeom prst="rect">
            <a:avLst/>
          </a:prstGeom>
          <a:noFill/>
        </p:spPr>
        <p:txBody>
          <a:bodyPr wrap="square" lIns="0" rIns="0" tIns="0" bIns="0" anchor="t">
            <a:spAutoFit/>
          </a:bodyPr>
          <a:lstStyle/>
          <a:p>
            <a:pPr algn="l"/>
            <a:r>
              <a:rPr b="1" sz="2700" i="0" u="none">
                <a:solidFill>
                  <a:srgbClr val="121212"/>
                </a:solidFill>
                <a:latin typeface="Space Grotesk"/>
              </a:rPr>
              <a:t>Executive Summary &amp; Concept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bg>
      <p:bgPr>
        <a:solidFill>
          <a:srgbClr val="F8F6F0"/>
        </a:solidFill>
        <a:effectLst/>
      </p:bgPr>
    </p:bg>
    <p:spTree>
      <p:nvGrpSpPr>
        <p:cNvPr id="1" name=""/>
        <p:cNvGrpSpPr/>
        <p:nvPr/>
      </p:nvGrpSpPr>
      <p:grpSpPr/>
      <p:pic>
        <p:nvPicPr>
          <p:cNvPr id="2" name="Picture 1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1924050" y="2400300"/>
            <a:ext cx="8743950" cy="485775"/>
          </a:xfrm>
          <a:prstGeom prst="rect">
            <a:avLst/>
          </a:prstGeom>
          <a:noFill/>
        </p:spPr>
        <p:txBody>
          <a:bodyPr wrap="square" lIns="0" rIns="0" tIns="0" bIns="0" anchor="t">
            <a:spAutoFit/>
          </a:bodyPr>
          <a:lstStyle/>
          <a:p>
            <a:pPr algn="l">
              <a:lnSpc>
                <a:spcPts val="1912"/>
              </a:lnSpc>
            </a:pPr>
            <a:r>
              <a:rPr b="1" sz="1275" i="0" u="none">
                <a:solidFill>
                  <a:srgbClr val="121212"/>
                </a:solidFill>
                <a:latin typeface="Inter"/>
              </a:rPr>
              <a:t>Welcoming &amp; Informative Intro:</a:t>
            </a:r>
            <a:r>
              <a:rPr b="0" sz="1275" i="0" u="none">
                <a:solidFill>
                  <a:srgbClr val="334155"/>
                </a:solidFill>
                <a:latin typeface="Inter"/>
              </a:rPr>
              <a:t> Establish core brand message instantly—skate authenticity meets zero-compromise sustainability.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924050" y="3095625"/>
            <a:ext cx="8743950" cy="485775"/>
          </a:xfrm>
          <a:prstGeom prst="rect">
            <a:avLst/>
          </a:prstGeom>
          <a:noFill/>
        </p:spPr>
        <p:txBody>
          <a:bodyPr wrap="square" lIns="0" rIns="0" tIns="0" bIns="0" anchor="t">
            <a:spAutoFit/>
          </a:bodyPr>
          <a:lstStyle/>
          <a:p>
            <a:pPr algn="l">
              <a:lnSpc>
                <a:spcPts val="1912"/>
              </a:lnSpc>
            </a:pPr>
            <a:r>
              <a:rPr b="1" sz="1275" i="0" u="none">
                <a:solidFill>
                  <a:srgbClr val="121212"/>
                </a:solidFill>
                <a:latin typeface="Inter"/>
              </a:rPr>
              <a:t>Data-Backed Main Body:</a:t>
            </a:r>
            <a:r>
              <a:rPr b="0" sz="1275" i="0" u="none">
                <a:solidFill>
                  <a:srgbClr val="334155"/>
                </a:solidFill>
                <a:latin typeface="Inter"/>
              </a:rPr>
              <a:t> Support strategic claims with concrete market data, SWOT/PESTEL matrices, and financial projections.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924050" y="3790950"/>
            <a:ext cx="8743950" cy="485775"/>
          </a:xfrm>
          <a:prstGeom prst="rect">
            <a:avLst/>
          </a:prstGeom>
          <a:noFill/>
        </p:spPr>
        <p:txBody>
          <a:bodyPr wrap="square" lIns="0" rIns="0" tIns="0" bIns="0" anchor="t">
            <a:spAutoFit/>
          </a:bodyPr>
          <a:lstStyle/>
          <a:p>
            <a:pPr algn="l">
              <a:lnSpc>
                <a:spcPts val="1912"/>
              </a:lnSpc>
            </a:pPr>
            <a:r>
              <a:rPr b="1" sz="1275" i="0" u="none">
                <a:solidFill>
                  <a:srgbClr val="121212"/>
                </a:solidFill>
                <a:latin typeface="Inter"/>
              </a:rPr>
              <a:t>Seamless Transitional Flow:</a:t>
            </a:r>
            <a:r>
              <a:rPr b="0" sz="1275" i="0" u="none">
                <a:solidFill>
                  <a:srgbClr val="334155"/>
                </a:solidFill>
                <a:latin typeface="Inter"/>
              </a:rPr>
              <a:t> Utilize structured verbal and non-verbal transitions between strategy, supply chain, and financials.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1924050" y="4486275"/>
            <a:ext cx="8743950" cy="485775"/>
          </a:xfrm>
          <a:prstGeom prst="rect">
            <a:avLst/>
          </a:prstGeom>
          <a:noFill/>
        </p:spPr>
        <p:txBody>
          <a:bodyPr wrap="square" lIns="0" rIns="0" tIns="0" bIns="0" anchor="t">
            <a:spAutoFit/>
          </a:bodyPr>
          <a:lstStyle/>
          <a:p>
            <a:pPr algn="l">
              <a:lnSpc>
                <a:spcPts val="1912"/>
              </a:lnSpc>
            </a:pPr>
            <a:r>
              <a:rPr b="1" sz="1275" i="0" u="none">
                <a:solidFill>
                  <a:srgbClr val="121212"/>
                </a:solidFill>
                <a:latin typeface="Inter"/>
              </a:rPr>
              <a:t>Lucid &amp; Purposeful Conclusion:</a:t>
            </a:r>
            <a:r>
              <a:rPr b="0" sz="1275" i="0" u="none">
                <a:solidFill>
                  <a:srgbClr val="334155"/>
                </a:solidFill>
                <a:latin typeface="Inter"/>
              </a:rPr>
              <a:t> Consolidate market presence, emphasize unit economics, and deliver a clear investor call-to-action.</a:t>
            </a:r>
          </a:p>
        </p:txBody>
      </p:sp>
      <p:pic>
        <p:nvPicPr>
          <p:cNvPr id="7" name="Picture 6" descr="imag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24000" y="2424112"/>
            <a:ext cx="209550" cy="219075"/>
          </a:xfrm>
          <a:prstGeom prst="rect">
            <a:avLst/>
          </a:prstGeom>
        </p:spPr>
      </p:pic>
      <p:pic>
        <p:nvPicPr>
          <p:cNvPr id="8" name="Picture 7" descr="image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24000" y="3119437"/>
            <a:ext cx="209550" cy="219075"/>
          </a:xfrm>
          <a:prstGeom prst="rect">
            <a:avLst/>
          </a:prstGeom>
        </p:spPr>
      </p:pic>
      <p:pic>
        <p:nvPicPr>
          <p:cNvPr id="9" name="Picture 8" descr="image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524000" y="3814762"/>
            <a:ext cx="209550" cy="219075"/>
          </a:xfrm>
          <a:prstGeom prst="rect">
            <a:avLst/>
          </a:prstGeom>
        </p:spPr>
      </p:pic>
      <p:pic>
        <p:nvPicPr>
          <p:cNvPr id="10" name="Picture 9" descr="image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524000" y="4510087"/>
            <a:ext cx="180975" cy="219075"/>
          </a:xfrm>
          <a:prstGeom prst="rect">
            <a:avLst/>
          </a:prstGeom>
        </p:spPr>
      </p:pic>
      <p:sp>
        <p:nvSpPr>
          <p:cNvPr id="11" name="TextBox 10"/>
          <p:cNvSpPr txBox="1"/>
          <p:nvPr/>
        </p:nvSpPr>
        <p:spPr>
          <a:xfrm>
            <a:off x="571500" y="476250"/>
            <a:ext cx="11601450" cy="438150"/>
          </a:xfrm>
          <a:prstGeom prst="rect">
            <a:avLst/>
          </a:prstGeom>
          <a:noFill/>
        </p:spPr>
        <p:txBody>
          <a:bodyPr wrap="square" lIns="0" rIns="0" tIns="0" bIns="0" anchor="t">
            <a:spAutoFit/>
          </a:bodyPr>
          <a:lstStyle/>
          <a:p>
            <a:pPr algn="l"/>
            <a:r>
              <a:rPr b="1" sz="2700" i="0" u="none">
                <a:solidFill>
                  <a:srgbClr val="121212"/>
                </a:solidFill>
                <a:latin typeface="Space Grotesk"/>
              </a:rPr>
              <a:t>Strategic Presentation Framework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bg>
      <p:bgPr>
        <a:solidFill>
          <a:srgbClr val="F8F6F0"/>
        </a:solidFill>
        <a:effectLst/>
      </p:bgPr>
    </p:bg>
    <p:spTree>
      <p:nvGrpSpPr>
        <p:cNvPr id="1" name=""/>
        <p:cNvGrpSpPr/>
        <p:nvPr/>
      </p:nvGrpSpPr>
      <p:grpSpPr/>
      <p:pic>
        <p:nvPicPr>
          <p:cNvPr id="2" name="Picture 1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Picture 2" descr="imag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86500" y="1981200"/>
            <a:ext cx="5334000" cy="3619500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571500" y="1981200"/>
            <a:ext cx="5334000" cy="485775"/>
          </a:xfrm>
          <a:prstGeom prst="rect">
            <a:avLst/>
          </a:prstGeom>
          <a:noFill/>
        </p:spPr>
        <p:txBody>
          <a:bodyPr wrap="square" lIns="0" rIns="0" tIns="0" bIns="0" anchor="t">
            <a:spAutoFit/>
          </a:bodyPr>
          <a:lstStyle/>
          <a:p>
            <a:pPr algn="l">
              <a:lnSpc>
                <a:spcPts val="1912"/>
              </a:lnSpc>
            </a:pPr>
            <a:r>
              <a:rPr b="1" sz="1275" i="0" u="none">
                <a:solidFill>
                  <a:srgbClr val="334155"/>
                </a:solidFill>
                <a:latin typeface="Inter"/>
              </a:rPr>
              <a:t>Limited Scarcity Drops:</a:t>
            </a:r>
            <a:r>
              <a:rPr b="0" sz="1275" i="0" u="none">
                <a:solidFill>
                  <a:srgbClr val="334155"/>
                </a:solidFill>
                <a:latin typeface="Inter"/>
              </a:rPr>
              <a:t> Heavyweight organic t-shirts (180–220 gsm), hoodies, and custom skate decks released in curated drops.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571500" y="2619375"/>
            <a:ext cx="5334000" cy="485775"/>
          </a:xfrm>
          <a:prstGeom prst="rect">
            <a:avLst/>
          </a:prstGeom>
          <a:noFill/>
        </p:spPr>
        <p:txBody>
          <a:bodyPr wrap="square" lIns="0" rIns="0" tIns="0" bIns="0" anchor="t">
            <a:spAutoFit/>
          </a:bodyPr>
          <a:lstStyle/>
          <a:p>
            <a:pPr algn="l">
              <a:lnSpc>
                <a:spcPts val="1912"/>
              </a:lnSpc>
            </a:pPr>
            <a:r>
              <a:rPr b="1" sz="1275" i="0" u="none">
                <a:solidFill>
                  <a:srgbClr val="334155"/>
                </a:solidFill>
                <a:latin typeface="Inter"/>
              </a:rPr>
              <a:t>Authentic Skate Lineage:</a:t>
            </a:r>
            <a:r>
              <a:rPr b="0" sz="1275" i="0" u="none">
                <a:solidFill>
                  <a:srgbClr val="334155"/>
                </a:solidFill>
                <a:latin typeface="Inter"/>
              </a:rPr>
              <a:t> Apparel engineered specifically for durability and functional skate movement.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71500" y="3257550"/>
            <a:ext cx="5334000" cy="485775"/>
          </a:xfrm>
          <a:prstGeom prst="rect">
            <a:avLst/>
          </a:prstGeom>
          <a:noFill/>
        </p:spPr>
        <p:txBody>
          <a:bodyPr wrap="square" lIns="0" rIns="0" tIns="0" bIns="0" anchor="t">
            <a:spAutoFit/>
          </a:bodyPr>
          <a:lstStyle/>
          <a:p>
            <a:pPr algn="l">
              <a:lnSpc>
                <a:spcPts val="1912"/>
              </a:lnSpc>
            </a:pPr>
            <a:r>
              <a:rPr b="1" sz="1275" i="0" u="none">
                <a:solidFill>
                  <a:srgbClr val="334155"/>
                </a:solidFill>
                <a:latin typeface="Inter"/>
              </a:rPr>
              <a:t>100% Circular Sourcing:</a:t>
            </a:r>
            <a:r>
              <a:rPr b="0" sz="1275" i="0" u="none">
                <a:solidFill>
                  <a:srgbClr val="334155"/>
                </a:solidFill>
                <a:latin typeface="Inter"/>
              </a:rPr>
              <a:t> GOTS-certified organic cotton, non-toxic water inks, and zero plastic packaging.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571500" y="3895725"/>
            <a:ext cx="5334000" cy="485775"/>
          </a:xfrm>
          <a:prstGeom prst="rect">
            <a:avLst/>
          </a:prstGeom>
          <a:noFill/>
        </p:spPr>
        <p:txBody>
          <a:bodyPr wrap="square" lIns="0" rIns="0" tIns="0" bIns="0" anchor="t">
            <a:spAutoFit/>
          </a:bodyPr>
          <a:lstStyle/>
          <a:p>
            <a:pPr algn="l">
              <a:lnSpc>
                <a:spcPts val="1912"/>
              </a:lnSpc>
            </a:pPr>
            <a:r>
              <a:rPr b="1" sz="1275" i="0" u="none">
                <a:solidFill>
                  <a:srgbClr val="334155"/>
                </a:solidFill>
                <a:latin typeface="Inter"/>
              </a:rPr>
              <a:t>Radical Cost Transparency:</a:t>
            </a:r>
            <a:r>
              <a:rPr b="0" sz="1275" i="0" u="none">
                <a:solidFill>
                  <a:srgbClr val="334155"/>
                </a:solidFill>
                <a:latin typeface="Inter"/>
              </a:rPr>
              <a:t> Direct breakdown of exact material, labor, transport, and profit margins.</a:t>
            </a:r>
          </a:p>
        </p:txBody>
      </p:sp>
      <p:pic>
        <p:nvPicPr>
          <p:cNvPr id="8" name="Picture 7" descr="image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96025" y="1990725"/>
            <a:ext cx="5314950" cy="3600450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571500" y="476250"/>
            <a:ext cx="11601450" cy="438150"/>
          </a:xfrm>
          <a:prstGeom prst="rect">
            <a:avLst/>
          </a:prstGeom>
          <a:noFill/>
        </p:spPr>
        <p:txBody>
          <a:bodyPr wrap="square" lIns="0" rIns="0" tIns="0" bIns="0" anchor="t">
            <a:spAutoFit/>
          </a:bodyPr>
          <a:lstStyle/>
          <a:p>
            <a:pPr algn="l"/>
            <a:r>
              <a:rPr b="1" sz="2700" i="0" u="none">
                <a:solidFill>
                  <a:srgbClr val="121212"/>
                </a:solidFill>
                <a:latin typeface="Space Grotesk"/>
              </a:rPr>
              <a:t>Product Strategy &amp; Scarcity Model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bg>
      <p:bgPr>
        <a:solidFill>
          <a:srgbClr val="F8F6F0"/>
        </a:solidFill>
        <a:effectLst/>
      </p:bgPr>
    </p:bg>
    <p:spTree>
      <p:nvGrpSpPr>
        <p:cNvPr id="1" name=""/>
        <p:cNvGrpSpPr/>
        <p:nvPr/>
      </p:nvGrpSpPr>
      <p:grpSpPr/>
      <p:pic>
        <p:nvPicPr>
          <p:cNvPr id="2" name="Picture 1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Picture 2" descr="imag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1500" y="2428875"/>
            <a:ext cx="3530649" cy="2724150"/>
          </a:xfrm>
          <a:prstGeom prst="rect">
            <a:avLst/>
          </a:prstGeom>
        </p:spPr>
      </p:pic>
      <p:pic>
        <p:nvPicPr>
          <p:cNvPr id="4" name="Picture 3" descr="image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30749" y="2428875"/>
            <a:ext cx="3530649" cy="2724150"/>
          </a:xfrm>
          <a:prstGeom prst="rect">
            <a:avLst/>
          </a:prstGeom>
        </p:spPr>
      </p:pic>
      <p:pic>
        <p:nvPicPr>
          <p:cNvPr id="5" name="Picture 4" descr="image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089999" y="2428875"/>
            <a:ext cx="3530649" cy="272415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866775" y="3362325"/>
            <a:ext cx="3087104" cy="295275"/>
          </a:xfrm>
          <a:prstGeom prst="rect">
            <a:avLst/>
          </a:prstGeom>
          <a:noFill/>
        </p:spPr>
        <p:txBody>
          <a:bodyPr wrap="square" lIns="0" rIns="0" tIns="0" bIns="0" anchor="t">
            <a:spAutoFit/>
          </a:bodyPr>
          <a:lstStyle/>
          <a:p>
            <a:pPr algn="l"/>
            <a:r>
              <a:rPr b="1" sz="1800" i="0" u="none">
                <a:solidFill>
                  <a:srgbClr val="121212"/>
                </a:solidFill>
                <a:latin typeface="Space Grotesk"/>
              </a:rPr>
              <a:t>E-Commerce Launch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866775" y="3771900"/>
            <a:ext cx="2940099" cy="971550"/>
          </a:xfrm>
          <a:prstGeom prst="rect">
            <a:avLst/>
          </a:prstGeom>
          <a:noFill/>
        </p:spPr>
        <p:txBody>
          <a:bodyPr wrap="square" lIns="0" rIns="0" tIns="0" bIns="0" anchor="t">
            <a:spAutoFit/>
          </a:bodyPr>
          <a:lstStyle/>
          <a:p>
            <a:pPr algn="l">
              <a:lnSpc>
                <a:spcPts val="1912"/>
              </a:lnSpc>
            </a:pPr>
            <a:r>
              <a:rPr b="0" sz="1275" i="0" u="none">
                <a:solidFill>
                  <a:srgbClr val="334155"/>
                </a:solidFill>
                <a:latin typeface="Inter"/>
              </a:rPr>
              <a:t>Launch Shopify store with 12 SKUs within 9 months; achieve 3,500 orders and £60,000 revenue in Year 1.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4626024" y="3362325"/>
            <a:ext cx="3087104" cy="295275"/>
          </a:xfrm>
          <a:prstGeom prst="rect">
            <a:avLst/>
          </a:prstGeom>
          <a:noFill/>
        </p:spPr>
        <p:txBody>
          <a:bodyPr wrap="square" lIns="0" rIns="0" tIns="0" bIns="0" anchor="t">
            <a:spAutoFit/>
          </a:bodyPr>
          <a:lstStyle/>
          <a:p>
            <a:pPr algn="l"/>
            <a:r>
              <a:rPr b="1" sz="1800" i="0" u="none">
                <a:solidFill>
                  <a:srgbClr val="121212"/>
                </a:solidFill>
                <a:latin typeface="Space Grotesk"/>
              </a:rPr>
              <a:t>Organic Sourcing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4626024" y="3771900"/>
            <a:ext cx="2940099" cy="728662"/>
          </a:xfrm>
          <a:prstGeom prst="rect">
            <a:avLst/>
          </a:prstGeom>
          <a:noFill/>
        </p:spPr>
        <p:txBody>
          <a:bodyPr wrap="square" lIns="0" rIns="0" tIns="0" bIns="0" anchor="t">
            <a:spAutoFit/>
          </a:bodyPr>
          <a:lstStyle/>
          <a:p>
            <a:pPr algn="l">
              <a:lnSpc>
                <a:spcPts val="1912"/>
              </a:lnSpc>
            </a:pPr>
            <a:r>
              <a:rPr b="0" sz="1275" i="0" u="none">
                <a:solidFill>
                  <a:srgbClr val="334155"/>
                </a:solidFill>
                <a:latin typeface="Inter"/>
              </a:rPr>
              <a:t>Source 100% of cotton from certified organic or recycled suppliers by the conclusion of Year 1.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8385274" y="3362325"/>
            <a:ext cx="3087104" cy="295275"/>
          </a:xfrm>
          <a:prstGeom prst="rect">
            <a:avLst/>
          </a:prstGeom>
          <a:noFill/>
        </p:spPr>
        <p:txBody>
          <a:bodyPr wrap="square" lIns="0" rIns="0" tIns="0" bIns="0" anchor="t">
            <a:spAutoFit/>
          </a:bodyPr>
          <a:lstStyle/>
          <a:p>
            <a:pPr algn="l"/>
            <a:r>
              <a:rPr b="1" sz="1800" i="0" u="none">
                <a:solidFill>
                  <a:srgbClr val="121212"/>
                </a:solidFill>
                <a:latin typeface="Space Grotesk"/>
              </a:rPr>
              <a:t>Retention &amp; Profit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8385274" y="3771900"/>
            <a:ext cx="2940099" cy="971550"/>
          </a:xfrm>
          <a:prstGeom prst="rect">
            <a:avLst/>
          </a:prstGeom>
          <a:noFill/>
        </p:spPr>
        <p:txBody>
          <a:bodyPr wrap="square" lIns="0" rIns="0" tIns="0" bIns="0" anchor="t">
            <a:spAutoFit/>
          </a:bodyPr>
          <a:lstStyle/>
          <a:p>
            <a:pPr algn="l">
              <a:lnSpc>
                <a:spcPts val="1912"/>
              </a:lnSpc>
            </a:pPr>
            <a:r>
              <a:rPr b="0" sz="1275" i="0" u="none">
                <a:solidFill>
                  <a:srgbClr val="334155"/>
                </a:solidFill>
                <a:latin typeface="Inter"/>
              </a:rPr>
              <a:t>Reach a 25% customer repeat-purchase rate by Year 2 and hit monthly operational break-even by Month 20.</a:t>
            </a:r>
          </a:p>
        </p:txBody>
      </p:sp>
      <p:pic>
        <p:nvPicPr>
          <p:cNvPr id="12" name="Picture 11" descr="image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66775" y="2762250"/>
            <a:ext cx="381000" cy="381000"/>
          </a:xfrm>
          <a:prstGeom prst="rect">
            <a:avLst/>
          </a:prstGeom>
        </p:spPr>
      </p:pic>
      <p:pic>
        <p:nvPicPr>
          <p:cNvPr id="13" name="Picture 12" descr="image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26024" y="2762250"/>
            <a:ext cx="381000" cy="381000"/>
          </a:xfrm>
          <a:prstGeom prst="rect">
            <a:avLst/>
          </a:prstGeom>
        </p:spPr>
      </p:pic>
      <p:pic>
        <p:nvPicPr>
          <p:cNvPr id="14" name="Picture 13" descr="image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385274" y="2762250"/>
            <a:ext cx="381000" cy="381000"/>
          </a:xfrm>
          <a:prstGeom prst="rect">
            <a:avLst/>
          </a:prstGeom>
        </p:spPr>
      </p:pic>
      <p:sp>
        <p:nvSpPr>
          <p:cNvPr id="15" name="TextBox 14"/>
          <p:cNvSpPr txBox="1"/>
          <p:nvPr/>
        </p:nvSpPr>
        <p:spPr>
          <a:xfrm>
            <a:off x="571500" y="476250"/>
            <a:ext cx="11601450" cy="438150"/>
          </a:xfrm>
          <a:prstGeom prst="rect">
            <a:avLst/>
          </a:prstGeom>
          <a:noFill/>
        </p:spPr>
        <p:txBody>
          <a:bodyPr wrap="square" lIns="0" rIns="0" tIns="0" bIns="0" anchor="t">
            <a:spAutoFit/>
          </a:bodyPr>
          <a:lstStyle/>
          <a:p>
            <a:pPr algn="l"/>
            <a:r>
              <a:rPr b="1" sz="2700" i="0" u="none">
                <a:solidFill>
                  <a:srgbClr val="121212"/>
                </a:solidFill>
                <a:latin typeface="Space Grotesk"/>
              </a:rPr>
              <a:t>SMART Business Objectives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bg>
      <p:bgPr>
        <a:solidFill>
          <a:srgbClr val="F8F6F0"/>
        </a:solidFill>
        <a:effectLst/>
      </p:bgPr>
    </p:bg>
    <p:spTree>
      <p:nvGrpSpPr>
        <p:cNvPr id="1" name=""/>
        <p:cNvGrpSpPr/>
        <p:nvPr/>
      </p:nvGrpSpPr>
      <p:grpSpPr/>
      <p:pic>
        <p:nvPicPr>
          <p:cNvPr id="2" name="Picture 1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Rounded Rectangle 2"/>
          <p:cNvSpPr/>
          <p:nvPr/>
        </p:nvSpPr>
        <p:spPr>
          <a:xfrm>
            <a:off x="571500" y="1909762"/>
            <a:ext cx="11049000" cy="3762375"/>
          </a:xfrm>
          <a:prstGeom prst="roundRect">
            <a:avLst>
              <a:gd name="adj" fmla="val 0"/>
            </a:avLst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graphicFrame>
        <p:nvGraphicFramePr>
          <p:cNvPr id="4" name="Table 3"/>
          <p:cNvGraphicFramePr>
            <a:graphicFrameLocks noGrp="1"/>
          </p:cNvGraphicFramePr>
          <p:nvPr/>
        </p:nvGraphicFramePr>
        <p:xfrm>
          <a:off x="571500" y="1909762"/>
          <a:ext cx="11039472" cy="376237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  <a:lnL>
                  <a:noFill/>
                </a:lnL>
                <a:lnR>
                  <a:noFill/>
                </a:lnR>
                <a:lnT>
                  <a:noFill/>
                </a:lnT>
                <a:lnB>
                  <a:noFill/>
                </a:lnB>
                <a:lnV>
                  <a:noFill/>
                </a:lnV>
                <a:lnH>
                  <a:noFill/>
                </a:lnH>
              </a:tblPr>
              <a:tblGrid>
                <a:gridCol w="1428005"/>
                <a:gridCol w="1623714"/>
                <a:gridCol w="1528167"/>
                <a:gridCol w="3088778"/>
                <a:gridCol w="3370808"/>
              </a:tblGrid>
              <a:tr h="752475">
                <a:tc>
                  <a:txBody>
                    <a:bodyPr/>
                    <a:lstStyle/>
                    <a:p>
                      <a:pPr algn="l"/>
                      <a:r>
                        <a:rPr b="1" sz="1200" i="0" u="none">
                          <a:solidFill>
                            <a:srgbClr val="FFFFFF"/>
                          </a:solidFill>
                          <a:latin typeface="Space Grotesk"/>
                        </a:rPr>
                        <a:t>Category</a:t>
                      </a:r>
                    </a:p>
                  </a:txBody>
                  <a:tcPr anchor="ctr" marL="63500" marR="63500" marT="25400" marB="2540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121212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b="1" sz="1200" i="0" u="none">
                          <a:solidFill>
                            <a:srgbClr val="FFFFFF"/>
                          </a:solidFill>
                          <a:latin typeface="Space Grotesk"/>
                        </a:rPr>
                        <a:t>Competitors</a:t>
                      </a:r>
                    </a:p>
                  </a:txBody>
                  <a:tcPr anchor="ctr" marL="63500" marR="63500" marT="25400" marB="2540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121212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b="1" sz="1200" i="0" u="none">
                          <a:solidFill>
                            <a:srgbClr val="FFFFFF"/>
                          </a:solidFill>
                          <a:latin typeface="Space Grotesk"/>
                        </a:rPr>
                        <a:t>Price Points</a:t>
                      </a:r>
                    </a:p>
                  </a:txBody>
                  <a:tcPr anchor="ctr" marL="63500" marR="63500" marT="25400" marB="2540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121212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b="1" sz="1200" i="0" u="none">
                          <a:solidFill>
                            <a:srgbClr val="FFFFFF"/>
                          </a:solidFill>
                          <a:latin typeface="Space Grotesk"/>
                        </a:rPr>
                        <a:t>Sustainability Standard</a:t>
                      </a:r>
                    </a:p>
                  </a:txBody>
                  <a:tcPr anchor="ctr" marL="63500" marR="63500" marT="25400" marB="2540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121212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b="1" sz="1200" i="0" u="none">
                          <a:solidFill>
                            <a:srgbClr val="FFFFFF"/>
                          </a:solidFill>
                          <a:latin typeface="Space Grotesk"/>
                        </a:rPr>
                        <a:t>Strategic Vulnerability</a:t>
                      </a:r>
                    </a:p>
                  </a:txBody>
                  <a:tcPr anchor="ctr" marL="63500" marR="63500" marT="25400" marB="2540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121212"/>
                    </a:solidFill>
                  </a:tcPr>
                </a:tc>
              </a:tr>
              <a:tr h="752475">
                <a:tc>
                  <a:txBody>
                    <a:bodyPr/>
                    <a:lstStyle/>
                    <a:p>
                      <a:pPr algn="l"/>
                      <a:r>
                        <a:rPr b="1" sz="1125" i="0" u="none">
                          <a:solidFill>
                            <a:srgbClr val="334155"/>
                          </a:solidFill>
                          <a:latin typeface="Inter"/>
                        </a:rPr>
                        <a:t>Cult Skatewear</a:t>
                      </a:r>
                    </a:p>
                  </a:txBody>
                  <a:tcPr anchor="ctr" marL="63500" marR="63500" marT="25400" marB="2540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b="0" sz="1125" i="0" u="none">
                          <a:solidFill>
                            <a:srgbClr val="334155"/>
                          </a:solidFill>
                          <a:latin typeface="Inter"/>
                        </a:rPr>
                        <a:t>Palace, Stüssy</a:t>
                      </a:r>
                    </a:p>
                  </a:txBody>
                  <a:tcPr anchor="ctr" marL="63500" marR="63500" marT="25400" marB="2540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b="0" sz="1125" i="0" u="none">
                          <a:solidFill>
                            <a:srgbClr val="334155"/>
                          </a:solidFill>
                          <a:latin typeface="Inter"/>
                        </a:rPr>
                        <a:t>Hoodies £130-155</a:t>
                      </a:r>
                      <a:r>
                        <a:t>
</a:t>
                      </a:r>
                      <a:r>
                        <a:rPr b="0" sz="1125" i="0" u="none">
                          <a:solidFill>
                            <a:srgbClr val="334155"/>
                          </a:solidFill>
                          <a:latin typeface="Inter"/>
                        </a:rPr>
                        <a:t>
         Tees £45-80</a:t>
                      </a:r>
                    </a:p>
                  </a:txBody>
                  <a:tcPr anchor="ctr" marL="63500" marR="63500" marT="25400" marB="2540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b="0" sz="1125" i="0" u="none">
                          <a:solidFill>
                            <a:srgbClr val="334155"/>
                          </a:solidFill>
                          <a:latin typeface="Inter"/>
                        </a:rPr>
                        <a:t>Unverified / No fibre traceability</a:t>
                      </a:r>
                    </a:p>
                  </a:txBody>
                  <a:tcPr anchor="ctr" marL="63500" marR="63500" marT="25400" marB="2540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b="0" sz="1125" i="0" u="none">
                          <a:solidFill>
                            <a:srgbClr val="334155"/>
                          </a:solidFill>
                          <a:latin typeface="Inter"/>
                        </a:rPr>
                        <a:t>High markups, vulnerable to green transition</a:t>
                      </a:r>
                    </a:p>
                  </a:txBody>
                  <a:tcPr anchor="ctr" marL="63500" marR="63500" marT="25400" marB="2540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</a:tr>
              <a:tr h="752475">
                <a:tc>
                  <a:txBody>
                    <a:bodyPr/>
                    <a:lstStyle/>
                    <a:p>
                      <a:pPr algn="l"/>
                      <a:r>
                        <a:rPr b="1" sz="1125" i="0" u="none">
                          <a:solidFill>
                            <a:srgbClr val="334155"/>
                          </a:solidFill>
                          <a:latin typeface="Inter"/>
                        </a:rPr>
                        <a:t>Eco-Luxury</a:t>
                      </a:r>
                    </a:p>
                  </a:txBody>
                  <a:tcPr anchor="ctr" marL="63500" marR="63500" marT="25400" marB="2540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b="0" sz="1125" i="0" u="none">
                          <a:solidFill>
                            <a:srgbClr val="334155"/>
                          </a:solidFill>
                          <a:latin typeface="Inter"/>
                        </a:rPr>
                        <a:t>Pangaia, Noah NYC</a:t>
                      </a:r>
                    </a:p>
                  </a:txBody>
                  <a:tcPr anchor="ctr" marL="63500" marR="63500" marT="25400" marB="2540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b="0" sz="1125" i="0" u="none">
                          <a:solidFill>
                            <a:srgbClr val="334155"/>
                          </a:solidFill>
                          <a:latin typeface="Inter"/>
                        </a:rPr>
                        <a:t>Hoodies £140-220</a:t>
                      </a:r>
                      <a:r>
                        <a:t>
</a:t>
                      </a:r>
                      <a:r>
                        <a:rPr b="0" sz="1125" i="0" u="none">
                          <a:solidFill>
                            <a:srgbClr val="334155"/>
                          </a:solidFill>
                          <a:latin typeface="Inter"/>
                        </a:rPr>
                        <a:t>
         Tees £70-90</a:t>
                      </a:r>
                    </a:p>
                  </a:txBody>
                  <a:tcPr anchor="ctr" marL="63500" marR="63500" marT="25400" marB="2540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b="0" sz="1125" i="0" u="none">
                          <a:solidFill>
                            <a:srgbClr val="334155"/>
                          </a:solidFill>
                          <a:latin typeface="Inter"/>
                        </a:rPr>
                        <a:t>Certified B-Corp / Fair Wear Leader</a:t>
                      </a:r>
                    </a:p>
                  </a:txBody>
                  <a:tcPr anchor="ctr" marL="63500" marR="63500" marT="25400" marB="2540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b="0" sz="1125" i="0" u="none">
                          <a:solidFill>
                            <a:srgbClr val="334155"/>
                          </a:solidFill>
                          <a:latin typeface="Inter"/>
                        </a:rPr>
                        <a:t>Excludes core youth demographic (£0–50 range)</a:t>
                      </a:r>
                    </a:p>
                  </a:txBody>
                  <a:tcPr anchor="ctr" marL="63500" marR="63500" marT="25400" marB="2540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</a:tr>
              <a:tr h="752475">
                <a:tc>
                  <a:txBody>
                    <a:bodyPr/>
                    <a:lstStyle/>
                    <a:p>
                      <a:pPr algn="l"/>
                      <a:r>
                        <a:rPr b="1" sz="1125" i="0" u="none">
                          <a:solidFill>
                            <a:srgbClr val="334155"/>
                          </a:solidFill>
                          <a:latin typeface="Inter"/>
                        </a:rPr>
                        <a:t>Fast Fashion</a:t>
                      </a:r>
                    </a:p>
                  </a:txBody>
                  <a:tcPr anchor="ctr" marL="63500" marR="63500" marT="25400" marB="2540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b="0" sz="1125" i="0" u="none">
                          <a:solidFill>
                            <a:srgbClr val="334155"/>
                          </a:solidFill>
                          <a:latin typeface="Inter"/>
                        </a:rPr>
                        <a:t>Boohoo, Shein</a:t>
                      </a:r>
                    </a:p>
                  </a:txBody>
                  <a:tcPr anchor="ctr" marL="63500" marR="63500" marT="25400" marB="2540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b="0" sz="1125" i="0" u="none">
                          <a:solidFill>
                            <a:srgbClr val="334155"/>
                          </a:solidFill>
                          <a:latin typeface="Inter"/>
                        </a:rPr>
                        <a:t>Hoodies £18-30</a:t>
                      </a:r>
                      <a:r>
                        <a:t>
</a:t>
                      </a:r>
                      <a:r>
                        <a:rPr b="0" sz="1125" i="0" u="none">
                          <a:solidFill>
                            <a:srgbClr val="334155"/>
                          </a:solidFill>
                          <a:latin typeface="Inter"/>
                        </a:rPr>
                        <a:t>
         Tees £8-15</a:t>
                      </a:r>
                    </a:p>
                  </a:txBody>
                  <a:tcPr anchor="ctr" marL="63500" marR="63500" marT="25400" marB="2540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b="0" sz="1125" i="0" u="none">
                          <a:solidFill>
                            <a:srgbClr val="334155"/>
                          </a:solidFill>
                          <a:latin typeface="Inter"/>
                        </a:rPr>
                        <a:t>High risk of greenwashing claims</a:t>
                      </a:r>
                    </a:p>
                  </a:txBody>
                  <a:tcPr anchor="ctr" marL="63500" marR="63500" marT="25400" marB="2540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b="0" sz="1125" i="0" u="none">
                          <a:solidFill>
                            <a:srgbClr val="334155"/>
                          </a:solidFill>
                          <a:latin typeface="Inter"/>
                        </a:rPr>
                        <a:t>Fails on quality, durability, and ethics</a:t>
                      </a:r>
                    </a:p>
                  </a:txBody>
                  <a:tcPr anchor="ctr" marL="63500" marR="63500" marT="25400" marB="2540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</a:tr>
              <a:tr h="752475">
                <a:tc>
                  <a:txBody>
                    <a:bodyPr/>
                    <a:lstStyle/>
                    <a:p>
                      <a:pPr algn="l"/>
                      <a:r>
                        <a:rPr b="1" sz="1125" i="0" u="none">
                          <a:solidFill>
                            <a:srgbClr val="334155"/>
                          </a:solidFill>
                          <a:latin typeface="Inter"/>
                        </a:rPr>
                        <a:t>PUSH MONGO</a:t>
                      </a:r>
                    </a:p>
                  </a:txBody>
                  <a:tcPr anchor="ctr" marL="63500" marR="63500" marT="25400" marB="2540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b="0" sz="1125" i="0" u="none">
                          <a:solidFill>
                            <a:srgbClr val="334155"/>
                          </a:solidFill>
                          <a:latin typeface="Inter"/>
                        </a:rPr>
                        <a:t>Direct Streetwear</a:t>
                      </a:r>
                    </a:p>
                  </a:txBody>
                  <a:tcPr anchor="ctr" marL="63500" marR="63500" marT="25400" marB="2540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b="0" sz="1125" i="0" u="none">
                          <a:solidFill>
                            <a:srgbClr val="334155"/>
                          </a:solidFill>
                          <a:latin typeface="Inter"/>
                        </a:rPr>
                        <a:t>Hoodies £75-85</a:t>
                      </a:r>
                      <a:r>
                        <a:t>
</a:t>
                      </a:r>
                      <a:r>
                        <a:rPr b="0" sz="1125" i="0" u="none">
                          <a:solidFill>
                            <a:srgbClr val="334155"/>
                          </a:solidFill>
                          <a:latin typeface="Inter"/>
                        </a:rPr>
                        <a:t>
         Tees £38-45</a:t>
                      </a:r>
                    </a:p>
                  </a:txBody>
                  <a:tcPr anchor="ctr" marL="63500" marR="63500" marT="25400" marB="2540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b="0" sz="1125" i="0" u="none">
                          <a:solidFill>
                            <a:srgbClr val="334155"/>
                          </a:solidFill>
                          <a:latin typeface="Inter"/>
                        </a:rPr>
                        <a:t>100% GOTS Organic / Radical Transparency</a:t>
                      </a:r>
                    </a:p>
                  </a:txBody>
                  <a:tcPr anchor="ctr" marL="63500" marR="63500" marT="25400" marB="2540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b="0" sz="1125" i="0" u="none">
                          <a:solidFill>
                            <a:srgbClr val="334155"/>
                          </a:solidFill>
                          <a:latin typeface="Inter"/>
                        </a:rPr>
                        <a:t>Priced perfectly for Gen Z skate enthusiasts</a:t>
                      </a:r>
                    </a:p>
                  </a:txBody>
                  <a:tcPr anchor="ctr" marL="63500" marR="63500" marT="25400" marB="2540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</a:tr>
            </a:tbl>
          </a:graphicData>
        </a:graphic>
      </p:graphicFrame>
      <p:sp>
        <p:nvSpPr>
          <p:cNvPr id="5" name="Rectangle 4"/>
          <p:cNvSpPr/>
          <p:nvPr/>
        </p:nvSpPr>
        <p:spPr>
          <a:xfrm>
            <a:off x="576262" y="2409825"/>
            <a:ext cx="1428005" cy="9525"/>
          </a:xfrm>
          <a:prstGeom prst="rect">
            <a:avLst/>
          </a:prstGeom>
          <a:solidFill>
            <a:srgbClr val="E2E0D8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6" name="Rectangle 5"/>
          <p:cNvSpPr/>
          <p:nvPr/>
        </p:nvSpPr>
        <p:spPr>
          <a:xfrm>
            <a:off x="2004268" y="2409825"/>
            <a:ext cx="1623714" cy="9525"/>
          </a:xfrm>
          <a:prstGeom prst="rect">
            <a:avLst/>
          </a:prstGeom>
          <a:solidFill>
            <a:srgbClr val="E2E0D8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7" name="Rectangle 6"/>
          <p:cNvSpPr/>
          <p:nvPr/>
        </p:nvSpPr>
        <p:spPr>
          <a:xfrm>
            <a:off x="3627983" y="2409825"/>
            <a:ext cx="1528167" cy="9525"/>
          </a:xfrm>
          <a:prstGeom prst="rect">
            <a:avLst/>
          </a:prstGeom>
          <a:solidFill>
            <a:srgbClr val="E2E0D8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8" name="Rectangle 7"/>
          <p:cNvSpPr/>
          <p:nvPr/>
        </p:nvSpPr>
        <p:spPr>
          <a:xfrm>
            <a:off x="5156150" y="2409825"/>
            <a:ext cx="3088778" cy="9525"/>
          </a:xfrm>
          <a:prstGeom prst="rect">
            <a:avLst/>
          </a:prstGeom>
          <a:solidFill>
            <a:srgbClr val="E2E0D8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9" name="Rectangle 8"/>
          <p:cNvSpPr/>
          <p:nvPr/>
        </p:nvSpPr>
        <p:spPr>
          <a:xfrm>
            <a:off x="8244929" y="2409825"/>
            <a:ext cx="3370808" cy="9525"/>
          </a:xfrm>
          <a:prstGeom prst="rect">
            <a:avLst/>
          </a:prstGeom>
          <a:solidFill>
            <a:srgbClr val="E2E0D8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0" name="Rectangle 9"/>
          <p:cNvSpPr/>
          <p:nvPr/>
        </p:nvSpPr>
        <p:spPr>
          <a:xfrm>
            <a:off x="576262" y="3328987"/>
            <a:ext cx="1428005" cy="9525"/>
          </a:xfrm>
          <a:prstGeom prst="rect">
            <a:avLst/>
          </a:prstGeom>
          <a:solidFill>
            <a:srgbClr val="E2E0D8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1" name="Rectangle 10"/>
          <p:cNvSpPr/>
          <p:nvPr/>
        </p:nvSpPr>
        <p:spPr>
          <a:xfrm>
            <a:off x="2004268" y="3328987"/>
            <a:ext cx="1623714" cy="9525"/>
          </a:xfrm>
          <a:prstGeom prst="rect">
            <a:avLst/>
          </a:prstGeom>
          <a:solidFill>
            <a:srgbClr val="E2E0D8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2" name="Rectangle 11"/>
          <p:cNvSpPr/>
          <p:nvPr/>
        </p:nvSpPr>
        <p:spPr>
          <a:xfrm>
            <a:off x="3627983" y="3328987"/>
            <a:ext cx="1528167" cy="9525"/>
          </a:xfrm>
          <a:prstGeom prst="rect">
            <a:avLst/>
          </a:prstGeom>
          <a:solidFill>
            <a:srgbClr val="E2E0D8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3" name="Rectangle 12"/>
          <p:cNvSpPr/>
          <p:nvPr/>
        </p:nvSpPr>
        <p:spPr>
          <a:xfrm>
            <a:off x="5156150" y="3328987"/>
            <a:ext cx="3088778" cy="9525"/>
          </a:xfrm>
          <a:prstGeom prst="rect">
            <a:avLst/>
          </a:prstGeom>
          <a:solidFill>
            <a:srgbClr val="E2E0D8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4" name="Rectangle 13"/>
          <p:cNvSpPr/>
          <p:nvPr/>
        </p:nvSpPr>
        <p:spPr>
          <a:xfrm>
            <a:off x="8244929" y="3328987"/>
            <a:ext cx="3370808" cy="9525"/>
          </a:xfrm>
          <a:prstGeom prst="rect">
            <a:avLst/>
          </a:prstGeom>
          <a:solidFill>
            <a:srgbClr val="E2E0D8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5" name="Rectangle 14"/>
          <p:cNvSpPr/>
          <p:nvPr/>
        </p:nvSpPr>
        <p:spPr>
          <a:xfrm>
            <a:off x="576262" y="4248150"/>
            <a:ext cx="1428005" cy="9525"/>
          </a:xfrm>
          <a:prstGeom prst="rect">
            <a:avLst/>
          </a:prstGeom>
          <a:solidFill>
            <a:srgbClr val="E2E0D8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6" name="Rectangle 15"/>
          <p:cNvSpPr/>
          <p:nvPr/>
        </p:nvSpPr>
        <p:spPr>
          <a:xfrm>
            <a:off x="2004268" y="4248150"/>
            <a:ext cx="1623714" cy="9525"/>
          </a:xfrm>
          <a:prstGeom prst="rect">
            <a:avLst/>
          </a:prstGeom>
          <a:solidFill>
            <a:srgbClr val="E2E0D8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7" name="Rectangle 16"/>
          <p:cNvSpPr/>
          <p:nvPr/>
        </p:nvSpPr>
        <p:spPr>
          <a:xfrm>
            <a:off x="3627983" y="4248150"/>
            <a:ext cx="1528167" cy="9525"/>
          </a:xfrm>
          <a:prstGeom prst="rect">
            <a:avLst/>
          </a:prstGeom>
          <a:solidFill>
            <a:srgbClr val="E2E0D8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8" name="Rectangle 17"/>
          <p:cNvSpPr/>
          <p:nvPr/>
        </p:nvSpPr>
        <p:spPr>
          <a:xfrm>
            <a:off x="5156150" y="4248150"/>
            <a:ext cx="3088778" cy="9525"/>
          </a:xfrm>
          <a:prstGeom prst="rect">
            <a:avLst/>
          </a:prstGeom>
          <a:solidFill>
            <a:srgbClr val="E2E0D8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9" name="Rectangle 18"/>
          <p:cNvSpPr/>
          <p:nvPr/>
        </p:nvSpPr>
        <p:spPr>
          <a:xfrm>
            <a:off x="8244929" y="4248150"/>
            <a:ext cx="3370808" cy="9525"/>
          </a:xfrm>
          <a:prstGeom prst="rect">
            <a:avLst/>
          </a:prstGeom>
          <a:solidFill>
            <a:srgbClr val="E2E0D8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20" name="Rectangle 19"/>
          <p:cNvSpPr/>
          <p:nvPr/>
        </p:nvSpPr>
        <p:spPr>
          <a:xfrm>
            <a:off x="576262" y="4953000"/>
            <a:ext cx="1428005" cy="9525"/>
          </a:xfrm>
          <a:prstGeom prst="rect">
            <a:avLst/>
          </a:prstGeom>
          <a:solidFill>
            <a:srgbClr val="E2E0D8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21" name="Rectangle 20"/>
          <p:cNvSpPr/>
          <p:nvPr/>
        </p:nvSpPr>
        <p:spPr>
          <a:xfrm>
            <a:off x="2004268" y="4953000"/>
            <a:ext cx="1623714" cy="9525"/>
          </a:xfrm>
          <a:prstGeom prst="rect">
            <a:avLst/>
          </a:prstGeom>
          <a:solidFill>
            <a:srgbClr val="E2E0D8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22" name="Rectangle 21"/>
          <p:cNvSpPr/>
          <p:nvPr/>
        </p:nvSpPr>
        <p:spPr>
          <a:xfrm>
            <a:off x="3627983" y="4953000"/>
            <a:ext cx="1528167" cy="9525"/>
          </a:xfrm>
          <a:prstGeom prst="rect">
            <a:avLst/>
          </a:prstGeom>
          <a:solidFill>
            <a:srgbClr val="E2E0D8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23" name="Rectangle 22"/>
          <p:cNvSpPr/>
          <p:nvPr/>
        </p:nvSpPr>
        <p:spPr>
          <a:xfrm>
            <a:off x="5156150" y="4953000"/>
            <a:ext cx="3088778" cy="9525"/>
          </a:xfrm>
          <a:prstGeom prst="rect">
            <a:avLst/>
          </a:prstGeom>
          <a:solidFill>
            <a:srgbClr val="E2E0D8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24" name="Rectangle 23"/>
          <p:cNvSpPr/>
          <p:nvPr/>
        </p:nvSpPr>
        <p:spPr>
          <a:xfrm>
            <a:off x="8244929" y="4953000"/>
            <a:ext cx="3370808" cy="9525"/>
          </a:xfrm>
          <a:prstGeom prst="rect">
            <a:avLst/>
          </a:prstGeom>
          <a:solidFill>
            <a:srgbClr val="E2E0D8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25" name="TextBox 24"/>
          <p:cNvSpPr txBox="1"/>
          <p:nvPr/>
        </p:nvSpPr>
        <p:spPr>
          <a:xfrm>
            <a:off x="571500" y="476250"/>
            <a:ext cx="11601450" cy="438150"/>
          </a:xfrm>
          <a:prstGeom prst="rect">
            <a:avLst/>
          </a:prstGeom>
          <a:noFill/>
        </p:spPr>
        <p:txBody>
          <a:bodyPr wrap="square" lIns="0" rIns="0" tIns="0" bIns="0" anchor="t">
            <a:spAutoFit/>
          </a:bodyPr>
          <a:lstStyle/>
          <a:p>
            <a:pPr algn="l"/>
            <a:r>
              <a:rPr b="1" sz="2700" i="0" u="none">
                <a:solidFill>
                  <a:srgbClr val="121212"/>
                </a:solidFill>
                <a:latin typeface="Space Grotesk"/>
              </a:rPr>
              <a:t>Competitive Landscape Analysis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bg>
      <p:bgPr>
        <a:solidFill>
          <a:srgbClr val="F8F6F0"/>
        </a:solidFill>
        <a:effectLst/>
      </p:bgPr>
    </p:bg>
    <p:spTree>
      <p:nvGrpSpPr>
        <p:cNvPr id="1" name=""/>
        <p:cNvGrpSpPr/>
        <p:nvPr/>
      </p:nvGrpSpPr>
      <p:grpSpPr/>
      <p:pic>
        <p:nvPicPr>
          <p:cNvPr id="2" name="Picture 1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Picture 2" descr="imag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1500" y="2428875"/>
            <a:ext cx="5334000" cy="2724150"/>
          </a:xfrm>
          <a:prstGeom prst="rect">
            <a:avLst/>
          </a:prstGeom>
        </p:spPr>
      </p:pic>
      <p:pic>
        <p:nvPicPr>
          <p:cNvPr id="4" name="Picture 3" descr="image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86500" y="2428875"/>
            <a:ext cx="5334000" cy="272415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885825" y="2743200"/>
            <a:ext cx="4940617" cy="295275"/>
          </a:xfrm>
          <a:prstGeom prst="rect">
            <a:avLst/>
          </a:prstGeom>
          <a:noFill/>
        </p:spPr>
        <p:txBody>
          <a:bodyPr wrap="square" lIns="0" rIns="0" tIns="0" bIns="0" anchor="t">
            <a:spAutoFit/>
          </a:bodyPr>
          <a:lstStyle/>
          <a:p>
            <a:pPr algn="l"/>
            <a:r>
              <a:rPr b="1" sz="1800" i="0" u="none">
                <a:solidFill>
                  <a:srgbClr val="10B981"/>
                </a:solidFill>
                <a:latin typeface="Space Grotesk"/>
              </a:rPr>
              <a:t>Strengths &amp; Opportunities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885825" y="3152775"/>
            <a:ext cx="4705350" cy="728662"/>
          </a:xfrm>
          <a:prstGeom prst="rect">
            <a:avLst/>
          </a:prstGeom>
          <a:noFill/>
        </p:spPr>
        <p:txBody>
          <a:bodyPr wrap="square" lIns="0" rIns="0" tIns="0" bIns="0" anchor="t">
            <a:spAutoFit/>
          </a:bodyPr>
          <a:lstStyle/>
          <a:p>
            <a:pPr algn="l">
              <a:lnSpc>
                <a:spcPts val="1912"/>
              </a:lnSpc>
            </a:pPr>
            <a:r>
              <a:rPr b="1" sz="1275" i="0" u="none">
                <a:solidFill>
                  <a:srgbClr val="334155"/>
                </a:solidFill>
                <a:latin typeface="Inter"/>
              </a:rPr>
              <a:t>Strengths:</a:t>
            </a:r>
            <a:r>
              <a:rPr b="0" sz="1275" i="0" u="none">
                <a:solidFill>
                  <a:srgbClr val="334155"/>
                </a:solidFill>
                <a:latin typeface="Inter"/>
              </a:rPr>
              <a:t> Genuine skate lineage, 60–75% DTC gross margin, and radical price transparency driving customer trust.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885825" y="3995737"/>
            <a:ext cx="4705350" cy="728662"/>
          </a:xfrm>
          <a:prstGeom prst="rect">
            <a:avLst/>
          </a:prstGeom>
          <a:noFill/>
        </p:spPr>
        <p:txBody>
          <a:bodyPr wrap="square" lIns="0" rIns="0" tIns="0" bIns="0" anchor="t">
            <a:spAutoFit/>
          </a:bodyPr>
          <a:lstStyle/>
          <a:p>
            <a:pPr algn="l">
              <a:lnSpc>
                <a:spcPts val="1912"/>
              </a:lnSpc>
            </a:pPr>
            <a:r>
              <a:rPr b="1" sz="1275" i="0" u="none">
                <a:solidFill>
                  <a:srgbClr val="334155"/>
                </a:solidFill>
                <a:latin typeface="Inter"/>
              </a:rPr>
              <a:t>Opportunities:</a:t>
            </a:r>
            <a:r>
              <a:rPr b="0" sz="1275" i="0" u="none">
                <a:solidFill>
                  <a:srgbClr val="334155"/>
                </a:solidFill>
                <a:latin typeface="Inter"/>
              </a:rPr>
              <a:t> £2B+ UK market; 73% of Gen Z prioritize ethical brands; launch circular garment take-back program by Year 3.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6600825" y="2743200"/>
            <a:ext cx="4940617" cy="295275"/>
          </a:xfrm>
          <a:prstGeom prst="rect">
            <a:avLst/>
          </a:prstGeom>
          <a:noFill/>
        </p:spPr>
        <p:txBody>
          <a:bodyPr wrap="square" lIns="0" rIns="0" tIns="0" bIns="0" anchor="t">
            <a:spAutoFit/>
          </a:bodyPr>
          <a:lstStyle/>
          <a:p>
            <a:pPr algn="l"/>
            <a:r>
              <a:rPr b="1" sz="1800" i="0" u="none">
                <a:solidFill>
                  <a:srgbClr val="EF4444"/>
                </a:solidFill>
                <a:latin typeface="Space Grotesk"/>
              </a:rPr>
              <a:t>Weaknesses &amp; Threats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6600825" y="3152775"/>
            <a:ext cx="4705350" cy="485775"/>
          </a:xfrm>
          <a:prstGeom prst="rect">
            <a:avLst/>
          </a:prstGeom>
          <a:noFill/>
        </p:spPr>
        <p:txBody>
          <a:bodyPr wrap="square" lIns="0" rIns="0" tIns="0" bIns="0" anchor="t">
            <a:spAutoFit/>
          </a:bodyPr>
          <a:lstStyle/>
          <a:p>
            <a:pPr algn="l">
              <a:lnSpc>
                <a:spcPts val="1912"/>
              </a:lnSpc>
            </a:pPr>
            <a:r>
              <a:rPr b="1" sz="1275" i="0" u="none">
                <a:solidFill>
                  <a:srgbClr val="334155"/>
                </a:solidFill>
                <a:latin typeface="Inter"/>
              </a:rPr>
              <a:t>Weaknesses:</a:t>
            </a:r>
            <a:r>
              <a:rPr b="0" sz="1275" i="0" u="none">
                <a:solidFill>
                  <a:srgbClr val="334155"/>
                </a:solidFill>
                <a:latin typeface="Inter"/>
              </a:rPr>
              <a:t> Lean seed capital (£25k); reliance on drop-model validation during early launches.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6600825" y="3752850"/>
            <a:ext cx="4705350" cy="485775"/>
          </a:xfrm>
          <a:prstGeom prst="rect">
            <a:avLst/>
          </a:prstGeom>
          <a:noFill/>
        </p:spPr>
        <p:txBody>
          <a:bodyPr wrap="square" lIns="0" rIns="0" tIns="0" bIns="0" anchor="t">
            <a:spAutoFit/>
          </a:bodyPr>
          <a:lstStyle/>
          <a:p>
            <a:pPr algn="l">
              <a:lnSpc>
                <a:spcPts val="1912"/>
              </a:lnSpc>
            </a:pPr>
            <a:r>
              <a:rPr b="1" sz="1275" i="0" u="none">
                <a:solidFill>
                  <a:srgbClr val="334155"/>
                </a:solidFill>
                <a:latin typeface="Inter"/>
              </a:rPr>
              <a:t>Threats:</a:t>
            </a:r>
            <a:r>
              <a:rPr b="0" sz="1275" i="0" u="none">
                <a:solidFill>
                  <a:srgbClr val="334155"/>
                </a:solidFill>
                <a:latin typeface="Inter"/>
              </a:rPr>
              <a:t> Organic cotton cost volatility (20–30%); post-Brexit European logistics friction; established legacy ad spend.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571500" y="476250"/>
            <a:ext cx="11601450" cy="438150"/>
          </a:xfrm>
          <a:prstGeom prst="rect">
            <a:avLst/>
          </a:prstGeom>
          <a:noFill/>
        </p:spPr>
        <p:txBody>
          <a:bodyPr wrap="square" lIns="0" rIns="0" tIns="0" bIns="0" anchor="t">
            <a:spAutoFit/>
          </a:bodyPr>
          <a:lstStyle/>
          <a:p>
            <a:pPr algn="l"/>
            <a:r>
              <a:rPr b="1" sz="2700" i="0" u="none">
                <a:solidFill>
                  <a:srgbClr val="121212"/>
                </a:solidFill>
                <a:latin typeface="Space Grotesk"/>
              </a:rPr>
              <a:t>Strategic SWOT Matrix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bg>
      <p:bgPr>
        <a:solidFill>
          <a:srgbClr val="F8F6F0"/>
        </a:solidFill>
        <a:effectLst/>
      </p:bgPr>
    </p:bg>
    <p:spTree>
      <p:nvGrpSpPr>
        <p:cNvPr id="1" name=""/>
        <p:cNvGrpSpPr/>
        <p:nvPr/>
      </p:nvGrpSpPr>
      <p:grpSpPr/>
      <p:pic>
        <p:nvPicPr>
          <p:cNvPr id="2" name="Picture 1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Picture 2" descr="imag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1500" y="2667000"/>
            <a:ext cx="5334000" cy="2247900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762000" y="3048000"/>
            <a:ext cx="4953000" cy="1114425"/>
          </a:xfrm>
          <a:prstGeom prst="rect">
            <a:avLst/>
          </a:prstGeom>
          <a:noFill/>
        </p:spPr>
        <p:txBody>
          <a:bodyPr wrap="square" lIns="0" rIns="0" tIns="0" bIns="0" anchor="t">
            <a:spAutoFit/>
          </a:bodyPr>
          <a:lstStyle/>
          <a:p>
            <a:pPr algn="ctr">
              <a:lnSpc>
                <a:spcPts val="8775"/>
              </a:lnSpc>
            </a:pPr>
            <a:r>
              <a:rPr b="1" sz="9750" i="0" u="none">
                <a:solidFill>
                  <a:srgbClr val="10B981"/>
                </a:solidFill>
                <a:latin typeface="Space Grotesk"/>
              </a:rPr>
              <a:t>73%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762000" y="4305300"/>
            <a:ext cx="4953000" cy="228600"/>
          </a:xfrm>
          <a:prstGeom prst="rect">
            <a:avLst/>
          </a:prstGeom>
          <a:noFill/>
        </p:spPr>
        <p:txBody>
          <a:bodyPr wrap="square" lIns="0" rIns="0" tIns="0" bIns="0" anchor="t">
            <a:spAutoFit/>
          </a:bodyPr>
          <a:lstStyle/>
          <a:p>
            <a:pPr algn="ctr"/>
            <a:r>
              <a:rPr b="1" sz="1500" i="0" u="none">
                <a:solidFill>
                  <a:srgbClr val="F8F6F0"/>
                </a:solidFill>
                <a:latin typeface="Inter"/>
              </a:rPr>
              <a:t>Gen Z Ethical Preference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6286500" y="2667000"/>
            <a:ext cx="5600700" cy="295275"/>
          </a:xfrm>
          <a:prstGeom prst="rect">
            <a:avLst/>
          </a:prstGeom>
          <a:noFill/>
        </p:spPr>
        <p:txBody>
          <a:bodyPr wrap="square" lIns="0" rIns="0" tIns="0" bIns="0" anchor="t">
            <a:spAutoFit/>
          </a:bodyPr>
          <a:lstStyle/>
          <a:p>
            <a:pPr algn="l"/>
            <a:r>
              <a:rPr b="1" sz="1800" i="0" u="none">
                <a:solidFill>
                  <a:srgbClr val="121212"/>
                </a:solidFill>
                <a:latin typeface="Space Grotesk"/>
              </a:rPr>
              <a:t>Under-30 Skate &amp; Streetwear Market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6286500" y="3076575"/>
            <a:ext cx="5334000" cy="728662"/>
          </a:xfrm>
          <a:prstGeom prst="rect">
            <a:avLst/>
          </a:prstGeom>
          <a:noFill/>
        </p:spPr>
        <p:txBody>
          <a:bodyPr wrap="square" lIns="0" rIns="0" tIns="0" bIns="0" anchor="t">
            <a:spAutoFit/>
          </a:bodyPr>
          <a:lstStyle/>
          <a:p>
            <a:pPr algn="l">
              <a:lnSpc>
                <a:spcPts val="1912"/>
              </a:lnSpc>
            </a:pPr>
            <a:r>
              <a:rPr b="0" sz="1275" i="0" u="none">
                <a:solidFill>
                  <a:srgbClr val="334155"/>
                </a:solidFill>
                <a:latin typeface="Inter"/>
              </a:rPr>
              <a:t>UK streetwear is a mainstream category valued at over £2 billion annually, driven by under-30 consumers seeking authentic, ethical apparel.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6286500" y="3919537"/>
            <a:ext cx="5334000" cy="728662"/>
          </a:xfrm>
          <a:prstGeom prst="rect">
            <a:avLst/>
          </a:prstGeom>
          <a:noFill/>
        </p:spPr>
        <p:txBody>
          <a:bodyPr wrap="square" lIns="0" rIns="0" tIns="0" bIns="0" anchor="t">
            <a:spAutoFit/>
          </a:bodyPr>
          <a:lstStyle/>
          <a:p>
            <a:pPr algn="l">
              <a:lnSpc>
                <a:spcPts val="1912"/>
              </a:lnSpc>
            </a:pPr>
            <a:r>
              <a:rPr b="0" sz="1275" i="0" u="none">
                <a:solidFill>
                  <a:srgbClr val="334155"/>
                </a:solidFill>
                <a:latin typeface="Inter"/>
              </a:rPr>
              <a:t>Research indicates 73% of Gen Z consumers prioritize ethical supply chains and material origin. PUSH addresses the price gap between disposable fast-fashion and ultra-expensive luxury streetwear labels.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571500" y="476250"/>
            <a:ext cx="11601450" cy="438150"/>
          </a:xfrm>
          <a:prstGeom prst="rect">
            <a:avLst/>
          </a:prstGeom>
          <a:noFill/>
        </p:spPr>
        <p:txBody>
          <a:bodyPr wrap="square" lIns="0" rIns="0" tIns="0" bIns="0" anchor="t">
            <a:spAutoFit/>
          </a:bodyPr>
          <a:lstStyle/>
          <a:p>
            <a:pPr algn="l"/>
            <a:r>
              <a:rPr b="1" sz="2700" i="0" u="none">
                <a:solidFill>
                  <a:srgbClr val="121212"/>
                </a:solidFill>
                <a:latin typeface="Space Grotesk"/>
              </a:rPr>
              <a:t>Target Demographic &amp; Market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bg>
      <p:bgPr>
        <a:solidFill>
          <a:srgbClr val="F8F6F0"/>
        </a:solidFill>
        <a:effectLst/>
      </p:bgPr>
    </p:bg>
    <p:spTree>
      <p:nvGrpSpPr>
        <p:cNvPr id="1" name=""/>
        <p:cNvGrpSpPr/>
        <p:nvPr/>
      </p:nvGrpSpPr>
      <p:grpSpPr/>
      <p:pic>
        <p:nvPicPr>
          <p:cNvPr id="2" name="Picture 1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Picture 2" descr="imag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1500" y="1200150"/>
            <a:ext cx="11049000" cy="5181600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1123950" y="4752975"/>
            <a:ext cx="9944100" cy="485775"/>
          </a:xfrm>
          <a:prstGeom prst="rect">
            <a:avLst/>
          </a:prstGeom>
          <a:noFill/>
        </p:spPr>
        <p:txBody>
          <a:bodyPr wrap="square" lIns="0" rIns="0" tIns="0" bIns="0" anchor="t">
            <a:spAutoFit/>
          </a:bodyPr>
          <a:lstStyle/>
          <a:p>
            <a:pPr algn="ctr">
              <a:lnSpc>
                <a:spcPts val="1912"/>
              </a:lnSpc>
            </a:pPr>
            <a:r>
              <a:rPr b="0" sz="1275" i="1" u="none">
                <a:solidFill>
                  <a:srgbClr val="334155"/>
                </a:solidFill>
                <a:latin typeface="Inter"/>
              </a:rPr>
              <a:t>With £25,000 initial funding, PUSH generates £60,000 in Year 1 revenue across 3,500 orders. High DTC gross margins enable full monthly break-even by Month 20.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571500" y="476250"/>
            <a:ext cx="11601450" cy="438150"/>
          </a:xfrm>
          <a:prstGeom prst="rect">
            <a:avLst/>
          </a:prstGeom>
          <a:noFill/>
        </p:spPr>
        <p:txBody>
          <a:bodyPr wrap="square" lIns="0" rIns="0" tIns="0" bIns="0" anchor="t">
            <a:spAutoFit/>
          </a:bodyPr>
          <a:lstStyle/>
          <a:p>
            <a:pPr algn="l"/>
            <a:r>
              <a:rPr b="1" sz="2700" i="0" u="none">
                <a:solidFill>
                  <a:srgbClr val="121212"/>
                </a:solidFill>
                <a:latin typeface="Space Grotesk"/>
              </a:rPr>
              <a:t>Year 1 Financial Forecast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bg>
      <p:bgPr>
        <a:solidFill>
          <a:srgbClr val="F8F6F0"/>
        </a:solidFill>
        <a:effectLst/>
      </p:bgPr>
    </p:bg>
    <p:spTree>
      <p:nvGrpSpPr>
        <p:cNvPr id="1" name=""/>
        <p:cNvGrpSpPr/>
        <p:nvPr/>
      </p:nvGrpSpPr>
      <p:grpSpPr/>
      <p:pic>
        <p:nvPicPr>
          <p:cNvPr id="2" name="Picture 1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Picture 2" descr="imag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1500" y="4219575"/>
            <a:ext cx="2541240" cy="1000125"/>
          </a:xfrm>
          <a:prstGeom prst="rect">
            <a:avLst/>
          </a:prstGeom>
        </p:spPr>
      </p:pic>
      <p:pic>
        <p:nvPicPr>
          <p:cNvPr id="4" name="Picture 3" descr="image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07419" y="2743200"/>
            <a:ext cx="2541240" cy="1000125"/>
          </a:xfrm>
          <a:prstGeom prst="rect">
            <a:avLst/>
          </a:prstGeom>
        </p:spPr>
      </p:pic>
      <p:pic>
        <p:nvPicPr>
          <p:cNvPr id="5" name="Picture 4" descr="image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43339" y="4219575"/>
            <a:ext cx="2541240" cy="1000125"/>
          </a:xfrm>
          <a:prstGeom prst="rect">
            <a:avLst/>
          </a:prstGeom>
        </p:spPr>
      </p:pic>
      <p:pic>
        <p:nvPicPr>
          <p:cNvPr id="6" name="Picture 5" descr="image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079259" y="2743200"/>
            <a:ext cx="2541240" cy="1000125"/>
          </a:xfrm>
          <a:prstGeom prst="rect">
            <a:avLst/>
          </a:prstGeom>
        </p:spPr>
      </p:pic>
      <p:sp>
        <p:nvSpPr>
          <p:cNvPr id="7" name="Rectangle 6"/>
          <p:cNvSpPr/>
          <p:nvPr/>
        </p:nvSpPr>
        <p:spPr>
          <a:xfrm>
            <a:off x="571500" y="3962400"/>
            <a:ext cx="11049000" cy="38100"/>
          </a:xfrm>
          <a:prstGeom prst="rect">
            <a:avLst/>
          </a:prstGeom>
          <a:solidFill>
            <a:srgbClr val="10B98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8" name="TextBox 7"/>
          <p:cNvSpPr txBox="1"/>
          <p:nvPr/>
        </p:nvSpPr>
        <p:spPr>
          <a:xfrm>
            <a:off x="677990" y="4381500"/>
            <a:ext cx="2328259" cy="219075"/>
          </a:xfrm>
          <a:prstGeom prst="rect">
            <a:avLst/>
          </a:prstGeom>
          <a:noFill/>
        </p:spPr>
        <p:txBody>
          <a:bodyPr wrap="square" lIns="0" rIns="0" tIns="0" bIns="0" anchor="t">
            <a:spAutoFit/>
          </a:bodyPr>
          <a:lstStyle/>
          <a:p>
            <a:pPr algn="ctr"/>
            <a:r>
              <a:rPr b="1" sz="1350" i="0" u="none">
                <a:solidFill>
                  <a:srgbClr val="121212"/>
                </a:solidFill>
                <a:latin typeface="Space Grotesk"/>
              </a:rPr>
              <a:t>Months 1-3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733425" y="4657725"/>
            <a:ext cx="2217390" cy="400050"/>
          </a:xfrm>
          <a:prstGeom prst="rect">
            <a:avLst/>
          </a:prstGeom>
          <a:noFill/>
        </p:spPr>
        <p:txBody>
          <a:bodyPr wrap="square" lIns="0" rIns="0" tIns="0" bIns="0" anchor="t">
            <a:spAutoFit/>
          </a:bodyPr>
          <a:lstStyle/>
          <a:p>
            <a:pPr algn="ctr">
              <a:lnSpc>
                <a:spcPts val="1575"/>
              </a:lnSpc>
            </a:pPr>
            <a:r>
              <a:rPr b="0" sz="1050" i="0" u="none">
                <a:solidFill>
                  <a:srgbClr val="334155"/>
                </a:solidFill>
                <a:latin typeface="Inter"/>
              </a:rPr>
              <a:t>Secure GOTS suppliers &amp; lock ethical CMT factory in UK/Portugal.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3513910" y="2905125"/>
            <a:ext cx="2328259" cy="219075"/>
          </a:xfrm>
          <a:prstGeom prst="rect">
            <a:avLst/>
          </a:prstGeom>
          <a:noFill/>
        </p:spPr>
        <p:txBody>
          <a:bodyPr wrap="square" lIns="0" rIns="0" tIns="0" bIns="0" anchor="t">
            <a:spAutoFit/>
          </a:bodyPr>
          <a:lstStyle/>
          <a:p>
            <a:pPr algn="ctr"/>
            <a:r>
              <a:rPr b="1" sz="1350" i="0" u="none">
                <a:solidFill>
                  <a:srgbClr val="121212"/>
                </a:solidFill>
                <a:latin typeface="Space Grotesk"/>
              </a:rPr>
              <a:t>Months 4-6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3569344" y="3181350"/>
            <a:ext cx="2217390" cy="400050"/>
          </a:xfrm>
          <a:prstGeom prst="rect">
            <a:avLst/>
          </a:prstGeom>
          <a:noFill/>
        </p:spPr>
        <p:txBody>
          <a:bodyPr wrap="square" lIns="0" rIns="0" tIns="0" bIns="0" anchor="t">
            <a:spAutoFit/>
          </a:bodyPr>
          <a:lstStyle/>
          <a:p>
            <a:pPr algn="ctr">
              <a:lnSpc>
                <a:spcPts val="1575"/>
              </a:lnSpc>
            </a:pPr>
            <a:r>
              <a:rPr b="0" sz="1050" i="0" u="none">
                <a:solidFill>
                  <a:srgbClr val="334155"/>
                </a:solidFill>
                <a:latin typeface="Inter"/>
              </a:rPr>
              <a:t>Build Shopify store &amp; execute £6k pre-launch social marketing.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6349830" y="4381500"/>
            <a:ext cx="2328259" cy="219075"/>
          </a:xfrm>
          <a:prstGeom prst="rect">
            <a:avLst/>
          </a:prstGeom>
          <a:noFill/>
        </p:spPr>
        <p:txBody>
          <a:bodyPr wrap="square" lIns="0" rIns="0" tIns="0" bIns="0" anchor="t">
            <a:spAutoFit/>
          </a:bodyPr>
          <a:lstStyle/>
          <a:p>
            <a:pPr algn="ctr"/>
            <a:r>
              <a:rPr b="1" sz="1350" i="0" u="none">
                <a:solidFill>
                  <a:srgbClr val="121212"/>
                </a:solidFill>
                <a:latin typeface="Space Grotesk"/>
              </a:rPr>
              <a:t>Months 7-9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6405264" y="4657725"/>
            <a:ext cx="2217390" cy="400050"/>
          </a:xfrm>
          <a:prstGeom prst="rect">
            <a:avLst/>
          </a:prstGeom>
          <a:noFill/>
        </p:spPr>
        <p:txBody>
          <a:bodyPr wrap="square" lIns="0" rIns="0" tIns="0" bIns="0" anchor="t">
            <a:spAutoFit/>
          </a:bodyPr>
          <a:lstStyle/>
          <a:p>
            <a:pPr algn="ctr">
              <a:lnSpc>
                <a:spcPts val="1575"/>
              </a:lnSpc>
            </a:pPr>
            <a:r>
              <a:rPr b="0" sz="1050" i="0" u="none">
                <a:solidFill>
                  <a:srgbClr val="334155"/>
                </a:solidFill>
                <a:latin typeface="Inter"/>
              </a:rPr>
              <a:t>Release 12-SKU Drop 1; fulfill 150+ pre-orders &amp; hit 4.5/5 rating.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9185750" y="2905125"/>
            <a:ext cx="2328259" cy="219075"/>
          </a:xfrm>
          <a:prstGeom prst="rect">
            <a:avLst/>
          </a:prstGeom>
          <a:noFill/>
        </p:spPr>
        <p:txBody>
          <a:bodyPr wrap="square" lIns="0" rIns="0" tIns="0" bIns="0" anchor="t">
            <a:spAutoFit/>
          </a:bodyPr>
          <a:lstStyle/>
          <a:p>
            <a:pPr algn="ctr"/>
            <a:r>
              <a:rPr b="1" sz="1350" i="0" u="none">
                <a:solidFill>
                  <a:srgbClr val="121212"/>
                </a:solidFill>
                <a:latin typeface="Space Grotesk"/>
              </a:rPr>
              <a:t>Months 10-36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241184" y="3181350"/>
            <a:ext cx="2217390" cy="400050"/>
          </a:xfrm>
          <a:prstGeom prst="rect">
            <a:avLst/>
          </a:prstGeom>
          <a:noFill/>
        </p:spPr>
        <p:txBody>
          <a:bodyPr wrap="square" lIns="0" rIns="0" tIns="0" bIns="0" anchor="t">
            <a:spAutoFit/>
          </a:bodyPr>
          <a:lstStyle/>
          <a:p>
            <a:pPr algn="ctr">
              <a:lnSpc>
                <a:spcPts val="1575"/>
              </a:lnSpc>
            </a:pPr>
            <a:r>
              <a:rPr b="0" sz="1050" i="0" u="none">
                <a:solidFill>
                  <a:srgbClr val="334155"/>
                </a:solidFill>
                <a:latin typeface="Inter"/>
              </a:rPr>
              <a:t>Achieve Month 20 break-even &amp; launch circular take-back program.</a:t>
            </a:r>
          </a:p>
        </p:txBody>
      </p:sp>
      <p:sp>
        <p:nvSpPr>
          <p:cNvPr id="16" name="Rounded Rectangle 15"/>
          <p:cNvSpPr/>
          <p:nvPr/>
        </p:nvSpPr>
        <p:spPr>
          <a:xfrm>
            <a:off x="1746870" y="3886200"/>
            <a:ext cx="190500" cy="190500"/>
          </a:xfrm>
          <a:prstGeom prst="roundRect">
            <a:avLst>
              <a:gd name="adj" fmla="val 50000"/>
            </a:avLst>
          </a:prstGeom>
          <a:solidFill>
            <a:srgbClr val="121212"/>
          </a:solidFill>
          <a:ln w="38100">
            <a:solidFill>
              <a:srgbClr val="10B98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7" name="Rounded Rectangle 16"/>
          <p:cNvSpPr/>
          <p:nvPr/>
        </p:nvSpPr>
        <p:spPr>
          <a:xfrm>
            <a:off x="4582790" y="3886200"/>
            <a:ext cx="190500" cy="190500"/>
          </a:xfrm>
          <a:prstGeom prst="roundRect">
            <a:avLst>
              <a:gd name="adj" fmla="val 50000"/>
            </a:avLst>
          </a:prstGeom>
          <a:solidFill>
            <a:srgbClr val="121212"/>
          </a:solidFill>
          <a:ln w="38100">
            <a:solidFill>
              <a:srgbClr val="10B98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8" name="Rounded Rectangle 17"/>
          <p:cNvSpPr/>
          <p:nvPr/>
        </p:nvSpPr>
        <p:spPr>
          <a:xfrm>
            <a:off x="7418709" y="3886200"/>
            <a:ext cx="190500" cy="190500"/>
          </a:xfrm>
          <a:prstGeom prst="roundRect">
            <a:avLst>
              <a:gd name="adj" fmla="val 50000"/>
            </a:avLst>
          </a:prstGeom>
          <a:solidFill>
            <a:srgbClr val="121212"/>
          </a:solidFill>
          <a:ln w="38100">
            <a:solidFill>
              <a:srgbClr val="10B98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9" name="Rounded Rectangle 18"/>
          <p:cNvSpPr/>
          <p:nvPr/>
        </p:nvSpPr>
        <p:spPr>
          <a:xfrm>
            <a:off x="10254629" y="3886200"/>
            <a:ext cx="190500" cy="190500"/>
          </a:xfrm>
          <a:prstGeom prst="roundRect">
            <a:avLst>
              <a:gd name="adj" fmla="val 50000"/>
            </a:avLst>
          </a:prstGeom>
          <a:solidFill>
            <a:srgbClr val="121212"/>
          </a:solidFill>
          <a:ln w="38100">
            <a:solidFill>
              <a:srgbClr val="10B98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20" name="TextBox 19"/>
          <p:cNvSpPr txBox="1"/>
          <p:nvPr/>
        </p:nvSpPr>
        <p:spPr>
          <a:xfrm>
            <a:off x="571500" y="476250"/>
            <a:ext cx="11601450" cy="438150"/>
          </a:xfrm>
          <a:prstGeom prst="rect">
            <a:avLst/>
          </a:prstGeom>
          <a:noFill/>
        </p:spPr>
        <p:txBody>
          <a:bodyPr wrap="square" lIns="0" rIns="0" tIns="0" bIns="0" anchor="t">
            <a:spAutoFit/>
          </a:bodyPr>
          <a:lstStyle/>
          <a:p>
            <a:pPr algn="l"/>
            <a:r>
              <a:rPr b="1" sz="2700" i="0" u="none">
                <a:solidFill>
                  <a:srgbClr val="121212"/>
                </a:solidFill>
                <a:latin typeface="Space Grotesk"/>
              </a:rPr>
              <a:t>Key Milestones &amp; Roadmap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bg>
      <p:bgPr>
        <a:solidFill>
          <a:srgbClr val="F8F6F0"/>
        </a:solidFill>
        <a:effectLst/>
      </p:bgPr>
    </p:bg>
    <p:spTree>
      <p:nvGrpSpPr>
        <p:cNvPr id="1" name=""/>
        <p:cNvGrpSpPr/>
        <p:nvPr/>
      </p:nvGrpSpPr>
      <p:grpSpPr/>
      <p:pic>
        <p:nvPicPr>
          <p:cNvPr id="2" name="Picture 1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571500" y="476250"/>
            <a:ext cx="5600700" cy="438150"/>
          </a:xfrm>
          <a:prstGeom prst="rect">
            <a:avLst/>
          </a:prstGeom>
          <a:noFill/>
        </p:spPr>
        <p:txBody>
          <a:bodyPr wrap="square" lIns="0" rIns="0" tIns="0" bIns="0" anchor="t">
            <a:spAutoFit/>
          </a:bodyPr>
          <a:lstStyle/>
          <a:p>
            <a:pPr algn="l"/>
            <a:r>
              <a:rPr b="1" sz="2700" i="0" u="none">
                <a:solidFill>
                  <a:srgbClr val="121212"/>
                </a:solidFill>
                <a:latin typeface="Space Grotesk"/>
              </a:rPr>
              <a:t>Leadership &amp; Governance</a:t>
            </a:r>
          </a:p>
        </p:txBody>
      </p:sp>
      <p:pic>
        <p:nvPicPr>
          <p:cNvPr id="4" name="Picture 3" descr="imag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86500" y="0"/>
            <a:ext cx="5905500" cy="685800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571500" y="1200150"/>
            <a:ext cx="5600700" cy="295275"/>
          </a:xfrm>
          <a:prstGeom prst="rect">
            <a:avLst/>
          </a:prstGeom>
          <a:noFill/>
        </p:spPr>
        <p:txBody>
          <a:bodyPr wrap="square" lIns="0" rIns="0" tIns="0" bIns="0" anchor="t">
            <a:spAutoFit/>
          </a:bodyPr>
          <a:lstStyle/>
          <a:p>
            <a:pPr algn="l"/>
            <a:r>
              <a:rPr b="1" sz="1800" i="0" u="none">
                <a:solidFill>
                  <a:srgbClr val="121212"/>
                </a:solidFill>
                <a:latin typeface="Space Grotesk"/>
              </a:rPr>
              <a:t>Stephen Otema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71500" y="1609725"/>
            <a:ext cx="5334000" cy="485775"/>
          </a:xfrm>
          <a:prstGeom prst="rect">
            <a:avLst/>
          </a:prstGeom>
          <a:noFill/>
        </p:spPr>
        <p:txBody>
          <a:bodyPr wrap="square" lIns="0" rIns="0" tIns="0" bIns="0" anchor="t">
            <a:spAutoFit/>
          </a:bodyPr>
          <a:lstStyle/>
          <a:p>
            <a:pPr algn="l">
              <a:lnSpc>
                <a:spcPts val="1912"/>
              </a:lnSpc>
            </a:pPr>
            <a:r>
              <a:rPr b="0" sz="1275" i="0" u="none">
                <a:solidFill>
                  <a:srgbClr val="334155"/>
                </a:solidFill>
                <a:latin typeface="Inter"/>
              </a:rPr>
              <a:t>Founder &amp; Managing Director overseeing strategic direction, supply chain governance, DTC expansion, and financial metrics.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571500" y="2247900"/>
            <a:ext cx="5600700" cy="295275"/>
          </a:xfrm>
          <a:prstGeom prst="rect">
            <a:avLst/>
          </a:prstGeom>
          <a:noFill/>
        </p:spPr>
        <p:txBody>
          <a:bodyPr wrap="square" lIns="0" rIns="0" tIns="0" bIns="0" anchor="t">
            <a:spAutoFit/>
          </a:bodyPr>
          <a:lstStyle/>
          <a:p>
            <a:pPr algn="l"/>
            <a:r>
              <a:rPr b="1" sz="1800" i="0" u="none">
                <a:solidFill>
                  <a:srgbClr val="121212"/>
                </a:solidFill>
                <a:latin typeface="Space Grotesk"/>
              </a:rPr>
              <a:t>Lean Agile Structure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571500" y="2657475"/>
            <a:ext cx="5334000" cy="728662"/>
          </a:xfrm>
          <a:prstGeom prst="rect">
            <a:avLst/>
          </a:prstGeom>
          <a:noFill/>
        </p:spPr>
        <p:txBody>
          <a:bodyPr wrap="square" lIns="0" rIns="0" tIns="0" bIns="0" anchor="t">
            <a:spAutoFit/>
          </a:bodyPr>
          <a:lstStyle/>
          <a:p>
            <a:pPr algn="l">
              <a:lnSpc>
                <a:spcPts val="1912"/>
              </a:lnSpc>
            </a:pPr>
            <a:r>
              <a:rPr b="0" sz="1275" i="0" u="none">
                <a:solidFill>
                  <a:srgbClr val="334155"/>
                </a:solidFill>
                <a:latin typeface="Inter"/>
              </a:rPr>
              <a:t>Supported by freelance creative direction, ethical CMT factory managers, and local skate community ambassadors driving brand authenticity.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bg>
      <p:bgPr>
        <a:solidFill>
          <a:srgbClr val="121212"/>
        </a:solidFill>
        <a:effectLst/>
      </p:bgPr>
    </p:bg>
    <p:spTree>
      <p:nvGrpSpPr>
        <p:cNvPr id="1" name=""/>
        <p:cNvGrpSpPr/>
        <p:nvPr/>
      </p:nvGrpSpPr>
      <p:grpSpPr/>
      <p:pic>
        <p:nvPicPr>
          <p:cNvPr id="2" name="Picture 1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295275" y="2276475"/>
            <a:ext cx="11601450" cy="781050"/>
          </a:xfrm>
          <a:prstGeom prst="rect">
            <a:avLst/>
          </a:prstGeom>
          <a:noFill/>
        </p:spPr>
        <p:txBody>
          <a:bodyPr wrap="square" lIns="0" rIns="0" tIns="0" bIns="0" anchor="t">
            <a:spAutoFit/>
          </a:bodyPr>
          <a:lstStyle/>
          <a:p>
            <a:pPr algn="ctr"/>
            <a:r>
              <a:rPr b="1" sz="4800" i="0" u="none">
                <a:solidFill>
                  <a:srgbClr val="FFFFFF"/>
                </a:solidFill>
                <a:latin typeface="Space Grotesk"/>
              </a:rPr>
              <a:t>Questions &amp; Discussion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71500" y="3248025"/>
            <a:ext cx="11049000" cy="342900"/>
          </a:xfrm>
          <a:prstGeom prst="rect">
            <a:avLst/>
          </a:prstGeom>
          <a:noFill/>
        </p:spPr>
        <p:txBody>
          <a:bodyPr wrap="square" lIns="0" rIns="0" tIns="0" bIns="0" anchor="t">
            <a:spAutoFit/>
          </a:bodyPr>
          <a:lstStyle/>
          <a:p>
            <a:pPr algn="ctr">
              <a:lnSpc>
                <a:spcPts val="2700"/>
              </a:lnSpc>
            </a:pPr>
            <a:r>
              <a:rPr b="0" sz="1800" i="0" u="none">
                <a:solidFill>
                  <a:srgbClr val="CBD5E1"/>
                </a:solidFill>
                <a:latin typeface="Inter"/>
              </a:rPr>
              <a:t>Thank you for your attention.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571500" y="3971925"/>
            <a:ext cx="11049000" cy="609600"/>
          </a:xfrm>
          <a:prstGeom prst="rect">
            <a:avLst/>
          </a:prstGeom>
          <a:noFill/>
        </p:spPr>
        <p:txBody>
          <a:bodyPr wrap="square" lIns="0" rIns="0" tIns="0" bIns="0" anchor="t">
            <a:spAutoFit/>
          </a:bodyPr>
          <a:lstStyle/>
          <a:p>
            <a:pPr algn="ctr">
              <a:lnSpc>
                <a:spcPts val="2400"/>
              </a:lnSpc>
            </a:pPr>
            <a:r>
              <a:rPr b="0" sz="1500" i="0" u="none">
                <a:solidFill>
                  <a:srgbClr val="10B981"/>
                </a:solidFill>
                <a:latin typeface="Inter SemiBold"/>
              </a:rPr>
              <a:t>PUSH MONGO STREETWEAR LTD</a:t>
            </a:r>
            <a:r>
              <a:t>
</a:t>
            </a:r>
            <a:r>
              <a:rPr b="0" sz="1500" i="0" u="none">
                <a:solidFill>
                  <a:srgbClr val="10B981"/>
                </a:solidFill>
                <a:latin typeface="Inter SemiBold"/>
              </a:rPr>
              <a:t> Stephen Otema | stephen.otema@pushmongo.co.uk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bg>
      <p:bgPr>
        <a:solidFill>
          <a:srgbClr val="F8F6F0"/>
        </a:solidFill>
        <a:effectLst/>
      </p:bgPr>
    </p:bg>
    <p:spTree>
      <p:nvGrpSpPr>
        <p:cNvPr id="1" name=""/>
        <p:cNvGrpSpPr/>
        <p:nvPr/>
      </p:nvGrpSpPr>
      <p:grpSpPr/>
      <p:pic>
        <p:nvPicPr>
          <p:cNvPr id="2" name="Picture 1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1814512" y="3024187"/>
            <a:ext cx="8562975" cy="771525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4" name="Rectangle 3"/>
          <p:cNvSpPr/>
          <p:nvPr/>
        </p:nvSpPr>
        <p:spPr>
          <a:xfrm>
            <a:off x="1814512" y="3786187"/>
            <a:ext cx="8562975" cy="9525"/>
          </a:xfrm>
          <a:prstGeom prst="rect">
            <a:avLst/>
          </a:prstGeom>
          <a:solidFill>
            <a:srgbClr val="757575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5" name="Rectangle 4"/>
          <p:cNvSpPr/>
          <p:nvPr/>
        </p:nvSpPr>
        <p:spPr>
          <a:xfrm>
            <a:off x="1814512" y="3786187"/>
            <a:ext cx="8562975" cy="9525"/>
          </a:xfrm>
          <a:prstGeom prst="rect">
            <a:avLst/>
          </a:prstGeom>
          <a:solidFill>
            <a:srgbClr val="757575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pic>
        <p:nvPicPr>
          <p:cNvPr id="6" name="Picture 5" descr="imag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14512" y="3167062"/>
            <a:ext cx="857250" cy="47625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909887" y="3174206"/>
            <a:ext cx="7467600" cy="185737"/>
          </a:xfrm>
          <a:prstGeom prst="rect">
            <a:avLst/>
          </a:prstGeom>
          <a:noFill/>
        </p:spPr>
        <p:txBody>
          <a:bodyPr wrap="square" lIns="0" rIns="0" tIns="0" bIns="0" anchor="t">
            <a:spAutoFit/>
          </a:bodyPr>
          <a:lstStyle/>
          <a:p>
            <a:pPr algn="l">
              <a:lnSpc>
                <a:spcPts val="1462"/>
              </a:lnSpc>
            </a:pPr>
            <a:r>
              <a:rPr b="0" sz="975" i="0" u="none">
                <a:solidFill>
                  <a:srgbClr val="334155"/>
                </a:solidFill>
                <a:latin typeface="Inter"/>
              </a:rPr>
              <a:t>https://www.resellzonecesena.com/cdn/shop/collections/felpe-streetwear.jpg?v=1761759600&amp;width=1200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2909887" y="3407568"/>
            <a:ext cx="7467600" cy="228600"/>
          </a:xfrm>
          <a:prstGeom prst="rect">
            <a:avLst/>
          </a:prstGeom>
          <a:noFill/>
        </p:spPr>
        <p:txBody>
          <a:bodyPr wrap="square" lIns="0" rIns="0" tIns="0" bIns="0" anchor="t">
            <a:spAutoFit/>
          </a:bodyPr>
          <a:lstStyle/>
          <a:p>
            <a:pPr algn="l">
              <a:lnSpc>
                <a:spcPts val="1800"/>
              </a:lnSpc>
            </a:pPr>
            <a:r>
              <a:rPr b="0" sz="1200" i="0" u="none">
                <a:solidFill>
                  <a:srgbClr val="334155"/>
                </a:solidFill>
                <a:latin typeface="Inter"/>
              </a:rPr>
              <a:t>Source: </a:t>
            </a:r>
            <a:r>
              <a:rPr b="0" sz="1200" i="0" u="none">
                <a:solidFill>
                  <a:srgbClr val="4F46E5"/>
                </a:solidFill>
                <a:latin typeface="Inter"/>
              </a:rPr>
              <a:t>www.resellzonecesena.com</a:t>
            </a:r>
          </a:p>
        </p:txBody>
      </p:sp>
      <p:pic>
        <p:nvPicPr>
          <p:cNvPr id="9" name="Picture 8" descr="image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14512" y="3938587"/>
            <a:ext cx="857250" cy="476250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2909887" y="3945731"/>
            <a:ext cx="7467600" cy="185737"/>
          </a:xfrm>
          <a:prstGeom prst="rect">
            <a:avLst/>
          </a:prstGeom>
          <a:noFill/>
        </p:spPr>
        <p:txBody>
          <a:bodyPr wrap="square" lIns="0" rIns="0" tIns="0" bIns="0" anchor="t">
            <a:spAutoFit/>
          </a:bodyPr>
          <a:lstStyle/>
          <a:p>
            <a:pPr algn="l">
              <a:lnSpc>
                <a:spcPts val="1462"/>
              </a:lnSpc>
            </a:pPr>
            <a:r>
              <a:rPr b="0" sz="975" i="0" u="none">
                <a:solidFill>
                  <a:srgbClr val="334155"/>
                </a:solidFill>
                <a:latin typeface="Inter"/>
              </a:rPr>
              <a:t>https://www.newhavenarts.org/hubfs/Arts%20Paper/July%202026/RNS%20Fashion%20Show/FashionRNS%20-%2039.jpeg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2909887" y="4179093"/>
            <a:ext cx="7467600" cy="228600"/>
          </a:xfrm>
          <a:prstGeom prst="rect">
            <a:avLst/>
          </a:prstGeom>
          <a:noFill/>
        </p:spPr>
        <p:txBody>
          <a:bodyPr wrap="square" lIns="0" rIns="0" tIns="0" bIns="0" anchor="t">
            <a:spAutoFit/>
          </a:bodyPr>
          <a:lstStyle/>
          <a:p>
            <a:pPr algn="l">
              <a:lnSpc>
                <a:spcPts val="1800"/>
              </a:lnSpc>
            </a:pPr>
            <a:r>
              <a:rPr b="0" sz="1200" i="0" u="none">
                <a:solidFill>
                  <a:srgbClr val="334155"/>
                </a:solidFill>
                <a:latin typeface="Inter"/>
              </a:rPr>
              <a:t>Source: </a:t>
            </a:r>
            <a:r>
              <a:rPr b="0" sz="1200" i="0" u="none">
                <a:solidFill>
                  <a:srgbClr val="4F46E5"/>
                </a:solidFill>
                <a:latin typeface="Inter"/>
              </a:rPr>
              <a:t>www.newhavenarts.org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571500" y="476250"/>
            <a:ext cx="11601450" cy="438150"/>
          </a:xfrm>
          <a:prstGeom prst="rect">
            <a:avLst/>
          </a:prstGeom>
          <a:noFill/>
        </p:spPr>
        <p:txBody>
          <a:bodyPr wrap="square" lIns="0" rIns="0" tIns="0" bIns="0" anchor="t">
            <a:spAutoFit/>
          </a:bodyPr>
          <a:lstStyle/>
          <a:p>
            <a:pPr algn="l"/>
            <a:r>
              <a:rPr b="1" sz="2700" i="0" u="none">
                <a:solidFill>
                  <a:srgbClr val="121212"/>
                </a:solidFill>
                <a:latin typeface="Space Grotesk"/>
              </a:rPr>
              <a:t>Image Sources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0</Words>
  <Application>Microsoft Macintosh PowerPoint</Application>
  <PresentationFormat>On-screen Show (4:3)</PresentationFormat>
  <Paragraphs>0</Paragraphs>
  <Slides>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0</vt:i4>
      </vt:variant>
    </vt:vector>
  </HeadingPairs>
  <TitlesOfParts>
    <vt:vector size="1" baseType="lpstr">
      <vt:lpstr>Office Theme</vt:lpstr>
    </vt:vector>
  </TitlesOfParts>
  <Manager/>
  <Company/>
  <LinksUpToDate>false</LinksUpToDate>
  <SharedDoc>false</SharedDoc>
  <HyperlinkBase/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Steve Canny</cp:lastModifiedBy>
  <cp:revision>1</cp:revision>
  <dcterms:created xsi:type="dcterms:W3CDTF">2013-01-27T09:14:16Z</dcterms:created>
  <dcterms:modified xsi:type="dcterms:W3CDTF">2013-01-27T09:15:58Z</dcterms:modified>
  <cp:category/>
</cp:coreProperties>
</file>