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il luminos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799" autoAdjust="0"/>
    <p:restoredTop sz="94660"/>
  </p:normalViewPr>
  <p:slideViewPr>
    <p:cSldViewPr snapToGrid="0">
      <p:cViewPr>
        <p:scale>
          <a:sx n="75" d="100"/>
          <a:sy n="75" d="100"/>
        </p:scale>
        <p:origin x="1397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FA2CC7-72A3-4563-AF44-E88969E9DCF7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11191D68-CD38-41FD-AF63-D11BAA26A5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Student Name:	 Roxana-Marina  Gheorghe </a:t>
          </a:r>
          <a:endParaRPr lang="en-US" dirty="0"/>
        </a:p>
      </dgm:t>
    </dgm:pt>
    <dgm:pt modelId="{AD55555B-6707-4C07-860B-78EB6513CAF8}" type="parTrans" cxnId="{8BE280F2-F86A-4D4A-A7B2-2FA7A017F5DD}">
      <dgm:prSet/>
      <dgm:spPr/>
      <dgm:t>
        <a:bodyPr/>
        <a:lstStyle/>
        <a:p>
          <a:endParaRPr lang="en-US"/>
        </a:p>
      </dgm:t>
    </dgm:pt>
    <dgm:pt modelId="{62A55C41-7960-46C6-BD19-C5ADF2CF7B4C}" type="sibTrans" cxnId="{8BE280F2-F86A-4D4A-A7B2-2FA7A017F5DD}">
      <dgm:prSet/>
      <dgm:spPr/>
      <dgm:t>
        <a:bodyPr/>
        <a:lstStyle/>
        <a:p>
          <a:endParaRPr lang="en-US"/>
        </a:p>
      </dgm:t>
    </dgm:pt>
    <dgm:pt modelId="{7EF40441-08D8-47AC-AE97-6061DEB01C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Student ID:	2527266</a:t>
          </a:r>
          <a:endParaRPr lang="en-US"/>
        </a:p>
      </dgm:t>
    </dgm:pt>
    <dgm:pt modelId="{5F84C515-61DD-409F-B502-059EEF88D888}" type="parTrans" cxnId="{3158691A-8767-41EE-8AA4-208AD176F69C}">
      <dgm:prSet/>
      <dgm:spPr/>
      <dgm:t>
        <a:bodyPr/>
        <a:lstStyle/>
        <a:p>
          <a:endParaRPr lang="en-US"/>
        </a:p>
      </dgm:t>
    </dgm:pt>
    <dgm:pt modelId="{B9800B0E-1937-4E6E-91F4-A95FC0F57120}" type="sibTrans" cxnId="{3158691A-8767-41EE-8AA4-208AD176F69C}">
      <dgm:prSet/>
      <dgm:spPr/>
      <dgm:t>
        <a:bodyPr/>
        <a:lstStyle/>
        <a:p>
          <a:endParaRPr lang="en-US"/>
        </a:p>
      </dgm:t>
    </dgm:pt>
    <dgm:pt modelId="{F9692B23-CAEA-4CB9-BFF2-06B1D6B7A0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Lecturer’s Name: chijoke uba </a:t>
          </a:r>
          <a:endParaRPr lang="en-US"/>
        </a:p>
      </dgm:t>
    </dgm:pt>
    <dgm:pt modelId="{E3B937AB-D13F-4F50-BF65-DA649C3E09F2}" type="parTrans" cxnId="{A787764A-5704-4893-9EFA-223399CEEA5A}">
      <dgm:prSet/>
      <dgm:spPr/>
      <dgm:t>
        <a:bodyPr/>
        <a:lstStyle/>
        <a:p>
          <a:endParaRPr lang="en-US"/>
        </a:p>
      </dgm:t>
    </dgm:pt>
    <dgm:pt modelId="{E5C60929-125A-4530-B97A-CC0926D1C727}" type="sibTrans" cxnId="{A787764A-5704-4893-9EFA-223399CEEA5A}">
      <dgm:prSet/>
      <dgm:spPr/>
      <dgm:t>
        <a:bodyPr/>
        <a:lstStyle/>
        <a:p>
          <a:endParaRPr lang="en-US"/>
        </a:p>
      </dgm:t>
    </dgm:pt>
    <dgm:pt modelId="{ADE34AEE-D6DC-416A-8648-E9BB9D07EC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Module Code: 	</a:t>
          </a:r>
          <a:r>
            <a:rPr lang="en-US"/>
            <a:t>LCLM 4004</a:t>
          </a:r>
        </a:p>
      </dgm:t>
    </dgm:pt>
    <dgm:pt modelId="{26DB8A2A-4F8C-428B-A9CB-DA8680957B82}" type="parTrans" cxnId="{4E097184-6EAE-4CA3-A750-CA675412C4BA}">
      <dgm:prSet/>
      <dgm:spPr/>
      <dgm:t>
        <a:bodyPr/>
        <a:lstStyle/>
        <a:p>
          <a:endParaRPr lang="en-US"/>
        </a:p>
      </dgm:t>
    </dgm:pt>
    <dgm:pt modelId="{508C8B7E-F7BF-4C1A-823C-D48E9EC0B024}" type="sibTrans" cxnId="{4E097184-6EAE-4CA3-A750-CA675412C4BA}">
      <dgm:prSet/>
      <dgm:spPr/>
      <dgm:t>
        <a:bodyPr/>
        <a:lstStyle/>
        <a:p>
          <a:endParaRPr lang="en-US"/>
        </a:p>
      </dgm:t>
    </dgm:pt>
    <dgm:pt modelId="{9CCCA494-B00E-4EC3-BDF1-7468115BE6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Module Name: 	</a:t>
          </a:r>
          <a:r>
            <a:rPr lang="en-US"/>
            <a:t>Problem Solving and Decision-Making</a:t>
          </a:r>
        </a:p>
      </dgm:t>
    </dgm:pt>
    <dgm:pt modelId="{8A1AB542-0947-4E56-A274-BA9C7D835E72}" type="parTrans" cxnId="{FBD99532-40F8-48CB-A9AA-4CF690CCA541}">
      <dgm:prSet/>
      <dgm:spPr/>
      <dgm:t>
        <a:bodyPr/>
        <a:lstStyle/>
        <a:p>
          <a:endParaRPr lang="en-US"/>
        </a:p>
      </dgm:t>
    </dgm:pt>
    <dgm:pt modelId="{23EB2E12-AC73-4A3A-8300-72328AA5D0EF}" type="sibTrans" cxnId="{FBD99532-40F8-48CB-A9AA-4CF690CCA541}">
      <dgm:prSet/>
      <dgm:spPr/>
      <dgm:t>
        <a:bodyPr/>
        <a:lstStyle/>
        <a:p>
          <a:endParaRPr lang="en-US"/>
        </a:p>
      </dgm:t>
    </dgm:pt>
    <dgm:pt modelId="{E2BBAC0E-C788-4FD7-9BFC-F58601206B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Component 1: 	</a:t>
          </a:r>
          <a:r>
            <a:rPr lang="en-US"/>
            <a:t>Basil’s Bakery</a:t>
          </a:r>
        </a:p>
      </dgm:t>
    </dgm:pt>
    <dgm:pt modelId="{B6954041-48B1-4809-B4B2-D22E6C34F3F0}" type="parTrans" cxnId="{7BCBF69B-E7A4-46BB-BC48-94FCFF3206D7}">
      <dgm:prSet/>
      <dgm:spPr/>
      <dgm:t>
        <a:bodyPr/>
        <a:lstStyle/>
        <a:p>
          <a:endParaRPr lang="en-US"/>
        </a:p>
      </dgm:t>
    </dgm:pt>
    <dgm:pt modelId="{E0E68E14-0555-4942-BBBD-04A110A228C9}" type="sibTrans" cxnId="{7BCBF69B-E7A4-46BB-BC48-94FCFF3206D7}">
      <dgm:prSet/>
      <dgm:spPr/>
      <dgm:t>
        <a:bodyPr/>
        <a:lstStyle/>
        <a:p>
          <a:endParaRPr lang="en-US"/>
        </a:p>
      </dgm:t>
    </dgm:pt>
    <dgm:pt modelId="{C2487B36-219F-41DE-9D56-0A5C4FD4293C}" type="pres">
      <dgm:prSet presAssocID="{66FA2CC7-72A3-4563-AF44-E88969E9DCF7}" presName="vert0" presStyleCnt="0">
        <dgm:presLayoutVars>
          <dgm:dir/>
          <dgm:animOne val="branch"/>
          <dgm:animLvl val="lvl"/>
        </dgm:presLayoutVars>
      </dgm:prSet>
      <dgm:spPr/>
    </dgm:pt>
    <dgm:pt modelId="{744E92A5-D1A9-49B6-94CD-BBA2796F39FD}" type="pres">
      <dgm:prSet presAssocID="{11191D68-CD38-41FD-AF63-D11BAA26A5F1}" presName="thickLine" presStyleLbl="alignNode1" presStyleIdx="0" presStyleCnt="6"/>
      <dgm:spPr/>
    </dgm:pt>
    <dgm:pt modelId="{F6C04643-0D8D-4085-965A-2A857FEFCBFD}" type="pres">
      <dgm:prSet presAssocID="{11191D68-CD38-41FD-AF63-D11BAA26A5F1}" presName="horz1" presStyleCnt="0"/>
      <dgm:spPr/>
    </dgm:pt>
    <dgm:pt modelId="{07EE2B34-A12C-4B0A-B9FA-519537817B14}" type="pres">
      <dgm:prSet presAssocID="{11191D68-CD38-41FD-AF63-D11BAA26A5F1}" presName="tx1" presStyleLbl="revTx" presStyleIdx="0" presStyleCnt="6"/>
      <dgm:spPr/>
    </dgm:pt>
    <dgm:pt modelId="{8159A048-63E8-42E5-A28D-4C9326E85742}" type="pres">
      <dgm:prSet presAssocID="{11191D68-CD38-41FD-AF63-D11BAA26A5F1}" presName="vert1" presStyleCnt="0"/>
      <dgm:spPr/>
    </dgm:pt>
    <dgm:pt modelId="{1CEE9675-F2E1-421E-BAC1-AE6687FE0BB1}" type="pres">
      <dgm:prSet presAssocID="{7EF40441-08D8-47AC-AE97-6061DEB01C02}" presName="thickLine" presStyleLbl="alignNode1" presStyleIdx="1" presStyleCnt="6"/>
      <dgm:spPr/>
    </dgm:pt>
    <dgm:pt modelId="{B46A2887-7C4F-498C-B0A9-39E2B5485892}" type="pres">
      <dgm:prSet presAssocID="{7EF40441-08D8-47AC-AE97-6061DEB01C02}" presName="horz1" presStyleCnt="0"/>
      <dgm:spPr/>
    </dgm:pt>
    <dgm:pt modelId="{13FE2C8D-D3C0-4D39-AD38-063D06F1F861}" type="pres">
      <dgm:prSet presAssocID="{7EF40441-08D8-47AC-AE97-6061DEB01C02}" presName="tx1" presStyleLbl="revTx" presStyleIdx="1" presStyleCnt="6"/>
      <dgm:spPr/>
    </dgm:pt>
    <dgm:pt modelId="{82105796-C0BD-4E84-9826-078E8D272879}" type="pres">
      <dgm:prSet presAssocID="{7EF40441-08D8-47AC-AE97-6061DEB01C02}" presName="vert1" presStyleCnt="0"/>
      <dgm:spPr/>
    </dgm:pt>
    <dgm:pt modelId="{591BDB49-951E-4D81-94AD-405A04AAEBAF}" type="pres">
      <dgm:prSet presAssocID="{F9692B23-CAEA-4CB9-BFF2-06B1D6B7A08E}" presName="thickLine" presStyleLbl="alignNode1" presStyleIdx="2" presStyleCnt="6"/>
      <dgm:spPr/>
    </dgm:pt>
    <dgm:pt modelId="{3C60743B-8209-4924-9F59-53D98541B04A}" type="pres">
      <dgm:prSet presAssocID="{F9692B23-CAEA-4CB9-BFF2-06B1D6B7A08E}" presName="horz1" presStyleCnt="0"/>
      <dgm:spPr/>
    </dgm:pt>
    <dgm:pt modelId="{B07ECB88-4D7C-4817-BA81-56E2448F797B}" type="pres">
      <dgm:prSet presAssocID="{F9692B23-CAEA-4CB9-BFF2-06B1D6B7A08E}" presName="tx1" presStyleLbl="revTx" presStyleIdx="2" presStyleCnt="6"/>
      <dgm:spPr/>
    </dgm:pt>
    <dgm:pt modelId="{2DF99DF6-F923-47AA-BA07-7F190EF96A76}" type="pres">
      <dgm:prSet presAssocID="{F9692B23-CAEA-4CB9-BFF2-06B1D6B7A08E}" presName="vert1" presStyleCnt="0"/>
      <dgm:spPr/>
    </dgm:pt>
    <dgm:pt modelId="{98218681-47C0-48A2-8DF4-9115A90CD4BB}" type="pres">
      <dgm:prSet presAssocID="{ADE34AEE-D6DC-416A-8648-E9BB9D07EC24}" presName="thickLine" presStyleLbl="alignNode1" presStyleIdx="3" presStyleCnt="6"/>
      <dgm:spPr/>
    </dgm:pt>
    <dgm:pt modelId="{A5A6511F-559C-4387-9841-72F3E009C593}" type="pres">
      <dgm:prSet presAssocID="{ADE34AEE-D6DC-416A-8648-E9BB9D07EC24}" presName="horz1" presStyleCnt="0"/>
      <dgm:spPr/>
    </dgm:pt>
    <dgm:pt modelId="{2A27FD59-AAAF-40E7-AC2B-FAC511765C9E}" type="pres">
      <dgm:prSet presAssocID="{ADE34AEE-D6DC-416A-8648-E9BB9D07EC24}" presName="tx1" presStyleLbl="revTx" presStyleIdx="3" presStyleCnt="6"/>
      <dgm:spPr/>
    </dgm:pt>
    <dgm:pt modelId="{DA244A53-B4EF-4374-9FB3-FCC0741321F9}" type="pres">
      <dgm:prSet presAssocID="{ADE34AEE-D6DC-416A-8648-E9BB9D07EC24}" presName="vert1" presStyleCnt="0"/>
      <dgm:spPr/>
    </dgm:pt>
    <dgm:pt modelId="{FD5BD235-581B-446B-9548-E8131F8DC1E9}" type="pres">
      <dgm:prSet presAssocID="{9CCCA494-B00E-4EC3-BDF1-7468115BE6E2}" presName="thickLine" presStyleLbl="alignNode1" presStyleIdx="4" presStyleCnt="6"/>
      <dgm:spPr/>
    </dgm:pt>
    <dgm:pt modelId="{E841E325-527E-4553-B888-3D7A5EC53FAA}" type="pres">
      <dgm:prSet presAssocID="{9CCCA494-B00E-4EC3-BDF1-7468115BE6E2}" presName="horz1" presStyleCnt="0"/>
      <dgm:spPr/>
    </dgm:pt>
    <dgm:pt modelId="{8F84A259-783C-411E-8B18-79BB0B149160}" type="pres">
      <dgm:prSet presAssocID="{9CCCA494-B00E-4EC3-BDF1-7468115BE6E2}" presName="tx1" presStyleLbl="revTx" presStyleIdx="4" presStyleCnt="6"/>
      <dgm:spPr/>
    </dgm:pt>
    <dgm:pt modelId="{2F83F603-CF3B-4B82-939B-66EE5801CAE4}" type="pres">
      <dgm:prSet presAssocID="{9CCCA494-B00E-4EC3-BDF1-7468115BE6E2}" presName="vert1" presStyleCnt="0"/>
      <dgm:spPr/>
    </dgm:pt>
    <dgm:pt modelId="{A61C1127-F525-442C-8542-4BF4165B52FB}" type="pres">
      <dgm:prSet presAssocID="{E2BBAC0E-C788-4FD7-9BFC-F58601206B9E}" presName="thickLine" presStyleLbl="alignNode1" presStyleIdx="5" presStyleCnt="6"/>
      <dgm:spPr/>
    </dgm:pt>
    <dgm:pt modelId="{1D59602B-C3DB-4294-9BE7-1BE5A5DB118F}" type="pres">
      <dgm:prSet presAssocID="{E2BBAC0E-C788-4FD7-9BFC-F58601206B9E}" presName="horz1" presStyleCnt="0"/>
      <dgm:spPr/>
    </dgm:pt>
    <dgm:pt modelId="{74497FFC-9E6A-409B-8845-4B9F9A444AE5}" type="pres">
      <dgm:prSet presAssocID="{E2BBAC0E-C788-4FD7-9BFC-F58601206B9E}" presName="tx1" presStyleLbl="revTx" presStyleIdx="5" presStyleCnt="6"/>
      <dgm:spPr/>
    </dgm:pt>
    <dgm:pt modelId="{20731B3C-3AE2-4151-80DB-EA8E326584B6}" type="pres">
      <dgm:prSet presAssocID="{E2BBAC0E-C788-4FD7-9BFC-F58601206B9E}" presName="vert1" presStyleCnt="0"/>
      <dgm:spPr/>
    </dgm:pt>
  </dgm:ptLst>
  <dgm:cxnLst>
    <dgm:cxn modelId="{3158691A-8767-41EE-8AA4-208AD176F69C}" srcId="{66FA2CC7-72A3-4563-AF44-E88969E9DCF7}" destId="{7EF40441-08D8-47AC-AE97-6061DEB01C02}" srcOrd="1" destOrd="0" parTransId="{5F84C515-61DD-409F-B502-059EEF88D888}" sibTransId="{B9800B0E-1937-4E6E-91F4-A95FC0F57120}"/>
    <dgm:cxn modelId="{63F15E2A-5B40-4DFA-9E56-A44B7188DEE8}" type="presOf" srcId="{E2BBAC0E-C788-4FD7-9BFC-F58601206B9E}" destId="{74497FFC-9E6A-409B-8845-4B9F9A444AE5}" srcOrd="0" destOrd="0" presId="urn:microsoft.com/office/officeart/2008/layout/LinedList"/>
    <dgm:cxn modelId="{40828E2A-F81D-4BBB-94E8-A2FBC72EEDF1}" type="presOf" srcId="{F9692B23-CAEA-4CB9-BFF2-06B1D6B7A08E}" destId="{B07ECB88-4D7C-4817-BA81-56E2448F797B}" srcOrd="0" destOrd="0" presId="urn:microsoft.com/office/officeart/2008/layout/LinedList"/>
    <dgm:cxn modelId="{FBD99532-40F8-48CB-A9AA-4CF690CCA541}" srcId="{66FA2CC7-72A3-4563-AF44-E88969E9DCF7}" destId="{9CCCA494-B00E-4EC3-BDF1-7468115BE6E2}" srcOrd="4" destOrd="0" parTransId="{8A1AB542-0947-4E56-A274-BA9C7D835E72}" sibTransId="{23EB2E12-AC73-4A3A-8300-72328AA5D0EF}"/>
    <dgm:cxn modelId="{A787764A-5704-4893-9EFA-223399CEEA5A}" srcId="{66FA2CC7-72A3-4563-AF44-E88969E9DCF7}" destId="{F9692B23-CAEA-4CB9-BFF2-06B1D6B7A08E}" srcOrd="2" destOrd="0" parTransId="{E3B937AB-D13F-4F50-BF65-DA649C3E09F2}" sibTransId="{E5C60929-125A-4530-B97A-CC0926D1C727}"/>
    <dgm:cxn modelId="{0F54A74F-AFC6-4FE0-8D2C-8C3DABBF6F53}" type="presOf" srcId="{66FA2CC7-72A3-4563-AF44-E88969E9DCF7}" destId="{C2487B36-219F-41DE-9D56-0A5C4FD4293C}" srcOrd="0" destOrd="0" presId="urn:microsoft.com/office/officeart/2008/layout/LinedList"/>
    <dgm:cxn modelId="{819BF653-DAB4-4EFB-8A84-42E15CBDB334}" type="presOf" srcId="{ADE34AEE-D6DC-416A-8648-E9BB9D07EC24}" destId="{2A27FD59-AAAF-40E7-AC2B-FAC511765C9E}" srcOrd="0" destOrd="0" presId="urn:microsoft.com/office/officeart/2008/layout/LinedList"/>
    <dgm:cxn modelId="{1FA0D07E-86CA-40E6-B428-9075B772B701}" type="presOf" srcId="{11191D68-CD38-41FD-AF63-D11BAA26A5F1}" destId="{07EE2B34-A12C-4B0A-B9FA-519537817B14}" srcOrd="0" destOrd="0" presId="urn:microsoft.com/office/officeart/2008/layout/LinedList"/>
    <dgm:cxn modelId="{4E097184-6EAE-4CA3-A750-CA675412C4BA}" srcId="{66FA2CC7-72A3-4563-AF44-E88969E9DCF7}" destId="{ADE34AEE-D6DC-416A-8648-E9BB9D07EC24}" srcOrd="3" destOrd="0" parTransId="{26DB8A2A-4F8C-428B-A9CB-DA8680957B82}" sibTransId="{508C8B7E-F7BF-4C1A-823C-D48E9EC0B024}"/>
    <dgm:cxn modelId="{89BFCC88-C3D2-4C2B-B3E6-1178E7B30240}" type="presOf" srcId="{7EF40441-08D8-47AC-AE97-6061DEB01C02}" destId="{13FE2C8D-D3C0-4D39-AD38-063D06F1F861}" srcOrd="0" destOrd="0" presId="urn:microsoft.com/office/officeart/2008/layout/LinedList"/>
    <dgm:cxn modelId="{7BCBF69B-E7A4-46BB-BC48-94FCFF3206D7}" srcId="{66FA2CC7-72A3-4563-AF44-E88969E9DCF7}" destId="{E2BBAC0E-C788-4FD7-9BFC-F58601206B9E}" srcOrd="5" destOrd="0" parTransId="{B6954041-48B1-4809-B4B2-D22E6C34F3F0}" sibTransId="{E0E68E14-0555-4942-BBBD-04A110A228C9}"/>
    <dgm:cxn modelId="{F327FADE-19F8-4248-B5DF-7E70E7266EA4}" type="presOf" srcId="{9CCCA494-B00E-4EC3-BDF1-7468115BE6E2}" destId="{8F84A259-783C-411E-8B18-79BB0B149160}" srcOrd="0" destOrd="0" presId="urn:microsoft.com/office/officeart/2008/layout/LinedList"/>
    <dgm:cxn modelId="{8BE280F2-F86A-4D4A-A7B2-2FA7A017F5DD}" srcId="{66FA2CC7-72A3-4563-AF44-E88969E9DCF7}" destId="{11191D68-CD38-41FD-AF63-D11BAA26A5F1}" srcOrd="0" destOrd="0" parTransId="{AD55555B-6707-4C07-860B-78EB6513CAF8}" sibTransId="{62A55C41-7960-46C6-BD19-C5ADF2CF7B4C}"/>
    <dgm:cxn modelId="{26A7A20E-452D-49A1-A80B-126DF152A769}" type="presParOf" srcId="{C2487B36-219F-41DE-9D56-0A5C4FD4293C}" destId="{744E92A5-D1A9-49B6-94CD-BBA2796F39FD}" srcOrd="0" destOrd="0" presId="urn:microsoft.com/office/officeart/2008/layout/LinedList"/>
    <dgm:cxn modelId="{35947DCA-7A14-4834-A6C4-BA4AC6DD8E88}" type="presParOf" srcId="{C2487B36-219F-41DE-9D56-0A5C4FD4293C}" destId="{F6C04643-0D8D-4085-965A-2A857FEFCBFD}" srcOrd="1" destOrd="0" presId="urn:microsoft.com/office/officeart/2008/layout/LinedList"/>
    <dgm:cxn modelId="{3DFBF059-0446-4BAD-ACC0-E761AA5170CA}" type="presParOf" srcId="{F6C04643-0D8D-4085-965A-2A857FEFCBFD}" destId="{07EE2B34-A12C-4B0A-B9FA-519537817B14}" srcOrd="0" destOrd="0" presId="urn:microsoft.com/office/officeart/2008/layout/LinedList"/>
    <dgm:cxn modelId="{FABC1F19-590F-47D9-9FC4-1CF896F6BEF6}" type="presParOf" srcId="{F6C04643-0D8D-4085-965A-2A857FEFCBFD}" destId="{8159A048-63E8-42E5-A28D-4C9326E85742}" srcOrd="1" destOrd="0" presId="urn:microsoft.com/office/officeart/2008/layout/LinedList"/>
    <dgm:cxn modelId="{B16D65B6-4A36-4437-8A92-16AEC49E8084}" type="presParOf" srcId="{C2487B36-219F-41DE-9D56-0A5C4FD4293C}" destId="{1CEE9675-F2E1-421E-BAC1-AE6687FE0BB1}" srcOrd="2" destOrd="0" presId="urn:microsoft.com/office/officeart/2008/layout/LinedList"/>
    <dgm:cxn modelId="{DA341737-D3F7-43D5-85F2-1C83C6F17CEE}" type="presParOf" srcId="{C2487B36-219F-41DE-9D56-0A5C4FD4293C}" destId="{B46A2887-7C4F-498C-B0A9-39E2B5485892}" srcOrd="3" destOrd="0" presId="urn:microsoft.com/office/officeart/2008/layout/LinedList"/>
    <dgm:cxn modelId="{5AF6A965-EA18-40AE-8FF7-CA56909B8C9D}" type="presParOf" srcId="{B46A2887-7C4F-498C-B0A9-39E2B5485892}" destId="{13FE2C8D-D3C0-4D39-AD38-063D06F1F861}" srcOrd="0" destOrd="0" presId="urn:microsoft.com/office/officeart/2008/layout/LinedList"/>
    <dgm:cxn modelId="{DA78D918-4137-455E-AF68-1F76159B2709}" type="presParOf" srcId="{B46A2887-7C4F-498C-B0A9-39E2B5485892}" destId="{82105796-C0BD-4E84-9826-078E8D272879}" srcOrd="1" destOrd="0" presId="urn:microsoft.com/office/officeart/2008/layout/LinedList"/>
    <dgm:cxn modelId="{D0B30B67-D7A2-4C6A-9344-46A2FED0075F}" type="presParOf" srcId="{C2487B36-219F-41DE-9D56-0A5C4FD4293C}" destId="{591BDB49-951E-4D81-94AD-405A04AAEBAF}" srcOrd="4" destOrd="0" presId="urn:microsoft.com/office/officeart/2008/layout/LinedList"/>
    <dgm:cxn modelId="{5A147009-FAE1-465D-B6E3-549BE8D250B6}" type="presParOf" srcId="{C2487B36-219F-41DE-9D56-0A5C4FD4293C}" destId="{3C60743B-8209-4924-9F59-53D98541B04A}" srcOrd="5" destOrd="0" presId="urn:microsoft.com/office/officeart/2008/layout/LinedList"/>
    <dgm:cxn modelId="{5047B6E5-90FB-4BE9-9062-FEF157B3AF80}" type="presParOf" srcId="{3C60743B-8209-4924-9F59-53D98541B04A}" destId="{B07ECB88-4D7C-4817-BA81-56E2448F797B}" srcOrd="0" destOrd="0" presId="urn:microsoft.com/office/officeart/2008/layout/LinedList"/>
    <dgm:cxn modelId="{71291811-BB25-467D-A012-F149187A8CB3}" type="presParOf" srcId="{3C60743B-8209-4924-9F59-53D98541B04A}" destId="{2DF99DF6-F923-47AA-BA07-7F190EF96A76}" srcOrd="1" destOrd="0" presId="urn:microsoft.com/office/officeart/2008/layout/LinedList"/>
    <dgm:cxn modelId="{539DC14E-1887-4521-A953-A6DB68D89659}" type="presParOf" srcId="{C2487B36-219F-41DE-9D56-0A5C4FD4293C}" destId="{98218681-47C0-48A2-8DF4-9115A90CD4BB}" srcOrd="6" destOrd="0" presId="urn:microsoft.com/office/officeart/2008/layout/LinedList"/>
    <dgm:cxn modelId="{02E4ADB6-0774-44DA-B26C-0BE7374A5BE9}" type="presParOf" srcId="{C2487B36-219F-41DE-9D56-0A5C4FD4293C}" destId="{A5A6511F-559C-4387-9841-72F3E009C593}" srcOrd="7" destOrd="0" presId="urn:microsoft.com/office/officeart/2008/layout/LinedList"/>
    <dgm:cxn modelId="{EE3BD20D-87FB-4F31-94C9-1A297D2B94C6}" type="presParOf" srcId="{A5A6511F-559C-4387-9841-72F3E009C593}" destId="{2A27FD59-AAAF-40E7-AC2B-FAC511765C9E}" srcOrd="0" destOrd="0" presId="urn:microsoft.com/office/officeart/2008/layout/LinedList"/>
    <dgm:cxn modelId="{4B6EBE52-008F-4426-B292-71E07EA54B90}" type="presParOf" srcId="{A5A6511F-559C-4387-9841-72F3E009C593}" destId="{DA244A53-B4EF-4374-9FB3-FCC0741321F9}" srcOrd="1" destOrd="0" presId="urn:microsoft.com/office/officeart/2008/layout/LinedList"/>
    <dgm:cxn modelId="{48BF3FD7-4B5F-4EA2-A6A5-0D2CDD7C1D8B}" type="presParOf" srcId="{C2487B36-219F-41DE-9D56-0A5C4FD4293C}" destId="{FD5BD235-581B-446B-9548-E8131F8DC1E9}" srcOrd="8" destOrd="0" presId="urn:microsoft.com/office/officeart/2008/layout/LinedList"/>
    <dgm:cxn modelId="{E81EB432-51D6-40E6-85D0-D56190B5894D}" type="presParOf" srcId="{C2487B36-219F-41DE-9D56-0A5C4FD4293C}" destId="{E841E325-527E-4553-B888-3D7A5EC53FAA}" srcOrd="9" destOrd="0" presId="urn:microsoft.com/office/officeart/2008/layout/LinedList"/>
    <dgm:cxn modelId="{774A7E3F-9E07-428D-A667-F02661FDA766}" type="presParOf" srcId="{E841E325-527E-4553-B888-3D7A5EC53FAA}" destId="{8F84A259-783C-411E-8B18-79BB0B149160}" srcOrd="0" destOrd="0" presId="urn:microsoft.com/office/officeart/2008/layout/LinedList"/>
    <dgm:cxn modelId="{3017593F-F020-4419-B6E9-1EA449BDF627}" type="presParOf" srcId="{E841E325-527E-4553-B888-3D7A5EC53FAA}" destId="{2F83F603-CF3B-4B82-939B-66EE5801CAE4}" srcOrd="1" destOrd="0" presId="urn:microsoft.com/office/officeart/2008/layout/LinedList"/>
    <dgm:cxn modelId="{D0A6FEDB-FB76-403D-B715-C3110235CA48}" type="presParOf" srcId="{C2487B36-219F-41DE-9D56-0A5C4FD4293C}" destId="{A61C1127-F525-442C-8542-4BF4165B52FB}" srcOrd="10" destOrd="0" presId="urn:microsoft.com/office/officeart/2008/layout/LinedList"/>
    <dgm:cxn modelId="{2FC527A0-102B-49E0-AE90-9CFA28C9CDAE}" type="presParOf" srcId="{C2487B36-219F-41DE-9D56-0A5C4FD4293C}" destId="{1D59602B-C3DB-4294-9BE7-1BE5A5DB118F}" srcOrd="11" destOrd="0" presId="urn:microsoft.com/office/officeart/2008/layout/LinedList"/>
    <dgm:cxn modelId="{6B8FA2D3-1381-4560-A92B-E157528FBBE9}" type="presParOf" srcId="{1D59602B-C3DB-4294-9BE7-1BE5A5DB118F}" destId="{74497FFC-9E6A-409B-8845-4B9F9A444AE5}" srcOrd="0" destOrd="0" presId="urn:microsoft.com/office/officeart/2008/layout/LinedList"/>
    <dgm:cxn modelId="{860194F6-BACD-484A-A72C-ADDA3F053193}" type="presParOf" srcId="{1D59602B-C3DB-4294-9BE7-1BE5A5DB118F}" destId="{20731B3C-3AE2-4151-80DB-EA8E326584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4E92A5-D1A9-49B6-94CD-BBA2796F39FD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E2B34-A12C-4B0A-B9FA-519537817B14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Student Name:	 Roxana-Marina  Gheorghe </a:t>
          </a:r>
          <a:endParaRPr lang="en-US" sz="3100" kern="1200" dirty="0"/>
        </a:p>
      </dsp:txBody>
      <dsp:txXfrm>
        <a:off x="0" y="2124"/>
        <a:ext cx="10515600" cy="724514"/>
      </dsp:txXfrm>
    </dsp:sp>
    <dsp:sp modelId="{1CEE9675-F2E1-421E-BAC1-AE6687FE0BB1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E2C8D-D3C0-4D39-AD38-063D06F1F861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Student ID:	2527266</a:t>
          </a:r>
          <a:endParaRPr lang="en-US" sz="3100" kern="1200"/>
        </a:p>
      </dsp:txBody>
      <dsp:txXfrm>
        <a:off x="0" y="726639"/>
        <a:ext cx="10515600" cy="724514"/>
      </dsp:txXfrm>
    </dsp:sp>
    <dsp:sp modelId="{591BDB49-951E-4D81-94AD-405A04AAEBAF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ECB88-4D7C-4817-BA81-56E2448F797B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Lecturer’s Name: chijoke uba </a:t>
          </a:r>
          <a:endParaRPr lang="en-US" sz="3100" kern="1200"/>
        </a:p>
      </dsp:txBody>
      <dsp:txXfrm>
        <a:off x="0" y="1451154"/>
        <a:ext cx="10515600" cy="724514"/>
      </dsp:txXfrm>
    </dsp:sp>
    <dsp:sp modelId="{98218681-47C0-48A2-8DF4-9115A90CD4BB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7FD59-AAAF-40E7-AC2B-FAC511765C9E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Module Code: 	</a:t>
          </a:r>
          <a:r>
            <a:rPr lang="en-US" sz="3100" kern="1200"/>
            <a:t>LCLM 4004</a:t>
          </a:r>
        </a:p>
      </dsp:txBody>
      <dsp:txXfrm>
        <a:off x="0" y="2175669"/>
        <a:ext cx="10515600" cy="724514"/>
      </dsp:txXfrm>
    </dsp:sp>
    <dsp:sp modelId="{FD5BD235-581B-446B-9548-E8131F8DC1E9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4A259-783C-411E-8B18-79BB0B149160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Module Name: 	</a:t>
          </a:r>
          <a:r>
            <a:rPr lang="en-US" sz="3100" kern="1200"/>
            <a:t>Problem Solving and Decision-Making</a:t>
          </a:r>
        </a:p>
      </dsp:txBody>
      <dsp:txXfrm>
        <a:off x="0" y="2900183"/>
        <a:ext cx="10515600" cy="724514"/>
      </dsp:txXfrm>
    </dsp:sp>
    <dsp:sp modelId="{A61C1127-F525-442C-8542-4BF4165B52FB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97FFC-9E6A-409B-8845-4B9F9A444AE5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Component 1: 	</a:t>
          </a:r>
          <a:r>
            <a:rPr lang="en-US" sz="3100" kern="1200"/>
            <a:t>Basil’s Bakery</a:t>
          </a:r>
        </a:p>
      </dsp:txBody>
      <dsp:txXfrm>
        <a:off x="0" y="3624698"/>
        <a:ext cx="10515600" cy="724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pixabay.com/en/bread-bakery-warm-ambience-315690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bakery%20display?sort=curated&amp;page=1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22ECB029-8F79-2A05-FBEE-9A4711C55D0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>
            <a:fillRect/>
          </a:stretch>
        </p:blipFill>
        <p:spPr>
          <a:xfrm>
            <a:off x="21536" y="10"/>
            <a:ext cx="12191980" cy="6857990"/>
          </a:xfrm>
          <a:prstGeom prst="rect">
            <a:avLst/>
          </a:prstGeom>
        </p:spPr>
      </p:pic>
      <p:graphicFrame>
        <p:nvGraphicFramePr>
          <p:cNvPr id="24" name="TextBox 3">
            <a:extLst>
              <a:ext uri="{FF2B5EF4-FFF2-40B4-BE49-F238E27FC236}">
                <a16:creationId xmlns:a16="http://schemas.microsoft.com/office/drawing/2014/main" id="{FA7F43B8-D911-064A-CDCB-65BC2B3821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84578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53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Rectangle 55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5D0D8A3E-B6BE-2EAD-B021-CDAA162759D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252" b="3387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633" y="557189"/>
            <a:ext cx="10094165" cy="5571898"/>
          </a:xfrm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morning/afternoon is  My name Roxana-Marina Gheorghe 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basils bakery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5721220" cy="3843666"/>
          </a:xfrm>
        </p:spPr>
        <p:txBody>
          <a:bodyPr>
            <a:normAutofit/>
          </a:bodyPr>
          <a:lstStyle/>
          <a:p>
            <a:r>
              <a:rPr lang="en-GB" sz="2000" dirty="0"/>
              <a:t>Basil's Bakery is a family-owned artisan bakery located in Coventry, England. </a:t>
            </a:r>
          </a:p>
          <a:p>
            <a:r>
              <a:rPr lang="en-GB" sz="2000" dirty="0"/>
              <a:t>The business specialises in producing fresh breads, pastries, cakes, and savoury products using high-quality ingredients. </a:t>
            </a:r>
          </a:p>
          <a:p>
            <a:r>
              <a:rPr lang="en-GB" sz="2000" dirty="0"/>
              <a:t>It combines traditional baking techniques, focus on quality and customer service, to built a strong reputation within the local community. </a:t>
            </a:r>
          </a:p>
          <a:p>
            <a:r>
              <a:rPr lang="en-GB" sz="2000" dirty="0"/>
              <a:t>Basil's Bakery aims to attract and retain customers through its fresh products, unique offerings, and personalised customer experience.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F7FED784-F431-F153-35B7-8718A02F1D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12" r="24451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16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7200"/>
            <a:ext cx="4343400" cy="19293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u="sng"/>
              <a:t>Factors contributing to stagnating sales at basils bakery </a:t>
            </a:r>
            <a:endParaRPr lang="en-US" sz="4100"/>
          </a:p>
        </p:txBody>
      </p:sp>
      <p:sp>
        <p:nvSpPr>
          <p:cNvPr id="65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1E92CE73-E32A-F024-E87E-21C14872A133}"/>
              </a:ext>
            </a:extLst>
          </p:cNvPr>
          <p:cNvSpPr txBox="1"/>
          <p:nvPr/>
        </p:nvSpPr>
        <p:spPr>
          <a:xfrm>
            <a:off x="5541263" y="457200"/>
            <a:ext cx="6007608" cy="1929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Root problem : sales growths at basils bakery has slowed due ti a combinations of internal and external factors </a:t>
            </a:r>
          </a:p>
        </p:txBody>
      </p:sp>
      <p:pic>
        <p:nvPicPr>
          <p:cNvPr id="7" name="Imagine 6" descr="Bread loaf in kitchen">
            <a:extLst>
              <a:ext uri="{FF2B5EF4-FFF2-40B4-BE49-F238E27FC236}">
                <a16:creationId xmlns:a16="http://schemas.microsoft.com/office/drawing/2014/main" id="{A888DE8F-1DA5-5C31-7B58-98E325D1D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44" y="2583950"/>
            <a:ext cx="5468112" cy="3649964"/>
          </a:xfrm>
          <a:prstGeom prst="rect">
            <a:avLst/>
          </a:prstGeom>
        </p:spPr>
      </p:pic>
      <p:graphicFrame>
        <p:nvGraphicFramePr>
          <p:cNvPr id="4" name="Substituent conținut 3">
            <a:extLst>
              <a:ext uri="{FF2B5EF4-FFF2-40B4-BE49-F238E27FC236}">
                <a16:creationId xmlns:a16="http://schemas.microsoft.com/office/drawing/2014/main" id="{9BB44DC9-8735-9829-6E95-BD4D5B88E6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8769693"/>
              </p:ext>
            </p:extLst>
          </p:nvPr>
        </p:nvGraphicFramePr>
        <p:xfrm>
          <a:off x="6254496" y="2946093"/>
          <a:ext cx="5468113" cy="2925680"/>
        </p:xfrm>
        <a:graphic>
          <a:graphicData uri="http://schemas.openxmlformats.org/drawingml/2006/table">
            <a:tbl>
              <a:tblPr firstRow="1" bandRow="1">
                <a:solidFill>
                  <a:srgbClr val="F7F7F7"/>
                </a:solidFill>
                <a:tableStyleId>{5C22544A-7EE6-4342-B048-85BDC9FD1C3A}</a:tableStyleId>
              </a:tblPr>
              <a:tblGrid>
                <a:gridCol w="2515134">
                  <a:extLst>
                    <a:ext uri="{9D8B030D-6E8A-4147-A177-3AD203B41FA5}">
                      <a16:colId xmlns:a16="http://schemas.microsoft.com/office/drawing/2014/main" val="4057402400"/>
                    </a:ext>
                  </a:extLst>
                </a:gridCol>
                <a:gridCol w="1401784">
                  <a:extLst>
                    <a:ext uri="{9D8B030D-6E8A-4147-A177-3AD203B41FA5}">
                      <a16:colId xmlns:a16="http://schemas.microsoft.com/office/drawing/2014/main" val="545620249"/>
                    </a:ext>
                  </a:extLst>
                </a:gridCol>
                <a:gridCol w="1551195">
                  <a:extLst>
                    <a:ext uri="{9D8B030D-6E8A-4147-A177-3AD203B41FA5}">
                      <a16:colId xmlns:a16="http://schemas.microsoft.com/office/drawing/2014/main" val="1745337174"/>
                    </a:ext>
                  </a:extLst>
                </a:gridCol>
              </a:tblGrid>
              <a:tr h="555099">
                <a:tc>
                  <a:txBody>
                    <a:bodyPr/>
                    <a:lstStyle/>
                    <a:p>
                      <a:r>
                        <a:rPr lang="en-GB" sz="1000" b="1" cap="all" spc="60">
                          <a:solidFill>
                            <a:schemeClr val="tx1"/>
                          </a:solidFill>
                        </a:rPr>
                        <a:t>Factor </a:t>
                      </a:r>
                    </a:p>
                  </a:txBody>
                  <a:tcPr marL="112500" marR="112500" marT="112500" marB="1125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cap="all" spc="60">
                          <a:solidFill>
                            <a:schemeClr val="tx1"/>
                          </a:solidFill>
                        </a:rPr>
                        <a:t>type</a:t>
                      </a:r>
                    </a:p>
                  </a:txBody>
                  <a:tcPr marL="112500" marR="112500" marT="112500" marB="1125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cap="all" spc="60">
                          <a:solidFill>
                            <a:schemeClr val="tx1"/>
                          </a:solidFill>
                        </a:rPr>
                        <a:t>Level of control </a:t>
                      </a:r>
                    </a:p>
                  </a:txBody>
                  <a:tcPr marL="112500" marR="112500" marT="112500" marB="1125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8827772"/>
                  </a:ext>
                </a:extLst>
              </a:tr>
              <a:tr h="542630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Limited marketing and promotions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Internal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High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1521134"/>
                  </a:ext>
                </a:extLst>
              </a:tr>
              <a:tr h="542630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Product range not fully meeting changing customer needs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Internal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High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0693843"/>
                  </a:ext>
                </a:extLst>
              </a:tr>
              <a:tr h="742691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Strong competition from supermarkets and other bakeries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External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Low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9006532"/>
                  </a:ext>
                </a:extLst>
              </a:tr>
              <a:tr h="542630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Rising ingredients energy and labour costs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External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Very low </a:t>
                      </a:r>
                    </a:p>
                  </a:txBody>
                  <a:tcPr marL="75000" marR="75000" marT="37500" marB="750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11936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0215CE86-E5C5-71C4-BCC4-09A48D7D29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b="15730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critique of the PESTEL Framework 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it ? </a:t>
            </a: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Analyses external factors: political ,economic , social, technological ,environmental, legal (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Kotler &amp; Keller, 2021</a:t>
            </a:r>
            <a:r>
              <a:rPr lang="en-GB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r>
              <a:rPr lang="en-GB" sz="15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use it?</a:t>
            </a: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identify opportunities and threats in the business environment.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(Morrison,(2020).</a:t>
            </a:r>
            <a:endParaRPr lang="en-GB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Simple to use </a:t>
            </a:r>
          </a:p>
          <a:p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Gives board overviews </a:t>
            </a:r>
          </a:p>
          <a:p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decision-making </a:t>
            </a:r>
          </a:p>
          <a:p>
            <a:pPr marL="0" indent="0">
              <a:buNone/>
            </a:pPr>
            <a:r>
              <a:rPr lang="en-GB" sz="15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Criticisms:</a:t>
            </a:r>
          </a:p>
          <a:p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general </a:t>
            </a:r>
          </a:p>
          <a:p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Quickly outdated </a:t>
            </a:r>
          </a:p>
          <a:p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prioritisation </a:t>
            </a:r>
          </a:p>
          <a:p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Ignores internal factors  </a:t>
            </a:r>
          </a:p>
          <a:p>
            <a:endParaRPr lang="en-GB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153" y="1542512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My</a:t>
            </a:r>
            <a:b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6176181"/>
              </p:ext>
            </p:extLst>
          </p:nvPr>
        </p:nvGraphicFramePr>
        <p:xfrm>
          <a:off x="682304" y="2132013"/>
          <a:ext cx="10827391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Environmental Factors</a:t>
                      </a:r>
                      <a:endParaRPr lang="en-GB" sz="21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Food regulations affects ingredients.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Taxes increase product prices 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Inflation raises flour &amp; energy costs.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Lower incomes reduce spending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Preferences for fresh ,local products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Demand for vegan options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Online orders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Morden baking equipment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Food hygiene laws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Staff wage &amp; employment laws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Pressure to reduce packaging waste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Sustainable ingredients sourcing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olourful pins connected with a thread">
            <a:extLst>
              <a:ext uri="{FF2B5EF4-FFF2-40B4-BE49-F238E27FC236}">
                <a16:creationId xmlns:a16="http://schemas.microsoft.com/office/drawing/2014/main" id="{8847C004-CAA6-63B1-38B3-4EA70473A8F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Cause-and-Effect model </a:t>
            </a: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it ?</a:t>
            </a:r>
          </a:p>
          <a:p>
            <a:pPr marL="0" indent="0">
              <a:buNone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called the Ishikawa or fishbone diagram, it visually maps possible causes to a problem assuming clear linear relationship  (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Wilson, Dell,&amp; Anderson, 1993). </a:t>
            </a:r>
            <a:endParaRPr lang="en-GB" sz="17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?</a:t>
            </a:r>
          </a:p>
          <a:p>
            <a:pPr marL="0" indent="0">
              <a:buNone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used to find root causes in quality management,  business, healthcare and team problem solving </a:t>
            </a:r>
          </a:p>
          <a:p>
            <a:pPr marL="0" indent="0">
              <a:buNone/>
            </a:pPr>
            <a:r>
              <a:rPr lang="en-GB" sz="17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Benefits? </a:t>
            </a:r>
          </a:p>
          <a:p>
            <a:pPr marL="0" indent="0">
              <a:buNone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Simple visual collaborative, and helps focus on underlying issues rather than just symptoms </a:t>
            </a:r>
          </a:p>
          <a:p>
            <a:pPr marL="0" indent="0">
              <a:buNone/>
            </a:pPr>
            <a:r>
              <a:rPr lang="en-GB" sz="17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Criticisms? </a:t>
            </a:r>
          </a:p>
          <a:p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Oversimplifies complex, interconnected systems </a:t>
            </a:r>
          </a:p>
          <a:p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Ignores feedback loops and overlapping factors </a:t>
            </a:r>
          </a:p>
          <a:p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Subjective with no proof of actual causation </a:t>
            </a:r>
          </a:p>
          <a:p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overlook wider context wider context</a:t>
            </a:r>
          </a:p>
          <a:p>
            <a:pPr marL="0" indent="0">
              <a:buNone/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 low quality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ingredients storage conditions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Changing kitchen temperature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Bakers with limited training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clear role responsibilities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quality checks before talking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weighting of ingredients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Incorrect storage of ingredients 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Old or inactive yeast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Ovens with uneven heat distribution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Faulty temperature control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standard recipe measurements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Variable resting / proving time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Bakery-poor quality 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Key Findings </a:t>
            </a:r>
            <a:br>
              <a:rPr lang="en-GB" sz="36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Graphic 6" descr="Contur lacăt deschis">
            <a:extLst>
              <a:ext uri="{FF2B5EF4-FFF2-40B4-BE49-F238E27FC236}">
                <a16:creationId xmlns:a16="http://schemas.microsoft.com/office/drawing/2014/main" id="{D05FE42C-EB89-2736-642C-40720900BE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. Basil’s Bakery Context</a:t>
            </a:r>
          </a:p>
          <a:p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PESTEL Framework</a:t>
            </a:r>
          </a:p>
          <a:p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Cause-and-Effect Model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Combined Insight</a:t>
            </a:r>
          </a:p>
        </p:txBody>
      </p:sp>
      <p:grpSp>
        <p:nvGrpSpPr>
          <p:cNvPr id="25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020" y="-714188"/>
            <a:ext cx="12468112" cy="79391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PESTEL Framework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Johnson, G., Whittington, R., Scholes, K., Angwin, D., &amp; </a:t>
            </a:r>
            <a:r>
              <a:rPr lang="en-GB" sz="10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Regnér</a:t>
            </a: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P. (2017). Exploring Corporate Strategy (11th ed.). Pearson Education.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Kotler, P., &amp; Keller, K. L. (2021). Marketing Management (16th ed.). Pearson.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Morrison, M. (2020). Business Environment: Global and Local Perspectives. Oxford University Press.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Cause-and-Effect / Ishikawa Model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Ishikawa, K. (1985). What is Total Quality Control? The Japanese Way. Prentice-Hall.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Wilson, P. F., Dell, L. D., &amp; Anderson, G. F. (1993). Root Cause Analysis: A Tool for Total Quality Management. ASQ Quality Press.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Bicheno, J. (2018). The Quality 75: Key Tools for Operational Improvement. PICSIE Books.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Bakery / Small Business Context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British Retail Consortium. (2024). Food Safety and Quality Standards.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Coventry City Council. (2025). Guidance for Local Food and Drink Businesses.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Department for Environment, Food &amp; Rural Affairs (DEFRA). (2024). Sustainable Sourcing for Small Food Producers.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• Office for National Statistics. (2025). Inflation and Cost Pressures on UK Food Businesses.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anchor="b">
            <a:normAutofit/>
          </a:bodyPr>
          <a:lstStyle/>
          <a:p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68652BD7-634C-0550-0BF0-D85D92038B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25" r="7344" b="-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anchor="t">
            <a:normAutofit/>
          </a:bodyPr>
          <a:lstStyle/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9" name="Rectangle 1030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1040" name="Freeform: Shape 1035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1" name="Freeform: Shape 1036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2802649"/>
            <a:ext cx="3785616" cy="158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072" y="2421683"/>
            <a:ext cx="4765949" cy="3353476"/>
          </a:xfrm>
        </p:spPr>
        <p:txBody>
          <a:bodyPr anchor="t">
            <a:normAutofit/>
          </a:bodyPr>
          <a:lstStyle/>
          <a:p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2259</TotalTime>
  <Words>838</Words>
  <Application>Microsoft Office PowerPoint</Application>
  <PresentationFormat>Ecran lat</PresentationFormat>
  <Paragraphs>165</Paragraphs>
  <Slides>12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Prezentare PowerPoint</vt:lpstr>
      <vt:lpstr>Prezentare PowerPoint</vt:lpstr>
      <vt:lpstr>What is basils bakery </vt:lpstr>
      <vt:lpstr>Factors contributing to stagnating sales at basils bakery </vt:lpstr>
      <vt:lpstr>critique of the PESTEL Framework </vt:lpstr>
      <vt:lpstr>My  PESTEL Framework    </vt:lpstr>
      <vt:lpstr>the Cause-and-Effect model </vt:lpstr>
      <vt:lpstr>Prezentare PowerPoint</vt:lpstr>
      <vt:lpstr> Key Findings  </vt:lpstr>
      <vt:lpstr>Reference List:</vt:lpstr>
      <vt:lpstr> 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Roxana-Marina Gheorghe (2527266)</cp:lastModifiedBy>
  <cp:revision>101</cp:revision>
  <dcterms:created xsi:type="dcterms:W3CDTF">2024-01-29T11:42:05Z</dcterms:created>
  <dcterms:modified xsi:type="dcterms:W3CDTF">2026-06-13T14:33:17Z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