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1152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D8B33-DF7F-4A19-8652-E41F2126EF56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F93E3-1646-491F-B02E-44661FC73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1514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D8B33-DF7F-4A19-8652-E41F2126EF56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F93E3-1646-491F-B02E-44661FC73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9347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D8B33-DF7F-4A19-8652-E41F2126EF56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F93E3-1646-491F-B02E-44661FC73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116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D8B33-DF7F-4A19-8652-E41F2126EF56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F93E3-1646-491F-B02E-44661FC73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730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D8B33-DF7F-4A19-8652-E41F2126EF56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F93E3-1646-491F-B02E-44661FC73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8049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D8B33-DF7F-4A19-8652-E41F2126EF56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F93E3-1646-491F-B02E-44661FC73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529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D8B33-DF7F-4A19-8652-E41F2126EF56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F93E3-1646-491F-B02E-44661FC73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199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D8B33-DF7F-4A19-8652-E41F2126EF56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F93E3-1646-491F-B02E-44661FC73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7523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D8B33-DF7F-4A19-8652-E41F2126EF56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F93E3-1646-491F-B02E-44661FC73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161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D8B33-DF7F-4A19-8652-E41F2126EF56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F93E3-1646-491F-B02E-44661FC73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51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D8B33-DF7F-4A19-8652-E41F2126EF56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F93E3-1646-491F-B02E-44661FC73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3301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BD8B33-DF7F-4A19-8652-E41F2126EF56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EF93E3-1646-491F-B02E-44661FC73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835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Lecture 5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Distribution and Pricing</a:t>
            </a:r>
          </a:p>
        </p:txBody>
      </p:sp>
    </p:spTree>
    <p:extLst>
      <p:ext uri="{BB962C8B-B14F-4D97-AF65-F5344CB8AC3E}">
        <p14:creationId xmlns:p14="http://schemas.microsoft.com/office/powerpoint/2010/main" val="35672030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Distribution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Refers to activities that make products available to customers when and where they want to purchase them.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087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u="sng" dirty="0"/>
            </a:br>
            <a:br>
              <a:rPr lang="en-GB" b="1" u="sng" dirty="0"/>
            </a:br>
            <a:r>
              <a:rPr lang="en-GB" b="1" dirty="0"/>
              <a:t>A channel of distribution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a group of individuals and organisations that direct the flow of products from producers to customers.</a:t>
            </a:r>
          </a:p>
        </p:txBody>
      </p:sp>
    </p:spTree>
    <p:extLst>
      <p:ext uri="{BB962C8B-B14F-4D97-AF65-F5344CB8AC3E}">
        <p14:creationId xmlns:p14="http://schemas.microsoft.com/office/powerpoint/2010/main" val="3798972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A marketing intermediary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Links producers to other middlemen or to the ultimate users of the products.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71050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Marketing information</a:t>
            </a:r>
          </a:p>
          <a:p>
            <a:pPr marL="0" indent="0">
              <a:buNone/>
            </a:pPr>
            <a:r>
              <a:rPr lang="en-GB" dirty="0"/>
              <a:t>Analyse information such as sales data, perform or commission marketing research studies.</a:t>
            </a:r>
          </a:p>
          <a:p>
            <a:r>
              <a:rPr lang="en-GB" b="1" u="sng" dirty="0"/>
              <a:t>Marketing management</a:t>
            </a:r>
          </a:p>
          <a:p>
            <a:pPr marL="0" indent="0">
              <a:buNone/>
            </a:pPr>
            <a:r>
              <a:rPr lang="en-GB" dirty="0"/>
              <a:t>Planning, implementation and control.</a:t>
            </a:r>
          </a:p>
          <a:p>
            <a:r>
              <a:rPr lang="en-GB" b="1" u="sng" dirty="0"/>
              <a:t>Facilitating exchange</a:t>
            </a:r>
          </a:p>
          <a:p>
            <a:pPr marL="0" indent="0">
              <a:buNone/>
            </a:pPr>
            <a:r>
              <a:rPr lang="en-GB" dirty="0"/>
              <a:t>Choose and stock product varieties that match the needs of buyers.</a:t>
            </a:r>
            <a:endParaRPr lang="en-GB" b="1" u="sng" dirty="0"/>
          </a:p>
          <a:p>
            <a:pPr marL="0" indent="0">
              <a:buNone/>
            </a:pP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3790887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b="1" u="sng" dirty="0"/>
              <a:t>Promotion</a:t>
            </a:r>
          </a:p>
          <a:p>
            <a:pPr marL="0" indent="0">
              <a:buNone/>
            </a:pPr>
            <a:r>
              <a:rPr lang="en-GB" dirty="0"/>
              <a:t>Set promotional objectives, advertising, personal selling, sales promotion, public relations and direct marketing.</a:t>
            </a:r>
          </a:p>
          <a:p>
            <a:r>
              <a:rPr lang="en-GB" b="1" u="sng" dirty="0"/>
              <a:t>Price</a:t>
            </a:r>
          </a:p>
          <a:p>
            <a:pPr marL="0" indent="0">
              <a:buNone/>
            </a:pPr>
            <a:r>
              <a:rPr lang="en-GB" dirty="0"/>
              <a:t>Pricing policies .</a:t>
            </a:r>
          </a:p>
          <a:p>
            <a:r>
              <a:rPr lang="en-GB" b="1" u="sng" dirty="0"/>
              <a:t>Physical distribution</a:t>
            </a:r>
          </a:p>
          <a:p>
            <a:pPr marL="0" indent="0">
              <a:buNone/>
            </a:pPr>
            <a:r>
              <a:rPr lang="en-GB" dirty="0"/>
              <a:t>Manage transport, warehousing, and stock control.</a:t>
            </a:r>
            <a:endParaRPr lang="en-GB" b="1" u="sng" dirty="0"/>
          </a:p>
          <a:p>
            <a:pPr marL="0" indent="0">
              <a:buNone/>
            </a:pP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691402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 </a:t>
            </a:r>
            <a:br>
              <a:rPr lang="en-GB" dirty="0"/>
            </a:br>
            <a:br>
              <a:rPr lang="en-GB" dirty="0"/>
            </a:br>
            <a:r>
              <a:rPr lang="en-GB" sz="2700" b="1" dirty="0"/>
              <a:t>Ways by which using middlemen improves market efficiency</a:t>
            </a:r>
            <a:br>
              <a:rPr lang="en-GB" sz="2700" dirty="0"/>
            </a:br>
            <a:endParaRPr lang="en-GB" sz="27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pPr lvl="0"/>
            <a:r>
              <a:rPr lang="en-GB" b="1" u="sng" dirty="0"/>
              <a:t>Functional efficiency</a:t>
            </a:r>
          </a:p>
          <a:p>
            <a:pPr marL="0" lvl="0" indent="0">
              <a:buNone/>
            </a:pPr>
            <a:r>
              <a:rPr lang="en-GB" sz="2800" dirty="0"/>
              <a:t>The middlemen may have more experience in selling  the product  than the producer.</a:t>
            </a:r>
          </a:p>
          <a:p>
            <a:pPr lvl="0"/>
            <a:r>
              <a:rPr lang="en-GB" sz="2800" b="1" u="sng" dirty="0"/>
              <a:t>Scale efficiency</a:t>
            </a:r>
          </a:p>
          <a:p>
            <a:pPr marL="0" lvl="0" indent="0">
              <a:buNone/>
            </a:pPr>
            <a:r>
              <a:rPr lang="en-GB" sz="2800" dirty="0"/>
              <a:t>This is the benefit that wholesalers provide to retailers.</a:t>
            </a:r>
          </a:p>
          <a:p>
            <a:r>
              <a:rPr lang="en-GB" sz="2800" b="1" u="sng" dirty="0"/>
              <a:t>Transactional efficiency</a:t>
            </a:r>
            <a:endParaRPr lang="en-GB" sz="2800" u="sng" dirty="0"/>
          </a:p>
          <a:p>
            <a:pPr marL="0" lvl="0" indent="0">
              <a:buNone/>
            </a:pPr>
            <a:r>
              <a:rPr lang="en-GB" sz="2800" dirty="0"/>
              <a:t>This is the advantage that retailers provide to the customers.</a:t>
            </a:r>
          </a:p>
          <a:p>
            <a:pPr marL="0" lvl="0" indent="0">
              <a:buNone/>
            </a:pPr>
            <a:endParaRPr lang="en-GB" sz="2800" dirty="0"/>
          </a:p>
          <a:p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7448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u="sng" dirty="0"/>
              <a:t>Distribution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Intensive Distribution</a:t>
            </a:r>
            <a:endParaRPr lang="en-GB" b="1" i="1" u="sng" dirty="0"/>
          </a:p>
          <a:p>
            <a:pPr marL="0" indent="0">
              <a:buNone/>
            </a:pPr>
            <a:r>
              <a:rPr lang="en-GB" sz="2400" dirty="0"/>
              <a:t>This strategy uses the maximum possible number of retailers and is most appropriate for low-involvement products.</a:t>
            </a:r>
          </a:p>
          <a:p>
            <a:pPr marL="0" indent="0">
              <a:buNone/>
            </a:pPr>
            <a:r>
              <a:rPr lang="en-GB" sz="2400" dirty="0"/>
              <a:t>This strategy maximises product availability, which generates greater product recognition and more impulse buying.</a:t>
            </a:r>
          </a:p>
        </p:txBody>
      </p:sp>
    </p:spTree>
    <p:extLst>
      <p:ext uri="{BB962C8B-B14F-4D97-AF65-F5344CB8AC3E}">
        <p14:creationId xmlns:p14="http://schemas.microsoft.com/office/powerpoint/2010/main" val="10540459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3600" b="1" u="sng" dirty="0"/>
              <a:t>Distribution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u="sng" dirty="0"/>
              <a:t>Exclusive Distribution</a:t>
            </a:r>
            <a:endParaRPr lang="en-GB" b="1" u="sng" dirty="0"/>
          </a:p>
          <a:p>
            <a:pPr marL="0" indent="0">
              <a:buNone/>
            </a:pPr>
            <a:r>
              <a:rPr lang="en-GB" sz="2400" dirty="0"/>
              <a:t>This strategy relies on only one retailer or dealer in a given geographic territory. It is most appropriate when the product is a high-involvement.</a:t>
            </a:r>
          </a:p>
          <a:p>
            <a:pPr marL="0" indent="0">
              <a:buNone/>
            </a:pPr>
            <a:r>
              <a:rPr lang="en-GB" sz="2400" dirty="0"/>
              <a:t>Exclusive distribution is useful when a firm wants to differentiate its product on the basis of high quality, prestige, or excellent customer service. </a:t>
            </a:r>
          </a:p>
        </p:txBody>
      </p:sp>
    </p:spTree>
    <p:extLst>
      <p:ext uri="{BB962C8B-B14F-4D97-AF65-F5344CB8AC3E}">
        <p14:creationId xmlns:p14="http://schemas.microsoft.com/office/powerpoint/2010/main" val="4502077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sz="3200" b="1" u="sng" dirty="0"/>
            </a:br>
            <a:r>
              <a:rPr lang="en-GB" sz="3200" b="1" u="sng" dirty="0"/>
              <a:t>Distribution Strategies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u="sng" dirty="0"/>
              <a:t>Selective Distribution</a:t>
            </a:r>
          </a:p>
          <a:p>
            <a:pPr marL="0" indent="0">
              <a:buNone/>
            </a:pPr>
            <a:r>
              <a:rPr lang="en-GB" sz="2800" dirty="0"/>
              <a:t>This is a compromise between the other two extremes since it uses more than one but fewer than all available retailers in a geographic area.</a:t>
            </a:r>
            <a:endParaRPr lang="en-GB" sz="2800" b="1" u="sng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00905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 </a:t>
            </a:r>
            <a:br>
              <a:rPr lang="en-GB" dirty="0"/>
            </a:br>
            <a:br>
              <a:rPr lang="en-GB" dirty="0"/>
            </a:br>
            <a:r>
              <a:rPr lang="en-GB" sz="3100" b="1" i="1" dirty="0"/>
              <a:t>Dual (two-channel) distribution</a:t>
            </a:r>
            <a:r>
              <a:rPr lang="en-GB" sz="3100" dirty="0"/>
              <a:t> </a:t>
            </a:r>
            <a:r>
              <a:rPr lang="en-GB" sz="3100" b="1" dirty="0"/>
              <a:t>systems</a:t>
            </a:r>
            <a:br>
              <a:rPr lang="en-GB" sz="3100" dirty="0"/>
            </a:b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company may use an indirect channel of distribution to make products available to one group of customers and a direct channel of distribution to make products available for a different group of customers.</a:t>
            </a:r>
          </a:p>
        </p:txBody>
      </p:sp>
    </p:spTree>
    <p:extLst>
      <p:ext uri="{BB962C8B-B14F-4D97-AF65-F5344CB8AC3E}">
        <p14:creationId xmlns:p14="http://schemas.microsoft.com/office/powerpoint/2010/main" val="9777860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i="1" dirty="0"/>
            </a:br>
            <a:br>
              <a:rPr lang="en-GB" b="1" i="1" dirty="0"/>
            </a:br>
            <a:r>
              <a:rPr lang="en-GB" b="1" dirty="0"/>
              <a:t>Hybrid system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members of a hybrid system perform complementary functions for the same customer segment.</a:t>
            </a:r>
          </a:p>
        </p:txBody>
      </p:sp>
    </p:spTree>
    <p:extLst>
      <p:ext uri="{BB962C8B-B14F-4D97-AF65-F5344CB8AC3E}">
        <p14:creationId xmlns:p14="http://schemas.microsoft.com/office/powerpoint/2010/main" val="9687889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000" b="1" u="sng" dirty="0"/>
              <a:t>Pricing Decisions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The Nature of Price</a:t>
            </a:r>
          </a:p>
          <a:p>
            <a:pPr marL="0" indent="0">
              <a:buNone/>
            </a:pPr>
            <a:r>
              <a:rPr lang="en-GB" dirty="0"/>
              <a:t>To a buyer price is:</a:t>
            </a:r>
          </a:p>
          <a:p>
            <a:pPr marL="0" indent="0">
              <a:buNone/>
            </a:pPr>
            <a:r>
              <a:rPr lang="en-GB" dirty="0"/>
              <a:t>The amount of income sacrificed in order to gain a package of benefits from a product or service.</a:t>
            </a:r>
          </a:p>
        </p:txBody>
      </p:sp>
    </p:spTree>
    <p:extLst>
      <p:ext uri="{BB962C8B-B14F-4D97-AF65-F5344CB8AC3E}">
        <p14:creationId xmlns:p14="http://schemas.microsoft.com/office/powerpoint/2010/main" val="20474428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Price Competition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</a:t>
            </a:r>
            <a:r>
              <a:rPr lang="en-GB" b="1" u="sng" dirty="0"/>
              <a:t>price competition </a:t>
            </a:r>
            <a:r>
              <a:rPr lang="en-GB" dirty="0"/>
              <a:t>is used:</a:t>
            </a:r>
            <a:endParaRPr lang="en-GB" b="1" dirty="0"/>
          </a:p>
          <a:p>
            <a:pPr marL="0" indent="0">
              <a:buNone/>
            </a:pPr>
            <a:r>
              <a:rPr lang="en-GB" dirty="0"/>
              <a:t>Companies closely monitor rival prices and either match or undercut rivals.</a:t>
            </a:r>
          </a:p>
        </p:txBody>
      </p:sp>
    </p:spTree>
    <p:extLst>
      <p:ext uri="{BB962C8B-B14F-4D97-AF65-F5344CB8AC3E}">
        <p14:creationId xmlns:p14="http://schemas.microsoft.com/office/powerpoint/2010/main" val="15283357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Non-Price Competition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Companies use factors other than low price to compete with rivals.</a:t>
            </a:r>
          </a:p>
        </p:txBody>
      </p:sp>
    </p:spTree>
    <p:extLst>
      <p:ext uri="{BB962C8B-B14F-4D97-AF65-F5344CB8AC3E}">
        <p14:creationId xmlns:p14="http://schemas.microsoft.com/office/powerpoint/2010/main" val="21471490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Pricing Objectives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strategic pricing objectives are influenced by the mission statement of the organisation and segmentation, targeting and positioning.</a:t>
            </a:r>
          </a:p>
        </p:txBody>
      </p:sp>
    </p:spTree>
    <p:extLst>
      <p:ext uri="{BB962C8B-B14F-4D97-AF65-F5344CB8AC3E}">
        <p14:creationId xmlns:p14="http://schemas.microsoft.com/office/powerpoint/2010/main" val="18720243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u="sng" dirty="0"/>
            </a:br>
            <a:br>
              <a:rPr lang="en-GB" b="1" u="sng" dirty="0"/>
            </a:br>
            <a:r>
              <a:rPr lang="en-GB" b="1" u="sng" dirty="0"/>
              <a:t>Stages for establishing prices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Set the strategic pricing objectives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Estimate demand, price elasticity of demand and perceived value.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Determine costs and relationship to volume.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Examine competitors prices and costs.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Select a method for calculating the price.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Set a price level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Adapt the price structure to meet changes in demand and cost across different target markets, channels of distribution and countries.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017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u="sng" dirty="0"/>
            </a:br>
            <a:br>
              <a:rPr lang="en-GB" b="1" u="sng" dirty="0"/>
            </a:br>
            <a:r>
              <a:rPr lang="en-GB" b="1" u="sng" dirty="0"/>
              <a:t>Pricing Strategies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Price skimming is:</a:t>
            </a:r>
          </a:p>
          <a:p>
            <a:pPr marL="0" indent="0">
              <a:buNone/>
            </a:pPr>
            <a:r>
              <a:rPr lang="en-GB" sz="2800" dirty="0"/>
              <a:t>Companies charge a high price when first introducing the product. The company try to quickly gain a return on investment. The high price is reduced in the maturity stage .</a:t>
            </a:r>
          </a:p>
          <a:p>
            <a:pPr marL="0" indent="0">
              <a:buNone/>
            </a:pP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51924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Penetration Pricing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charges a low price when first introducing the product to gain a large number of adopters. The low price either remains the same in the maturity stage to appeal to price sensitive customers or is increased with added benefits.</a:t>
            </a:r>
          </a:p>
        </p:txBody>
      </p:sp>
    </p:spTree>
    <p:extLst>
      <p:ext uri="{BB962C8B-B14F-4D97-AF65-F5344CB8AC3E}">
        <p14:creationId xmlns:p14="http://schemas.microsoft.com/office/powerpoint/2010/main" val="31345026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000" b="1" dirty="0"/>
              <a:t>Psychological Pricing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Pricing based on emotional factors rather than rational factors.</a:t>
            </a:r>
          </a:p>
        </p:txBody>
      </p:sp>
    </p:spTree>
    <p:extLst>
      <p:ext uri="{BB962C8B-B14F-4D97-AF65-F5344CB8AC3E}">
        <p14:creationId xmlns:p14="http://schemas.microsoft.com/office/powerpoint/2010/main" val="1846036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Differential Pricing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Differential pricing is the strategy of selling the same product or service to different customers at different prices.</a:t>
            </a:r>
          </a:p>
        </p:txBody>
      </p:sp>
    </p:spTree>
    <p:extLst>
      <p:ext uri="{BB962C8B-B14F-4D97-AF65-F5344CB8AC3E}">
        <p14:creationId xmlns:p14="http://schemas.microsoft.com/office/powerpoint/2010/main" val="16874073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274</TotalTime>
  <Words>568</Words>
  <Application>Microsoft Office PowerPoint</Application>
  <PresentationFormat>On-screen Show (4:3)</PresentationFormat>
  <Paragraphs>71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Arial</vt:lpstr>
      <vt:lpstr>Calibri</vt:lpstr>
      <vt:lpstr>Office Theme</vt:lpstr>
      <vt:lpstr>Lecture 5</vt:lpstr>
      <vt:lpstr>  Distribution </vt:lpstr>
      <vt:lpstr>  A channel of distribution </vt:lpstr>
      <vt:lpstr>  A marketing intermediary  </vt:lpstr>
      <vt:lpstr>PowerPoint Presentation</vt:lpstr>
      <vt:lpstr>PowerPoint Presentation</vt:lpstr>
      <vt:lpstr>   Ways by which using middlemen improves market efficiency </vt:lpstr>
      <vt:lpstr> Distribution</vt:lpstr>
      <vt:lpstr> Distribution Strategies</vt:lpstr>
      <vt:lpstr> Distribution Strategies</vt:lpstr>
      <vt:lpstr>   Dual (two-channel) distribution systems </vt:lpstr>
      <vt:lpstr>  Hybrid system </vt:lpstr>
      <vt:lpstr> Pricing Decisions</vt:lpstr>
      <vt:lpstr>  Price Competition </vt:lpstr>
      <vt:lpstr>  Non-Price Competition </vt:lpstr>
      <vt:lpstr>  Pricing Objectives </vt:lpstr>
      <vt:lpstr>  Stages for establishing prices </vt:lpstr>
      <vt:lpstr>  Pricing Strategies </vt:lpstr>
      <vt:lpstr>  Penetration Pricing </vt:lpstr>
      <vt:lpstr> Psychological Pricing </vt:lpstr>
      <vt:lpstr> Differential Pricing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Lecture 5</dc:title>
  <dc:creator>Balan</dc:creator>
  <cp:lastModifiedBy>Tushara Balendran</cp:lastModifiedBy>
  <cp:revision>24</cp:revision>
  <dcterms:created xsi:type="dcterms:W3CDTF">2017-10-08T13:09:08Z</dcterms:created>
  <dcterms:modified xsi:type="dcterms:W3CDTF">2019-06-30T11:48:52Z</dcterms:modified>
</cp:coreProperties>
</file>