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92" r:id="rId1"/>
  </p:sldMasterIdLst>
  <p:handoutMasterIdLst>
    <p:handoutMasterId r:id="rId30"/>
  </p:handoutMasterIdLst>
  <p:sldIdLst>
    <p:sldId id="256" r:id="rId2"/>
    <p:sldId id="313" r:id="rId3"/>
    <p:sldId id="285" r:id="rId4"/>
    <p:sldId id="287" r:id="rId5"/>
    <p:sldId id="314" r:id="rId6"/>
    <p:sldId id="315" r:id="rId7"/>
    <p:sldId id="316" r:id="rId8"/>
    <p:sldId id="317" r:id="rId9"/>
    <p:sldId id="288" r:id="rId10"/>
    <p:sldId id="286" r:id="rId11"/>
    <p:sldId id="289" r:id="rId12"/>
    <p:sldId id="290" r:id="rId13"/>
    <p:sldId id="291" r:id="rId14"/>
    <p:sldId id="292" r:id="rId15"/>
    <p:sldId id="293" r:id="rId16"/>
    <p:sldId id="294" r:id="rId17"/>
    <p:sldId id="299" r:id="rId18"/>
    <p:sldId id="300" r:id="rId19"/>
    <p:sldId id="301" r:id="rId20"/>
    <p:sldId id="302" r:id="rId21"/>
    <p:sldId id="303" r:id="rId22"/>
    <p:sldId id="304" r:id="rId23"/>
    <p:sldId id="305" r:id="rId24"/>
    <p:sldId id="306" r:id="rId25"/>
    <p:sldId id="307" r:id="rId26"/>
    <p:sldId id="308" r:id="rId27"/>
    <p:sldId id="309" r:id="rId28"/>
    <p:sldId id="284" r:id="rId29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C2FFA5D-87B4-456A-9821-1D502468CF0F}" styleName="Themed Style 1 - Accent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BC89EF96-8CEA-46FF-86C4-4CE0E7609802}" styleName="Light Style 3 - Accent 1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324" autoAdjust="0"/>
    <p:restoredTop sz="94660"/>
  </p:normalViewPr>
  <p:slideViewPr>
    <p:cSldViewPr>
      <p:cViewPr varScale="1">
        <p:scale>
          <a:sx n="110" d="100"/>
          <a:sy n="110" d="100"/>
        </p:scale>
        <p:origin x="1608" y="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4627DB1-4E3E-46E5-9F0E-2D237EEC710F}" type="datetimeFigureOut">
              <a:rPr lang="en-GB" smtClean="0"/>
              <a:t>15/02/2017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82C2744-DF6F-4C3D-A3DE-12F9704BFB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2792110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C26F56C7-362D-4C1C-844F-BD8AF85E5740}" type="datetimeFigureOut">
              <a:rPr lang="en-GB" smtClean="0"/>
              <a:t>15/02/2017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en-GB"/>
          </a:p>
        </p:txBody>
      </p:sp>
      <p:sp>
        <p:nvSpPr>
          <p:cNvPr id="10" name="Rectangle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ectangle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Rectangle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Rectangle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Straight Connector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Straight Connector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Straight Connector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Straight Connector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Straight Connector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Straight Connector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Rectangle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a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a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a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a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a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C43A1470-CF0B-4FBE-9861-FC2AB646C801}" type="slidenum">
              <a:rPr lang="en-GB" smtClean="0"/>
              <a:t>‹#›</a:t>
            </a:fld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C26F56C7-362D-4C1C-844F-BD8AF85E5740}" type="datetimeFigureOut">
              <a:rPr lang="en-GB" smtClean="0"/>
              <a:t>15/02/2017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C43A1470-CF0B-4FBE-9861-FC2AB646C801}" type="slidenum">
              <a:rPr lang="en-GB" smtClean="0"/>
              <a:t>‹#›</a:t>
            </a:fld>
            <a:endParaRPr lang="en-GB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C26F56C7-362D-4C1C-844F-BD8AF85E5740}" type="datetimeFigureOut">
              <a:rPr lang="en-GB" smtClean="0"/>
              <a:t>15/02/2017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en-GB"/>
          </a:p>
        </p:txBody>
      </p:sp>
      <p:sp>
        <p:nvSpPr>
          <p:cNvPr id="9" name="Rectangle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ectangle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Straight Connector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Straight Connector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Straight Connector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Straight Connector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Straight Connector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Rectangle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a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a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a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a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a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Straight Connector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C43A1470-CF0B-4FBE-9861-FC2AB646C801}" type="slidenum">
              <a:rPr lang="en-GB" smtClean="0"/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6F56C7-362D-4C1C-844F-BD8AF85E5740}" type="datetimeFigureOut">
              <a:rPr lang="en-GB" smtClean="0"/>
              <a:t>15/02/2017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3A1470-CF0B-4FBE-9861-FC2AB646C801}" type="slidenum">
              <a:rPr lang="en-GB" smtClean="0"/>
              <a:t>‹#›</a:t>
            </a:fld>
            <a:endParaRPr lang="en-GB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6F56C7-362D-4C1C-844F-BD8AF85E5740}" type="datetimeFigureOut">
              <a:rPr lang="en-GB" smtClean="0"/>
              <a:t>15/02/2017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3A1470-CF0B-4FBE-9861-FC2AB646C801}" type="slidenum">
              <a:rPr lang="en-GB" smtClean="0"/>
              <a:t>‹#›</a:t>
            </a:fld>
            <a:endParaRPr lang="en-GB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12" name="Text Placeholder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14" name="Text Placeholder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6" name="Date Placeholder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C26F56C7-362D-4C1C-844F-BD8AF85E5740}" type="datetimeFigureOut">
              <a:rPr lang="en-GB" smtClean="0"/>
              <a:t>15/02/2017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C43A1470-CF0B-4FBE-9861-FC2AB646C801}" type="slidenum">
              <a:rPr lang="en-GB" smtClean="0"/>
              <a:t>‹#›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6F56C7-362D-4C1C-844F-BD8AF85E5740}" type="datetimeFigureOut">
              <a:rPr lang="en-GB" smtClean="0"/>
              <a:t>15/02/2017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3A1470-CF0B-4FBE-9861-FC2AB646C801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Straight Connector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8" name="Straight Connector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Straight Connector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Straight Connector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Rectangle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Straight Connector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a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Content Placeholder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21" name="Date Placeholder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C26F56C7-362D-4C1C-844F-BD8AF85E5740}" type="datetimeFigureOut">
              <a:rPr lang="en-GB" smtClean="0"/>
              <a:t>15/02/2017</a:t>
            </a:fld>
            <a:endParaRPr lang="en-GB"/>
          </a:p>
        </p:txBody>
      </p:sp>
      <p:sp>
        <p:nvSpPr>
          <p:cNvPr id="22" name="Slide Number Placeholder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C43A1470-CF0B-4FBE-9861-FC2AB646C801}" type="slidenum">
              <a:rPr lang="en-GB" smtClean="0"/>
              <a:t>‹#›</a:t>
            </a:fld>
            <a:endParaRPr lang="en-GB"/>
          </a:p>
        </p:txBody>
      </p:sp>
      <p:sp>
        <p:nvSpPr>
          <p:cNvPr id="23" name="Footer Placeholder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traight Connector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a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10" name="Straight Connector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Rectangle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Straight Connector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Straight Connector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Straight Connector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Date Placeholder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C26F56C7-362D-4C1C-844F-BD8AF85E5740}" type="datetimeFigureOut">
              <a:rPr lang="en-GB" smtClean="0"/>
              <a:t>15/02/2017</a:t>
            </a:fld>
            <a:endParaRPr lang="en-GB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C43A1470-CF0B-4FBE-9861-FC2AB646C801}" type="slidenum">
              <a:rPr lang="en-GB" smtClean="0"/>
              <a:t>‹#›</a:t>
            </a:fld>
            <a:endParaRPr lang="en-GB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6F56C7-362D-4C1C-844F-BD8AF85E5740}" type="datetimeFigureOut">
              <a:rPr lang="en-GB" smtClean="0"/>
              <a:t>15/02/2017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3A1470-CF0B-4FBE-9861-FC2AB646C801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6F56C7-362D-4C1C-844F-BD8AF85E5740}" type="datetimeFigureOut">
              <a:rPr lang="en-GB" smtClean="0"/>
              <a:t>15/02/2017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3A1470-CF0B-4FBE-9861-FC2AB646C801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Straight Connector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C26F56C7-362D-4C1C-844F-BD8AF85E5740}" type="datetimeFigureOut">
              <a:rPr lang="en-GB" smtClean="0"/>
              <a:t>15/02/2017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traight Connector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Straight Connector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Rectangle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Straight Connector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a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C43A1470-CF0B-4FBE-9861-FC2AB646C801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93" r:id="rId1"/>
    <p:sldLayoutId id="2147483794" r:id="rId2"/>
    <p:sldLayoutId id="2147483795" r:id="rId3"/>
    <p:sldLayoutId id="2147483796" r:id="rId4"/>
    <p:sldLayoutId id="2147483797" r:id="rId5"/>
    <p:sldLayoutId id="2147483798" r:id="rId6"/>
    <p:sldLayoutId id="2147483799" r:id="rId7"/>
    <p:sldLayoutId id="2147483800" r:id="rId8"/>
    <p:sldLayoutId id="2147483801" r:id="rId9"/>
    <p:sldLayoutId id="2147483802" r:id="rId10"/>
    <p:sldLayoutId id="2147483803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hyperlink" Target="mailto:kerry.tudor@uwtsd.ac.uk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Sustainability through Technology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Noise Legislation</a:t>
            </a:r>
          </a:p>
          <a:p>
            <a:r>
              <a:rPr lang="en-GB" dirty="0" smtClean="0"/>
              <a:t>16</a:t>
            </a:r>
            <a:r>
              <a:rPr lang="en-GB" baseline="30000" dirty="0" smtClean="0"/>
              <a:t>th</a:t>
            </a:r>
            <a:r>
              <a:rPr lang="en-GB" dirty="0" smtClean="0"/>
              <a:t> February 2017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810966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Legislation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Legislation has grown over years</a:t>
            </a:r>
          </a:p>
          <a:p>
            <a:endParaRPr lang="en-GB" dirty="0"/>
          </a:p>
          <a:p>
            <a:pPr lvl="1"/>
            <a:r>
              <a:rPr lang="en-GB" dirty="0" smtClean="0"/>
              <a:t>Same for numerous environmental controls</a:t>
            </a:r>
          </a:p>
          <a:p>
            <a:pPr lvl="1"/>
            <a:endParaRPr lang="en-GB" dirty="0"/>
          </a:p>
          <a:p>
            <a:r>
              <a:rPr lang="en-GB" dirty="0" smtClean="0"/>
              <a:t>Not in the most obvious pattern</a:t>
            </a:r>
          </a:p>
          <a:p>
            <a:endParaRPr lang="en-GB" dirty="0"/>
          </a:p>
          <a:p>
            <a:r>
              <a:rPr lang="en-GB" dirty="0" smtClean="0"/>
              <a:t>Not easy to access or understand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500601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How do Councils deal with Noise Nuisances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Complaints must be investigated</a:t>
            </a:r>
          </a:p>
          <a:p>
            <a:endParaRPr lang="en-GB" dirty="0"/>
          </a:p>
          <a:p>
            <a:r>
              <a:rPr lang="en-GB" dirty="0" smtClean="0"/>
              <a:t>Noise has to meet the councils definition of ‘statutory nuisance’</a:t>
            </a:r>
          </a:p>
          <a:p>
            <a:endParaRPr lang="en-GB" dirty="0"/>
          </a:p>
          <a:p>
            <a:r>
              <a:rPr lang="en-GB" dirty="0" smtClean="0"/>
              <a:t>If proved to be ‘statutory nuisance’, then an </a:t>
            </a:r>
            <a:r>
              <a:rPr lang="en-GB" b="1" dirty="0" smtClean="0"/>
              <a:t>Abatement Notice</a:t>
            </a:r>
            <a:r>
              <a:rPr lang="en-GB" dirty="0" smtClean="0"/>
              <a:t> must be served</a:t>
            </a:r>
          </a:p>
          <a:p>
            <a:endParaRPr lang="en-GB" dirty="0"/>
          </a:p>
          <a:p>
            <a:r>
              <a:rPr lang="en-GB" dirty="0" smtClean="0"/>
              <a:t>Councils can decide on their own level of service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6654470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Council’s responsibility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Must investigate complaints from</a:t>
            </a:r>
          </a:p>
          <a:p>
            <a:pPr lvl="1"/>
            <a:r>
              <a:rPr lang="en-GB" dirty="0" smtClean="0"/>
              <a:t>Premises including land (like gardens) and certain vessels</a:t>
            </a:r>
          </a:p>
          <a:p>
            <a:pPr lvl="1"/>
            <a:r>
              <a:rPr lang="en-GB" dirty="0" smtClean="0"/>
              <a:t>Vehicles, machinery or equipment in the street</a:t>
            </a:r>
          </a:p>
          <a:p>
            <a:endParaRPr lang="en-GB" dirty="0"/>
          </a:p>
          <a:p>
            <a:r>
              <a:rPr lang="en-GB" dirty="0" smtClean="0"/>
              <a:t>Statutory noise nuisance laws not apply to</a:t>
            </a:r>
          </a:p>
          <a:p>
            <a:pPr lvl="1"/>
            <a:r>
              <a:rPr lang="en-GB" dirty="0" smtClean="0"/>
              <a:t>Traffic or planes (does apply to model planes)</a:t>
            </a:r>
          </a:p>
          <a:p>
            <a:pPr lvl="1"/>
            <a:r>
              <a:rPr lang="en-GB" dirty="0" smtClean="0"/>
              <a:t>Political demonstrations and demonstrations about a cause</a:t>
            </a:r>
          </a:p>
          <a:p>
            <a:pPr lvl="1"/>
            <a:r>
              <a:rPr lang="en-GB" dirty="0" smtClean="0"/>
              <a:t>Premises occupied by the armed forces or visiting forces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0464814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Current Noise Legislation	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Noise Act 1996</a:t>
            </a:r>
          </a:p>
          <a:p>
            <a:endParaRPr lang="en-GB" dirty="0"/>
          </a:p>
          <a:p>
            <a:r>
              <a:rPr lang="en-GB" dirty="0" smtClean="0"/>
              <a:t>Anti Social Behaviour Act 2003</a:t>
            </a:r>
          </a:p>
          <a:p>
            <a:pPr lvl="1"/>
            <a:r>
              <a:rPr lang="en-GB" dirty="0" smtClean="0"/>
              <a:t>Anti Social Behaviour, Crime &amp; Policing Act 2014</a:t>
            </a:r>
          </a:p>
          <a:p>
            <a:pPr lvl="1"/>
            <a:endParaRPr lang="en-GB" dirty="0"/>
          </a:p>
          <a:p>
            <a:r>
              <a:rPr lang="en-GB" dirty="0" smtClean="0"/>
              <a:t>Environmental Protection Act 1990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3159491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Noise Act 1996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Enables local authorities to measure noise</a:t>
            </a:r>
          </a:p>
          <a:p>
            <a:r>
              <a:rPr lang="en-GB" dirty="0" smtClean="0"/>
              <a:t>Establish whether it exceeds a ‘permitted’ level</a:t>
            </a:r>
          </a:p>
          <a:p>
            <a:r>
              <a:rPr lang="en-GB" dirty="0" smtClean="0"/>
              <a:t>Crucially, silence main offenders</a:t>
            </a:r>
          </a:p>
          <a:p>
            <a:endParaRPr lang="en-GB" dirty="0"/>
          </a:p>
          <a:p>
            <a:r>
              <a:rPr lang="en-GB" dirty="0" smtClean="0"/>
              <a:t>Not all councils chose to implement in the same way</a:t>
            </a: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6134726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2400" dirty="0" smtClean="0"/>
              <a:t>Anti-social Behaviour Act 2003</a:t>
            </a:r>
            <a:br>
              <a:rPr lang="en-GB" sz="2400" dirty="0" smtClean="0"/>
            </a:br>
            <a:r>
              <a:rPr lang="en-GB" sz="2400" dirty="0" smtClean="0"/>
              <a:t>Anti-social Behaviour, Crime &amp; Policing Act 2014</a:t>
            </a:r>
            <a:endParaRPr lang="en-GB" sz="2400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Gives </a:t>
            </a:r>
            <a:r>
              <a:rPr lang="en-GB" dirty="0"/>
              <a:t>local authorities powers previously adoptable under Noise Act 1996 and makes their use discretionary</a:t>
            </a:r>
          </a:p>
          <a:p>
            <a:endParaRPr lang="en-GB" dirty="0" smtClean="0"/>
          </a:p>
          <a:p>
            <a:r>
              <a:rPr lang="en-GB" dirty="0" smtClean="0"/>
              <a:t>New Powers</a:t>
            </a:r>
          </a:p>
          <a:p>
            <a:pPr lvl="1"/>
            <a:r>
              <a:rPr lang="en-GB" dirty="0" smtClean="0"/>
              <a:t>Civil Injunction</a:t>
            </a:r>
          </a:p>
          <a:p>
            <a:pPr lvl="1"/>
            <a:r>
              <a:rPr lang="en-GB" dirty="0" smtClean="0"/>
              <a:t>Community Protection Notice</a:t>
            </a:r>
          </a:p>
          <a:p>
            <a:pPr lvl="1"/>
            <a:r>
              <a:rPr lang="en-GB" dirty="0" smtClean="0"/>
              <a:t>Public Spaces Protection Order</a:t>
            </a:r>
          </a:p>
          <a:p>
            <a:pPr lvl="1"/>
            <a:r>
              <a:rPr lang="en-GB" dirty="0" smtClean="0"/>
              <a:t>Closure Notice/Order</a:t>
            </a:r>
          </a:p>
          <a:p>
            <a:pPr lvl="1"/>
            <a:endParaRPr lang="en-GB" dirty="0" smtClean="0"/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8580786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Environmental Protection Act 1990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Provides controls over ‘statutory noise’</a:t>
            </a:r>
          </a:p>
          <a:p>
            <a:endParaRPr lang="en-GB" dirty="0" smtClean="0"/>
          </a:p>
          <a:p>
            <a:r>
              <a:rPr lang="en-GB" dirty="0" smtClean="0"/>
              <a:t>Along with </a:t>
            </a:r>
            <a:r>
              <a:rPr lang="en-GB" b="1" dirty="0" smtClean="0"/>
              <a:t>Noise and Statutory Nuisance Act 1993</a:t>
            </a:r>
            <a:r>
              <a:rPr lang="en-GB" dirty="0" smtClean="0"/>
              <a:t>, it also covers nuisances arriving from vehicles </a:t>
            </a:r>
          </a:p>
          <a:p>
            <a:endParaRPr lang="en-GB" dirty="0" smtClean="0"/>
          </a:p>
          <a:p>
            <a:r>
              <a:rPr lang="en-GB" dirty="0" smtClean="0"/>
              <a:t>Local authorities have a duty to inspect areas</a:t>
            </a:r>
          </a:p>
          <a:p>
            <a:endParaRPr lang="en-GB" dirty="0" smtClean="0"/>
          </a:p>
          <a:p>
            <a:r>
              <a:rPr lang="en-GB" dirty="0" smtClean="0"/>
              <a:t>If satisfied that statutory nuisance exists, or could exist, they can serve an abatement notice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5502245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Noise Nuisance Sectors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Noise at Night</a:t>
            </a:r>
          </a:p>
          <a:p>
            <a:endParaRPr lang="en-GB" dirty="0"/>
          </a:p>
          <a:p>
            <a:r>
              <a:rPr lang="en-GB" dirty="0" smtClean="0"/>
              <a:t>Noise from Intruder Alarms</a:t>
            </a:r>
          </a:p>
          <a:p>
            <a:endParaRPr lang="en-GB" dirty="0"/>
          </a:p>
          <a:p>
            <a:r>
              <a:rPr lang="en-GB" dirty="0" smtClean="0"/>
              <a:t>Noise from Construction Works</a:t>
            </a:r>
          </a:p>
          <a:p>
            <a:endParaRPr lang="en-GB" dirty="0"/>
          </a:p>
          <a:p>
            <a:r>
              <a:rPr lang="en-GB" dirty="0" smtClean="0"/>
              <a:t>Loudspeakers in the street</a:t>
            </a:r>
          </a:p>
          <a:p>
            <a:endParaRPr lang="en-GB" dirty="0"/>
          </a:p>
          <a:p>
            <a:r>
              <a:rPr lang="en-GB" dirty="0" smtClean="0"/>
              <a:t>Model Aircraft Noise</a:t>
            </a:r>
          </a:p>
          <a:p>
            <a:endParaRPr lang="en-GB" dirty="0"/>
          </a:p>
          <a:p>
            <a:r>
              <a:rPr lang="en-GB" dirty="0" smtClean="0"/>
              <a:t>Noise from Industrial, Trade or Business premises</a:t>
            </a:r>
          </a:p>
        </p:txBody>
      </p:sp>
    </p:spTree>
    <p:extLst>
      <p:ext uri="{BB962C8B-B14F-4D97-AF65-F5344CB8AC3E}">
        <p14:creationId xmlns:p14="http://schemas.microsoft.com/office/powerpoint/2010/main" val="241464580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Responsible party for premises will be guilty if noise exceeds permitted levels during specified time</a:t>
            </a:r>
          </a:p>
          <a:p>
            <a:endParaRPr lang="en-GB" dirty="0"/>
          </a:p>
          <a:p>
            <a:r>
              <a:rPr lang="en-GB" dirty="0" smtClean="0"/>
              <a:t>Penalties for not complying</a:t>
            </a:r>
          </a:p>
          <a:p>
            <a:pPr lvl="1"/>
            <a:r>
              <a:rPr lang="en-GB" dirty="0" smtClean="0"/>
              <a:t>Fixed Penalty Notice (FPN) £500 </a:t>
            </a:r>
            <a:r>
              <a:rPr lang="en-GB" i="1" dirty="0" smtClean="0"/>
              <a:t>to be paid in 14 days</a:t>
            </a:r>
          </a:p>
          <a:p>
            <a:pPr lvl="1"/>
            <a:r>
              <a:rPr lang="en-GB" dirty="0" smtClean="0"/>
              <a:t>Prosecution (straight away or if FPN isn’t paid)</a:t>
            </a:r>
          </a:p>
          <a:p>
            <a:pPr lvl="2"/>
            <a:r>
              <a:rPr lang="en-GB" dirty="0" smtClean="0"/>
              <a:t>Leading to a fine </a:t>
            </a:r>
            <a:r>
              <a:rPr lang="en-GB" i="1" dirty="0" smtClean="0"/>
              <a:t>£1000 for dwellings, unlimited for other premises</a:t>
            </a:r>
          </a:p>
          <a:p>
            <a:pPr lvl="1"/>
            <a:r>
              <a:rPr lang="en-GB" dirty="0" smtClean="0"/>
              <a:t>Removal of noise making equipment</a:t>
            </a:r>
            <a:endParaRPr lang="en-GB" dirty="0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Noise at Night </a:t>
            </a:r>
            <a:br>
              <a:rPr lang="en-GB" dirty="0" smtClean="0"/>
            </a:br>
            <a:r>
              <a:rPr lang="en-GB" sz="2000" dirty="0" smtClean="0"/>
              <a:t>(from premises other than dwellings)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6722203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Noise from Industrial, Trade or Business Premises </a:t>
            </a:r>
            <a:r>
              <a:rPr lang="en-GB" sz="1800" dirty="0" smtClean="0"/>
              <a:t>(</a:t>
            </a:r>
            <a:r>
              <a:rPr lang="en-GB" sz="1800" i="1" dirty="0" smtClean="0"/>
              <a:t>Special Rules)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Abatement Notice is served</a:t>
            </a:r>
          </a:p>
          <a:p>
            <a:endParaRPr lang="en-GB" dirty="0" smtClean="0"/>
          </a:p>
          <a:p>
            <a:r>
              <a:rPr lang="en-GB" dirty="0" smtClean="0"/>
              <a:t>Company uses best practice methods to stop or reduce noise</a:t>
            </a:r>
          </a:p>
          <a:p>
            <a:endParaRPr lang="en-GB" dirty="0" smtClean="0"/>
          </a:p>
          <a:p>
            <a:r>
              <a:rPr lang="en-GB" dirty="0" smtClean="0"/>
              <a:t>Then companies can;</a:t>
            </a:r>
          </a:p>
          <a:p>
            <a:endParaRPr lang="en-GB" dirty="0"/>
          </a:p>
          <a:p>
            <a:pPr lvl="1"/>
            <a:r>
              <a:rPr lang="en-GB" dirty="0"/>
              <a:t>A</a:t>
            </a:r>
            <a:r>
              <a:rPr lang="en-GB" dirty="0" smtClean="0"/>
              <a:t>ppeal against abatement notice</a:t>
            </a:r>
          </a:p>
          <a:p>
            <a:pPr lvl="1"/>
            <a:r>
              <a:rPr lang="en-GB" dirty="0" smtClean="0"/>
              <a:t>Defend if prosecuted</a:t>
            </a:r>
          </a:p>
        </p:txBody>
      </p:sp>
    </p:spTree>
    <p:extLst>
      <p:ext uri="{BB962C8B-B14F-4D97-AF65-F5344CB8AC3E}">
        <p14:creationId xmlns:p14="http://schemas.microsoft.com/office/powerpoint/2010/main" val="351581035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Other ways Councils deal with Noise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Separate powers to deal with Anti-Social Noise</a:t>
            </a:r>
          </a:p>
          <a:p>
            <a:endParaRPr lang="en-GB" dirty="0"/>
          </a:p>
          <a:p>
            <a:r>
              <a:rPr lang="en-GB" dirty="0" smtClean="0"/>
              <a:t>Consider potential noise nuisances</a:t>
            </a:r>
          </a:p>
          <a:p>
            <a:pPr lvl="1"/>
            <a:r>
              <a:rPr lang="en-GB" dirty="0" smtClean="0"/>
              <a:t>Include in planning decisions</a:t>
            </a:r>
          </a:p>
          <a:p>
            <a:pPr lvl="2"/>
            <a:r>
              <a:rPr lang="en-GB" dirty="0" smtClean="0"/>
              <a:t>Use Noise Impact Assessment</a:t>
            </a:r>
          </a:p>
          <a:p>
            <a:endParaRPr lang="en-GB" dirty="0"/>
          </a:p>
          <a:p>
            <a:r>
              <a:rPr lang="en-GB" dirty="0" smtClean="0"/>
              <a:t>Issue of entertainment licences</a:t>
            </a:r>
          </a:p>
          <a:p>
            <a:endParaRPr lang="en-GB" dirty="0"/>
          </a:p>
          <a:p>
            <a:r>
              <a:rPr lang="en-GB" dirty="0" smtClean="0"/>
              <a:t>Making decisions about Building Control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7787892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Noise Impact Assessment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Mostly conducted by the Environment Agency</a:t>
            </a:r>
          </a:p>
          <a:p>
            <a:endParaRPr lang="en-GB" dirty="0"/>
          </a:p>
          <a:p>
            <a:r>
              <a:rPr lang="en-GB" dirty="0" smtClean="0"/>
              <a:t>Collects General Information and Noise Data</a:t>
            </a:r>
          </a:p>
          <a:p>
            <a:endParaRPr lang="en-GB" dirty="0"/>
          </a:p>
          <a:p>
            <a:r>
              <a:rPr lang="en-GB" dirty="0" smtClean="0"/>
              <a:t>Uses a computer modelling system to determine the level of impact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7758500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Noise Impact Assessment - </a:t>
            </a:r>
            <a:br>
              <a:rPr lang="en-GB" dirty="0" smtClean="0"/>
            </a:br>
            <a:r>
              <a:rPr lang="en-GB" dirty="0" smtClean="0"/>
              <a:t>General Information Required	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Description of site location and layout</a:t>
            </a:r>
          </a:p>
          <a:p>
            <a:endParaRPr lang="en-GB" dirty="0"/>
          </a:p>
          <a:p>
            <a:r>
              <a:rPr lang="en-GB" dirty="0" smtClean="0"/>
              <a:t>Map showing site and surrounding areas</a:t>
            </a:r>
          </a:p>
          <a:p>
            <a:endParaRPr lang="en-GB" dirty="0"/>
          </a:p>
          <a:p>
            <a:r>
              <a:rPr lang="en-GB" dirty="0" smtClean="0"/>
              <a:t>Site plan</a:t>
            </a:r>
          </a:p>
          <a:p>
            <a:endParaRPr lang="en-GB" dirty="0"/>
          </a:p>
          <a:p>
            <a:r>
              <a:rPr lang="en-GB" dirty="0" smtClean="0"/>
              <a:t>Proposed noise mitigation and supporting evidence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6269644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Noise Impact Assessment – </a:t>
            </a:r>
            <a:br>
              <a:rPr lang="en-GB" dirty="0" smtClean="0"/>
            </a:br>
            <a:r>
              <a:rPr lang="en-GB" dirty="0" smtClean="0"/>
              <a:t>Noise Data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Noise Sources</a:t>
            </a:r>
          </a:p>
          <a:p>
            <a:endParaRPr lang="en-GB" dirty="0"/>
          </a:p>
          <a:p>
            <a:r>
              <a:rPr lang="en-GB" dirty="0" smtClean="0"/>
              <a:t>Site Traffic</a:t>
            </a:r>
          </a:p>
          <a:p>
            <a:endParaRPr lang="en-GB" dirty="0"/>
          </a:p>
          <a:p>
            <a:r>
              <a:rPr lang="en-GB" dirty="0" smtClean="0"/>
              <a:t>Site Buildings</a:t>
            </a:r>
          </a:p>
          <a:p>
            <a:endParaRPr lang="en-GB" dirty="0"/>
          </a:p>
          <a:p>
            <a:r>
              <a:rPr lang="en-GB" dirty="0" smtClean="0"/>
              <a:t>Site Acoustic Barriers</a:t>
            </a:r>
          </a:p>
          <a:p>
            <a:endParaRPr lang="en-GB" dirty="0"/>
          </a:p>
          <a:p>
            <a:r>
              <a:rPr lang="en-GB" dirty="0" smtClean="0"/>
              <a:t>Terrain Data</a:t>
            </a:r>
          </a:p>
          <a:p>
            <a:endParaRPr lang="en-GB" dirty="0"/>
          </a:p>
          <a:p>
            <a:r>
              <a:rPr lang="en-GB" dirty="0" smtClean="0"/>
              <a:t>Receptors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8690173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Noise Sensitive Receptors</a:t>
            </a:r>
            <a:endParaRPr lang="en-GB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val="304824911"/>
              </p:ext>
            </p:extLst>
          </p:nvPr>
        </p:nvGraphicFramePr>
        <p:xfrm>
          <a:off x="683568" y="1556792"/>
          <a:ext cx="7416822" cy="5006481"/>
        </p:xfrm>
        <a:graphic>
          <a:graphicData uri="http://schemas.openxmlformats.org/drawingml/2006/table">
            <a:tbl>
              <a:tblPr>
                <a:tableStyleId>{616DA210-FB5B-4158-B5E0-FEB733F419BA}</a:tableStyleId>
              </a:tblPr>
              <a:tblGrid>
                <a:gridCol w="1152127"/>
                <a:gridCol w="2664296"/>
                <a:gridCol w="3600399"/>
              </a:tblGrid>
              <a:tr h="693383">
                <a:tc>
                  <a:txBody>
                    <a:bodyPr/>
                    <a:lstStyle/>
                    <a:p>
                      <a:r>
                        <a:rPr lang="en-GB" sz="1400" dirty="0"/>
                        <a:t>Sensitivity</a:t>
                      </a:r>
                      <a:endParaRPr lang="en-GB" sz="1400" b="1" dirty="0"/>
                    </a:p>
                  </a:txBody>
                  <a:tcPr marL="38375" marR="38375" marT="19187" marB="19187" anchor="ctr"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400"/>
                        <a:t>Description</a:t>
                      </a:r>
                      <a:endParaRPr lang="en-GB" sz="1400" b="1"/>
                    </a:p>
                  </a:txBody>
                  <a:tcPr marL="38375" marR="38375" marT="19187" marB="19187" anchor="ctr"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Examples of NSR</a:t>
                      </a:r>
                      <a:endParaRPr lang="en-GB" sz="1400" b="1" dirty="0"/>
                    </a:p>
                  </a:txBody>
                  <a:tcPr marL="38375" marR="38375" marT="19187" marB="19187" anchor="ctr"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</a:tr>
              <a:tr h="1466857">
                <a:tc>
                  <a:txBody>
                    <a:bodyPr/>
                    <a:lstStyle/>
                    <a:p>
                      <a:r>
                        <a:rPr lang="en-GB" sz="1600" dirty="0"/>
                        <a:t>High</a:t>
                      </a:r>
                      <a:endParaRPr lang="en-GB" sz="1600" b="1" dirty="0"/>
                    </a:p>
                  </a:txBody>
                  <a:tcPr marL="38375" marR="38375" marT="19187" marB="19187" anchor="ctr"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1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Receptors where people or operations are particularly susceptible to noise</a:t>
                      </a:r>
                    </a:p>
                  </a:txBody>
                  <a:tcPr marL="38375" marR="38375" marT="19187" marB="19187" anchor="ctr"/>
                </a:tc>
                <a:tc>
                  <a:txBody>
                    <a:bodyPr/>
                    <a:lstStyle/>
                    <a:p>
                      <a:pPr>
                        <a:buFont typeface="Arial" panose="020B0604020202020204" pitchFamily="34" charset="0"/>
                        <a:buChar char="•"/>
                      </a:pPr>
                      <a:r>
                        <a:rPr lang="en-GB" sz="11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Residential, including private gardens where appropriate.</a:t>
                      </a:r>
                    </a:p>
                    <a:p>
                      <a:pPr>
                        <a:buFont typeface="Arial" panose="020B0604020202020204" pitchFamily="34" charset="0"/>
                        <a:buChar char="•"/>
                      </a:pPr>
                      <a:r>
                        <a:rPr lang="en-GB" sz="11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Quiet outdoor areas used for recreation</a:t>
                      </a:r>
                    </a:p>
                    <a:p>
                      <a:pPr>
                        <a:buFont typeface="Arial" panose="020B0604020202020204" pitchFamily="34" charset="0"/>
                        <a:buChar char="•"/>
                      </a:pPr>
                      <a:r>
                        <a:rPr lang="en-GB" sz="11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Conference facilities</a:t>
                      </a:r>
                    </a:p>
                    <a:p>
                      <a:pPr>
                        <a:buFont typeface="Arial" panose="020B0604020202020204" pitchFamily="34" charset="0"/>
                        <a:buChar char="•"/>
                      </a:pPr>
                      <a:r>
                        <a:rPr lang="en-GB" sz="11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Theatres/Auditoria/Studios</a:t>
                      </a:r>
                    </a:p>
                    <a:p>
                      <a:pPr>
                        <a:buFont typeface="Arial" panose="020B0604020202020204" pitchFamily="34" charset="0"/>
                        <a:buChar char="•"/>
                      </a:pPr>
                      <a:r>
                        <a:rPr lang="en-GB" sz="11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Schools during the daytime</a:t>
                      </a:r>
                    </a:p>
                    <a:p>
                      <a:pPr>
                        <a:buFont typeface="Arial" panose="020B0604020202020204" pitchFamily="34" charset="0"/>
                        <a:buChar char="•"/>
                      </a:pPr>
                      <a:r>
                        <a:rPr lang="en-GB" sz="11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Hospitals/residential care homes</a:t>
                      </a:r>
                    </a:p>
                    <a:p>
                      <a:pPr>
                        <a:buFont typeface="Arial" panose="020B0604020202020204" pitchFamily="34" charset="0"/>
                        <a:buChar char="•"/>
                      </a:pPr>
                      <a:r>
                        <a:rPr lang="en-GB" sz="11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Places of worship</a:t>
                      </a:r>
                    </a:p>
                  </a:txBody>
                  <a:tcPr marL="38375" marR="38375" marT="19187" marB="19187" anchor="ctr"/>
                </a:tc>
              </a:tr>
              <a:tr h="1368152">
                <a:tc>
                  <a:txBody>
                    <a:bodyPr/>
                    <a:lstStyle/>
                    <a:p>
                      <a:r>
                        <a:rPr lang="en-GB" sz="1600" dirty="0"/>
                        <a:t>Medium</a:t>
                      </a:r>
                      <a:endParaRPr lang="en-GB" sz="1600" b="1" dirty="0"/>
                    </a:p>
                  </a:txBody>
                  <a:tcPr marL="38375" marR="38375" marT="19187" marB="19187" anchor="ctr"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1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Receptors moderately sensitive to noise, where it may cause some distraction or disturbance</a:t>
                      </a:r>
                    </a:p>
                  </a:txBody>
                  <a:tcPr marL="38375" marR="38375" marT="19187" marB="19187" anchor="ctr"/>
                </a:tc>
                <a:tc>
                  <a:txBody>
                    <a:bodyPr/>
                    <a:lstStyle/>
                    <a:p>
                      <a:pPr>
                        <a:buFont typeface="Arial" panose="020B0604020202020204" pitchFamily="34" charset="0"/>
                        <a:buChar char="•"/>
                      </a:pPr>
                      <a:r>
                        <a:rPr lang="en-GB" sz="110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Offices</a:t>
                      </a:r>
                    </a:p>
                    <a:p>
                      <a:pPr>
                        <a:buFont typeface="Arial" panose="020B0604020202020204" pitchFamily="34" charset="0"/>
                        <a:buChar char="•"/>
                      </a:pPr>
                      <a:r>
                        <a:rPr lang="en-GB" sz="110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Bars/Cafes/Restaurants where external noise may be intrusive.</a:t>
                      </a:r>
                    </a:p>
                    <a:p>
                      <a:pPr>
                        <a:buFont typeface="Arial" panose="020B0604020202020204" pitchFamily="34" charset="0"/>
                        <a:buChar char="•"/>
                      </a:pPr>
                      <a:r>
                        <a:rPr lang="en-GB" sz="110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Sports grounds when spectator noise is not a normal part of the event and where quiet conditions are necessary ( e.g. tennis, golf, bowls)</a:t>
                      </a:r>
                    </a:p>
                  </a:txBody>
                  <a:tcPr marL="38375" marR="38375" marT="19187" marB="19187" anchor="ctr"/>
                </a:tc>
              </a:tr>
              <a:tr h="1478089">
                <a:tc>
                  <a:txBody>
                    <a:bodyPr/>
                    <a:lstStyle/>
                    <a:p>
                      <a:r>
                        <a:rPr lang="en-GB" sz="1600" dirty="0"/>
                        <a:t>Low</a:t>
                      </a:r>
                      <a:endParaRPr lang="en-GB" sz="1600" b="1" dirty="0"/>
                    </a:p>
                  </a:txBody>
                  <a:tcPr marL="38375" marR="38375" marT="19187" marB="19187" anchor="ctr"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10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Receptors where distraction or disturbance from noise is minimal</a:t>
                      </a:r>
                    </a:p>
                  </a:txBody>
                  <a:tcPr marL="38375" marR="38375" marT="19187" marB="19187" anchor="ctr"/>
                </a:tc>
                <a:tc>
                  <a:txBody>
                    <a:bodyPr/>
                    <a:lstStyle/>
                    <a:p>
                      <a:pPr>
                        <a:buFont typeface="Arial" panose="020B0604020202020204" pitchFamily="34" charset="0"/>
                        <a:buChar char="•"/>
                      </a:pPr>
                      <a:r>
                        <a:rPr lang="en-GB" sz="11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Buildings not occupied during working hours</a:t>
                      </a:r>
                    </a:p>
                    <a:p>
                      <a:pPr>
                        <a:buFont typeface="Arial" panose="020B0604020202020204" pitchFamily="34" charset="0"/>
                        <a:buChar char="•"/>
                      </a:pPr>
                      <a:r>
                        <a:rPr lang="en-GB" sz="11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Factories and working environments with existing high noise levels</a:t>
                      </a:r>
                    </a:p>
                    <a:p>
                      <a:pPr>
                        <a:buFont typeface="Arial" panose="020B0604020202020204" pitchFamily="34" charset="0"/>
                        <a:buChar char="•"/>
                      </a:pPr>
                      <a:r>
                        <a:rPr lang="en-GB" sz="11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Sports grounds when spectator noise is a normal part of the event</a:t>
                      </a:r>
                    </a:p>
                    <a:p>
                      <a:pPr>
                        <a:buFont typeface="Arial" panose="020B0604020202020204" pitchFamily="34" charset="0"/>
                        <a:buChar char="•"/>
                      </a:pPr>
                      <a:r>
                        <a:rPr lang="en-GB" sz="11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Night Clubs</a:t>
                      </a:r>
                    </a:p>
                  </a:txBody>
                  <a:tcPr marL="38375" marR="38375" marT="19187" marB="19187"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34045611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Road Noise</a:t>
            </a:r>
            <a:endParaRPr lang="en-GB" dirty="0"/>
          </a:p>
        </p:txBody>
      </p:sp>
      <p:sp>
        <p:nvSpPr>
          <p:cNvPr id="5" name="Subtitle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341972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Effect and cause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Noise from road traffic affects 30% of people in UK</a:t>
            </a:r>
          </a:p>
          <a:p>
            <a:endParaRPr lang="en-GB" dirty="0"/>
          </a:p>
          <a:p>
            <a:r>
              <a:rPr lang="en-GB" dirty="0" smtClean="0"/>
              <a:t>Sources include</a:t>
            </a:r>
          </a:p>
          <a:p>
            <a:pPr lvl="1"/>
            <a:r>
              <a:rPr lang="en-GB" dirty="0" smtClean="0"/>
              <a:t>Engine  Noise</a:t>
            </a:r>
          </a:p>
          <a:p>
            <a:pPr lvl="1"/>
            <a:r>
              <a:rPr lang="en-GB" dirty="0" smtClean="0"/>
              <a:t>Tyre Noise</a:t>
            </a:r>
          </a:p>
          <a:p>
            <a:pPr lvl="1"/>
            <a:r>
              <a:rPr lang="en-GB" dirty="0" smtClean="0"/>
              <a:t>Car horns</a:t>
            </a:r>
          </a:p>
          <a:p>
            <a:pPr lvl="1"/>
            <a:r>
              <a:rPr lang="en-GB" dirty="0" smtClean="0"/>
              <a:t>Stereos</a:t>
            </a:r>
            <a:endParaRPr lang="en-GB" dirty="0" smtClean="0"/>
          </a:p>
          <a:p>
            <a:pPr lvl="1"/>
            <a:r>
              <a:rPr lang="en-GB" dirty="0" smtClean="0"/>
              <a:t>Doors slamming</a:t>
            </a:r>
          </a:p>
          <a:p>
            <a:pPr lvl="1"/>
            <a:r>
              <a:rPr lang="en-GB" dirty="0" smtClean="0"/>
              <a:t>Squeaking brakes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342484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Location, Location , Location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In towns and cities – engine sound </a:t>
            </a:r>
            <a:endParaRPr lang="en-GB" dirty="0"/>
          </a:p>
          <a:p>
            <a:endParaRPr lang="en-GB" dirty="0" smtClean="0"/>
          </a:p>
          <a:p>
            <a:r>
              <a:rPr lang="en-GB" dirty="0" smtClean="0"/>
              <a:t>In rural areas – tyre noise on  busy roads (which increases with speed)</a:t>
            </a:r>
          </a:p>
          <a:p>
            <a:endParaRPr lang="en-GB" dirty="0"/>
          </a:p>
          <a:p>
            <a:r>
              <a:rPr lang="en-GB" dirty="0" smtClean="0"/>
              <a:t>Two approaches to reduce noise</a:t>
            </a:r>
          </a:p>
          <a:p>
            <a:endParaRPr lang="en-GB" dirty="0"/>
          </a:p>
          <a:p>
            <a:pPr lvl="1"/>
            <a:r>
              <a:rPr lang="en-GB" dirty="0" smtClean="0"/>
              <a:t>Noise coming from the roads</a:t>
            </a:r>
          </a:p>
          <a:p>
            <a:pPr lvl="1"/>
            <a:endParaRPr lang="en-GB" dirty="0"/>
          </a:p>
          <a:p>
            <a:pPr lvl="1"/>
            <a:r>
              <a:rPr lang="en-GB" dirty="0" smtClean="0"/>
              <a:t>Vehicle Noise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096651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7467600" cy="1143000"/>
          </a:xfrm>
        </p:spPr>
        <p:txBody>
          <a:bodyPr/>
          <a:lstStyle/>
          <a:p>
            <a:r>
              <a:rPr lang="en-GB" dirty="0" smtClean="0"/>
              <a:t>Reducing Noise from the road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Noise Absorption panels / noise reducing fencing</a:t>
            </a:r>
          </a:p>
          <a:p>
            <a:endParaRPr lang="en-GB" dirty="0"/>
          </a:p>
          <a:p>
            <a:r>
              <a:rPr lang="en-GB" dirty="0" smtClean="0"/>
              <a:t>Evergreens</a:t>
            </a:r>
          </a:p>
          <a:p>
            <a:endParaRPr lang="en-GB" dirty="0"/>
          </a:p>
          <a:p>
            <a:r>
              <a:rPr lang="en-GB" dirty="0" smtClean="0"/>
              <a:t>Tunnels</a:t>
            </a:r>
          </a:p>
          <a:p>
            <a:endParaRPr lang="en-GB" dirty="0"/>
          </a:p>
          <a:p>
            <a:r>
              <a:rPr lang="en-GB" dirty="0" smtClean="0"/>
              <a:t>Reinforced Earth Mounds</a:t>
            </a:r>
          </a:p>
          <a:p>
            <a:endParaRPr lang="en-GB" dirty="0"/>
          </a:p>
          <a:p>
            <a:r>
              <a:rPr lang="en-GB" dirty="0" smtClean="0"/>
              <a:t>Woven </a:t>
            </a:r>
            <a:r>
              <a:rPr lang="en-GB" dirty="0"/>
              <a:t>Willow</a:t>
            </a:r>
          </a:p>
          <a:p>
            <a:endParaRPr lang="en-GB" dirty="0"/>
          </a:p>
          <a:p>
            <a:r>
              <a:rPr lang="en-GB" dirty="0"/>
              <a:t>Aero &amp; tyre design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400441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Reducing Noise from the road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432520" y="1621672"/>
            <a:ext cx="7467600" cy="4873752"/>
          </a:xfrm>
        </p:spPr>
        <p:txBody>
          <a:bodyPr/>
          <a:lstStyle/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</p:txBody>
      </p:sp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966034"/>
            <a:ext cx="8460431" cy="323461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6835012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Noise from Vehicles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Already identified</a:t>
            </a:r>
          </a:p>
          <a:p>
            <a:endParaRPr lang="en-GB" dirty="0"/>
          </a:p>
          <a:p>
            <a:r>
              <a:rPr lang="en-GB" dirty="0" smtClean="0"/>
              <a:t>Solutions;</a:t>
            </a:r>
          </a:p>
          <a:p>
            <a:pPr lvl="1"/>
            <a:r>
              <a:rPr lang="en-GB" dirty="0" smtClean="0"/>
              <a:t>Low noise tyres</a:t>
            </a:r>
          </a:p>
          <a:p>
            <a:pPr lvl="1"/>
            <a:r>
              <a:rPr lang="en-GB" dirty="0" smtClean="0"/>
              <a:t>Close windows when playing music</a:t>
            </a:r>
          </a:p>
          <a:p>
            <a:pPr lvl="1"/>
            <a:r>
              <a:rPr lang="en-GB" dirty="0" smtClean="0"/>
              <a:t>Avoid use of Boom Box</a:t>
            </a:r>
          </a:p>
          <a:p>
            <a:pPr lvl="1"/>
            <a:endParaRPr lang="en-GB" dirty="0"/>
          </a:p>
          <a:p>
            <a:pPr lvl="1"/>
            <a:endParaRPr lang="en-GB" dirty="0" smtClean="0"/>
          </a:p>
          <a:p>
            <a:r>
              <a:rPr lang="en-GB" dirty="0" smtClean="0"/>
              <a:t>Legislation via noise limits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978645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Vehicle Noise Limits over the year</a:t>
            </a:r>
            <a:endParaRPr lang="en-GB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1412776"/>
            <a:ext cx="8023789" cy="522959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0589886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Issues with previous limits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Not been changed since 1995 despite increasing traffic</a:t>
            </a:r>
          </a:p>
          <a:p>
            <a:endParaRPr lang="en-GB" dirty="0"/>
          </a:p>
          <a:p>
            <a:r>
              <a:rPr lang="en-GB" dirty="0" smtClean="0"/>
              <a:t>Currently different rules throughout Europe</a:t>
            </a:r>
          </a:p>
          <a:p>
            <a:endParaRPr lang="en-GB" dirty="0"/>
          </a:p>
          <a:p>
            <a:r>
              <a:rPr lang="en-GB" dirty="0" smtClean="0"/>
              <a:t>By having EU rules should be easier to buy, sell and use vehicles across the EU</a:t>
            </a:r>
          </a:p>
          <a:p>
            <a:endParaRPr lang="en-GB" dirty="0"/>
          </a:p>
          <a:p>
            <a:r>
              <a:rPr lang="en-GB" dirty="0" smtClean="0"/>
              <a:t>Also ensures equal H&amp;S and Environmental standards across EU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869544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New Proposal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Current regulations </a:t>
            </a:r>
            <a:r>
              <a:rPr lang="en-GB" dirty="0" smtClean="0"/>
              <a:t>were updated in July 2016</a:t>
            </a:r>
            <a:endParaRPr lang="en-GB" dirty="0" smtClean="0"/>
          </a:p>
          <a:p>
            <a:endParaRPr lang="en-GB" dirty="0"/>
          </a:p>
          <a:p>
            <a:r>
              <a:rPr lang="en-GB" dirty="0" smtClean="0"/>
              <a:t>Further Aligned with International UN standards</a:t>
            </a:r>
          </a:p>
          <a:p>
            <a:endParaRPr lang="en-GB" dirty="0"/>
          </a:p>
          <a:p>
            <a:r>
              <a:rPr lang="en-GB" dirty="0" smtClean="0"/>
              <a:t>New vehicles will produce less noise and measured by a new and more realistic test method</a:t>
            </a:r>
          </a:p>
          <a:p>
            <a:endParaRPr lang="en-GB" dirty="0" smtClean="0"/>
          </a:p>
          <a:p>
            <a:r>
              <a:rPr lang="en-GB" dirty="0" smtClean="0"/>
              <a:t>New electric and hybrid vehicles will be fitted with sound devices</a:t>
            </a:r>
            <a:endParaRPr lang="en-GB" dirty="0"/>
          </a:p>
          <a:p>
            <a:pPr marL="0" indent="0">
              <a:buNone/>
            </a:pPr>
            <a:endParaRPr lang="en-GB" dirty="0" smtClean="0"/>
          </a:p>
          <a:p>
            <a:pPr lvl="1"/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787994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will change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Will reduce vehicle noise nuisance by 25</a:t>
            </a:r>
            <a:r>
              <a:rPr lang="en-GB" dirty="0" smtClean="0"/>
              <a:t>%</a:t>
            </a:r>
          </a:p>
          <a:p>
            <a:endParaRPr lang="en-GB" dirty="0"/>
          </a:p>
          <a:p>
            <a:r>
              <a:rPr lang="en-GB" dirty="0" smtClean="0"/>
              <a:t>2 </a:t>
            </a:r>
            <a:r>
              <a:rPr lang="en-GB" dirty="0"/>
              <a:t>steps will be taken each of 2dB</a:t>
            </a:r>
          </a:p>
          <a:p>
            <a:pPr lvl="1"/>
            <a:r>
              <a:rPr lang="en-GB" dirty="0"/>
              <a:t>Step 1 will be applied by </a:t>
            </a:r>
            <a:r>
              <a:rPr lang="en-GB" b="1" dirty="0"/>
              <a:t>2021</a:t>
            </a:r>
          </a:p>
          <a:p>
            <a:pPr lvl="1"/>
            <a:r>
              <a:rPr lang="en-GB" dirty="0"/>
              <a:t>Step 2 in another </a:t>
            </a:r>
            <a:r>
              <a:rPr lang="en-GB" b="1" dirty="0"/>
              <a:t>4 years</a:t>
            </a:r>
          </a:p>
          <a:p>
            <a:endParaRPr lang="en-GB" dirty="0" smtClean="0"/>
          </a:p>
          <a:p>
            <a:r>
              <a:rPr lang="en-GB" dirty="0" smtClean="0"/>
              <a:t>‘Approaching Vehicle Audible System’</a:t>
            </a:r>
          </a:p>
          <a:p>
            <a:pPr lvl="1"/>
            <a:r>
              <a:rPr lang="en-GB" dirty="0" smtClean="0"/>
              <a:t>Minimum noise for electric and hybrid electric vehicles</a:t>
            </a:r>
          </a:p>
          <a:p>
            <a:pPr lvl="1"/>
            <a:r>
              <a:rPr lang="en-GB" dirty="0" smtClean="0"/>
              <a:t>Will allow harmonisation of technology</a:t>
            </a:r>
          </a:p>
          <a:p>
            <a:pPr lvl="1"/>
            <a:r>
              <a:rPr lang="en-GB" dirty="0" smtClean="0"/>
              <a:t>Will be mandatory in </a:t>
            </a:r>
            <a:r>
              <a:rPr lang="en-GB" b="1" dirty="0" smtClean="0"/>
              <a:t>5 years</a:t>
            </a:r>
            <a:endParaRPr lang="en-GB" b="1" dirty="0"/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476074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Benefit to the public and Manufacturers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Public</a:t>
            </a:r>
          </a:p>
          <a:p>
            <a:pPr lvl="1"/>
            <a:r>
              <a:rPr lang="en-GB" dirty="0" smtClean="0"/>
              <a:t>Quieter vehicles </a:t>
            </a:r>
            <a:r>
              <a:rPr lang="en-GB" dirty="0" smtClean="0"/>
              <a:t>(especially </a:t>
            </a:r>
            <a:r>
              <a:rPr lang="en-GB" dirty="0" smtClean="0"/>
              <a:t>in urban areas)</a:t>
            </a:r>
          </a:p>
          <a:p>
            <a:pPr lvl="1"/>
            <a:r>
              <a:rPr lang="en-GB" dirty="0" smtClean="0"/>
              <a:t>More healthy environment</a:t>
            </a:r>
          </a:p>
          <a:p>
            <a:pPr lvl="1"/>
            <a:r>
              <a:rPr lang="en-GB" dirty="0" smtClean="0"/>
              <a:t>Safer electric and hybrid vehicles (to avoid road accidents)</a:t>
            </a:r>
          </a:p>
          <a:p>
            <a:pPr lvl="1"/>
            <a:endParaRPr lang="en-GB" dirty="0"/>
          </a:p>
          <a:p>
            <a:r>
              <a:rPr lang="en-GB" dirty="0" smtClean="0"/>
              <a:t>Manufacturers</a:t>
            </a:r>
          </a:p>
          <a:p>
            <a:pPr lvl="1"/>
            <a:r>
              <a:rPr lang="en-GB" dirty="0" smtClean="0"/>
              <a:t>Closer international rules</a:t>
            </a:r>
          </a:p>
          <a:p>
            <a:pPr lvl="1"/>
            <a:r>
              <a:rPr lang="en-GB" dirty="0" smtClean="0"/>
              <a:t>Promotes free movement of goods within and outside the EU</a:t>
            </a:r>
          </a:p>
          <a:p>
            <a:pPr lvl="1"/>
            <a:r>
              <a:rPr lang="en-GB" dirty="0" smtClean="0"/>
              <a:t>Proper regulation for sound generating devices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257647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Any Questions contact me on</a:t>
            </a:r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	</a:t>
            </a:r>
            <a:r>
              <a:rPr lang="en-GB" dirty="0" smtClean="0">
                <a:hlinkClick r:id="rId2"/>
              </a:rPr>
              <a:t>kerry.tudor@uwtsd.ac.uk</a:t>
            </a:r>
            <a:endParaRPr lang="en-GB" dirty="0" smtClean="0"/>
          </a:p>
          <a:p>
            <a:pPr marL="0" indent="0">
              <a:buNone/>
            </a:pPr>
            <a:r>
              <a:rPr lang="en-GB" dirty="0"/>
              <a:t>	</a:t>
            </a:r>
            <a:r>
              <a:rPr lang="en-GB" dirty="0" smtClean="0"/>
              <a:t>Room MT406	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504078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riel">
  <a:themeElements>
    <a:clrScheme name="Elemental">
      <a:dk1>
        <a:sysClr val="windowText" lastClr="000000"/>
      </a:dk1>
      <a:lt1>
        <a:sysClr val="window" lastClr="FFFFFF"/>
      </a:lt1>
      <a:dk2>
        <a:srgbClr val="242852"/>
      </a:dk2>
      <a:lt2>
        <a:srgbClr val="ACCBF9"/>
      </a:lt2>
      <a:accent1>
        <a:srgbClr val="629DD1"/>
      </a:accent1>
      <a:accent2>
        <a:srgbClr val="297FD5"/>
      </a:accent2>
      <a:accent3>
        <a:srgbClr val="7F8FA9"/>
      </a:accent3>
      <a:accent4>
        <a:srgbClr val="4A66AC"/>
      </a:accent4>
      <a:accent5>
        <a:srgbClr val="5AA2AE"/>
      </a:accent5>
      <a:accent6>
        <a:srgbClr val="9D90A0"/>
      </a:accent6>
      <a:hlink>
        <a:srgbClr val="9454C3"/>
      </a:hlink>
      <a:folHlink>
        <a:srgbClr val="3EBBF0"/>
      </a:folHlink>
    </a:clrScheme>
    <a:fontScheme name="Oriel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Oriel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1093</TotalTime>
  <Words>965</Words>
  <Application>Microsoft Office PowerPoint</Application>
  <PresentationFormat>On-screen Show (4:3)</PresentationFormat>
  <Paragraphs>243</Paragraphs>
  <Slides>28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28</vt:i4>
      </vt:variant>
    </vt:vector>
  </HeadingPairs>
  <TitlesOfParts>
    <vt:vector size="34" baseType="lpstr">
      <vt:lpstr>Arial</vt:lpstr>
      <vt:lpstr>Calibri</vt:lpstr>
      <vt:lpstr>Century Schoolbook</vt:lpstr>
      <vt:lpstr>Wingdings</vt:lpstr>
      <vt:lpstr>Wingdings 2</vt:lpstr>
      <vt:lpstr>Oriel</vt:lpstr>
      <vt:lpstr>Sustainability through Technology</vt:lpstr>
      <vt:lpstr>Legislation</vt:lpstr>
      <vt:lpstr>How do Councils deal with Noise Nuisances</vt:lpstr>
      <vt:lpstr>Council’s responsibility</vt:lpstr>
      <vt:lpstr>Current Noise Legislation </vt:lpstr>
      <vt:lpstr>Noise Act 1996</vt:lpstr>
      <vt:lpstr>Anti-social Behaviour Act 2003 Anti-social Behaviour, Crime &amp; Policing Act 2014</vt:lpstr>
      <vt:lpstr>Environmental Protection Act 1990</vt:lpstr>
      <vt:lpstr>Noise Nuisance Sectors</vt:lpstr>
      <vt:lpstr>Noise at Night  (from premises other than dwellings)</vt:lpstr>
      <vt:lpstr>Noise from Industrial, Trade or Business Premises (Special Rules)</vt:lpstr>
      <vt:lpstr>Other ways Councils deal with Noise</vt:lpstr>
      <vt:lpstr>Noise Impact Assessment</vt:lpstr>
      <vt:lpstr>Noise Impact Assessment -  General Information Required </vt:lpstr>
      <vt:lpstr>Noise Impact Assessment –  Noise Data</vt:lpstr>
      <vt:lpstr>Noise Sensitive Receptors</vt:lpstr>
      <vt:lpstr>Road Noise</vt:lpstr>
      <vt:lpstr>Effect and cause</vt:lpstr>
      <vt:lpstr>Location, Location , Location</vt:lpstr>
      <vt:lpstr>Reducing Noise from the road</vt:lpstr>
      <vt:lpstr>Reducing Noise from the road</vt:lpstr>
      <vt:lpstr>Noise from Vehicles</vt:lpstr>
      <vt:lpstr>Vehicle Noise Limits over the year</vt:lpstr>
      <vt:lpstr>Issues with previous limits</vt:lpstr>
      <vt:lpstr>New Proposal</vt:lpstr>
      <vt:lpstr>What will change</vt:lpstr>
      <vt:lpstr>Benefit to the public and Manufacturers</vt:lpstr>
      <vt:lpstr>PowerPoint Presentation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Sustainability through Technology</dc:title>
  <dc:creator>Kerry Tudor</dc:creator>
  <cp:lastModifiedBy>Kerry Tudor</cp:lastModifiedBy>
  <cp:revision>46</cp:revision>
  <cp:lastPrinted>2014-10-01T07:13:33Z</cp:lastPrinted>
  <dcterms:created xsi:type="dcterms:W3CDTF">2014-09-16T12:56:28Z</dcterms:created>
  <dcterms:modified xsi:type="dcterms:W3CDTF">2017-02-15T14:36:09Z</dcterms:modified>
</cp:coreProperties>
</file>